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7"/>
  </p:notesMasterIdLst>
  <p:sldIdLst>
    <p:sldId id="695" r:id="rId2"/>
    <p:sldId id="701" r:id="rId3"/>
    <p:sldId id="409" r:id="rId4"/>
    <p:sldId id="410" r:id="rId5"/>
    <p:sldId id="411" r:id="rId6"/>
    <p:sldId id="412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0" r:id="rId15"/>
    <p:sldId id="721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86767" autoAdjust="0"/>
  </p:normalViewPr>
  <p:slideViewPr>
    <p:cSldViewPr snapToGrid="0">
      <p:cViewPr varScale="1">
        <p:scale>
          <a:sx n="109" d="100"/>
          <a:sy n="109" d="100"/>
        </p:scale>
        <p:origin x="7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88458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185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9508" y="151065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D27C2-547A-4115-B711-6CDBB331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AFC03F-25D7-4FBB-991A-E5F3B63EB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A19C26-51D7-457F-833C-66B1C2C1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A93C1-9CFD-451F-AD88-FCFC0A65FFA4}" type="datetimeFigureOut">
              <a:rPr lang="cs-CZ" smtClean="0"/>
              <a:t>05.12.2022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42A079-9DCC-4500-87B4-E385E75A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2887D3-2B4A-4F69-AE23-88F6AD33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C56E-C3E4-408A-BEEF-9D18EEB2A1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07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5CF844E-6D70-4BEA-A677-4ADAB095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A93C1-9CFD-451F-AD88-FCFC0A65FFA4}" type="datetimeFigureOut">
              <a:rPr lang="cs-CZ" smtClean="0"/>
              <a:t>05.12.2022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A2BAAAB-C184-46F9-8229-DDC1D3EFA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3DC3B0-33FF-43CF-BD58-ABFBA76E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C56E-C3E4-408A-BEEF-9D18EEB2A1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27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4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5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6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7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8"/>
          </p:nvPr>
        </p:nvSpPr>
        <p:spPr>
          <a:xfrm>
            <a:off x="539999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9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2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3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4"/>
          </p:nvPr>
        </p:nvSpPr>
        <p:spPr>
          <a:xfrm>
            <a:off x="4688458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5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6"/>
          </p:nvPr>
        </p:nvSpPr>
        <p:spPr>
          <a:xfrm>
            <a:off x="468845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5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7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9CB7C-574B-4957-AE9B-813760F1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/>
                </a:solidFill>
                <a:latin typeface="+mn-lt"/>
              </a:rPr>
              <a:t>O jizvách </a:t>
            </a:r>
          </a:p>
        </p:txBody>
      </p:sp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ECA45E1F-2727-493C-A24F-753F40DBF014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2288" t="18225" r="36773" b="38624"/>
          <a:stretch/>
        </p:blipFill>
        <p:spPr bwMode="auto">
          <a:xfrm>
            <a:off x="1608218" y="1442214"/>
            <a:ext cx="5927565" cy="3365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5807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/>
          </p:cNvPicPr>
          <p:nvPr/>
        </p:nvPicPr>
        <p:blipFill rotWithShape="1">
          <a:blip r:embed="rId2"/>
          <a:srcRect l="11310" t="3409" r="38823" b="46385"/>
          <a:stretch/>
        </p:blipFill>
        <p:spPr bwMode="auto">
          <a:xfrm>
            <a:off x="105621" y="1268017"/>
            <a:ext cx="4365101" cy="2568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Zástupný symbol pro obsah 6"/>
          <p:cNvPicPr>
            <a:picLocks noGrp="1"/>
          </p:cNvPicPr>
          <p:nvPr>
            <p:ph idx="1"/>
          </p:nvPr>
        </p:nvPicPr>
        <p:blipFill rotWithShape="1">
          <a:blip r:embed="rId3"/>
          <a:srcRect l="22288" t="18225" r="36773" b="38624"/>
          <a:stretch/>
        </p:blipFill>
        <p:spPr bwMode="auto">
          <a:xfrm>
            <a:off x="4618298" y="1268017"/>
            <a:ext cx="4420082" cy="2568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DC59F0B-7669-4D5A-A3E5-AEDECECBDE11}"/>
              </a:ext>
            </a:extLst>
          </p:cNvPr>
          <p:cNvSpPr txBox="1"/>
          <p:nvPr/>
        </p:nvSpPr>
        <p:spPr>
          <a:xfrm>
            <a:off x="105621" y="4023826"/>
            <a:ext cx="43651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i="1" dirty="0"/>
              <a:t>Vyšetření „kuličkou“ – místa, kde pacient udává bolest nebo pálení, označena popisovačem (a že jich je)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9F9235B-B9BC-4D77-BF7C-D64E28358E2B}"/>
              </a:ext>
            </a:extLst>
          </p:cNvPr>
          <p:cNvSpPr txBox="1"/>
          <p:nvPr/>
        </p:nvSpPr>
        <p:spPr>
          <a:xfrm>
            <a:off x="5360437" y="4023827"/>
            <a:ext cx="35339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i="1" dirty="0"/>
              <a:t>Ošetření špičkou s magnetem</a:t>
            </a:r>
          </a:p>
        </p:txBody>
      </p:sp>
    </p:spTree>
    <p:extLst>
      <p:ext uri="{BB962C8B-B14F-4D97-AF65-F5344CB8AC3E}">
        <p14:creationId xmlns:p14="http://schemas.microsoft.com/office/powerpoint/2010/main" val="1602474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33068" t="24574" r="34525" b="5585"/>
          <a:stretch/>
        </p:blipFill>
        <p:spPr bwMode="auto">
          <a:xfrm>
            <a:off x="365560" y="140855"/>
            <a:ext cx="3909839" cy="4954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/>
          <a:srcRect l="33003" t="17637" r="34392" b="12522"/>
          <a:stretch/>
        </p:blipFill>
        <p:spPr bwMode="auto">
          <a:xfrm>
            <a:off x="4349422" y="140855"/>
            <a:ext cx="4165928" cy="4954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6028964" y="4835325"/>
            <a:ext cx="3060056" cy="30817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dirty="0" err="1"/>
              <a:t>Rehabil</a:t>
            </a:r>
            <a:r>
              <a:rPr lang="cs-CZ" sz="1050" dirty="0"/>
              <a:t>. </a:t>
            </a:r>
            <a:r>
              <a:rPr lang="cs-CZ" sz="1050" dirty="0" err="1"/>
              <a:t>fyz</a:t>
            </a:r>
            <a:r>
              <a:rPr lang="cs-CZ" sz="1050" dirty="0"/>
              <a:t>. Lék., 25, 2018, č. 1, s. 11–15</a:t>
            </a:r>
          </a:p>
        </p:txBody>
      </p:sp>
    </p:spTree>
    <p:extLst>
      <p:ext uri="{BB962C8B-B14F-4D97-AF65-F5344CB8AC3E}">
        <p14:creationId xmlns:p14="http://schemas.microsoft.com/office/powerpoint/2010/main" val="426613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19796"/>
          </a:xfrm>
        </p:spPr>
        <p:txBody>
          <a:bodyPr/>
          <a:lstStyle/>
          <a:p>
            <a:r>
              <a:rPr lang="cs-CZ" b="1" dirty="0">
                <a:solidFill>
                  <a:schemeClr val="bg2"/>
                </a:solidFill>
                <a:latin typeface="+mn-lt"/>
              </a:rPr>
              <a:t>Baňkování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308" y="1237045"/>
            <a:ext cx="8377178" cy="3395678"/>
          </a:xfrm>
        </p:spPr>
        <p:txBody>
          <a:bodyPr/>
          <a:lstStyle/>
          <a:p>
            <a:r>
              <a:rPr lang="cs-CZ" dirty="0"/>
              <a:t>cílené působení pomocí skleněných nebo plastových nádobek, které </a:t>
            </a:r>
            <a:r>
              <a:rPr lang="cs-CZ" b="1" dirty="0"/>
              <a:t>působí na místo aplikace podtlakem </a:t>
            </a:r>
          </a:p>
          <a:p>
            <a:r>
              <a:rPr lang="cs-CZ" dirty="0"/>
              <a:t>ke vzniku podtlaku dochází spotřebováním kyslíku plamenem (skleněné baňky) nebo odsátím vzduchu speciální pumpou (plastové baňky  s ventilkem), nebo zmáčknutím pomůcky (silikonové baňky) </a:t>
            </a:r>
          </a:p>
          <a:p>
            <a:pPr marL="0" indent="0"/>
            <a:endParaRPr lang="cs-CZ" dirty="0"/>
          </a:p>
        </p:txBody>
      </p:sp>
      <p:sp>
        <p:nvSpPr>
          <p:cNvPr id="5" name="AutoShape 2" descr="VÃ½sledek obrÃ¡zku pro masÃ¡Å¾nÃ­ baÅky sklenÄnÃ©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05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86799DD-1033-4573-AB0E-69490AD17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05" y="2960024"/>
            <a:ext cx="2579697" cy="19347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6931F67-3D21-4AEA-98B4-9FC3DFF8B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06" t="36014" r="29871" b="27423"/>
          <a:stretch/>
        </p:blipFill>
        <p:spPr>
          <a:xfrm>
            <a:off x="5041024" y="2960023"/>
            <a:ext cx="3528091" cy="195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5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54AFCF73-D90F-4AD6-A14E-ED5B3B93F6C6}"/>
              </a:ext>
            </a:extLst>
          </p:cNvPr>
          <p:cNvSpPr/>
          <p:nvPr/>
        </p:nvSpPr>
        <p:spPr>
          <a:xfrm>
            <a:off x="6186792" y="2783401"/>
            <a:ext cx="2424254" cy="11198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403667"/>
            <a:ext cx="7886700" cy="4229055"/>
          </a:xfrm>
        </p:spPr>
        <p:txBody>
          <a:bodyPr>
            <a:normAutofit/>
          </a:bodyPr>
          <a:lstStyle/>
          <a:p>
            <a:r>
              <a:rPr lang="cs-CZ" dirty="0"/>
              <a:t>při baňkové masáži hematomy nevznikají</a:t>
            </a:r>
          </a:p>
          <a:p>
            <a:r>
              <a:rPr lang="cs-CZ" dirty="0"/>
              <a:t>jako podklad se používá kvalitní olej </a:t>
            </a:r>
          </a:p>
          <a:p>
            <a:r>
              <a:rPr lang="cs-CZ" dirty="0"/>
              <a:t>baňka se drží tzv. „vidličkou“ tvořenou ukazováčkem a prostředníkem</a:t>
            </a:r>
          </a:p>
          <a:p>
            <a:r>
              <a:rPr lang="cs-CZ" dirty="0"/>
              <a:t>pomalým tahem jezdíme po ošetřovaném místě, vždy fixujeme místo, od kterého se pohybujeme (jinak to příliš tahá a bolí)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 descr="ob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1" y="2268493"/>
            <a:ext cx="2756510" cy="171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ob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06" y="2268493"/>
            <a:ext cx="2316528" cy="17192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2092060" y="3987732"/>
          <a:ext cx="5169331" cy="932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1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6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dirty="0">
                          <a:effectLst/>
                        </a:rPr>
                        <a:t>Délka terapie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dirty="0">
                          <a:effectLst/>
                        </a:rPr>
                        <a:t>vtažení jizvy (cm)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dirty="0">
                          <a:effectLst/>
                        </a:rPr>
                        <a:t>dysestezie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1" dirty="0">
                          <a:effectLst/>
                        </a:rPr>
                        <a:t>omezení pohyblivosti </a:t>
                      </a:r>
                      <a:endParaRPr lang="cs-CZ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bez terapie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7,5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ano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10 st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1 týden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6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ano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5 st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2 týdny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5,5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ne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ne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3 týdny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5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</a:rPr>
                        <a:t>ne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ne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863408" y="2496535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05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0A1DC5C-7A8A-473A-8FAB-AD9543E45C3D}"/>
              </a:ext>
            </a:extLst>
          </p:cNvPr>
          <p:cNvSpPr txBox="1"/>
          <p:nvPr/>
        </p:nvSpPr>
        <p:spPr>
          <a:xfrm>
            <a:off x="6198822" y="2919465"/>
            <a:ext cx="2316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HONOVÁ, K. Využití lokální aplikace baněk v terapii jizev. Rehabilitace 4, 2011, roč. 48, č. 4, s. 206-212</a:t>
            </a:r>
          </a:p>
        </p:txBody>
      </p:sp>
    </p:spTree>
    <p:extLst>
      <p:ext uri="{BB962C8B-B14F-4D97-AF65-F5344CB8AC3E}">
        <p14:creationId xmlns:p14="http://schemas.microsoft.com/office/powerpoint/2010/main" val="185662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91031_181242">
            <a:hlinkClick r:id="" action="ppaction://media"/>
            <a:extLst>
              <a:ext uri="{FF2B5EF4-FFF2-40B4-BE49-F238E27FC236}">
                <a16:creationId xmlns:a16="http://schemas.microsoft.com/office/drawing/2014/main" id="{943D3EA8-C1CE-46B0-A9F9-B67BD1FCC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811" y="378671"/>
            <a:ext cx="8043803" cy="45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5893C8D-A985-C9B7-F628-0F54166FE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bg2"/>
                </a:solidFill>
              </a:rPr>
              <a:t>Děkuji za pozornost</a:t>
            </a:r>
          </a:p>
        </p:txBody>
      </p:sp>
      <p:pic>
        <p:nvPicPr>
          <p:cNvPr id="1026" name="Picture 2" descr="Facebook">
            <a:extLst>
              <a:ext uri="{FF2B5EF4-FFF2-40B4-BE49-F238E27FC236}">
                <a16:creationId xmlns:a16="http://schemas.microsoft.com/office/drawing/2014/main" id="{23DBFA44-560B-4F0A-5D6C-4F0570BE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69" y="1228724"/>
            <a:ext cx="5288861" cy="362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5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2"/>
                </a:solidFill>
                <a:latin typeface="+mn-lt"/>
              </a:rPr>
              <a:t>Charakter jizvy</a:t>
            </a:r>
            <a:br>
              <a:rPr lang="cs-CZ" b="1" dirty="0">
                <a:latin typeface="+mn-lt"/>
              </a:rPr>
            </a:br>
            <a:r>
              <a:rPr lang="cs-CZ" sz="2700" dirty="0">
                <a:latin typeface="+mn-lt"/>
              </a:rPr>
              <a:t>1/3 mechanický: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06330"/>
          </a:xfrm>
        </p:spPr>
        <p:txBody>
          <a:bodyPr>
            <a:normAutofit fontScale="92500" lnSpcReduction="10000"/>
          </a:bodyPr>
          <a:lstStyle/>
          <a:p>
            <a:r>
              <a:rPr lang="cs-CZ" sz="1950" dirty="0" err="1"/>
              <a:t>posunlivá</a:t>
            </a:r>
            <a:r>
              <a:rPr lang="cs-CZ" sz="1950" dirty="0"/>
              <a:t> / </a:t>
            </a:r>
            <a:r>
              <a:rPr lang="cs-CZ" sz="1950" dirty="0" err="1"/>
              <a:t>neposunlivá</a:t>
            </a:r>
            <a:endParaRPr lang="cs-CZ" sz="1950" dirty="0"/>
          </a:p>
          <a:p>
            <a:r>
              <a:rPr lang="cs-CZ" sz="1950" dirty="0" err="1"/>
              <a:t>protažitelná</a:t>
            </a:r>
            <a:r>
              <a:rPr lang="cs-CZ" sz="1950" dirty="0"/>
              <a:t> / </a:t>
            </a:r>
            <a:r>
              <a:rPr lang="cs-CZ" sz="1950" dirty="0" err="1"/>
              <a:t>neprotažitelná</a:t>
            </a:r>
            <a:endParaRPr lang="cs-CZ" sz="1950" dirty="0"/>
          </a:p>
          <a:p>
            <a:pPr marL="0" indent="0"/>
            <a:endParaRPr lang="cs-CZ" dirty="0"/>
          </a:p>
          <a:p>
            <a:pPr marL="0" indent="0"/>
            <a:r>
              <a:rPr lang="cs-CZ" sz="2925" b="1" dirty="0">
                <a:solidFill>
                  <a:schemeClr val="bg2"/>
                </a:solidFill>
              </a:rPr>
              <a:t>2/3 dle hojení: </a:t>
            </a:r>
          </a:p>
          <a:p>
            <a:pPr marL="0" indent="0"/>
            <a:endParaRPr lang="cs-CZ" b="1" dirty="0"/>
          </a:p>
          <a:p>
            <a:pPr lvl="1"/>
            <a:r>
              <a:rPr lang="cs-CZ" sz="1950" dirty="0"/>
              <a:t>keloidní </a:t>
            </a:r>
          </a:p>
          <a:p>
            <a:pPr lvl="1"/>
            <a:r>
              <a:rPr lang="cs-CZ" sz="1950" dirty="0"/>
              <a:t>vystouplá / plastická (hypertrofická)</a:t>
            </a:r>
          </a:p>
          <a:p>
            <a:pPr lvl="1"/>
            <a:r>
              <a:rPr lang="cs-CZ" sz="1950" dirty="0"/>
              <a:t>propadlá (atrofická)</a:t>
            </a:r>
          </a:p>
          <a:p>
            <a:pPr lvl="1"/>
            <a:endParaRPr lang="cs-CZ" sz="1950" dirty="0"/>
          </a:p>
          <a:p>
            <a:pPr lvl="1"/>
            <a:r>
              <a:rPr lang="cs-CZ" sz="1950" dirty="0"/>
              <a:t>zhojená per </a:t>
            </a:r>
            <a:r>
              <a:rPr lang="cs-CZ" sz="1950" dirty="0" err="1"/>
              <a:t>primam</a:t>
            </a:r>
            <a:endParaRPr lang="cs-CZ" sz="1950" dirty="0"/>
          </a:p>
          <a:p>
            <a:pPr lvl="1"/>
            <a:r>
              <a:rPr lang="cs-CZ" sz="1950" dirty="0"/>
              <a:t>zhojená per </a:t>
            </a:r>
            <a:r>
              <a:rPr lang="cs-CZ" sz="1950" dirty="0" err="1"/>
              <a:t>secundam</a:t>
            </a:r>
            <a:r>
              <a:rPr lang="cs-CZ" sz="1950" dirty="0"/>
              <a:t> </a:t>
            </a:r>
            <a:endParaRPr lang="cs-CZ" dirty="0"/>
          </a:p>
        </p:txBody>
      </p:sp>
      <p:sp>
        <p:nvSpPr>
          <p:cNvPr id="4" name="Šipka doleva 3"/>
          <p:cNvSpPr/>
          <p:nvPr/>
        </p:nvSpPr>
        <p:spPr>
          <a:xfrm>
            <a:off x="4733923" y="1369219"/>
            <a:ext cx="1358579" cy="859421"/>
          </a:xfrm>
          <a:prstGeom prst="lef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5" name="Šipka doleva 4"/>
          <p:cNvSpPr/>
          <p:nvPr/>
        </p:nvSpPr>
        <p:spPr>
          <a:xfrm>
            <a:off x="4987241" y="3069281"/>
            <a:ext cx="1358579" cy="859421"/>
          </a:xfrm>
          <a:prstGeom prst="lef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6" name="TextovéPole 5"/>
          <p:cNvSpPr txBox="1"/>
          <p:nvPr/>
        </p:nvSpPr>
        <p:spPr>
          <a:xfrm>
            <a:off x="6092502" y="1526753"/>
            <a:ext cx="313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4">
                    <a:lumMod val="75000"/>
                  </a:schemeClr>
                </a:solidFill>
              </a:rPr>
              <a:t>FYZIOTERAPEUT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35370" y="3198910"/>
            <a:ext cx="21695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4">
                    <a:lumMod val="75000"/>
                  </a:schemeClr>
                </a:solidFill>
              </a:rPr>
              <a:t>LÉKAŘ</a:t>
            </a:r>
            <a:r>
              <a:rPr lang="cs-CZ" sz="33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3300" b="1" dirty="0">
                <a:solidFill>
                  <a:schemeClr val="bg1"/>
                </a:solidFill>
                <a:highlight>
                  <a:srgbClr val="0080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7480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754" y="536425"/>
            <a:ext cx="8064900" cy="338700"/>
          </a:xfrm>
        </p:spPr>
        <p:txBody>
          <a:bodyPr/>
          <a:lstStyle/>
          <a:p>
            <a:r>
              <a:rPr lang="cs-CZ" b="1" dirty="0">
                <a:latin typeface="+mn-lt"/>
              </a:rPr>
              <a:t>  3/3 senzitivní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69219"/>
            <a:ext cx="8239004" cy="3263504"/>
          </a:xfrm>
        </p:spPr>
        <p:txBody>
          <a:bodyPr/>
          <a:lstStyle/>
          <a:p>
            <a:r>
              <a:rPr lang="cs-CZ" dirty="0"/>
              <a:t>hypersenzitivní (fenomén tabu)</a:t>
            </a:r>
          </a:p>
          <a:p>
            <a:r>
              <a:rPr lang="cs-CZ" dirty="0" err="1"/>
              <a:t>hyposenzitivní</a:t>
            </a:r>
            <a:r>
              <a:rPr lang="cs-CZ" dirty="0"/>
              <a:t> (útlak drobných kožních nervů vzniklých např. při operaci)</a:t>
            </a:r>
          </a:p>
          <a:p>
            <a:r>
              <a:rPr lang="cs-CZ" dirty="0" err="1"/>
              <a:t>nociceptivní</a:t>
            </a:r>
            <a:r>
              <a:rPr lang="cs-CZ" dirty="0"/>
              <a:t> (bolest neuropatického charakteru) </a:t>
            </a:r>
          </a:p>
          <a:p>
            <a:endParaRPr lang="cs-CZ" dirty="0"/>
          </a:p>
          <a:p>
            <a:pPr marL="0" indent="0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A2B0878-9BAC-4D07-B755-AA184CFB301D}"/>
              </a:ext>
            </a:extLst>
          </p:cNvPr>
          <p:cNvSpPr/>
          <p:nvPr/>
        </p:nvSpPr>
        <p:spPr>
          <a:xfrm>
            <a:off x="2634712" y="3791533"/>
            <a:ext cx="39133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300" b="1" dirty="0">
                <a:solidFill>
                  <a:schemeClr val="bg2"/>
                </a:solidFill>
              </a:rPr>
              <a:t>FYZIOTERAPEUT</a:t>
            </a:r>
          </a:p>
        </p:txBody>
      </p:sp>
      <p:sp>
        <p:nvSpPr>
          <p:cNvPr id="5" name="Šipka: nahoru 4">
            <a:extLst>
              <a:ext uri="{FF2B5EF4-FFF2-40B4-BE49-F238E27FC236}">
                <a16:creationId xmlns:a16="http://schemas.microsoft.com/office/drawing/2014/main" id="{CE488D73-348E-4D65-8C51-A42B91EECD05}"/>
              </a:ext>
            </a:extLst>
          </p:cNvPr>
          <p:cNvSpPr/>
          <p:nvPr/>
        </p:nvSpPr>
        <p:spPr>
          <a:xfrm>
            <a:off x="4209125" y="2754510"/>
            <a:ext cx="725750" cy="1037023"/>
          </a:xfrm>
          <a:prstGeom prst="up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213DE8-DC73-4AA3-BE7B-42423BD1A670}"/>
              </a:ext>
            </a:extLst>
          </p:cNvPr>
          <p:cNvSpPr txBox="1"/>
          <p:nvPr/>
        </p:nvSpPr>
        <p:spPr>
          <a:xfrm>
            <a:off x="809795" y="4676711"/>
            <a:ext cx="78767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>
                <a:solidFill>
                  <a:schemeClr val="bg1"/>
                </a:solidFill>
                <a:highlight>
                  <a:srgbClr val="FF0000"/>
                </a:highlight>
              </a:rPr>
              <a:t>NEZAPOMENOUT MYSLET NA PŘÍPADNÝ VZNIK KOMPLEXNÍHO BOLESTIVÉHO REGIONÁLNÍHO SYDROMU!!!!</a:t>
            </a:r>
          </a:p>
        </p:txBody>
      </p:sp>
      <p:sp>
        <p:nvSpPr>
          <p:cNvPr id="7" name="Šipka: zahnutá doprava 6">
            <a:extLst>
              <a:ext uri="{FF2B5EF4-FFF2-40B4-BE49-F238E27FC236}">
                <a16:creationId xmlns:a16="http://schemas.microsoft.com/office/drawing/2014/main" id="{B1BD6F69-8D55-45F5-813E-1448D42B2328}"/>
              </a:ext>
            </a:extLst>
          </p:cNvPr>
          <p:cNvSpPr/>
          <p:nvPr/>
        </p:nvSpPr>
        <p:spPr>
          <a:xfrm>
            <a:off x="66583" y="705775"/>
            <a:ext cx="818965" cy="4291925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6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2"/>
                </a:solidFill>
                <a:latin typeface="+mn-lt"/>
              </a:rPr>
              <a:t>Charakter jizvy – lokalizace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0" y="1404000"/>
            <a:ext cx="8064900" cy="2970000"/>
          </a:xfrm>
        </p:spPr>
        <p:txBody>
          <a:bodyPr/>
          <a:lstStyle/>
          <a:p>
            <a:r>
              <a:rPr lang="cs-CZ" dirty="0"/>
              <a:t>viditelná (svrchní vrstva na povrchu kůže)</a:t>
            </a:r>
          </a:p>
          <a:p>
            <a:r>
              <a:rPr lang="cs-CZ" dirty="0" err="1"/>
              <a:t>palpovatelná</a:t>
            </a:r>
            <a:r>
              <a:rPr lang="cs-CZ" dirty="0"/>
              <a:t> (v hloubce tkáně)</a:t>
            </a:r>
          </a:p>
          <a:p>
            <a:r>
              <a:rPr lang="cs-CZ" u="sng" dirty="0"/>
              <a:t>nedostupná </a:t>
            </a:r>
            <a:r>
              <a:rPr lang="cs-CZ" dirty="0"/>
              <a:t>(v hloubce mohutného svalu) – dostupná z anamnézy</a:t>
            </a:r>
          </a:p>
          <a:p>
            <a:endParaRPr lang="cs-CZ" dirty="0"/>
          </a:p>
          <a:p>
            <a:pPr marL="0" indent="0"/>
            <a:r>
              <a:rPr lang="cs-CZ" i="1" dirty="0"/>
              <a:t>Pozn. Jednotlivé vrstvy jizvy nemusí být přímo nad sebou! Patrné zejména u jizev po operaci břišní dutiny.</a:t>
            </a:r>
          </a:p>
        </p:txBody>
      </p:sp>
    </p:spTree>
    <p:extLst>
      <p:ext uri="{BB962C8B-B14F-4D97-AF65-F5344CB8AC3E}">
        <p14:creationId xmlns:p14="http://schemas.microsoft.com/office/powerpoint/2010/main" val="13634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8399940" cy="994172"/>
          </a:xfrm>
        </p:spPr>
        <p:txBody>
          <a:bodyPr/>
          <a:lstStyle/>
          <a:p>
            <a:r>
              <a:rPr lang="cs-CZ" b="1" dirty="0">
                <a:solidFill>
                  <a:schemeClr val="bg2"/>
                </a:solidFill>
                <a:latin typeface="+mn-lt"/>
              </a:rPr>
              <a:t>Moderní fyzioterapeutické techniky k ošetření měkkých tkání a jizev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flossband</a:t>
            </a:r>
            <a:endParaRPr lang="cs-CZ" dirty="0"/>
          </a:p>
          <a:p>
            <a:r>
              <a:rPr lang="cs-CZ" dirty="0" err="1"/>
              <a:t>blackroll</a:t>
            </a:r>
            <a:endParaRPr lang="cs-CZ" dirty="0"/>
          </a:p>
          <a:p>
            <a:r>
              <a:rPr lang="cs-CZ" dirty="0"/>
              <a:t>magnetické pero (</a:t>
            </a:r>
            <a:r>
              <a:rPr lang="cs-CZ" dirty="0" err="1"/>
              <a:t>Terapiestäbchen</a:t>
            </a:r>
            <a:r>
              <a:rPr lang="cs-CZ" dirty="0"/>
              <a:t>)</a:t>
            </a:r>
          </a:p>
          <a:p>
            <a:r>
              <a:rPr lang="cs-CZ" dirty="0"/>
              <a:t>baňkování</a:t>
            </a:r>
          </a:p>
          <a:p>
            <a:r>
              <a:rPr lang="cs-CZ" dirty="0" err="1"/>
              <a:t>presurní</a:t>
            </a:r>
            <a:r>
              <a:rPr lang="cs-CZ" dirty="0"/>
              <a:t> kolíček, 3tool </a:t>
            </a:r>
          </a:p>
          <a:p>
            <a:r>
              <a:rPr lang="cs-CZ" dirty="0"/>
              <a:t>tejpování </a:t>
            </a:r>
          </a:p>
          <a:p>
            <a:r>
              <a:rPr lang="cs-CZ" dirty="0"/>
              <a:t>aj.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25AA2A-8373-4A4E-8AA8-65A72983D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65" y="1670144"/>
            <a:ext cx="3982825" cy="298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2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bg2"/>
                </a:solidFill>
                <a:latin typeface="+mn-lt"/>
              </a:rPr>
              <a:t>Blackroll</a:t>
            </a:r>
            <a:r>
              <a:rPr lang="cs-CZ" b="1" dirty="0">
                <a:solidFill>
                  <a:schemeClr val="bg2"/>
                </a:solidFill>
                <a:latin typeface="+mn-lt"/>
              </a:rPr>
              <a:t> &amp; </a:t>
            </a:r>
            <a:r>
              <a:rPr lang="cs-CZ" b="1" dirty="0" err="1">
                <a:solidFill>
                  <a:schemeClr val="bg2"/>
                </a:solidFill>
                <a:latin typeface="+mn-lt"/>
              </a:rPr>
              <a:t>flossband</a:t>
            </a:r>
            <a:endParaRPr lang="cs-CZ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15510"/>
            <a:ext cx="8386624" cy="3517212"/>
          </a:xfrm>
        </p:spPr>
        <p:txBody>
          <a:bodyPr/>
          <a:lstStyle/>
          <a:p>
            <a:r>
              <a:rPr lang="cs-CZ" dirty="0"/>
              <a:t>ošetření jizev lokalizovaných v hloubce svalové tkáně</a:t>
            </a:r>
          </a:p>
          <a:p>
            <a:r>
              <a:rPr lang="cs-CZ" dirty="0" err="1"/>
              <a:t>blackroll</a:t>
            </a:r>
            <a:r>
              <a:rPr lang="cs-CZ" dirty="0"/>
              <a:t> – 2D ošetření v kombinaci s masáží měkkých tkání </a:t>
            </a:r>
          </a:p>
          <a:p>
            <a:r>
              <a:rPr lang="cs-CZ" dirty="0" err="1"/>
              <a:t>flossband</a:t>
            </a:r>
            <a:r>
              <a:rPr lang="cs-CZ" dirty="0"/>
              <a:t> – 3D ošetření, „rozbíjení příčných můstků“, práce v tlaku tkáně, zvyšování výkonu svalů ischemickým tréninkem (okluzní trénink, </a:t>
            </a:r>
            <a:r>
              <a:rPr lang="cs-CZ" dirty="0" err="1"/>
              <a:t>blood-flow-restriction-training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6" y="2813349"/>
            <a:ext cx="3950828" cy="22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8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82240"/>
            <a:ext cx="7886700" cy="3263504"/>
          </a:xfrm>
        </p:spPr>
        <p:txBody>
          <a:bodyPr/>
          <a:lstStyle/>
          <a:p>
            <a:pPr marL="0" indent="0"/>
            <a:r>
              <a:rPr lang="cs-CZ" dirty="0"/>
              <a:t>Efekt „houby“:  komprese tkáně                uvolnění – „nasávání“ mimobuněčné tekutiny:</a:t>
            </a:r>
          </a:p>
          <a:p>
            <a:r>
              <a:rPr lang="cs-CZ" dirty="0"/>
              <a:t>zlepšení tkáňového metabolismu</a:t>
            </a:r>
          </a:p>
          <a:p>
            <a:r>
              <a:rPr lang="cs-CZ" dirty="0"/>
              <a:t>urychlení regenerace </a:t>
            </a:r>
          </a:p>
          <a:p>
            <a:r>
              <a:rPr lang="cs-CZ" dirty="0"/>
              <a:t>mechanický efekt (rozbíjení příčných můstků) 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4497328" y="1325643"/>
            <a:ext cx="772610" cy="442732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2950138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603" y="286866"/>
            <a:ext cx="8433604" cy="9941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+mn-lt"/>
              </a:rPr>
              <a:t>Kombinace s využitím měkkých technik – po směru tahu nebo proti směru tahu </a:t>
            </a:r>
            <a:r>
              <a:rPr lang="cs-CZ" b="1" dirty="0" err="1">
                <a:solidFill>
                  <a:schemeClr val="bg2"/>
                </a:solidFill>
                <a:latin typeface="+mn-lt"/>
              </a:rPr>
              <a:t>flossbandu</a:t>
            </a:r>
            <a:endParaRPr lang="cs-CZ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4" name="Zástupný symbol pro obsah 3" descr="C:\Users\Lenovo\Downloads\Gmail\20190220_1203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2" y="1705310"/>
            <a:ext cx="3873805" cy="22821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Šipka doprava 8"/>
          <p:cNvSpPr/>
          <p:nvPr/>
        </p:nvSpPr>
        <p:spPr>
          <a:xfrm>
            <a:off x="3039469" y="2284191"/>
            <a:ext cx="1015678" cy="69882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pic>
        <p:nvPicPr>
          <p:cNvPr id="5" name="Obrázek 4" descr="C:\Users\Lenovo\Downloads\Gmail\20190220_1204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07" y="1698312"/>
            <a:ext cx="3992029" cy="22821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624192" y="4188941"/>
            <a:ext cx="387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Tah pasivní (vnější)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18007" y="4188941"/>
            <a:ext cx="378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Tah aktivní (pohybem segmentu)</a:t>
            </a:r>
          </a:p>
        </p:txBody>
      </p:sp>
    </p:spTree>
    <p:extLst>
      <p:ext uri="{BB962C8B-B14F-4D97-AF65-F5344CB8AC3E}">
        <p14:creationId xmlns:p14="http://schemas.microsoft.com/office/powerpoint/2010/main" val="21962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67186"/>
            <a:ext cx="8515350" cy="994172"/>
          </a:xfrm>
        </p:spPr>
        <p:txBody>
          <a:bodyPr>
            <a:normAutofit/>
          </a:bodyPr>
          <a:lstStyle/>
          <a:p>
            <a:r>
              <a:rPr lang="cs-CZ" sz="2700" dirty="0">
                <a:solidFill>
                  <a:schemeClr val="bg2"/>
                </a:solidFill>
                <a:latin typeface="+mn-lt"/>
              </a:rPr>
              <a:t>Magnetické pero </a:t>
            </a:r>
            <a:r>
              <a:rPr lang="cs-CZ" sz="2400" dirty="0">
                <a:solidFill>
                  <a:schemeClr val="bg2"/>
                </a:solidFill>
                <a:latin typeface="+mn-lt"/>
              </a:rPr>
              <a:t>(</a:t>
            </a:r>
            <a:r>
              <a:rPr lang="cs-CZ" sz="2400" dirty="0" err="1">
                <a:solidFill>
                  <a:schemeClr val="bg2"/>
                </a:solidFill>
                <a:latin typeface="+mn-lt"/>
              </a:rPr>
              <a:t>Narbenentstörung</a:t>
            </a:r>
            <a:r>
              <a:rPr lang="cs-CZ" sz="2400" dirty="0">
                <a:solidFill>
                  <a:schemeClr val="bg2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chemeClr val="bg2"/>
                </a:solidFill>
                <a:latin typeface="+mn-lt"/>
              </a:rPr>
              <a:t>mit</a:t>
            </a:r>
            <a:r>
              <a:rPr lang="cs-CZ" sz="2400" dirty="0">
                <a:solidFill>
                  <a:schemeClr val="bg2"/>
                </a:solidFill>
                <a:latin typeface="+mn-lt"/>
              </a:rPr>
              <a:t> dem </a:t>
            </a:r>
            <a:r>
              <a:rPr lang="cs-CZ" sz="2400" dirty="0" err="1">
                <a:solidFill>
                  <a:schemeClr val="bg2"/>
                </a:solidFill>
                <a:latin typeface="+mn-lt"/>
              </a:rPr>
              <a:t>Terapiestäbchen</a:t>
            </a:r>
            <a:r>
              <a:rPr lang="cs-CZ" sz="2400" dirty="0">
                <a:solidFill>
                  <a:schemeClr val="bg2"/>
                </a:solidFill>
                <a:latin typeface="+mn-lt"/>
              </a:rPr>
              <a:t>)</a:t>
            </a:r>
            <a:endParaRPr lang="cs-CZ" sz="27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metodika meridiánové masáže  (</a:t>
            </a:r>
            <a:r>
              <a:rPr lang="cs-CZ" dirty="0" err="1"/>
              <a:t>Akupunkt-Massage</a:t>
            </a:r>
            <a:r>
              <a:rPr lang="cs-CZ" dirty="0"/>
              <a:t> nach W. </a:t>
            </a:r>
            <a:r>
              <a:rPr lang="cs-CZ" dirty="0" err="1"/>
              <a:t>Penzel</a:t>
            </a:r>
            <a:r>
              <a:rPr lang="cs-CZ" dirty="0"/>
              <a:t>)</a:t>
            </a:r>
          </a:p>
          <a:p>
            <a:r>
              <a:rPr lang="cs-CZ" dirty="0"/>
              <a:t>využití poznatků vycházejících z tradiční čínské medicíny</a:t>
            </a:r>
          </a:p>
          <a:p>
            <a:r>
              <a:rPr lang="cs-CZ" dirty="0"/>
              <a:t>jizva může představovat překážku v proudění energie </a:t>
            </a:r>
          </a:p>
          <a:p>
            <a:pPr marL="0" indent="0"/>
            <a:endParaRPr lang="cs-CZ" dirty="0"/>
          </a:p>
          <a:p>
            <a:pPr marL="0" indent="0"/>
            <a:r>
              <a:rPr lang="cs-CZ" b="1" dirty="0"/>
              <a:t>Princip ošetření (terapie se provádí 2 x týdně)</a:t>
            </a:r>
          </a:p>
          <a:p>
            <a:r>
              <a:rPr lang="cs-CZ" dirty="0"/>
              <a:t>manuální ošetření </a:t>
            </a:r>
          </a:p>
          <a:p>
            <a:r>
              <a:rPr lang="cs-CZ" dirty="0"/>
              <a:t>centralizace jizvy </a:t>
            </a:r>
          </a:p>
          <a:p>
            <a:r>
              <a:rPr lang="cs-CZ" dirty="0"/>
              <a:t>vyšetření a následné ošetření bolestivých bodů </a:t>
            </a:r>
          </a:p>
          <a:p>
            <a:pPr marL="0" indent="0"/>
            <a:r>
              <a:rPr lang="cs-CZ" dirty="0"/>
              <a:t>   v okolí jizvy a přímo v ní magnetickým perem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r="15290"/>
          <a:stretch/>
        </p:blipFill>
        <p:spPr>
          <a:xfrm>
            <a:off x="6280713" y="2987670"/>
            <a:ext cx="2790946" cy="20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5921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502</Words>
  <Application>Microsoft Office PowerPoint</Application>
  <PresentationFormat>Předvádění na obrazovce (16:9)</PresentationFormat>
  <Paragraphs>90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Calibri</vt:lpstr>
      <vt:lpstr>Tahoma</vt:lpstr>
      <vt:lpstr>Noto Sans Symbols</vt:lpstr>
      <vt:lpstr>Arial</vt:lpstr>
      <vt:lpstr>Prezentace_MU_CZ</vt:lpstr>
      <vt:lpstr>O jizvách </vt:lpstr>
      <vt:lpstr>Charakter jizvy 1/3 mechanický:</vt:lpstr>
      <vt:lpstr>  3/3 senzitivní </vt:lpstr>
      <vt:lpstr>Charakter jizvy – lokalizace</vt:lpstr>
      <vt:lpstr>Moderní fyzioterapeutické techniky k ošetření měkkých tkání a jizev </vt:lpstr>
      <vt:lpstr>Blackroll &amp; flossband</vt:lpstr>
      <vt:lpstr>Prezentace aplikace PowerPoint</vt:lpstr>
      <vt:lpstr>Kombinace s využitím měkkých technik – po směru tahu nebo proti směru tahu flossbandu</vt:lpstr>
      <vt:lpstr>Magnetické pero (Narbenentstörung mit dem Terapiestäbchen)</vt:lpstr>
      <vt:lpstr>Prezentace aplikace PowerPoint</vt:lpstr>
      <vt:lpstr>Prezentace aplikace PowerPoint</vt:lpstr>
      <vt:lpstr>Baňkování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Svaly trupu a krku</dc:title>
  <dc:creator>Kateřina Honová</dc:creator>
  <cp:lastModifiedBy>Kateřina Honová</cp:lastModifiedBy>
  <cp:revision>10</cp:revision>
  <dcterms:modified xsi:type="dcterms:W3CDTF">2022-12-05T12:32:59Z</dcterms:modified>
</cp:coreProperties>
</file>