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Tahoma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hQzdYvMAcJzezhGmSu2EcCOVj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Tahoma-regular.fnt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40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0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obsah">
  <p:cSld name="Pouze obsah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8" name="Google Shape;88;p49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9" name="Google Shape;8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>
  <p:cSld name="Pouze nadp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5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4" name="Google Shape;9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ky, text - dva sloupce">
  <p:cSld name="Obrázky, text - dva sloupc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1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5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51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0" name="Google Shape;100;p51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51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2" name="Google Shape;102;p51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51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04" name="Google Shape;10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8" name="Google Shape;10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1" showMasterSp="0">
  <p:cSld name="Rozdělovník (alternativní) 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53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3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53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3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" name="Google Shape;11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- inverzní" showMasterSp="0">
  <p:cSld name="Úvodní snímek - inverzní">
    <p:bg>
      <p:bgPr>
        <a:solidFill>
          <a:srgbClr val="5AC8A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5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21" name="Google Shape;12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2" showMasterSp="0">
  <p:cSld name="Rozdělovník (alternativní) 2">
    <p:bg>
      <p:bgPr>
        <a:solidFill>
          <a:srgbClr val="5AC8A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4" name="Google Shape;124;p55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5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55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5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8" name="Google Shape;12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zní s obrázkem">
  <p:cSld name="Inverzní s obrázkem">
    <p:bg>
      <p:bgPr>
        <a:solidFill>
          <a:srgbClr val="5AC8A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6"/>
          <p:cNvSpPr txBox="1"/>
          <p:nvPr>
            <p:ph idx="1" type="body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32" name="Google Shape;13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PORT slide">
  <p:cSld name="MUNI SPORT slide">
    <p:bg>
      <p:bgPr>
        <a:solidFill>
          <a:srgbClr val="5AC8A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50956" y="2298933"/>
            <a:ext cx="8725020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4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4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1" name="Google Shape;3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4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obsah">
  <p:cSld name="Nadpis, podnadpis a obsah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2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5" name="Google Shape;4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porovnání">
  <p:cSld name="Nadpis a porovnání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9" name="Google Shape;49;p4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1" type="body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2" type="body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2" name="Google Shape;5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porovnání">
  <p:cSld name="Nadpis, podnadpis a porovnání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3" type="body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4" type="body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1" name="Google Shape;6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extem">
  <p:cSld name="Obrázek s texte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47"/>
          <p:cNvSpPr txBox="1"/>
          <p:nvPr>
            <p:ph idx="1" type="body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9" name="Google Shape;6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tři sloupce">
  <p:cSld name="Nadpis, podnadpis a tři sloupc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4" name="Google Shape;74;p48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3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3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idx="4294967295" type="ctr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591"/>
              <a:buFont typeface="Arial"/>
              <a:buNone/>
            </a:pPr>
            <a:r>
              <a:rPr lang="cs-CZ" sz="3180"/>
              <a:t>bp4839 Kineziologie, Algeziologie a odvozené techniky diagnostiky a terapie 4</a:t>
            </a:r>
            <a:endParaRPr sz="318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</p:txBody>
      </p:sp>
      <p:sp>
        <p:nvSpPr>
          <p:cNvPr id="142" name="Google Shape;142;p1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Jaro 2023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Mgr. Zuzana Kršáková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Mgr. Kateřina Honová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4212" y="1900237"/>
            <a:ext cx="3492405" cy="4592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Palpační anatomie</a:t>
            </a:r>
            <a:endParaRPr/>
          </a:p>
        </p:txBody>
      </p:sp>
      <p:sp>
        <p:nvSpPr>
          <p:cNvPr id="199" name="Google Shape;199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Ligamentum nuchae, fossa suboccipitalis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Processus spinosus C2-C6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Processus spinosus C7 – vertebra prominens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Processus transverzus C1 (mezi procc. mastoidei</a:t>
            </a:r>
            <a:br>
              <a:rPr lang="cs-CZ"/>
            </a:br>
            <a:r>
              <a:rPr lang="cs-CZ"/>
              <a:t>a mandibulou)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Processus transverzus C2-C7 (úklon)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Vyšetření krční páteře</a:t>
            </a:r>
            <a:endParaRPr/>
          </a:p>
        </p:txBody>
      </p:sp>
      <p:sp>
        <p:nvSpPr>
          <p:cNvPr id="205" name="Google Shape;205;p11"/>
          <p:cNvSpPr txBox="1"/>
          <p:nvPr>
            <p:ph idx="1" type="body"/>
          </p:nvPr>
        </p:nvSpPr>
        <p:spPr>
          <a:xfrm>
            <a:off x="838200" y="1381740"/>
            <a:ext cx="10515600" cy="486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-180000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Aktivní pohyb (v sedu) – FL, EXT, LFL, R</a:t>
            </a:r>
            <a:endParaRPr/>
          </a:p>
          <a:p>
            <a:pPr indent="-180000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Pohyb proti odporu – čelenka, dg. svalové léze při úrazech</a:t>
            </a:r>
            <a:endParaRPr/>
          </a:p>
          <a:p>
            <a:pPr indent="-180000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Pasivní pohyb (po 20s – lig. bolest)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/>
              <a:t>FL – fixace hrudníku, bolest v max. FL – patologie AO skl., 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/>
              <a:t>EXT – fixace C-Th, záklon za bradu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/>
              <a:t>LFL – fixace ramene na straně úklonu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/>
              <a:t>R – předloktí T fixují ramena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/>
              <a:t>V max. předklonu pro C1-C2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/>
              <a:t>V max. předkyvu pro C2-C3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/>
              <a:t>V záklonu pro C3-C4 a nižší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/>
              <a:t>Ve vzpřímeném držení pro C3-C5, na konci RP AO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/>
          </a:p>
          <a:p>
            <a:pPr indent="0" lvl="0" marL="7200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2300"/>
              <a:t>Poznámka: bolest ve flexi Cp ihned = porucha AO, bolest s pozdějším nástupem = ligamentózní bolest</a:t>
            </a:r>
            <a:endParaRPr/>
          </a:p>
          <a:p>
            <a:pPr indent="0" lvl="0" marL="7200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2300"/>
              <a:t>Při flexi tuhost plus bolest plus celkové příznaky = meningeální syndrom ?</a:t>
            </a:r>
            <a:endParaRPr/>
          </a:p>
          <a:p>
            <a:pPr indent="0" lvl="0" marL="7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5535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Krční páteř</a:t>
            </a:r>
            <a:endParaRPr/>
          </a:p>
        </p:txBody>
      </p:sp>
      <p:sp>
        <p:nvSpPr>
          <p:cNvPr id="211" name="Google Shape;211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Mobilizační techniky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C-Th přechodu (laterální posun) I</a:t>
            </a:r>
            <a:endParaRPr/>
          </a:p>
        </p:txBody>
      </p:sp>
      <p:sp>
        <p:nvSpPr>
          <p:cNvPr id="217" name="Google Shape;217;p1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 na lehátku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stoj, jednou rukou uvede C páteř do záklonu (do segmentu), úklonu, kontrarotace, thenarem fixuje horní obratel mob. segmentu a pruží laterálně; druhá ruka palcem fixuje trn. kaud. mobilizovaného obratle segmentu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laterální zapružení JP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repetitivní; nádech + pohled nahoru,  výdech + pohled očí rovně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G:\škola\Mgr\KINT 1\PREZENTACE\2010-2011\TRUP\foto a videa\prezentace\DSC01380.JPG"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49" y="1560389"/>
            <a:ext cx="5215031" cy="384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škola\Mgr\KINT 1\PREZENTACE\2010-2011\TRUP\foto a videa\prezentace\DSC01381.JPG" id="225" name="Google Shape;2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6100" y="1579856"/>
            <a:ext cx="3762374" cy="385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C-Th přechodu (laterální posun) II</a:t>
            </a:r>
            <a:endParaRPr/>
          </a:p>
        </p:txBody>
      </p:sp>
      <p:sp>
        <p:nvSpPr>
          <p:cNvPr id="231" name="Google Shape;231;p1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boku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čelem k P, hlava P na předloktí tak, aby ulnární hrana spodní ruky fixovala pr. spinosus kraniálního obratle mob. segmentu, svrchní ruka T fixuje palcem trn kaud. obratle mob. Segmentu; předloktí T vede hlavu do záklonu, úklonu (vzhůru), kontrarotace (k lehátku)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laterální posun (vzhůru od lehátka), JP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repetitivní; dechová a oční synkinéza (nádech + pohled nahoru,  výdech + pohled očí rovně)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G:\škola\Mgr\KINT 1\PREZENTACE\2010-2011\TRUP\foto a videa\prezentace\DSC01382.JPG" id="238" name="Google Shape;2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191" y="1027906"/>
            <a:ext cx="4294634" cy="512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krční páteře do lateroflexe</a:t>
            </a:r>
            <a:endParaRPr/>
          </a:p>
        </p:txBody>
      </p:sp>
      <p:sp>
        <p:nvSpPr>
          <p:cNvPr id="244" name="Google Shape;244;p1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zádech, napřímená páteř (hlava mimo stůl)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stojí u hlavy P, jednou rukou provádí úklon hlavy, druhou rukou vytváří radiální hranou ukazováku hypomochlion ve výši kaudálního obratle mobilizovaného segmentu (dále kaudálně páteř napřímená)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předpětí v bariéře, zapružení JP do lateroflexe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využití dechové synkinezy a </a:t>
            </a:r>
            <a:r>
              <a:rPr b="1" lang="cs-CZ"/>
              <a:t>Gaymansových pravidel, </a:t>
            </a:r>
            <a:r>
              <a:rPr lang="cs-CZ"/>
              <a:t>v sudých segmentech navíc oční facilitace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360324"/>
            <a:ext cx="5373512" cy="413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krční páteře do rotace</a:t>
            </a:r>
            <a:endParaRPr/>
          </a:p>
        </p:txBody>
      </p:sp>
      <p:sp>
        <p:nvSpPr>
          <p:cNvPr id="257" name="Google Shape;257;p1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 za P, jedna ruka fixuje 1. a 2. prstem kaudální obratel mob. segmentu přes pr. transverzii, druhá ruka vede do rotace za bradu (C1-2 = 30°)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po vyčerpání RP do rotace T ucítí náraz pr. tr. do palce nebo ukazováku. Pokud je tento náraz dřív, než je vyčerpaná rotace – blokáda.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oční a dechová synkinéza v bariéře (pohled do kontrarotace, s výdechem homorotace)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Krční páteř</a:t>
            </a:r>
            <a:endParaRPr/>
          </a:p>
        </p:txBody>
      </p:sp>
      <p:sp>
        <p:nvSpPr>
          <p:cNvPr id="148" name="Google Shape;148;p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Důležité poznámky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3143" y="2220341"/>
            <a:ext cx="3285714" cy="356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krční páteře – ventrodorzální posun</a:t>
            </a:r>
            <a:endParaRPr/>
          </a:p>
        </p:txBody>
      </p:sp>
      <p:sp>
        <p:nvSpPr>
          <p:cNvPr id="269" name="Google Shape;269;p2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 zboku P, obepíná hlavu přední rukou – loketní jamka na čele, malík ve výši oblouku kran. obratle mobilizovaného segmentu, zadní ruka fixuje oblouk kaud. obratle mob. segmentu palcem a ukazovákem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 sune hlavu tlakem paže a předloktí přes čelo dorzálně do předpětí, zapruží v bariéře (nesmí dojít k extenzi), C1-C2 nevyšetřujeme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repetitivní mobilizace v bariéře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krční páteře – latero-laterální posun</a:t>
            </a:r>
            <a:endParaRPr/>
          </a:p>
        </p:txBody>
      </p:sp>
      <p:sp>
        <p:nvSpPr>
          <p:cNvPr id="275" name="Google Shape;275;p2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 zboku P, obepíná hlavu přední rukou – loketní jamka zboku na havě, malík ve výši oblouku kran. obratle mobilizovaného segmentu, zadní ruka fixuje oblouk kaud. obratle mob. segmentu palcem a ukazovákem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 sune hlavu tlakem paže a předloktí přes čelo laterálně do předpětí, zapruží v bariéře (C1-C2 nevyšetřujeme)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repetitivní mobilizace v bariéře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2" name="Google Shape;2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625" y="1457325"/>
            <a:ext cx="4789206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AO skloubení do rotace</a:t>
            </a:r>
            <a:endParaRPr/>
          </a:p>
        </p:txBody>
      </p:sp>
      <p:sp>
        <p:nvSpPr>
          <p:cNvPr id="288" name="Google Shape;288;p2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stabilizuje vzpřímené postavení celé krční páteře hrudníkem, rukou na tváři otáčí hlavu P do max. rotace, druhá ruka palpuje ukazovákem pr. tr. C1.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pružení processus transversus atlasu při max rotaci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oční a dechová synkinéza v bariéře (pohled do strany kontrarotace + nádech, s výdechem opačně)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AO skloubení do lateroflexe</a:t>
            </a:r>
            <a:endParaRPr/>
          </a:p>
        </p:txBody>
      </p:sp>
      <p:sp>
        <p:nvSpPr>
          <p:cNvPr id="294" name="Google Shape;294;p2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P:leh na zádech 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stojí u hlavy P, rotuje hlavu 30-45° pro uzamčení C1-2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úklon hlavy proti vzpřímené páteři  směrem k hrudníku (ve smyslu otevření spodního AO), zapružení v bariéře.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oční a dechová synkinéza, pohled k čelu + nádech, s výdechem pohled před sebe, release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4604" y="1961406"/>
            <a:ext cx="33147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AO skloubení do retroflexe</a:t>
            </a:r>
            <a:endParaRPr/>
          </a:p>
        </p:txBody>
      </p:sp>
      <p:sp>
        <p:nvSpPr>
          <p:cNvPr id="307" name="Google Shape;307;p2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zádech, hlava mimo stůl, opřená o stehno T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ruka vložena dlaní mezi hlavu a stehno, přes temeno rotuje hlavu 45°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retrokyv proti napřímené páteři, do bariéry, dopružit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prohloubený nádech/výdech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AO skloubení do anteflexe</a:t>
            </a:r>
            <a:endParaRPr/>
          </a:p>
        </p:txBody>
      </p:sp>
      <p:sp>
        <p:nvSpPr>
          <p:cNvPr id="313" name="Google Shape;313;p2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zádech, hlava na stole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sed u hlavy P zešikma, vidličkou utvořenou prsty fixuje zadní oblouk C1, hřbet ruky na lehátku; 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druhá ruka na čele provádí antekyv v AO proti vzpřímené páteři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dechová a oční synkinéza v bariéře (s nádechem pohled nahoru, s pohledem dolů výdech)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20" name="Google Shape;3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3025" y="2260600"/>
            <a:ext cx="405765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Krční páteř</a:t>
            </a:r>
            <a:endParaRPr/>
          </a:p>
        </p:txBody>
      </p:sp>
      <p:sp>
        <p:nvSpPr>
          <p:cNvPr id="154" name="Google Shape;154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Asi 20x víc proprioceptorů než jiné segmenty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Horní krční sektor: C1-C3 – silná aference, častá inkongruence senzorické aference a vznik nestability až závratí, vznik „CC sy“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Dolní krční sektor: C3-C7 – a. vertebralis, plexy, spin. nervy – vznik „CB sy“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Po každé mobilizaci C páteře by měla následovat stabilizace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</a:t>
            </a:r>
            <a:endParaRPr/>
          </a:p>
        </p:txBody>
      </p:sp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krční páteře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 krční páteře vleže</a:t>
            </a:r>
            <a:endParaRPr/>
          </a:p>
        </p:txBody>
      </p:sp>
      <p:sp>
        <p:nvSpPr>
          <p:cNvPr id="332" name="Google Shape;332;p3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zádech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stojí nebo sedí za hlavou P, thenary se opře o procc. mastoidei, provede jemný tah v ose páteře do předpětí, trakce, P prohloubí dech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TT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 krční páteře vleže přes ručník</a:t>
            </a:r>
            <a:endParaRPr/>
          </a:p>
        </p:txBody>
      </p:sp>
      <p:sp>
        <p:nvSpPr>
          <p:cNvPr id="338" name="Google Shape;338;p3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zádech, ručník smotaný do pásku pod bazí lební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vede ručník přes čelo, tahem přes ručník vytváří předpětí a trakci (trakce + mírná flexe)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 krční páteře vsedě</a:t>
            </a:r>
            <a:endParaRPr/>
          </a:p>
        </p:txBody>
      </p:sp>
      <p:sp>
        <p:nvSpPr>
          <p:cNvPr id="344" name="Google Shape;344;p3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 na židli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 za pacientem, uchopí hlavu P tak, že má palce opřené o záhlaví, thenary o procc. mastoidei, hypothenary o dolní čelisti a prsty směřují kraniálně; předloktí možno opřít o ramena P; T zatlačí do ramen, tím získá předpětí, P prohloubí dech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</a:t>
            </a:r>
            <a:endParaRPr/>
          </a:p>
        </p:txBody>
      </p:sp>
      <p:sp>
        <p:nvSpPr>
          <p:cNvPr id="350" name="Google Shape;350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krční páteře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 v oblasti C-Th přechodu</a:t>
            </a:r>
            <a:endParaRPr/>
          </a:p>
        </p:txBody>
      </p:sp>
      <p:sp>
        <p:nvSpPr>
          <p:cNvPr id="356" name="Google Shape;356;p3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položí ruce na oblast horních trapézů tak, že palce se téměř dotýkají u C-Th přechodu a prsty směřují dopředu; T provede rotační pohyb kolem osy páteře do předpětí, čeká na release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 v oblasti šíje</a:t>
            </a:r>
            <a:endParaRPr/>
          </a:p>
        </p:txBody>
      </p:sp>
      <p:sp>
        <p:nvSpPr>
          <p:cNvPr id="362" name="Google Shape;362;p3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stojí vedle P, jednou rukou fixuje hlavu hlavu, druhou rukou uchopí šíji do vidličky tvořené palcem a ostatními prsty, pootočí fascii podél osy krku do předpětí, čeká na release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 v oblasti hlavy</a:t>
            </a:r>
            <a:endParaRPr/>
          </a:p>
        </p:txBody>
      </p:sp>
      <p:sp>
        <p:nvSpPr>
          <p:cNvPr id="368" name="Google Shape;368;p37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Skalp – tah za vlasy, odlepit a posunout kraniálně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Ucho – podhmat, bariéra tah laterálně + kraniálně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374" name="Google Shape;374;p3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47500" lnSpcReduction="20000"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DOBEŠ, Miroslav, Marie MICHKOVÁ, Petr POSPÍŠIL, Jiří VLČEK a Marek ČENTÍK. Diagnostika a terapie funkčních poruch pohybového systému (manuální terapie) pro fyzioterapeuty. 1. vyd. Horní Bludovice: Domiga, s.r.o., 2011. 76 s. ISBN 978-80-902222-4-3.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Greenman, Ph. E. (1996). Principles of manual medicine. Baltimore: Williams &amp; Wilkins.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Gross, M. J. a kol. (2005). Vyšetření pohybového aparátu. Praha: Triton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Kapandji, I. A. (1974). The physiology of the Trunk, Volume 3. Churchil Livingstone New York.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Kolář, P. et al. (2009). Rehabilitace v klinické praxi. Praha: Galén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Lewit, K. (2003). Manipulační léčba v myoskeletální medicíně. Praha: Sdělovací technika, spol. s.r.o.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Poděbradská, Radana. Přednášky předmětu Základy diagnostiky a terapie funkčních poruch pohybového systému. FSpS MU, Brno 2013.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Sinělnikov, R. D. (1980). Atlas anatomie člověka. Praha Avicenum.</a:t>
            </a:r>
            <a:endParaRPr/>
          </a:p>
          <a:p>
            <a:pPr indent="-95544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0" name="Google Shape;160;p4"/>
          <p:cNvGraphicFramePr/>
          <p:nvPr/>
        </p:nvGraphicFramePr>
        <p:xfrm>
          <a:off x="2320131" y="2015331"/>
          <a:ext cx="7551738" cy="3971925"/>
        </p:xfrm>
        <a:graphic>
          <a:graphicData uri="http://schemas.openxmlformats.org/presentationml/2006/ole">
            <mc:AlternateContent>
              <mc:Choice Requires="v">
                <p:oleObj r:id="rId4" imgH="3971925" imgW="7551738" progId="PBrush" spid="_x0000_s1">
                  <p:embed/>
                </p:oleObj>
              </mc:Choice>
              <mc:Fallback>
                <p:oleObj r:id="rId5" imgH="3971925" imgW="7551738" progId="PBrush">
                  <p:embed/>
                  <p:pic>
                    <p:nvPicPr>
                      <p:cNvPr id="160" name="Google Shape;160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320131" y="2015331"/>
                        <a:ext cx="7551738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9525" y="0"/>
            <a:ext cx="709295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Dysfunkce C páteře</a:t>
            </a:r>
            <a:endParaRPr/>
          </a:p>
        </p:txBody>
      </p:sp>
      <p:sp>
        <p:nvSpPr>
          <p:cNvPr id="173" name="Google Shape;173;p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-CZ" sz="2800">
                <a:solidFill>
                  <a:schemeClr val="dk1"/>
                </a:solidFill>
              </a:rPr>
              <a:t>segmenty C0-C1, C1-C2, C2-C3 obecně</a:t>
            </a:r>
            <a:endParaRPr/>
          </a:p>
          <a:p>
            <a:pPr indent="-21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>
                <a:solidFill>
                  <a:schemeClr val="dk1"/>
                </a:solidFill>
              </a:rPr>
              <a:t>bolest hlavy, nejčastěji v záhlaví, spáncích, může vyzařovat do obličeje, do očí, často jednostranná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>
                <a:solidFill>
                  <a:schemeClr val="dk1"/>
                </a:solidFill>
              </a:rPr>
              <a:t>porucha rovnováhy se závratí a bez závratě, která spíše nasvědčuje pro poruchu posturálního svalstva v celku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>
                <a:solidFill>
                  <a:schemeClr val="dk1"/>
                </a:solidFill>
              </a:rPr>
              <a:t>často zřetězení s poruchami ve všech úsecích pohybové soustavy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bolesti hlavy jsou často funkčně způsobeny jejím předsunutým držením, kdy je drážděn ligamentózní systém tlakem čepovce (čepovec se při tomto držení „zavěšuje“ na lig. transversum atlasu) 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</a:t>
            </a:r>
            <a:r>
              <a:rPr lang="cs-CZ" sz="2800">
                <a:solidFill>
                  <a:schemeClr val="dk1"/>
                </a:solidFill>
              </a:rPr>
              <a:t>ředsunuté držení hlavy je často vázáno na VDT s funkčně „vypadnutým“ břišním svalstvem 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Dysfunkce C páteře</a:t>
            </a:r>
            <a:endParaRPr/>
          </a:p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b="1" lang="cs-CZ" u="sng"/>
              <a:t>Segment C0-C1</a:t>
            </a:r>
            <a:endParaRPr/>
          </a:p>
          <a:p>
            <a:pPr indent="0" lvl="0" marL="4572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bolesti hlavy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v anamnéze nápadně často chronicky recidivující tonzilitida a tonzilektomie, popř. otitis media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bolest často při probuzení, může i budit během noci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TrPs v krátkých extenzorech hlavy, na horním konci SCM, mediálně na linea nuchae a na zad. okraji occiputu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omezen předklon a záklon, potom rotace a inklinace doleva, popř. k oběma stranám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b="1" lang="cs-CZ" u="sng"/>
              <a:t>Segment C1-C2</a:t>
            </a:r>
            <a:endParaRPr/>
          </a:p>
          <a:p>
            <a:pPr indent="0" lvl="0" marL="4572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nejčastěji postižen po traumatu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bolest hlavy i krční oblasti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typický bolestivý periostový bod na lat. hraně trnu C2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TrP v SCM a m. levator scapulae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800"/>
              <a:t>rotace častěji omezena k pravé straně, laterokyv k levé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Dysfunkce C páteře</a:t>
            </a:r>
            <a:endParaRPr/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b="1" lang="cs-CZ" u="sng"/>
              <a:t>Segment C2-C3</a:t>
            </a:r>
            <a:endParaRPr/>
          </a:p>
          <a:p>
            <a:pPr indent="0" lvl="0" marL="4572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/>
              <a:t>segment akutní cervikální myalgie (ústřelu), není ale jediný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/>
              <a:t>TrP v SCM více vpravo, v n. levator scapulae, v horní i střední části m. trapezius</a:t>
            </a:r>
            <a:endParaRPr sz="2800"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/>
              <a:t>bolest může vyzařovat jako k hlavě, tak i k RAM, častěji vpravo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/>
              <a:t>bolestivý periostový bod na lat. hraně trnu C2</a:t>
            </a:r>
            <a:endParaRPr/>
          </a:p>
          <a:p>
            <a:pPr indent="-179999" lvl="0" marL="25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 sz="2800"/>
              <a:t>blokáda do úklonu i rotace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Krční páteř</a:t>
            </a:r>
            <a:endParaRPr/>
          </a:p>
        </p:txBody>
      </p:sp>
      <p:sp>
        <p:nvSpPr>
          <p:cNvPr id="192" name="Google Shape;192;p9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Rotace – nejvíce v C1-C2 (40°), méně další segmenty (do 80°)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Gaymansova pravidla - lateroflexe krční páteře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Sudé krční segmenty: nádechově-výdechové (C2-3, C4-5, C6-7)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Liché krční segmenty: výdechově-nádechové (C1-2, C3-4, C5-6)</a:t>
            </a:r>
            <a:endParaRPr/>
          </a:p>
          <a:p>
            <a:pPr indent="-180000" lvl="1" marL="50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Přechodové segmenty: nádechově-výdechové(C0-1, C-Th)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2022-10-22T05:46:14Z</dcterms:created>
  <dc:creator>Aleš Pospíšil</dc:creator>
</cp:coreProperties>
</file>