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6" r:id="rId4"/>
    <p:sldId id="277" r:id="rId5"/>
    <p:sldId id="324" r:id="rId6"/>
    <p:sldId id="278" r:id="rId7"/>
    <p:sldId id="319" r:id="rId8"/>
    <p:sldId id="261" r:id="rId9"/>
    <p:sldId id="265" r:id="rId10"/>
    <p:sldId id="266" r:id="rId11"/>
    <p:sldId id="320" r:id="rId12"/>
    <p:sldId id="267" r:id="rId13"/>
    <p:sldId id="268" r:id="rId14"/>
    <p:sldId id="321" r:id="rId15"/>
    <p:sldId id="322" r:id="rId16"/>
    <p:sldId id="323" r:id="rId17"/>
    <p:sldId id="325" r:id="rId18"/>
    <p:sldId id="328" r:id="rId19"/>
    <p:sldId id="329" r:id="rId20"/>
    <p:sldId id="330" r:id="rId21"/>
    <p:sldId id="331" r:id="rId22"/>
    <p:sldId id="317" r:id="rId23"/>
    <p:sldId id="332" r:id="rId24"/>
    <p:sldId id="273" r:id="rId25"/>
    <p:sldId id="275" r:id="rId26"/>
    <p:sldId id="326" r:id="rId27"/>
    <p:sldId id="29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4972"/>
  </p:normalViewPr>
  <p:slideViewPr>
    <p:cSldViewPr snapToGrid="0" snapToObjects="1">
      <p:cViewPr varScale="1">
        <p:scale>
          <a:sx n="129" d="100"/>
          <a:sy n="129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3E0E05-0CBF-4598-891A-EE5705364DB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FA3FB2C-61A2-458F-B206-187407784A2E}">
      <dgm:prSet/>
      <dgm:spPr/>
      <dgm:t>
        <a:bodyPr/>
        <a:lstStyle/>
        <a:p>
          <a:r>
            <a:rPr lang="cs-CZ" baseline="0" dirty="0">
              <a:latin typeface="Calibri" panose="020F0502020204030204" pitchFamily="34" charset="0"/>
              <a:cs typeface="Calibri" panose="020F0502020204030204" pitchFamily="34" charset="0"/>
            </a:rPr>
            <a:t>Činnost může mít v ergoterapii různý cíl a různé zdůvodnění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4B95D7F-03D1-46A4-9D87-F2E31C391454}" type="parTrans" cxnId="{F8D5FCA1-F071-4515-8A9C-631B04C2158C}">
      <dgm:prSet/>
      <dgm:spPr/>
      <dgm:t>
        <a:bodyPr/>
        <a:lstStyle/>
        <a:p>
          <a:endParaRPr lang="en-US"/>
        </a:p>
      </dgm:t>
    </dgm:pt>
    <dgm:pt modelId="{0B42962C-89E8-49C8-8EF6-5FE6A21500B9}" type="sibTrans" cxnId="{F8D5FCA1-F071-4515-8A9C-631B04C2158C}">
      <dgm:prSet/>
      <dgm:spPr/>
      <dgm:t>
        <a:bodyPr/>
        <a:lstStyle/>
        <a:p>
          <a:endParaRPr lang="en-US"/>
        </a:p>
      </dgm:t>
    </dgm:pt>
    <dgm:pt modelId="{C89A339C-F91D-4D54-8922-2580675E7223}">
      <dgm:prSet/>
      <dgm:spPr/>
      <dgm:t>
        <a:bodyPr/>
        <a:lstStyle/>
        <a:p>
          <a:r>
            <a:rPr lang="cs-CZ" baseline="0" dirty="0">
              <a:latin typeface="Calibri" panose="020F0502020204030204" pitchFamily="34" charset="0"/>
              <a:cs typeface="Calibri" panose="020F0502020204030204" pitchFamily="34" charset="0"/>
            </a:rPr>
            <a:t>Z hlediska typu používaných činností rozeznáváme 5 oblastí  ergoterapie: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78A310F-FF5F-47EA-A56E-785C9E998B89}" type="parTrans" cxnId="{4F0238DB-AD7E-41D0-9B7E-47D880CC6DEA}">
      <dgm:prSet/>
      <dgm:spPr/>
      <dgm:t>
        <a:bodyPr/>
        <a:lstStyle/>
        <a:p>
          <a:endParaRPr lang="en-US"/>
        </a:p>
      </dgm:t>
    </dgm:pt>
    <dgm:pt modelId="{4C21A7BA-369D-48DA-81B4-9FB92A636B2D}" type="sibTrans" cxnId="{4F0238DB-AD7E-41D0-9B7E-47D880CC6DEA}">
      <dgm:prSet/>
      <dgm:spPr/>
      <dgm:t>
        <a:bodyPr/>
        <a:lstStyle/>
        <a:p>
          <a:endParaRPr lang="en-US"/>
        </a:p>
      </dgm:t>
    </dgm:pt>
    <dgm:pt modelId="{095188EF-D912-4BAF-B310-A62FE649CFBC}" type="pres">
      <dgm:prSet presAssocID="{243E0E05-0CBF-4598-891A-EE5705364DBE}" presName="root" presStyleCnt="0">
        <dgm:presLayoutVars>
          <dgm:dir/>
          <dgm:resizeHandles val="exact"/>
        </dgm:presLayoutVars>
      </dgm:prSet>
      <dgm:spPr/>
    </dgm:pt>
    <dgm:pt modelId="{1B2A0725-8ADA-4686-B4F3-CE05CDAF4760}" type="pres">
      <dgm:prSet presAssocID="{FFA3FB2C-61A2-458F-B206-187407784A2E}" presName="compNode" presStyleCnt="0"/>
      <dgm:spPr/>
    </dgm:pt>
    <dgm:pt modelId="{77601F23-8547-4A3E-9B8B-94DFBFE665BB}" type="pres">
      <dgm:prSet presAssocID="{FFA3FB2C-61A2-458F-B206-187407784A2E}" presName="bgRect" presStyleLbl="bgShp" presStyleIdx="0" presStyleCnt="2"/>
      <dgm:spPr/>
    </dgm:pt>
    <dgm:pt modelId="{EA2EA690-8B63-4469-A93E-EC9F163909AF}" type="pres">
      <dgm:prSet presAssocID="{FFA3FB2C-61A2-458F-B206-187407784A2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efa do černého"/>
        </a:ext>
      </dgm:extLst>
    </dgm:pt>
    <dgm:pt modelId="{089E09C7-891F-47F9-B1A3-86DB1EFDB1D1}" type="pres">
      <dgm:prSet presAssocID="{FFA3FB2C-61A2-458F-B206-187407784A2E}" presName="spaceRect" presStyleCnt="0"/>
      <dgm:spPr/>
    </dgm:pt>
    <dgm:pt modelId="{40827905-42CF-4AA3-B154-155FA38DA4F3}" type="pres">
      <dgm:prSet presAssocID="{FFA3FB2C-61A2-458F-B206-187407784A2E}" presName="parTx" presStyleLbl="revTx" presStyleIdx="0" presStyleCnt="2">
        <dgm:presLayoutVars>
          <dgm:chMax val="0"/>
          <dgm:chPref val="0"/>
        </dgm:presLayoutVars>
      </dgm:prSet>
      <dgm:spPr/>
    </dgm:pt>
    <dgm:pt modelId="{3F771F02-3BA9-4546-86B4-AA07FAF91FD6}" type="pres">
      <dgm:prSet presAssocID="{0B42962C-89E8-49C8-8EF6-5FE6A21500B9}" presName="sibTrans" presStyleCnt="0"/>
      <dgm:spPr/>
    </dgm:pt>
    <dgm:pt modelId="{D009011E-31C7-4259-8179-8E08A6BCE6D8}" type="pres">
      <dgm:prSet presAssocID="{C89A339C-F91D-4D54-8922-2580675E7223}" presName="compNode" presStyleCnt="0"/>
      <dgm:spPr/>
    </dgm:pt>
    <dgm:pt modelId="{3D054C34-5498-40C5-9EDA-A05CEF976683}" type="pres">
      <dgm:prSet presAssocID="{C89A339C-F91D-4D54-8922-2580675E7223}" presName="bgRect" presStyleLbl="bgShp" presStyleIdx="1" presStyleCnt="2"/>
      <dgm:spPr/>
    </dgm:pt>
    <dgm:pt modelId="{FA27E046-8239-4FBE-8E7A-C0DA4265853B}" type="pres">
      <dgm:prSet presAssocID="{C89A339C-F91D-4D54-8922-2580675E722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F365ACBF-D7BD-4B0E-803A-DAD9338166C5}" type="pres">
      <dgm:prSet presAssocID="{C89A339C-F91D-4D54-8922-2580675E7223}" presName="spaceRect" presStyleCnt="0"/>
      <dgm:spPr/>
    </dgm:pt>
    <dgm:pt modelId="{77827BAC-2A8A-408B-826E-8B07175492D4}" type="pres">
      <dgm:prSet presAssocID="{C89A339C-F91D-4D54-8922-2580675E722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EF33386-CB53-4AFD-A646-B66E10741826}" type="presOf" srcId="{FFA3FB2C-61A2-458F-B206-187407784A2E}" destId="{40827905-42CF-4AA3-B154-155FA38DA4F3}" srcOrd="0" destOrd="0" presId="urn:microsoft.com/office/officeart/2018/2/layout/IconVerticalSolidList"/>
    <dgm:cxn modelId="{F8D5FCA1-F071-4515-8A9C-631B04C2158C}" srcId="{243E0E05-0CBF-4598-891A-EE5705364DBE}" destId="{FFA3FB2C-61A2-458F-B206-187407784A2E}" srcOrd="0" destOrd="0" parTransId="{54B95D7F-03D1-46A4-9D87-F2E31C391454}" sibTransId="{0B42962C-89E8-49C8-8EF6-5FE6A21500B9}"/>
    <dgm:cxn modelId="{ED3916BB-91BD-4492-9B5A-708992A2624D}" type="presOf" srcId="{C89A339C-F91D-4D54-8922-2580675E7223}" destId="{77827BAC-2A8A-408B-826E-8B07175492D4}" srcOrd="0" destOrd="0" presId="urn:microsoft.com/office/officeart/2018/2/layout/IconVerticalSolidList"/>
    <dgm:cxn modelId="{4F0238DB-AD7E-41D0-9B7E-47D880CC6DEA}" srcId="{243E0E05-0CBF-4598-891A-EE5705364DBE}" destId="{C89A339C-F91D-4D54-8922-2580675E7223}" srcOrd="1" destOrd="0" parTransId="{478A310F-FF5F-47EA-A56E-785C9E998B89}" sibTransId="{4C21A7BA-369D-48DA-81B4-9FB92A636B2D}"/>
    <dgm:cxn modelId="{F905B9E8-41A2-426B-8B7A-2C5369E19783}" type="presOf" srcId="{243E0E05-0CBF-4598-891A-EE5705364DBE}" destId="{095188EF-D912-4BAF-B310-A62FE649CFBC}" srcOrd="0" destOrd="0" presId="urn:microsoft.com/office/officeart/2018/2/layout/IconVerticalSolidList"/>
    <dgm:cxn modelId="{B1021CB0-4AF3-4F9F-85BC-D4F9803324C0}" type="presParOf" srcId="{095188EF-D912-4BAF-B310-A62FE649CFBC}" destId="{1B2A0725-8ADA-4686-B4F3-CE05CDAF4760}" srcOrd="0" destOrd="0" presId="urn:microsoft.com/office/officeart/2018/2/layout/IconVerticalSolidList"/>
    <dgm:cxn modelId="{3C3A59CC-0373-4C99-BB37-0EDE5CB3028D}" type="presParOf" srcId="{1B2A0725-8ADA-4686-B4F3-CE05CDAF4760}" destId="{77601F23-8547-4A3E-9B8B-94DFBFE665BB}" srcOrd="0" destOrd="0" presId="urn:microsoft.com/office/officeart/2018/2/layout/IconVerticalSolidList"/>
    <dgm:cxn modelId="{0C750A0A-E71B-482E-BD79-0564FB93C44B}" type="presParOf" srcId="{1B2A0725-8ADA-4686-B4F3-CE05CDAF4760}" destId="{EA2EA690-8B63-4469-A93E-EC9F163909AF}" srcOrd="1" destOrd="0" presId="urn:microsoft.com/office/officeart/2018/2/layout/IconVerticalSolidList"/>
    <dgm:cxn modelId="{EFCB3198-1A5B-4983-883D-893421D742BE}" type="presParOf" srcId="{1B2A0725-8ADA-4686-B4F3-CE05CDAF4760}" destId="{089E09C7-891F-47F9-B1A3-86DB1EFDB1D1}" srcOrd="2" destOrd="0" presId="urn:microsoft.com/office/officeart/2018/2/layout/IconVerticalSolidList"/>
    <dgm:cxn modelId="{F3AD8C86-226B-4741-8C8E-1D935BA2BA03}" type="presParOf" srcId="{1B2A0725-8ADA-4686-B4F3-CE05CDAF4760}" destId="{40827905-42CF-4AA3-B154-155FA38DA4F3}" srcOrd="3" destOrd="0" presId="urn:microsoft.com/office/officeart/2018/2/layout/IconVerticalSolidList"/>
    <dgm:cxn modelId="{BC07F26E-BEFB-41B3-AEAE-46C868C77B95}" type="presParOf" srcId="{095188EF-D912-4BAF-B310-A62FE649CFBC}" destId="{3F771F02-3BA9-4546-86B4-AA07FAF91FD6}" srcOrd="1" destOrd="0" presId="urn:microsoft.com/office/officeart/2018/2/layout/IconVerticalSolidList"/>
    <dgm:cxn modelId="{D773C3BF-9397-4E2E-BBB7-A587DD7FAB20}" type="presParOf" srcId="{095188EF-D912-4BAF-B310-A62FE649CFBC}" destId="{D009011E-31C7-4259-8179-8E08A6BCE6D8}" srcOrd="2" destOrd="0" presId="urn:microsoft.com/office/officeart/2018/2/layout/IconVerticalSolidList"/>
    <dgm:cxn modelId="{FDA70F37-5E55-4127-8F0A-8FEEDA3223AA}" type="presParOf" srcId="{D009011E-31C7-4259-8179-8E08A6BCE6D8}" destId="{3D054C34-5498-40C5-9EDA-A05CEF976683}" srcOrd="0" destOrd="0" presId="urn:microsoft.com/office/officeart/2018/2/layout/IconVerticalSolidList"/>
    <dgm:cxn modelId="{1F32A72A-4143-478B-B83C-0B856C610B49}" type="presParOf" srcId="{D009011E-31C7-4259-8179-8E08A6BCE6D8}" destId="{FA27E046-8239-4FBE-8E7A-C0DA4265853B}" srcOrd="1" destOrd="0" presId="urn:microsoft.com/office/officeart/2018/2/layout/IconVerticalSolidList"/>
    <dgm:cxn modelId="{8F083889-EBEB-40ED-A2E1-825587361594}" type="presParOf" srcId="{D009011E-31C7-4259-8179-8E08A6BCE6D8}" destId="{F365ACBF-D7BD-4B0E-803A-DAD9338166C5}" srcOrd="2" destOrd="0" presId="urn:microsoft.com/office/officeart/2018/2/layout/IconVerticalSolidList"/>
    <dgm:cxn modelId="{09B93E4C-FCBE-4391-AEB5-128165F1969E}" type="presParOf" srcId="{D009011E-31C7-4259-8179-8E08A6BCE6D8}" destId="{77827BAC-2A8A-408B-826E-8B07175492D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01F23-8547-4A3E-9B8B-94DFBFE665BB}">
      <dsp:nvSpPr>
        <dsp:cNvPr id="0" name=""/>
        <dsp:cNvSpPr/>
      </dsp:nvSpPr>
      <dsp:spPr>
        <a:xfrm>
          <a:off x="0" y="635119"/>
          <a:ext cx="10793412" cy="11725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2EA690-8B63-4469-A93E-EC9F163909AF}">
      <dsp:nvSpPr>
        <dsp:cNvPr id="0" name=""/>
        <dsp:cNvSpPr/>
      </dsp:nvSpPr>
      <dsp:spPr>
        <a:xfrm>
          <a:off x="354689" y="898937"/>
          <a:ext cx="644890" cy="6448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27905-42CF-4AA3-B154-155FA38DA4F3}">
      <dsp:nvSpPr>
        <dsp:cNvPr id="0" name=""/>
        <dsp:cNvSpPr/>
      </dsp:nvSpPr>
      <dsp:spPr>
        <a:xfrm>
          <a:off x="1354269" y="635119"/>
          <a:ext cx="9439143" cy="1172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92" tIns="124092" rIns="124092" bIns="12409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Činnost může mít v ergoterapii různý cíl a různé zdůvodnění</a:t>
          </a:r>
          <a:endParaRPr lang="en-US" sz="2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54269" y="635119"/>
        <a:ext cx="9439143" cy="1172527"/>
      </dsp:txXfrm>
    </dsp:sp>
    <dsp:sp modelId="{3D054C34-5498-40C5-9EDA-A05CEF976683}">
      <dsp:nvSpPr>
        <dsp:cNvPr id="0" name=""/>
        <dsp:cNvSpPr/>
      </dsp:nvSpPr>
      <dsp:spPr>
        <a:xfrm>
          <a:off x="0" y="2100778"/>
          <a:ext cx="10793412" cy="11725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7E046-8239-4FBE-8E7A-C0DA4265853B}">
      <dsp:nvSpPr>
        <dsp:cNvPr id="0" name=""/>
        <dsp:cNvSpPr/>
      </dsp:nvSpPr>
      <dsp:spPr>
        <a:xfrm>
          <a:off x="354689" y="2364597"/>
          <a:ext cx="644890" cy="6448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27BAC-2A8A-408B-826E-8B07175492D4}">
      <dsp:nvSpPr>
        <dsp:cNvPr id="0" name=""/>
        <dsp:cNvSpPr/>
      </dsp:nvSpPr>
      <dsp:spPr>
        <a:xfrm>
          <a:off x="1354269" y="2100778"/>
          <a:ext cx="9439143" cy="1172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92" tIns="124092" rIns="124092" bIns="12409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Z hlediska typu používaných činností rozeznáváme 5 oblastí  ergoterapie:</a:t>
          </a:r>
          <a:endParaRPr lang="en-US" sz="2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54269" y="2100778"/>
        <a:ext cx="9439143" cy="1172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160B86-0C9B-A443-AE46-BB59863815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Zaměření Ergoterapie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EE6BFB-205C-5C40-B3B6-C9327569F1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Et ing. Vladimíra </a:t>
            </a:r>
            <a:r>
              <a:rPr lang="cs-CZ" dirty="0" err="1"/>
              <a:t>soporská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118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B825E6-F7C6-7443-8139-F97B073B9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nácvik pracovních dovedností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7E407A-7668-B84B-B3A5-9AFFAB307B3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vychází z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ergodiagnostického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vyšetření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 rámci ní ergoterapeut podrobně analyzuje pracovní činnosti jedince, hodnotí jeho zbytkový potenciální a zjišťuje jeho motivaci pracovat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předpracovní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RHB se Ergoterapeut podílí na tréninku tolerance zátěže, vytrvalosti a nácviku vhodných pracovních dovedností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Zařazování pracovních činností do ergo léčebného programu hraje významnou roli v prevenci ztráty pracovních návyků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1933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B825E6-F7C6-7443-8139-F97B073B9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Ergoterapie zaměstnáváním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7E407A-7668-B84B-B3A5-9AFFAB307B3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Historicky nejstarší a laické veřejnosti nejznámější</a:t>
            </a:r>
          </a:p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Nazývána také jako kondiční ergoterapie</a:t>
            </a:r>
          </a:p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Hlavním cílem je odpoutání pozornosti jedince od nepříznivého vlivu onemocnění a snaha udržet jeho dobrou fyzickou nebo duševní kondici</a:t>
            </a:r>
          </a:p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Využívají se rukodělné činnosti, společenské hry a sportovní nebo pohybové aktivity</a:t>
            </a:r>
          </a:p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volbě činností Ergoterapeut vychází především ze zájmů jedince</a:t>
            </a:r>
          </a:p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Zvolené činnosti by ho měly zajímat a bavit</a:t>
            </a:r>
          </a:p>
        </p:txBody>
      </p:sp>
    </p:spTree>
    <p:extLst>
      <p:ext uri="{BB962C8B-B14F-4D97-AF65-F5344CB8AC3E}">
        <p14:creationId xmlns:p14="http://schemas.microsoft.com/office/powerpoint/2010/main" val="1019178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D2C85-4175-A543-8F5E-EF10E3F79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Ergoterapie zaměstnáváním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206399-B958-1B4C-857F-124615CCF1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 praxi se doporučuje zvolit takovou činnost, se kterou měl jedinec dříve zkušenost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Důležitá je správná motivace jedince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Tato forma Ergoterapie probíhá nejčastěji ve skupině (a v dílnách)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 poslední době se také často objevuje v soc. oblasti, kde Ergoterapeut organizuje různé skupiny podle zdrav. stavu, stupně postižení, věku a pohlaví</a:t>
            </a:r>
          </a:p>
        </p:txBody>
      </p:sp>
    </p:spTree>
    <p:extLst>
      <p:ext uri="{BB962C8B-B14F-4D97-AF65-F5344CB8AC3E}">
        <p14:creationId xmlns:p14="http://schemas.microsoft.com/office/powerpoint/2010/main" val="3292758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7AB044-B009-A04F-A431-221598B3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6397155" cy="1151965"/>
          </a:xfrm>
        </p:spPr>
        <p:txBody>
          <a:bodyPr>
            <a:normAutofit/>
          </a:bodyPr>
          <a:lstStyle/>
          <a:p>
            <a:r>
              <a:rPr lang="cs-CZ" dirty="0"/>
              <a:t>Ergoterapie Funkční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253E5F-2050-4344-B0FB-C972C5284B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37765"/>
            <a:ext cx="6397157" cy="3527397"/>
          </a:xfrm>
        </p:spPr>
        <p:txBody>
          <a:bodyPr anchor="t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Taktéž označována jako cílená Ergoterapie nebo orgánová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Cílem je intenzivně procvičovat přesně definovanou postiženou oblast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hlavním cílem je zlepšit postiženou část těla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Zaměřuje se na: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Senzomotorickou složku činnosti (zvýšení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zlepšení svalové koordinace, zlepšení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Jm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a HM)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Kognitivní složku činnosti (pozornost, paměť, orientace, posloupnost)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Trénink psychosociální složky činnosti (sebepojetí, sebeovládání)</a:t>
            </a:r>
          </a:p>
        </p:txBody>
      </p:sp>
      <p:pic>
        <p:nvPicPr>
          <p:cNvPr id="7" name="Graphic 6" descr="Terč">
            <a:extLst>
              <a:ext uri="{FF2B5EF4-FFF2-40B4-BE49-F238E27FC236}">
                <a16:creationId xmlns:a16="http://schemas.microsoft.com/office/drawing/2014/main" id="{771F9620-C562-4DBA-8517-C9504D2F3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8124" y="958232"/>
            <a:ext cx="3836475" cy="3836475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654508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D2C85-4175-A543-8F5E-EF10E3F79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Ergoterapie Funkční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206399-B958-1B4C-857F-124615CCF1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Dosažení pomocí intenzivního cvičení a opakováním cvičení, pomocí hraní rolí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Program se sestavuje tak, aby zlepšoval nebo upravoval postižené funkce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Např. použitím modelovací hmoty se posilují svaly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hK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skládání stavebnice zlepšuje JM, práce v kuchyni pro podporu paměti, posloupnosti, prostorové orientace, ...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Vyžaduje znalost kineziologie, pohybového aparátu, psychologie člověka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Nutnost vybavení ET různými pomůckami (pomůcka, nářadí,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pc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program)</a:t>
            </a:r>
          </a:p>
        </p:txBody>
      </p:sp>
    </p:spTree>
    <p:extLst>
      <p:ext uri="{BB962C8B-B14F-4D97-AF65-F5344CB8AC3E}">
        <p14:creationId xmlns:p14="http://schemas.microsoft.com/office/powerpoint/2010/main" val="610775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D2C85-4175-A543-8F5E-EF10E3F79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ET zaměřená na poradenství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206399-B958-1B4C-857F-124615CCF1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Hlavním cílem je poskytovat jedincům a jejich rodinný příslušníkům pomoc při řešení vzniklé nepříznivé situace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Poskytování informací o různých službách a možnostech, na které má jedinec nárok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Má preventivní charakter – předcházení vzniku problému nebo omezení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Např. v rámci instruktáže -&gt; poradit vhodnější úpravu pracovního prostředí (rozmístění a typ nábytku, umístění počítače a jeho jednotlivých součástí)</a:t>
            </a:r>
          </a:p>
        </p:txBody>
      </p:sp>
    </p:spTree>
    <p:extLst>
      <p:ext uri="{BB962C8B-B14F-4D97-AF65-F5344CB8AC3E}">
        <p14:creationId xmlns:p14="http://schemas.microsoft.com/office/powerpoint/2010/main" val="2119733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D2C85-4175-A543-8F5E-EF10E3F79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ET zaměřená na poradenství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206399-B958-1B4C-857F-124615CCF1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ERgoterapeut</a:t>
            </a:r>
            <a:r>
              <a:rPr lang="cs-CZ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 se nejvíce uplatňuje  v oblastech:</a:t>
            </a:r>
          </a:p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Technické poradenství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– týká se doporučování, vyzkoušení a úpravy kompenzačních nebo technických pomůcek</a:t>
            </a:r>
          </a:p>
          <a:p>
            <a:pPr lvl="1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Např. úpravy domácího či pracovního prostředí, poradenství ohledně bezbariérovosti domu či bytu</a:t>
            </a:r>
          </a:p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Sociální poradenství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– vhodné aktivizační programy, které nabízejí neziskové organizace</a:t>
            </a:r>
          </a:p>
          <a:p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Zdravotní poradenství 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instruktáž v otázkách prevence vzniku komplikací u imobilních osob (např. polohování), u osob s revmatologickými problémy např. Informace o vhodné ochraně kloubů proti přetížení apod.</a:t>
            </a:r>
            <a:endParaRPr lang="cs-CZ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27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D2C85-4175-A543-8F5E-EF10E3F79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Diagnostické prostředky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206399-B958-1B4C-857F-124615CCF1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Ergoterapeut používá vlastní diagnostické metody nebo prostředky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Zjišťuje specifika problémů člověka a plánuje další terapeutický postup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Celá ergo léčba je založena na pochopení člověka s určitými činnostmi, zažitými zvyklostmi v provádění Každodenních činností nebo s osobitými zájmy a hodnotami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Ergoterapeut využívá v hodnocení a léčbě dva přístupy</a:t>
            </a:r>
          </a:p>
          <a:p>
            <a:pPr lvl="1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Přístup shora dolů</a:t>
            </a:r>
          </a:p>
          <a:p>
            <a:pPr lvl="1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Přístup zdola nahoru</a:t>
            </a:r>
          </a:p>
        </p:txBody>
      </p:sp>
    </p:spTree>
    <p:extLst>
      <p:ext uri="{BB962C8B-B14F-4D97-AF65-F5344CB8AC3E}">
        <p14:creationId xmlns:p14="http://schemas.microsoft.com/office/powerpoint/2010/main" val="3428702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D2C85-4175-A543-8F5E-EF10E3F79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Shora dolů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206399-B958-1B4C-857F-124615CCF1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jedná se o hodnocení funkce prostřednictvím výkonu zaměstnávání ve třech oblastech: </a:t>
            </a:r>
          </a:p>
          <a:p>
            <a:pPr lvl="1"/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soběstačnost, </a:t>
            </a:r>
          </a:p>
          <a:p>
            <a:pPr lvl="1"/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produktivita </a:t>
            </a:r>
          </a:p>
          <a:p>
            <a:pPr lvl="1"/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zájmové činnosti. </a:t>
            </a: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Spolupráce s pacientem při výběru, organizace a provádění činností, které jsou cílené na jeho problém</a:t>
            </a: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Ergoterapeut ve vyšetření postupuje od komplexních činností (např. oblékání) k jednotlivým složkám (komponentám) výkonu zaměstnávání (např. svalová síla, koordinace oko-ruka, funkční rozsah pohybu apod.).</a:t>
            </a:r>
          </a:p>
        </p:txBody>
      </p:sp>
    </p:spTree>
    <p:extLst>
      <p:ext uri="{BB962C8B-B14F-4D97-AF65-F5344CB8AC3E}">
        <p14:creationId xmlns:p14="http://schemas.microsoft.com/office/powerpoint/2010/main" val="4001708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D2C85-4175-A543-8F5E-EF10E3F79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Shora dolů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206399-B958-1B4C-857F-124615CCF1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Ergoterapeut se zaměřuje na schopnost člověka zapojovat se do komplexních činností nebo smysluplných aktivit</a:t>
            </a: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Vyšetření začíná hodnocením jeho motivace, denních zvyklostí a rolemi, které ve svém životě zastává nebo zastával – souvisí s činnostmi, které jsou pro něj důležité</a:t>
            </a: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Např. žena po CMP nemůže plně pečovat o své děti a tím naplňovat roli matky</a:t>
            </a:r>
          </a:p>
        </p:txBody>
      </p:sp>
    </p:spTree>
    <p:extLst>
      <p:ext uri="{BB962C8B-B14F-4D97-AF65-F5344CB8AC3E}">
        <p14:creationId xmlns:p14="http://schemas.microsoft.com/office/powerpoint/2010/main" val="1111132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4DAAB9-1F6E-44A6-8EBD-11AA857B2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28BE33-FBAF-6D4E-B54F-38FED4F3E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>
            <a:normAutofit/>
          </a:bodyPr>
          <a:lstStyle/>
          <a:p>
            <a:r>
              <a:rPr lang="cs-CZ" dirty="0"/>
              <a:t>Rozdělení Ergoterapie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9839F60-CCE0-49C0-B9AF-70C7044B833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38362478"/>
              </p:ext>
            </p:extLst>
          </p:nvPr>
        </p:nvGraphicFramePr>
        <p:xfrm>
          <a:off x="685800" y="2063750"/>
          <a:ext cx="10793413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2307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D2C85-4175-A543-8F5E-EF10E3F79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Zdola nahoru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206399-B958-1B4C-857F-124615CCF1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Zaměření na deficity ve specifických dovednostech, které zabraňují úspěšnému zapojení člověka do činností, které jsou pro něj důležité</a:t>
            </a: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 tomto přístupu ergoterapeut vyšetří nejprve jednotlivé složky výkonu zaměstnávání (např. kognitivní, psychosociální apod.) </a:t>
            </a: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následně se dostává k hodnocení jejich vlivu na komplexní činnost (např. soběstačnost, pracovní nebo zájmovou činnost). </a:t>
            </a:r>
          </a:p>
        </p:txBody>
      </p:sp>
    </p:spTree>
    <p:extLst>
      <p:ext uri="{BB962C8B-B14F-4D97-AF65-F5344CB8AC3E}">
        <p14:creationId xmlns:p14="http://schemas.microsoft.com/office/powerpoint/2010/main" val="4121015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D2C85-4175-A543-8F5E-EF10E3F79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Zdola nahoru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206399-B958-1B4C-857F-124615CCF1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Důležité je, aby ergoterapeut zvolil takovou cvičební jednotku, která by v co největší míře ovlivnila zjištěnou poruchu</a:t>
            </a: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Hodnocení soběstačnosti člověka -&gt; stanovení částečné soběstačnosti v některých položkách ADL pro poruchu JM</a:t>
            </a: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Plán léčby je založen na nácvik JM</a:t>
            </a: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Předpoklad -&gt; zlepšení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jm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-&gt; zlepšení dovednosti při provádění ADL</a:t>
            </a:r>
          </a:p>
        </p:txBody>
      </p:sp>
    </p:spTree>
    <p:extLst>
      <p:ext uri="{BB962C8B-B14F-4D97-AF65-F5344CB8AC3E}">
        <p14:creationId xmlns:p14="http://schemas.microsoft.com/office/powerpoint/2010/main" val="1949474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F05599-33F4-2842-B6FA-7CDC5F932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hodnocení - příklad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E706AA0-342C-6745-81A8-17FD095FF6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prstGeom prst="triangle">
            <a:avLst>
              <a:gd name="adj" fmla="val 47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cs-CZ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Čištění zubů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Fatické schopnosti – porozumění, řeč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Kognice – paměť, orientace, myšlení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Motorika – SS, HM, JM, ROM, 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praxie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145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D2C85-4175-A543-8F5E-EF10E3F79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206399-B958-1B4C-857F-124615CCF1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Který z přístupů je v ergoterapeutické praxi více využívaný ?</a:t>
            </a:r>
          </a:p>
        </p:txBody>
      </p:sp>
    </p:spTree>
    <p:extLst>
      <p:ext uri="{BB962C8B-B14F-4D97-AF65-F5344CB8AC3E}">
        <p14:creationId xmlns:p14="http://schemas.microsoft.com/office/powerpoint/2010/main" val="1705533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8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46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47458151-6535-4712-9D31-5BFEBD22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28F956D1-3AF5-47E1-BF12-D331E34A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">
            <a:extLst>
              <a:ext uri="{FF2B5EF4-FFF2-40B4-BE49-F238E27FC236}">
                <a16:creationId xmlns:a16="http://schemas.microsoft.com/office/drawing/2014/main" id="{4A5A7DD1-718C-42BE-9B90-4D960E22E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1D627C-9B70-7344-94D8-523D6D682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100"/>
              <a:t>Příklady z praxe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DE02FF1-20BC-4306-B0FB-AE6D71D73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9A8C427-1B47-42B2-9206-1F34BE757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9864909-0F48-48BD-B525-B293738D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F416114-025D-2544-88DD-CAEBFAA904B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5321367" y="840323"/>
            <a:ext cx="6174771" cy="517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25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65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9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73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47458151-6535-4712-9D31-5BFEBD22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28F956D1-3AF5-47E1-BF12-D331E34A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5">
            <a:extLst>
              <a:ext uri="{FF2B5EF4-FFF2-40B4-BE49-F238E27FC236}">
                <a16:creationId xmlns:a16="http://schemas.microsoft.com/office/drawing/2014/main" id="{4A5A7DD1-718C-42BE-9B90-4D960E22E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1D627C-9B70-7344-94D8-523D6D682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100"/>
              <a:t>Příklady z praxe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DE02FF1-20BC-4306-B0FB-AE6D71D73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9A8C427-1B47-42B2-9206-1F34BE757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9864909-0F48-48BD-B525-B293738D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Zástupný obsah 3">
            <a:extLst>
              <a:ext uri="{FF2B5EF4-FFF2-40B4-BE49-F238E27FC236}">
                <a16:creationId xmlns:a16="http://schemas.microsoft.com/office/drawing/2014/main" id="{CFF63F86-D2D5-EF4B-B81C-4342C5B9B1E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5233311" y="450792"/>
            <a:ext cx="6174771" cy="4306902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F00E6A35-D433-F04D-849A-1BDA0CDABF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2872" y="4601284"/>
            <a:ext cx="6256157" cy="185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92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F05599-33F4-2842-B6FA-7CDC5F932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603601-5D4A-4545-9C56-45ADBDBC491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Co si z prezentace pamatuji ?</a:t>
            </a:r>
          </a:p>
        </p:txBody>
      </p:sp>
    </p:spTree>
    <p:extLst>
      <p:ext uri="{BB962C8B-B14F-4D97-AF65-F5344CB8AC3E}">
        <p14:creationId xmlns:p14="http://schemas.microsoft.com/office/powerpoint/2010/main" val="4080890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CDAAD7-C0BD-C544-88A3-87532EA7E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8D5056-8438-3442-8117-BBED7D41B8F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707936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7AB53-B6D4-2741-B0A2-ABBD1591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ergoterapie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0EE61-02FE-4149-85F9-8E67D99604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zaměřená na nácvik všedních denních činností (ADL)</a:t>
            </a:r>
          </a:p>
          <a:p>
            <a:pPr lvl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zaměřená na nácvik pracovních dovedností</a:t>
            </a:r>
          </a:p>
          <a:p>
            <a:pPr lvl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zaměstnáváním (kondiční ET)</a:t>
            </a:r>
          </a:p>
          <a:p>
            <a:pPr lvl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funkční (Cílená)</a:t>
            </a:r>
          </a:p>
          <a:p>
            <a:pPr lvl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zaměřená na poradenství</a:t>
            </a: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567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7AB53-B6D4-2741-B0A2-ABBD1591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Nácvik všedních denních činností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0EE61-02FE-4149-85F9-8E67D99604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U pacienta vzniká porucha, která mu znemožní nebo značně omezí schopnosti být nezávislý v běžném životě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Má problémy samostatně vykonávat každodenní činnosti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Jde o všední denní činnosti (ADL), které se vztahují k fyziologickým funkcím</a:t>
            </a:r>
          </a:p>
          <a:p>
            <a:pPr lvl="0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ADL =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daily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living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= všední denní činnosti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71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7AB53-B6D4-2741-B0A2-ABBD1591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Personální / Základní / bazální ADL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0EE61-02FE-4149-85F9-8E67D99604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Patří sem např. osobní hygiena, koupání, oblékání, jedení, použití WC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Probíhají běžně v domácím prostředí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703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7AB53-B6D4-2741-B0A2-ABBD1591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Instrumentální ADL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0EE61-02FE-4149-85F9-8E67D99604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oblasti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Adl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patří také další behaviorální a sociální aktivity běžného života</a:t>
            </a: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např. nakupování, vaření, domácí práce, manipulace s penězi, použití hromadné dopravy, telefonování</a:t>
            </a: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Odehrávají se většinou v širším sociálním prostředí pacienta</a:t>
            </a:r>
          </a:p>
        </p:txBody>
      </p:sp>
    </p:spTree>
    <p:extLst>
      <p:ext uri="{BB962C8B-B14F-4D97-AF65-F5344CB8AC3E}">
        <p14:creationId xmlns:p14="http://schemas.microsoft.com/office/powerpoint/2010/main" val="258768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7AB53-B6D4-2741-B0A2-ABBD1591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a Intervence Při nácviku ADL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0EE61-02FE-4149-85F9-8E67D99604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lvl="0">
              <a:lnSpc>
                <a:spcPct val="10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dosažení maximálně možné soběstačnosti pacienta v personálních a následně v Instrumentálních ADL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kompenzační mechanismy - např. u pacientů po CMP snaha minimalizovat funkční ztrátu úchopu na HK kompenzačním zapojením jiných svalových skupin nebo používáním kompenzační pomůcky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Substituční mechanismy – např. pacient po traumatickém poranění mozku s narušenou rovnováhou se bude oblékat v sedě, tzn. využije jiný stereotyp a bude používat nepostiženou HK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Vybavení pacienta potřebnou kompenzační pomůckou – např. pacient s poruchou rovnováhy bude používat při přesunech do vany sedačku na vanu nebo pacient po TEP použije nástavec na WC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91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FBD18F-95C1-9546-B293-3F1E6A91B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nácvik všedních denních činností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EF1BD1-28D1-D842-AC12-89C77A56AB6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Při nácviku ADL Ergoterapeut využívá metodu stupňování náročnosti činnosti, biomechanické principy v pohybové složce funkčních aktivit nebo doporučí a následně nacvičuje používání kompenzační nebo technické pomůcky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Důležitou roli při nácviku ADL hraje přirozené domácí prostředí pacienta, které musí být často nahrazováno cvičebnou nebo cvičnou kuchyní či koupelnou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4473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8D6CA4-3219-6445-82C6-121B71B96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333" y="318053"/>
            <a:ext cx="5579350" cy="1123122"/>
          </a:xfrm>
        </p:spPr>
        <p:txBody>
          <a:bodyPr>
            <a:normAutofit/>
          </a:bodyPr>
          <a:lstStyle/>
          <a:p>
            <a:r>
              <a:rPr lang="cs-CZ" sz="3000" dirty="0"/>
              <a:t>nácvik pracovních dovedností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6490A6-EA4E-4BC6-8CF1-A626067054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37" r="32797" b="2"/>
          <a:stretch/>
        </p:blipFill>
        <p:spPr>
          <a:xfrm>
            <a:off x="404225" y="9"/>
            <a:ext cx="4862041" cy="5573335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81153B-575D-644F-92D2-B7E5A54A84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3333" y="1172817"/>
            <a:ext cx="5579349" cy="420176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Uplatňuje se zejména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u osob v produktivním věku a u dospívajících</a:t>
            </a:r>
          </a:p>
          <a:p>
            <a:pPr>
              <a:lnSpc>
                <a:spcPct val="110000"/>
              </a:lnSpc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Cíle:</a:t>
            </a:r>
          </a:p>
          <a:p>
            <a:pPr lvl="1">
              <a:lnSpc>
                <a:spcPct val="110000"/>
              </a:lnSpc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Stanovit možnosti opětovného začlenění do původního zaměstnání</a:t>
            </a:r>
          </a:p>
          <a:p>
            <a:pPr lvl="1">
              <a:lnSpc>
                <a:spcPct val="110000"/>
              </a:lnSpc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Najít jiné pracovní uplatnění u osob, kde vznikají v důsledku onemocnění trvalé následky, které jim znemožní návrat do původního zaměstnání</a:t>
            </a:r>
          </a:p>
          <a:p>
            <a:pPr lvl="1">
              <a:lnSpc>
                <a:spcPct val="110000"/>
              </a:lnSpc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Umožnit osobě v rekonvalescenci trvalou a přiměřenou pracovní zátěž formou modelových činností, kterými se zajistí jeho 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bezproblémovější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návrat do pracovního procesu po ukončení pracovní neschopnosti</a:t>
            </a:r>
          </a:p>
        </p:txBody>
      </p:sp>
    </p:spTree>
    <p:extLst>
      <p:ext uri="{BB962C8B-B14F-4D97-AF65-F5344CB8AC3E}">
        <p14:creationId xmlns:p14="http://schemas.microsoft.com/office/powerpoint/2010/main" val="23741298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1225</Words>
  <Application>Microsoft Macintosh PowerPoint</Application>
  <PresentationFormat>Širokoúhlá obrazovka</PresentationFormat>
  <Paragraphs>116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Impact</vt:lpstr>
      <vt:lpstr>Hlavní událost</vt:lpstr>
      <vt:lpstr>Zaměření Ergoterapie</vt:lpstr>
      <vt:lpstr>Rozdělení Ergoterapie</vt:lpstr>
      <vt:lpstr>Rozdělení ergoterapie</vt:lpstr>
      <vt:lpstr>Nácvik všedních denních činností</vt:lpstr>
      <vt:lpstr>Personální / Základní / bazální ADL</vt:lpstr>
      <vt:lpstr>Instrumentální ADL</vt:lpstr>
      <vt:lpstr>Cíle a Intervence Při nácviku ADL</vt:lpstr>
      <vt:lpstr>nácvik všedních denních činností </vt:lpstr>
      <vt:lpstr>nácvik pracovních dovedností</vt:lpstr>
      <vt:lpstr>nácvik pracovních dovedností</vt:lpstr>
      <vt:lpstr>Ergoterapie zaměstnáváním</vt:lpstr>
      <vt:lpstr>Ergoterapie zaměstnáváním</vt:lpstr>
      <vt:lpstr>Ergoterapie Funkční</vt:lpstr>
      <vt:lpstr>Ergoterapie Funkční</vt:lpstr>
      <vt:lpstr>ET zaměřená na poradenství</vt:lpstr>
      <vt:lpstr>ET zaměřená na poradenství</vt:lpstr>
      <vt:lpstr>Diagnostické prostředky</vt:lpstr>
      <vt:lpstr>Shora dolů</vt:lpstr>
      <vt:lpstr>Shora dolů</vt:lpstr>
      <vt:lpstr>Zdola nahoru</vt:lpstr>
      <vt:lpstr>Zdola nahoru</vt:lpstr>
      <vt:lpstr>Způsob hodnocení - příklad</vt:lpstr>
      <vt:lpstr>Prezentace aplikace PowerPoint</vt:lpstr>
      <vt:lpstr>Příklady z praxe</vt:lpstr>
      <vt:lpstr>Příklady z praxe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Činnosti ergoterapeuta</dc:title>
  <dc:creator>Pavel Soporský</dc:creator>
  <cp:lastModifiedBy>Vlaďka Soporská</cp:lastModifiedBy>
  <cp:revision>21</cp:revision>
  <dcterms:created xsi:type="dcterms:W3CDTF">2022-02-20T18:51:55Z</dcterms:created>
  <dcterms:modified xsi:type="dcterms:W3CDTF">2023-03-01T21:56:42Z</dcterms:modified>
</cp:coreProperties>
</file>