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02" r:id="rId3"/>
    <p:sldId id="301" r:id="rId4"/>
    <p:sldId id="300" r:id="rId5"/>
    <p:sldId id="304" r:id="rId6"/>
    <p:sldId id="305" r:id="rId7"/>
    <p:sldId id="303" r:id="rId8"/>
    <p:sldId id="268" r:id="rId9"/>
    <p:sldId id="281" r:id="rId10"/>
    <p:sldId id="258" r:id="rId11"/>
    <p:sldId id="293" r:id="rId12"/>
    <p:sldId id="271" r:id="rId13"/>
    <p:sldId id="286" r:id="rId14"/>
    <p:sldId id="259" r:id="rId15"/>
    <p:sldId id="276" r:id="rId16"/>
    <p:sldId id="274" r:id="rId17"/>
    <p:sldId id="261" r:id="rId18"/>
    <p:sldId id="277" r:id="rId19"/>
    <p:sldId id="280" r:id="rId20"/>
    <p:sldId id="306" r:id="rId21"/>
    <p:sldId id="307" r:id="rId22"/>
    <p:sldId id="272" r:id="rId23"/>
    <p:sldId id="288" r:id="rId24"/>
    <p:sldId id="308" r:id="rId25"/>
    <p:sldId id="270" r:id="rId26"/>
    <p:sldId id="326" r:id="rId27"/>
    <p:sldId id="32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4972"/>
  </p:normalViewPr>
  <p:slideViewPr>
    <p:cSldViewPr snapToGrid="0" snapToObjects="1">
      <p:cViewPr>
        <p:scale>
          <a:sx n="139" d="100"/>
          <a:sy n="139" d="100"/>
        </p:scale>
        <p:origin x="208" y="-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klinika.cz/cz/chirurgie-ruky/potize-diagnozy/potize/uraz-a-pourazove-stavy-ruky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hyperlink" Target="http://www.icklinika.cz/cz/chirurgie-ruky/jednodenni-hospitalizac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157046-6602-C646-80FC-4EAA657A84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Využití konkrétních postupů v ergoterapii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137550C-3B9F-2644-B5E0-01B15E5220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et Ing. Vladimíra </a:t>
            </a:r>
            <a:r>
              <a:rPr lang="cs-CZ" dirty="0" err="1"/>
              <a:t>SOporská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3968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C2EC77-4861-FA46-BEE0-E8FB719B7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cs-CZ" sz="4600" dirty="0"/>
              <a:t>Metoda dle </a:t>
            </a:r>
            <a:r>
              <a:rPr lang="cs-CZ" sz="4600" dirty="0" err="1"/>
              <a:t>Affolterové</a:t>
            </a:r>
            <a:endParaRPr lang="cs-CZ" sz="4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607B08-F16C-754E-B5F4-9849C71B17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76423"/>
            <a:ext cx="6397157" cy="328873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Senzorická stimulace dle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Affolterové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Metoda se využívá u dospělých pacientů s poškozením CNS, ale také u dětí.</a:t>
            </a: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tzv.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guiding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- terapeut položí svoji ruku přes ruku pacienta a provede žádaný pohyb</a:t>
            </a: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Pacient s pomocí terapeuta vykonává pohyby běžného denního života jako je např. Krájení chleba nebo Strouhání mrkve, a jeho úkolem je jednotlivé pohyby vnímat vizuálně i auditivně.</a:t>
            </a: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účelem je, aby se pacient danou činnost naučil, ale také aby pomocí taktilní a proprioceptivní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aferentace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získal informace o vlastnostech svého okolí. </a:t>
            </a:r>
          </a:p>
        </p:txBody>
      </p:sp>
      <p:pic>
        <p:nvPicPr>
          <p:cNvPr id="4" name="Obrázek 4" descr="Obsah obrázku osoba, interiér, zeď, váleček na těsto&#10;&#10;Popis se vygeneroval automaticky.">
            <a:extLst>
              <a:ext uri="{FF2B5EF4-FFF2-40B4-BE49-F238E27FC236}">
                <a16:creationId xmlns:a16="http://schemas.microsoft.com/office/drawing/2014/main" id="{22DE6185-5825-0A49-987F-55A18570C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13" r="30863" b="1"/>
          <a:stretch/>
        </p:blipFill>
        <p:spPr>
          <a:xfrm>
            <a:off x="7568124" y="10"/>
            <a:ext cx="3836475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895142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C2EC77-4861-FA46-BEE0-E8FB719B7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Metoda dle </a:t>
            </a:r>
            <a:r>
              <a:rPr lang="cs-CZ" dirty="0" err="1"/>
              <a:t>Affolterové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607B08-F16C-754E-B5F4-9849C71B173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Opakovaná cvičení využívají opakování stejných pohybů za účelem dosažení zlepšení motorických funkcí.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Začíná se od pohybů, které pacient již zvládá sám a pokračuje se náročnějšími pohyby za pomoci terapeuta.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Pomoc se postupně snižuje až pacient vykonává pohyb sám.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Tento postup lze využít k obnově komplexních pohybů.</a:t>
            </a:r>
          </a:p>
        </p:txBody>
      </p:sp>
    </p:spTree>
    <p:extLst>
      <p:ext uri="{BB962C8B-B14F-4D97-AF65-F5344CB8AC3E}">
        <p14:creationId xmlns:p14="http://schemas.microsoft.com/office/powerpoint/2010/main" val="344198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697D9-E676-834E-B5C0-701C167EA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675861"/>
          </a:xfrm>
        </p:spPr>
        <p:txBody>
          <a:bodyPr/>
          <a:lstStyle/>
          <a:p>
            <a:pPr algn="l"/>
            <a:r>
              <a:rPr lang="cs-CZ" dirty="0" err="1"/>
              <a:t>Mirror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2D6A50-C5D7-9540-A75E-53E04E2C4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361662"/>
            <a:ext cx="6345301" cy="4194312"/>
          </a:xfrm>
        </p:spPr>
        <p:txBody>
          <a:bodyPr>
            <a:noAutofit/>
          </a:bodyPr>
          <a:lstStyle/>
          <a:p>
            <a:pPr marL="285750" indent="-285750" algn="l" fontAlgn="t">
              <a:buFont typeface="Arial" panose="020B0604020202020204" pitchFamily="34" charset="0"/>
              <a:buChar char="•"/>
            </a:pP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Princip tohoto cvičení je založený na biofeedbacku a obnovení či znovuvytvoření spojů v mozku. </a:t>
            </a:r>
          </a:p>
          <a:p>
            <a:pPr marL="285750" indent="-285750" algn="l" fontAlgn="t">
              <a:buFont typeface="Arial" panose="020B0604020202020204" pitchFamily="34" charset="0"/>
              <a:buChar char="•"/>
            </a:pP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využívá preference mozku k upřednostnění vizuální zpětné vazby před </a:t>
            </a:r>
            <a:r>
              <a:rPr lang="cs-CZ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somatosenzorickou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 / proprioceptivní zpětnou vazbou týkající se polohy končetin. </a:t>
            </a:r>
          </a:p>
          <a:p>
            <a:pPr marL="285750" indent="-285750" algn="l" fontAlgn="t">
              <a:buFont typeface="Arial" panose="020B0604020202020204" pitchFamily="34" charset="0"/>
              <a:buChar char="•"/>
            </a:pP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Nejčastěji se využívá při jednostranném postižení končetin (horních či dolních) – Amputace  - fantomové bolesti (u kterých byl prvně popsán), CMP – </a:t>
            </a:r>
            <a:r>
              <a:rPr lang="cs-CZ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hemiparézy</a:t>
            </a: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, Traumata, neuralgie periferních nervů, výpadek z vnímání tělesného schématu následkem operace či úrazu nebo CRPS kde neuropatické procesy způsobují problémy s bolestí, související nebo nesouvisející s pohybem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Zrcadlové neurony tvoří asi 20% všech neuronů přítomných v lidském mozku.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Tyto zrcadlové neurony jsou zodpovědné za rekonstrukci laterality, tj. schopnost rozlišovat mezi levou a pravou stranou.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Při použití zrcadlového boxu se tyto zrcadlové neurony aktivují a pomáhají při regeneraci postižených částí.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CBDA62-516A-9245-B59C-07C0D7304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02" y="685799"/>
            <a:ext cx="4544868" cy="454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73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697D9-E676-834E-B5C0-701C167EA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51408" cy="1151965"/>
          </a:xfrm>
        </p:spPr>
        <p:txBody>
          <a:bodyPr>
            <a:normAutofit/>
          </a:bodyPr>
          <a:lstStyle/>
          <a:p>
            <a:r>
              <a:rPr lang="cs-CZ" dirty="0" err="1"/>
              <a:t>Mirror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2D6A50-C5D7-9540-A75E-53E04E2C4E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1600200"/>
            <a:ext cx="4951410" cy="395577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 terapii je potřeba zrcadlo , buď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samostojné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nebo jako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mirror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box -  z jedné strany je umístěno zrcadlo. </a:t>
            </a:r>
          </a:p>
          <a:p>
            <a:pPr>
              <a:lnSpc>
                <a:spcPct val="11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Pacient umístí postiženou končetinu za zrcadlo, nebo dovnitř boxu. </a:t>
            </a:r>
          </a:p>
          <a:p>
            <a:pPr>
              <a:lnSpc>
                <a:spcPct val="11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Poté cvičí se zdravou končetinou a jejím odrazem. </a:t>
            </a:r>
          </a:p>
          <a:p>
            <a:pPr>
              <a:lnSpc>
                <a:spcPct val="11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Terapie potřebuje plnou spolupráci pacienta, ochotu cvičit pravidelně a důvěru v postup. Doporučuje se cvičit denně 5-8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po 5-8 </a:t>
            </a:r>
          </a:p>
          <a:p>
            <a:pPr>
              <a:lnSpc>
                <a:spcPct val="110000"/>
              </a:lnSpc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 podstatě jde o oklamání mozku pacienta. 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Zrcadlením zdravé končetiny nabízíme mozku vjem, že obě končetiny vykonávají stejné pohyby, i když poraněná končetina normálně není této práce schopná. 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Postupně se tak obnovuje či vytváří vnímání tělesného schématu (homunkulus), orientace v prostoru,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stereognózie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a poloho i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pohybocit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vlastního těla a končetiny v prostoru.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4DA6AE-0C4D-6E46-895B-D70F81B03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76" r="1698" b="-3"/>
          <a:stretch/>
        </p:blipFill>
        <p:spPr>
          <a:xfrm>
            <a:off x="6094410" y="10"/>
            <a:ext cx="5310189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018113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693F6-F354-F449-95EF-5F5C2844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665922"/>
          </a:xfrm>
        </p:spPr>
        <p:txBody>
          <a:bodyPr/>
          <a:lstStyle/>
          <a:p>
            <a:pPr algn="l"/>
            <a:r>
              <a:rPr lang="cs-CZ" dirty="0"/>
              <a:t>PANAT A Vzduchové dlahy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843EBD-793B-E347-AC11-13C35F99A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351722"/>
            <a:ext cx="6345301" cy="4170537"/>
          </a:xfrm>
        </p:spPr>
        <p:txBody>
          <a:bodyPr>
            <a:normAutofit fontScale="925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PANat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metoda je Pro-aktivní léčebná Aplikace v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Neurorehabilitaci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se vzduchovými dlahami a dalšími pomůckami.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vhodná jak pro dospělé pacienty po CMP, RS, Parkinson,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neurotraumata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, tak i pro děti s DMO,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hemiparetickým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postižením, a při poúrazových stavech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spočívá ve fyziologickém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zapolohování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končetiny do vhodně zvolené  vzduchové dlahy, která zajistí, aby se při pasivní a nebo aktivní hybnosti pacientů tlumily nežádoucí patologické spastické reakce končetin. 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Eliminace  těchto patologických souhybů dovolí plynulý, vědomý a v kloubním rozsahu větší pohyb, který se pravidelným nácvikem integruje v CNS.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Vzduchová dlaha Svým přilnavým materiálem a difúzním tlakem na povrch končetiny způsobí při pohybu jemné uvolňování všech tkání  jako např. při manuální terapii měkkých tkání a při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fasciálních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technikách.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56456F-D23E-6642-9EA2-506FBFEC5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26620" y="690282"/>
            <a:ext cx="5522259" cy="414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7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693F6-F354-F449-95EF-5F5C2844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8496" cy="1151965"/>
          </a:xfrm>
        </p:spPr>
        <p:txBody>
          <a:bodyPr>
            <a:normAutofit/>
          </a:bodyPr>
          <a:lstStyle/>
          <a:p>
            <a:r>
              <a:rPr lang="cs-CZ" dirty="0"/>
              <a:t>Vzduchové dlahy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843EBD-793B-E347-AC11-13C35F99A9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6397157" cy="3237468"/>
          </a:xfrm>
        </p:spPr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Vzduchové dlahy a další pomůcky používáme při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PANat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tehdy, jestliže chceme umožnit aktivní pohyb bez nežádoucí kompenzace a pokud možno i bez taktilního zásahu terapeuta.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TZv.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hands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technika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169F28-4F5E-D442-836A-5665C24CB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4" y="376405"/>
            <a:ext cx="4457147" cy="2496003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CF94CC-4379-D548-88ED-F348D4154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174" y="3018054"/>
            <a:ext cx="4457147" cy="247371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881711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CAD38B-5F61-4FEB-A1D1-5FC0D666D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04E869F-EBC2-416E-8FB7-4F6A45F66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5C53D9-69D0-7841-A95B-A558A0150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3000"/>
          </a:blip>
          <a:srcRect t="11198"/>
          <a:stretch/>
        </p:blipFill>
        <p:spPr>
          <a:xfrm>
            <a:off x="20" y="10"/>
            <a:ext cx="11734780" cy="6408728"/>
          </a:xfrm>
          <a:prstGeom prst="rect">
            <a:avLst/>
          </a:prstGeom>
          <a:ln>
            <a:noFill/>
          </a:ln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7D1C9B27-27B9-4E9E-82C8-6F9B7D12B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525" y="0"/>
            <a:ext cx="11763766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6693F6-F354-F449-95EF-5F5C2844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>
            <a:normAutofit/>
          </a:bodyPr>
          <a:lstStyle/>
          <a:p>
            <a:r>
              <a:rPr lang="cs-CZ" b="1" dirty="0"/>
              <a:t>Základní funkce a přínos </a:t>
            </a:r>
            <a:r>
              <a:rPr lang="cs-CZ" b="1" dirty="0" err="1"/>
              <a:t>PANat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843EBD-793B-E347-AC11-13C35F99A9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90261"/>
            <a:ext cx="10394707" cy="4009953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Polohování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Zlepšení pasivní  hybnosti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Nácvik aktivní činnosti s redukcí patologických souhybů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Podpora ontogenetického vývoje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pozitivní ovlivnění mikrocirkulace v postižených tkáních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normalizace svalového tonu a plasticity zúčastněných tkání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uvolnění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desmogenních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struktur, šlach 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myofascií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centralizace příslušných kloubů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tlumení patologické práce CNS, např. napínací reflexy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zesiluje smyslové vnímání a působí psychicky pozitivně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přináší úlevu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9AE32D-417D-4951-BD6D-383A7A5E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600215"/>
            <a:ext cx="11731752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721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95800-A4C9-1F4A-A72D-0008F5BC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8496" cy="1151965"/>
          </a:xfrm>
        </p:spPr>
        <p:txBody>
          <a:bodyPr>
            <a:noAutofit/>
          </a:bodyPr>
          <a:lstStyle/>
          <a:p>
            <a:r>
              <a:rPr lang="cs-CZ" sz="4400" dirty="0"/>
              <a:t>Dlahování - Termoplasty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C596D4-85F4-5143-8948-4C0D7AB2EA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63397"/>
            <a:ext cx="6397157" cy="32374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pozitivní vliv na příznivé hojení tkání po </a:t>
            </a:r>
            <a:r>
              <a:rPr lang="cs-CZ" sz="1700" u="sng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úraze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 či </a:t>
            </a:r>
            <a:r>
              <a:rPr lang="cs-CZ" sz="1700" u="sng" dirty="0"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operačním zákroku</a:t>
            </a: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usnadňuje návrat poškozené funkce ruky a eliminuje nežádoucí komplikace nejen po operačních výkonech. 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Velmi často se vyrábí dlahy i před vlastním chirurgickým výkonem k dosažení lepšího předoperačního stavu z hlediska postavení ruky, s cílem zlepšit pooperační výsledek. 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K výrobě dlah se používají termoplastické materiály, měknou při teplotě nad 60 stupňů</a:t>
            </a:r>
          </a:p>
          <a:p>
            <a:pPr>
              <a:lnSpc>
                <a:spcPct val="110000"/>
              </a:lnSpc>
            </a:pPr>
            <a:r>
              <a:rPr lang="cs-CZ" sz="1700" dirty="0">
                <a:latin typeface="Calibri" panose="020F0502020204030204" pitchFamily="34" charset="0"/>
                <a:cs typeface="Calibri" panose="020F0502020204030204" pitchFamily="34" charset="0"/>
              </a:rPr>
              <a:t>dlahy jsou zhotovovány na míru – dle individuálních potíží.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16FB1B1-2EAF-8B45-9025-072920B4C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547" y="165967"/>
            <a:ext cx="3286197" cy="2702898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F2F9AD4-A165-F64A-BBBE-5AC1519AD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157" y="2868865"/>
            <a:ext cx="3842979" cy="2680478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264481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95800-A4C9-1F4A-A72D-0008F5BCB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1"/>
            <a:ext cx="10394706" cy="844826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dlahování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BB0230B9-D126-0B4E-ABA1-F31EF664DAF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85802" y="1610139"/>
            <a:ext cx="3310128" cy="3764447"/>
          </a:xfrm>
        </p:spPr>
        <p:txBody>
          <a:bodyPr/>
          <a:lstStyle/>
          <a:p>
            <a:pPr fontAlgn="base"/>
            <a:r>
              <a:rPr lang="cs-CZ" u="sng" dirty="0">
                <a:latin typeface="Calibri" panose="020F0502020204030204" pitchFamily="34" charset="0"/>
                <a:cs typeface="Calibri" panose="020F0502020204030204" pitchFamily="34" charset="0"/>
              </a:rPr>
              <a:t>Statické dlahování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zklidnění zánětlivých procesů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 imobilizaci bolestivých kloubů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 udržení správného postavení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tzv. odpočinkový efekt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9028AC2E-D382-154F-9C1E-F5563C24E26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234621" y="1610139"/>
            <a:ext cx="3310128" cy="1769165"/>
          </a:xfrm>
        </p:spPr>
        <p:txBody>
          <a:bodyPr/>
          <a:lstStyle/>
          <a:p>
            <a:pPr fontAlgn="base"/>
            <a:r>
              <a:rPr lang="cs-CZ" u="sng" dirty="0">
                <a:latin typeface="Calibri" panose="020F0502020204030204" pitchFamily="34" charset="0"/>
                <a:cs typeface="Calibri" panose="020F0502020204030204" pitchFamily="34" charset="0"/>
              </a:rPr>
              <a:t>Statické redresní dlahování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zvětšení rozsahu pohybu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efektivní průběžná úprava dlahy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od dynamického dlahování se liší "pevným" tahem</a:t>
            </a:r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9C978636-C524-C342-B89F-16EDA4D35FB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770380" y="1610140"/>
            <a:ext cx="3310128" cy="1957814"/>
          </a:xfrm>
        </p:spPr>
        <p:txBody>
          <a:bodyPr/>
          <a:lstStyle/>
          <a:p>
            <a:pPr fontAlgn="base"/>
            <a:r>
              <a:rPr lang="cs-CZ" u="sng" dirty="0">
                <a:latin typeface="Calibri" panose="020F0502020204030204" pitchFamily="34" charset="0"/>
                <a:cs typeface="Calibri" panose="020F0502020204030204" pitchFamily="34" charset="0"/>
              </a:rPr>
              <a:t>Dynamické dlahování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zvýšení míry rozsahu pohybu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udržení rozsahu pohybu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snížení rizika vzniku adhezí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eliminaci dystrofických změn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EF156B-7D88-D74E-AF68-C5DBDF6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99" y="3567954"/>
            <a:ext cx="3323188" cy="2857941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DED4F87-52C3-4549-815B-B61E65599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990" y="3669680"/>
            <a:ext cx="3853362" cy="27326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4B7BF5D-9235-ED41-910F-5F7F11718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518" y="3567486"/>
            <a:ext cx="2671990" cy="28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80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A707D-7A63-E645-A1BC-2E8A1185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cs-CZ" dirty="0"/>
              <a:t>dlahování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C13797-078A-C040-9392-91054A7685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2076423"/>
            <a:ext cx="6397157" cy="3288739"/>
          </a:xfrm>
        </p:spPr>
        <p:txBody>
          <a:bodyPr anchor="t">
            <a:normAutofit/>
          </a:bodyPr>
          <a:lstStyle/>
          <a:p>
            <a:pPr marL="0" indent="0" fontAlgn="base">
              <a:buNone/>
            </a:pPr>
            <a:r>
              <a:rPr lang="cs-CZ" u="sng" dirty="0">
                <a:latin typeface="Calibri" panose="020F0502020204030204" pitchFamily="34" charset="0"/>
                <a:cs typeface="Calibri" panose="020F0502020204030204" pitchFamily="34" charset="0"/>
              </a:rPr>
              <a:t>Dlahování ovlivňující rozsah pohybu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aktivní podporu kloubního pohybu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zvýšení rozsahu kloubního pohybu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probíhá při aktivním pohybu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účinkuje na základě blokace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metakarpofalangových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kloubů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E63FB7-C904-574E-8427-ECB393AA5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764" y="1404221"/>
            <a:ext cx="5160836" cy="3960941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00819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20C77-47C1-DE48-98E4-1809E5DE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1"/>
            <a:ext cx="6345302" cy="945776"/>
          </a:xfrm>
        </p:spPr>
        <p:txBody>
          <a:bodyPr/>
          <a:lstStyle/>
          <a:p>
            <a:pPr algn="l"/>
            <a:r>
              <a:rPr lang="cs-CZ" dirty="0" err="1"/>
              <a:t>Thera</a:t>
            </a:r>
            <a:r>
              <a:rPr lang="cs-CZ" dirty="0"/>
              <a:t> </a:t>
            </a:r>
            <a:r>
              <a:rPr lang="cs-CZ" dirty="0" err="1"/>
              <a:t>beans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87AB686-1080-1842-AE15-476FB034A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882588"/>
            <a:ext cx="6345301" cy="3188945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Umělohmotné terapeutické fazolky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zlepšení jemné motoriky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Ovlivnění otoku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senzomotorika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Posílení svalstva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Úchopové funkce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nácvik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sebeobslužných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aktivit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831BE1-BDCA-1A4C-88E1-46EBF359F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237" y="632041"/>
            <a:ext cx="4835339" cy="483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31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A707D-7A63-E645-A1BC-2E8A1185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cs-CZ" dirty="0" err="1"/>
              <a:t>Flossing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C13797-078A-C040-9392-91054A7685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7261" y="1659835"/>
            <a:ext cx="7106478" cy="3925956"/>
          </a:xfrm>
        </p:spPr>
        <p:txBody>
          <a:bodyPr anchor="t">
            <a:normAutofit fontScale="92500" lnSpcReduction="20000"/>
          </a:bodyPr>
          <a:lstStyle/>
          <a:p>
            <a:pPr fontAlgn="base"/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Pro rychlejší regeneraci svalů a kloubů</a:t>
            </a:r>
          </a:p>
          <a:p>
            <a:pPr fontAlgn="base"/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Elastické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Flossbandy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se Ovíjí kolem postižených míst (Klouby, svaly) -&gt; komprese tkáně</a:t>
            </a:r>
          </a:p>
          <a:p>
            <a:pPr fontAlgn="base"/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Tlak zvenčí na všechny vrstvy ošetřované oblasti omezí průtok krve a lymfy.</a:t>
            </a:r>
          </a:p>
          <a:p>
            <a:pPr fontAlgn="base"/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místa se poté mobilizují pomocí manuálních technik a specifických cvičení.</a:t>
            </a:r>
          </a:p>
          <a:p>
            <a:pPr fontAlgn="base"/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Kombinací komprese a pohybu vznikají potřebné třecí síly, které odlepí sval a fascii od sebe a obnoví jejich vzájemnou kluznost (přetrhají se tzv. příčná spojení, vazivové změny). </a:t>
            </a:r>
          </a:p>
          <a:p>
            <a:pPr fontAlgn="base"/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během cvičení se mění pružnost tkáně i svalový a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fasciální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tonus. </a:t>
            </a:r>
          </a:p>
          <a:p>
            <a:pPr fontAlgn="base"/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Po odstranění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flossingové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pásky se tkáň zachová jako „houba“, která do sebe nasaje čerstvou mezibuněčnou tekutinu a krev. </a:t>
            </a:r>
          </a:p>
          <a:p>
            <a:pPr fontAlgn="base"/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V místě se zrychlí látková výměna a regenerace. </a:t>
            </a:r>
          </a:p>
          <a:p>
            <a:pPr fontAlgn="base"/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Při větších zraněních, jako je například natržení svalu či poranění vazu, může správně aplikovaný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flossband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výrazně zkrátit dobu rekonvalescence, komprese navíc urychlí vstřebání otoku.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AF184A4-1BBC-EE4F-B310-F152D6FC9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906" y="11767"/>
            <a:ext cx="3922594" cy="27852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3B23A1C-1D7C-3B47-9F88-2DE9B49BE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310" y="2796988"/>
            <a:ext cx="3231145" cy="35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39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CA707D-7A63-E645-A1BC-2E8A1185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6397155" cy="1151965"/>
          </a:xfrm>
        </p:spPr>
        <p:txBody>
          <a:bodyPr>
            <a:normAutofit/>
          </a:bodyPr>
          <a:lstStyle/>
          <a:p>
            <a:r>
              <a:rPr lang="cs-CZ" dirty="0" err="1"/>
              <a:t>SunbalL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C13797-078A-C040-9392-91054A7685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6409" y="1649896"/>
            <a:ext cx="6967330" cy="3935895"/>
          </a:xfrm>
        </p:spPr>
        <p:txBody>
          <a:bodyPr anchor="t">
            <a:normAutofit lnSpcReduction="10000"/>
          </a:bodyPr>
          <a:lstStyle/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Interaktivní cvičební balónky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všechny věkové skupiny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 principu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biofedbecku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Terapie pomocí her, které napomáhají motivaci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Pomocí stlačování a odlehčování míčků může pacient ovládat jednotlivé hry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Trénink JM, koncentrace, svalové síly, zlepšení práce s vlastním tělem</a:t>
            </a:r>
          </a:p>
          <a:p>
            <a:pPr fontAlgn="base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Monitorování a analýza průběhu terapie pacienta</a:t>
            </a:r>
          </a:p>
          <a:p>
            <a:pPr fontAlgn="base"/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F0AD06-1626-9543-BD2A-AA641D50F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599" y="0"/>
            <a:ext cx="3593601" cy="27073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8DD0E1-AFD9-A947-B640-8976F0F25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300" y="3375991"/>
            <a:ext cx="4025900" cy="22098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80A8240-035A-1340-A4D4-2E60B72FA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200" y="983908"/>
            <a:ext cx="33020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52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1F4DBF-FD13-544B-83A7-A3BA1E3A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51408" cy="1151965"/>
          </a:xfrm>
        </p:spPr>
        <p:txBody>
          <a:bodyPr>
            <a:normAutofit/>
          </a:bodyPr>
          <a:lstStyle/>
          <a:p>
            <a:r>
              <a:rPr lang="cs-CZ" sz="3800"/>
              <a:t>Robotika – </a:t>
            </a:r>
            <a:r>
              <a:rPr lang="cs-CZ" sz="3800" err="1"/>
              <a:t>Armeo</a:t>
            </a:r>
            <a:r>
              <a:rPr lang="cs-CZ" sz="3800"/>
              <a:t> </a:t>
            </a:r>
            <a:r>
              <a:rPr lang="cs-CZ" sz="3800" err="1"/>
              <a:t>Spring</a:t>
            </a:r>
            <a:endParaRPr lang="cs-CZ" sz="38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0B6952-19D9-554F-851A-EE7FAEB7C6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470" y="1837765"/>
            <a:ext cx="5060741" cy="377784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Přístroj pro rehabilitaci pacientů se sníženou a omezenou funkcí HK.</a:t>
            </a: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Hlavním cílem je zachovat a obnovit motorické schopnosti, což znamená učení nových pohybových procesů a zlepšování jejich koordinačních dovedností. </a:t>
            </a:r>
          </a:p>
          <a:p>
            <a:pPr>
              <a:lnSpc>
                <a:spcPct val="110000"/>
              </a:lnSpc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Dalším cílem je zabránit riziku ztráty svalové kapacity ochrnutých končetin z nedostatku používání, spolu s vedlejšími účinky jako jsou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spasticita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a kontraktury.</a:t>
            </a: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pomocí zevního skeletu poskytuje odlehčení horní končetiny proti gravitaci a tím umožňuje pacientovi používat její zbytkovou aktivní hybnost.</a:t>
            </a: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Možnost nastavení Míry odlehčení</a:t>
            </a: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Princip biofeedbacku</a:t>
            </a: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Terapie pomocí her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6051C95-FBD5-E944-B308-5106DCA95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982" y="2966945"/>
            <a:ext cx="5100182" cy="33979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B93FE7-300D-C94E-B91A-DFEAD846C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48" r="22199" b="1"/>
          <a:stretch/>
        </p:blipFill>
        <p:spPr>
          <a:xfrm>
            <a:off x="6048622" y="211102"/>
            <a:ext cx="3258604" cy="3253325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546651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1F4DBF-FD13-544B-83A7-A3BA1E3A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51408" cy="1151965"/>
          </a:xfrm>
        </p:spPr>
        <p:txBody>
          <a:bodyPr>
            <a:normAutofit/>
          </a:bodyPr>
          <a:lstStyle/>
          <a:p>
            <a:r>
              <a:rPr lang="cs-CZ" sz="3800" dirty="0"/>
              <a:t>Robotika – robotická rukavice (</a:t>
            </a:r>
            <a:r>
              <a:rPr lang="cs-CZ" sz="3800" dirty="0" err="1"/>
              <a:t>Gloreha</a:t>
            </a:r>
            <a:r>
              <a:rPr lang="cs-CZ" sz="38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0B6952-19D9-554F-851A-EE7FAEB7C6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7626" y="1837765"/>
            <a:ext cx="5249585" cy="3728148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Roboticky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asistovaná rukavice pro rehabilitaci ruky.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využívá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repetitivních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pohybů a prvků s cílem obnovit hybnost, zlepšit čití, redukovat edém a snižovat svalové napětí v oblasti ruky.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podporuje nácvik běžných denních činností (zacílení, uchopení, manipulaci a uvolnění běžných předmětů).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Pasivní mód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je využíván u pacientů, kteří mají plně omezenou aktivní hybnosti v oblasti ruky. 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Druhý mód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je určen pro pacienty, u kterých je částečně aktivní rozsah pohybu. Přístroj pomocí senzorů v rukavici rozpozná, kdy je pacient v limitním rozsahu a ve směru pohybu prsty dotáhne. 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Třetí „herní“ mód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je určen pro pacienty s plným aktivním rozsahem, u kterých je nutné se zaměřit na rychlost, přesnost provedení pohybu a na svalovou kondici ruky.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4594D1-4B8B-784E-9787-5C095A125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" r="1" b="1"/>
          <a:stretch/>
        </p:blipFill>
        <p:spPr>
          <a:xfrm>
            <a:off x="8310411" y="2987059"/>
            <a:ext cx="3287890" cy="3282564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DBAC59-DAB6-234B-8CD1-5A73594F8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34" r="16988" b="1"/>
          <a:stretch/>
        </p:blipFill>
        <p:spPr>
          <a:xfrm>
            <a:off x="5637210" y="119269"/>
            <a:ext cx="2941953" cy="4065455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032777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1F4DBF-FD13-544B-83A7-A3BA1E3A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4951408" cy="1151965"/>
          </a:xfrm>
        </p:spPr>
        <p:txBody>
          <a:bodyPr>
            <a:normAutofit/>
          </a:bodyPr>
          <a:lstStyle/>
          <a:p>
            <a:r>
              <a:rPr lang="cs-CZ" sz="3800" dirty="0"/>
              <a:t>Bazální stimulace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0B6952-19D9-554F-851A-EE7FAEB7C6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7870" y="1461052"/>
            <a:ext cx="5575852" cy="4114799"/>
          </a:xfrm>
        </p:spPr>
        <p:txBody>
          <a:bodyPr>
            <a:normAutofit/>
          </a:bodyPr>
          <a:lstStyle/>
          <a:p>
            <a:pPr lvl="0"/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Využití zejména u dětí s kombinovanými vadami, u </a:t>
            </a:r>
            <a:r>
              <a:rPr lang="cs-CZ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apalického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 a vegetativního stavu, u pac. minimálně komunikujícího, u dlouhodobě ležících, dezorientovaných, u klientů neklidných, u demence a u klientů v intenzivní péči.</a:t>
            </a:r>
          </a:p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Cílem je podpora a umožnění vnímání pro rozvoj vlastní identity, umožnění navázání komunikace, zvládání orientace v prostoru a čase, zlepšení funkcí organismu.</a:t>
            </a:r>
          </a:p>
          <a:p>
            <a:pPr>
              <a:lnSpc>
                <a:spcPct val="110000"/>
              </a:lnSpc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Biografická anamnéza: formulář s otázkami o zvycích klienta (vyplněn rodinnými příslušníky): BS využívá pro stimulaci podněty pacientovi známé a příjemné, např. oblíbené jídlo, pití, vůně, hudba, pořad, denní režim...</a:t>
            </a:r>
          </a:p>
          <a:p>
            <a:pPr>
              <a:lnSpc>
                <a:spcPct val="110000"/>
              </a:lnSpc>
            </a:pP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Iniciální dotyk: zřetelný dotyk přiměřeného tlaku s verbálním doprovodem – ideální umístění na viditelné místo u lůžka pacienta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858268B-A9A1-C74A-A0CE-17C80951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275" y="2608733"/>
            <a:ext cx="3038259" cy="3682737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FCB2A5F-2AB6-494E-848E-A4C14E54A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722" y="98563"/>
            <a:ext cx="3995530" cy="24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69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984F3-3E87-C049-BEB5-CF934CC2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STIMULACE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8884F7-52E2-B343-AFF6-818D6222FC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Technika modulace: u dlouhodobě ležících pro rozeznávání hranic svého těla (modulace tělesného schématu), Např. polohování (poloha hnízdo &amp; mumie) s využitím polohovacích pomůcek (Např. kuličkových polštářů)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Stimulace vibracemi: využití vibračních pomůcek</a:t>
            </a:r>
          </a:p>
          <a:p>
            <a:pPr>
              <a:lnSpc>
                <a:spcPct val="110000"/>
              </a:lnSpc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Stimulace smyslů (zraku, sluchu, čichu, chuti, hmatu): vícekrát denně kratší dobu,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nepřestimulovávat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3-5 stimulů za terapii), stimuly obměňovat. Zjistit i alergie klienta.</a:t>
            </a:r>
          </a:p>
          <a:p>
            <a:r>
              <a:rPr lang="cs-CZ" u="sng" dirty="0">
                <a:latin typeface="Calibri" panose="020F0502020204030204" pitchFamily="34" charset="0"/>
                <a:cs typeface="Calibri" panose="020F0502020204030204" pitchFamily="34" charset="0"/>
              </a:rPr>
              <a:t>Zraková stimulace: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foto, filmy, hračky, předměty, nářadí, potraviny, předměty denní potřeby, různé barvy...</a:t>
            </a:r>
          </a:p>
          <a:p>
            <a:r>
              <a:rPr lang="cs-CZ" u="sng" dirty="0">
                <a:latin typeface="Calibri" panose="020F0502020204030204" pitchFamily="34" charset="0"/>
                <a:cs typeface="Calibri" panose="020F0502020204030204" pitchFamily="34" charset="0"/>
              </a:rPr>
              <a:t>Sluchová stimulace: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řeč, hudba</a:t>
            </a:r>
          </a:p>
          <a:p>
            <a:r>
              <a:rPr lang="cs-CZ" u="sng" dirty="0">
                <a:latin typeface="Calibri" panose="020F0502020204030204" pitchFamily="34" charset="0"/>
                <a:cs typeface="Calibri" panose="020F0502020204030204" pitchFamily="34" charset="0"/>
              </a:rPr>
              <a:t>Chuťová stimulace: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oblíbené chutě (gáza či vatová štětička do esence)</a:t>
            </a:r>
          </a:p>
          <a:p>
            <a:r>
              <a:rPr lang="cs-CZ" u="sng" dirty="0">
                <a:latin typeface="Calibri" panose="020F0502020204030204" pitchFamily="34" charset="0"/>
                <a:cs typeface="Calibri" panose="020F0502020204030204" pitchFamily="34" charset="0"/>
              </a:rPr>
              <a:t>Čichová stimulace: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parfém, krém, vůně potravin, vůně pracovních materiálů pacienta</a:t>
            </a:r>
          </a:p>
          <a:p>
            <a:r>
              <a:rPr lang="cs-CZ" u="sng" dirty="0">
                <a:latin typeface="Calibri" panose="020F0502020204030204" pitchFamily="34" charset="0"/>
                <a:cs typeface="Calibri" panose="020F0502020204030204" pitchFamily="34" charset="0"/>
              </a:rPr>
              <a:t>Taktilní stimulace: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tělesné doteky (hlazení, držení, masáž, poklep, česání vlasů), různé materiály (peří, smirkový papír, žínka, kartáč, kožešina), různá teplota...</a:t>
            </a:r>
          </a:p>
        </p:txBody>
      </p:sp>
    </p:spTree>
    <p:extLst>
      <p:ext uri="{BB962C8B-B14F-4D97-AF65-F5344CB8AC3E}">
        <p14:creationId xmlns:p14="http://schemas.microsoft.com/office/powerpoint/2010/main" val="3722234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05599-33F4-2842-B6FA-7CDC5F93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03601-5D4A-4545-9C56-45ADBDBC49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 si z prezentace pamatuji ?</a:t>
            </a:r>
          </a:p>
        </p:txBody>
      </p:sp>
    </p:spTree>
    <p:extLst>
      <p:ext uri="{BB962C8B-B14F-4D97-AF65-F5344CB8AC3E}">
        <p14:creationId xmlns:p14="http://schemas.microsoft.com/office/powerpoint/2010/main" val="99455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DAAD7-C0BD-C544-88A3-87532EA7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D5056-8438-3442-8117-BBED7D41B8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528073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475.mov">
            <a:hlinkClick r:id="" action="ppaction://media"/>
            <a:extLst>
              <a:ext uri="{FF2B5EF4-FFF2-40B4-BE49-F238E27FC236}">
                <a16:creationId xmlns:a16="http://schemas.microsoft.com/office/drawing/2014/main" id="{7F214986-ED3E-804A-8995-C79DB39524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8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1811">
            <a:hlinkClick r:id="" action="ppaction://media"/>
            <a:extLst>
              <a:ext uri="{FF2B5EF4-FFF2-40B4-BE49-F238E27FC236}">
                <a16:creationId xmlns:a16="http://schemas.microsoft.com/office/drawing/2014/main" id="{71C0FE4A-7790-8F49-92A5-DEF7F80863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0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EC74C-3731-744F-947A-298CFA715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1125071"/>
          </a:xfrm>
        </p:spPr>
        <p:txBody>
          <a:bodyPr/>
          <a:lstStyle/>
          <a:p>
            <a:pPr algn="l"/>
            <a:r>
              <a:rPr lang="cs-CZ" dirty="0"/>
              <a:t>Terapeutická hmota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F71FC6-CB7D-504E-AA47-8D4C7D087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Barvy dle tuhosti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RHB rukou a prstů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Jemná motorika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Svalová síla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Obratnost prstů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Sebeobslužné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aktivity (krájení)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E14A22-4FBD-134F-8E1D-707A72BC7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638" y="1635685"/>
            <a:ext cx="57531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26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EC74C-3731-744F-947A-298CFA715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1125071"/>
          </a:xfrm>
        </p:spPr>
        <p:txBody>
          <a:bodyPr/>
          <a:lstStyle/>
          <a:p>
            <a:pPr algn="l"/>
            <a:r>
              <a:rPr lang="cs-CZ" dirty="0"/>
              <a:t>Terapeutická hmota - cviky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F71FC6-CB7D-504E-AA47-8D4C7D087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916986"/>
            <a:ext cx="6345301" cy="315454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Otevření krabičky a Vyndání Hmoty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Hnětení do koule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Tvoření drobných kuliček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Válení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Placka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Stáčení do šneka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secvakávání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B44C4A4-FF02-F54B-A71B-3B68C2FC0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363" y="3397250"/>
            <a:ext cx="3238500" cy="2159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F7E991C-4181-E645-8D7E-E28287178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941" y="146050"/>
            <a:ext cx="3251200" cy="29083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9F3C50F-1A13-EA4D-8984-DE23F8CA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273" y="3803650"/>
            <a:ext cx="3251200" cy="17526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75704F9-F731-C848-A303-F94E84F00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773" y="2224335"/>
            <a:ext cx="31877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9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BEC74C-3731-744F-947A-298CFA715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1125071"/>
          </a:xfrm>
        </p:spPr>
        <p:txBody>
          <a:bodyPr/>
          <a:lstStyle/>
          <a:p>
            <a:pPr algn="l"/>
            <a:r>
              <a:rPr lang="cs-CZ" dirty="0"/>
              <a:t>Masážní prstýnky – </a:t>
            </a:r>
            <a:r>
              <a:rPr lang="cs-CZ" dirty="0" err="1"/>
              <a:t>su</a:t>
            </a:r>
            <a:r>
              <a:rPr lang="cs-CZ" dirty="0"/>
              <a:t> </a:t>
            </a:r>
            <a:r>
              <a:rPr lang="cs-CZ" dirty="0" err="1"/>
              <a:t>jok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F71FC6-CB7D-504E-AA47-8D4C7D087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Akupresurní prstýnek nebo náramek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zlepšení prokrvení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Snížení otoku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Zlepšení citlivosti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Ovlivnění jizev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Vhodný i pro Revmatiky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C3EA82A-A198-564C-94D8-F77AE0522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860" y="1936842"/>
            <a:ext cx="6506135" cy="340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4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3FB6D-5360-D34B-948B-E2E128E5B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675861"/>
          </a:xfrm>
        </p:spPr>
        <p:txBody>
          <a:bodyPr/>
          <a:lstStyle/>
          <a:p>
            <a:pPr algn="l"/>
            <a:r>
              <a:rPr lang="cs-CZ" dirty="0"/>
              <a:t>CIMT / </a:t>
            </a:r>
            <a:r>
              <a:rPr lang="cs-CZ" dirty="0" err="1"/>
              <a:t>C.I.M.Therapy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C5E66F-ACFB-814A-9F7D-BBA35F167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361662"/>
            <a:ext cx="6345301" cy="4194312"/>
          </a:xfrm>
        </p:spPr>
        <p:txBody>
          <a:bodyPr>
            <a:normAutofit fontScale="850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Constraint-Induced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Movement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Vhodná pro: DMO, stavy po CMP, oslabení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hK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následkem poškození mozku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Podstatou je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využití plasticity mozku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tedy jeho schopnosti vytvářet nové synapse a dráhy, které zlepší činnost slabší končetiny.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Smyslem je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potřeba překonat nepoužívání nebo špatné používání končetiny -&gt; Vynucené používání paretické končetiny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Mozek Má možnost přijímat dostatečné množství impulzů k vytvoření pozitivních změn pro zlepšení funkce slabší končetiny.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 uplatnění tohoto principu je nutné vést terapii dostatečně intenzivně, soustředěně a repetitivně.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Důležitá je spolupráce a zpětná vazba pacienta.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6C480A8-FCA4-2841-A54C-6DF86F6C4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982" y="1272208"/>
            <a:ext cx="4419409" cy="38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83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0D892-DDC8-B843-BAAA-9F72B535C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728133"/>
          </a:xfrm>
        </p:spPr>
        <p:txBody>
          <a:bodyPr/>
          <a:lstStyle/>
          <a:p>
            <a:pPr algn="l"/>
            <a:r>
              <a:rPr lang="cs-CZ" dirty="0"/>
              <a:t>CIMT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54E962-4620-9E46-89D8-EBAFB238C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1413933"/>
            <a:ext cx="5571158" cy="4201675"/>
          </a:xfrm>
        </p:spPr>
        <p:txBody>
          <a:bodyPr>
            <a:normAutofit fontScale="850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Podstatou je při terapii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hK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znehybnění zdravé končetiny pomocí ortézy, speciálně omyvatelné dlahy nebo imobilizační rukavicí a tím „vynucení“ aktivity končetiny postižené.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Pacient pak touto paretickou končetinou musí během terapie provádět zadané úkoly za určený časový úsek a plnit úkoly, které dostává k vypracování na doma.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terapeut se zaměřuje na zlepšení motorické aktivity slabší končetiny pomocí nejrůznějších pomůcek a tím přispívá ke zvládání aktivit denního života na jeho nejvyšší možné úrovni jako je např. oblékání,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sebesycení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 hygienu.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Výsledkem je zlepšení rozsahu pohybu a zvýšení svalové síly handicapované končetiny a především její častější používání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55D105-4267-7D4F-B661-F4F25797B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959" y="1413933"/>
            <a:ext cx="54229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80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1869</Words>
  <Application>Microsoft Macintosh PowerPoint</Application>
  <PresentationFormat>Širokoúhlá obrazovka</PresentationFormat>
  <Paragraphs>168</Paragraphs>
  <Slides>27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Impact</vt:lpstr>
      <vt:lpstr>Hlavní událost</vt:lpstr>
      <vt:lpstr>Využití konkrétních postupů v ergoterapii</vt:lpstr>
      <vt:lpstr>Thera beans</vt:lpstr>
      <vt:lpstr>Prezentace aplikace PowerPoint</vt:lpstr>
      <vt:lpstr>Prezentace aplikace PowerPoint</vt:lpstr>
      <vt:lpstr>Terapeutická hmota</vt:lpstr>
      <vt:lpstr>Terapeutická hmota - cviky</vt:lpstr>
      <vt:lpstr>Masážní prstýnky – su jok</vt:lpstr>
      <vt:lpstr>CIMT / C.I.M.Therapy</vt:lpstr>
      <vt:lpstr>CIMT</vt:lpstr>
      <vt:lpstr>Metoda dle Affolterové</vt:lpstr>
      <vt:lpstr>Metoda dle Affolterové</vt:lpstr>
      <vt:lpstr>Mirror Therapy</vt:lpstr>
      <vt:lpstr>Mirror Therapy</vt:lpstr>
      <vt:lpstr>PANAT A Vzduchové dlahy</vt:lpstr>
      <vt:lpstr>Vzduchové dlahy</vt:lpstr>
      <vt:lpstr>Základní funkce a přínos PANat</vt:lpstr>
      <vt:lpstr>Dlahování - Termoplasty</vt:lpstr>
      <vt:lpstr>dlahování</vt:lpstr>
      <vt:lpstr>dlahování</vt:lpstr>
      <vt:lpstr>Flossing</vt:lpstr>
      <vt:lpstr>SunbalL</vt:lpstr>
      <vt:lpstr>Robotika – Armeo Spring</vt:lpstr>
      <vt:lpstr>Robotika – robotická rukavice (Gloreha)</vt:lpstr>
      <vt:lpstr>Bazální stimulace</vt:lpstr>
      <vt:lpstr>STIMULACE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ostatních prvků a metod v eT</dc:title>
  <dc:creator>Pavel Soporský</dc:creator>
  <cp:lastModifiedBy>Vlaďka Soporská</cp:lastModifiedBy>
  <cp:revision>20</cp:revision>
  <dcterms:created xsi:type="dcterms:W3CDTF">2022-03-28T20:56:04Z</dcterms:created>
  <dcterms:modified xsi:type="dcterms:W3CDTF">2023-04-05T19:18:14Z</dcterms:modified>
</cp:coreProperties>
</file>