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18" r:id="rId4"/>
    <p:sldId id="258" r:id="rId5"/>
    <p:sldId id="261" r:id="rId6"/>
    <p:sldId id="316" r:id="rId7"/>
    <p:sldId id="262" r:id="rId8"/>
    <p:sldId id="263" r:id="rId9"/>
    <p:sldId id="299" r:id="rId10"/>
    <p:sldId id="319" r:id="rId11"/>
    <p:sldId id="265" r:id="rId12"/>
    <p:sldId id="266" r:id="rId13"/>
    <p:sldId id="267" r:id="rId14"/>
    <p:sldId id="269" r:id="rId15"/>
    <p:sldId id="278" r:id="rId16"/>
    <p:sldId id="309" r:id="rId17"/>
    <p:sldId id="280" r:id="rId18"/>
    <p:sldId id="301" r:id="rId19"/>
    <p:sldId id="307" r:id="rId20"/>
    <p:sldId id="304" r:id="rId21"/>
    <p:sldId id="305" r:id="rId22"/>
    <p:sldId id="314" r:id="rId23"/>
    <p:sldId id="274" r:id="rId24"/>
    <p:sldId id="275" r:id="rId25"/>
    <p:sldId id="276" r:id="rId26"/>
    <p:sldId id="277" r:id="rId27"/>
    <p:sldId id="272" r:id="rId28"/>
    <p:sldId id="273" r:id="rId29"/>
    <p:sldId id="295" r:id="rId30"/>
    <p:sldId id="270" r:id="rId31"/>
    <p:sldId id="298" r:id="rId32"/>
    <p:sldId id="311" r:id="rId33"/>
    <p:sldId id="308" r:id="rId34"/>
    <p:sldId id="317" r:id="rId35"/>
    <p:sldId id="29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4972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-Uow5dLBak&amp;t=25s" TargetMode="External"/><Relationship Id="rId2" Type="http://schemas.openxmlformats.org/officeDocument/2006/relationships/hyperlink" Target="https://www.youtube.com/watch?v=Wb5Gth1SF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7OEQGPLRQQ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45CA8-B9BA-884C-9A84-02D518898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Ergoterapie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82FA31-D6FB-5146-A655-4D5B7E87C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Vyučující: Mgr. Et Ing. Vladimíra Soporská</a:t>
            </a:r>
          </a:p>
        </p:txBody>
      </p:sp>
    </p:spTree>
    <p:extLst>
      <p:ext uri="{BB962C8B-B14F-4D97-AF65-F5344CB8AC3E}">
        <p14:creationId xmlns:p14="http://schemas.microsoft.com/office/powerpoint/2010/main" val="48531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Ergoterapie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Podporuje maximálně možnou participaci jedince v běžném životě, respektuje plně jeho osobnost a možnosti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 podporu participace jedince využívá specifické metody a techniky, nácvik konkrétních dovedností, poradenství nebo přizpůsobení prostředí.</a:t>
            </a:r>
          </a:p>
        </p:txBody>
      </p:sp>
    </p:spTree>
    <p:extLst>
      <p:ext uri="{BB962C8B-B14F-4D97-AF65-F5344CB8AC3E}">
        <p14:creationId xmlns:p14="http://schemas.microsoft.com/office/powerpoint/2010/main" val="211054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Ergoterapie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V ergoterapii se všechna tato zaměstnávání (činnosti) nazývají odborným termínem „</a:t>
            </a: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oblasti výkonu zaměstnávání“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700" u="sng" dirty="0">
                <a:latin typeface="Calibri" panose="020F0502020204030204" pitchFamily="34" charset="0"/>
                <a:cs typeface="Calibri" panose="020F0502020204030204" pitchFamily="34" charset="0"/>
              </a:rPr>
              <a:t>Dělí se do 3 skupin:</a:t>
            </a:r>
          </a:p>
          <a:p>
            <a:pPr>
              <a:lnSpc>
                <a:spcPct val="100000"/>
              </a:lnSpc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Všední denní činnosti (ADL)</a:t>
            </a:r>
            <a:endParaRPr lang="cs-CZ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Práce a produktivní činnosti</a:t>
            </a:r>
          </a:p>
          <a:p>
            <a:pPr>
              <a:lnSpc>
                <a:spcPct val="100000"/>
              </a:lnSpc>
            </a:pP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Hra a volný čas</a:t>
            </a: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6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ergoterapie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ET pomáhá lidem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vykonávat každodenní činnosti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tím, že je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do těchto činností zapojí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(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navzdory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jejich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postižení nebo poruše)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Tyto činnosti by měly být pro ně smysluplné nebo by jejich provádění měli považovat za důležité.</a:t>
            </a:r>
          </a:p>
          <a:p>
            <a:pPr lvl="0"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Hlavním cílem ET je umožnit jedinci účastnit se zaměstnávání, které jsou pro jeho život smysluplné a nepostradatelné.</a:t>
            </a:r>
          </a:p>
          <a:p>
            <a:pPr lvl="0" algn="just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Podporuje začlenění člověka do společnosti a respektuje jeho osobnost a možnosti.</a:t>
            </a:r>
          </a:p>
        </p:txBody>
      </p:sp>
    </p:spTree>
    <p:extLst>
      <p:ext uri="{BB962C8B-B14F-4D97-AF65-F5344CB8AC3E}">
        <p14:creationId xmlns:p14="http://schemas.microsoft.com/office/powerpoint/2010/main" val="219497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záměr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Umožnit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jedinci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dosáhnout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optimální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funkce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adaptace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oblastech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práce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produktivní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činnosti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hry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volného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času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Podporovat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provádění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činnosti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Zhodnotit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chování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působení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jedince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oblastech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výkonu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zaměstnávání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v 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jednotlivých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složkách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NApř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Senzomotorické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kognitivní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psychosociální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Maximálně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rozvíjet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podporovat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zdraví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každého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jedince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vycházet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přitom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jednak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vlastních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potřeb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dále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požadavků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nejbližšího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okolí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Rozvíjet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zlepšovat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podporovat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udržet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normální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funkční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výkon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jedince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Zabránit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vzniku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dysfunkce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napravovat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minimalizovat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jeho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dysfunkční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výkon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60068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ET působení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13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Naučit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novou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dříve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zapomenutou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činnost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Pomoc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při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plánování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organizování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udržování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rovnováhy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provádění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činností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aktivit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běžném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životě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v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různých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obdobích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života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jedince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Doporučit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alternativní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způsoby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provádění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činností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osob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dočasným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chronickým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onemocněním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Poskytovat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metody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zdroje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nácvik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různých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způsobů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provádění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činnosti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aktivity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osob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postižením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rizikových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skupin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Pomocí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vlastních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vyšetření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specifikovat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oblasti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problémů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jedince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Doporučit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technické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kompenzační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pomůcky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které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umožní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zvýšit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soběstačnost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16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Prostředky 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Diagnostické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odhalit na základě postižení, nemoci a klienta případnou disabilitu nebo riziko vzniku handicapu pomocí analýzy zbylých funkčních schopností v oblasti mobility, ADL, vyšetření HK, smyslových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fcí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apod.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Terapeutické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na základě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hodnocení společně s klientem stanovit cíle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plánu</a:t>
            </a: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Preventivní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pomocí cíleného terapeutického plánu a výběrem správných metod a technik přispět k prevenci vzniku disability a handicapu</a:t>
            </a:r>
          </a:p>
        </p:txBody>
      </p:sp>
    </p:spTree>
    <p:extLst>
      <p:ext uri="{BB962C8B-B14F-4D97-AF65-F5344CB8AC3E}">
        <p14:creationId xmlns:p14="http://schemas.microsoft.com/office/powerpoint/2010/main" val="3068264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Diagnostické prostředky 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ET vyšetřovací metody jsou specifické v tom, že se zaměřují především na výkon činností každodenního života a zjišťování příčin problémů v jejich provádění</a:t>
            </a:r>
          </a:p>
          <a:p>
            <a:pPr lvl="0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podle modelu výkonu zaměstnávání Et vyšetření zahrnuje posouzení oblasti: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Výkonu zaměstnávání (ADL, pracovní a volnočasové činnosti)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Posouzení všech složek výkonu zaměstnávání (senzomotorických, kognitivních, psychosociálních)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kontextu výkonu (čas, věk, faktory fyzického a sociálního prostředí)</a:t>
            </a:r>
          </a:p>
        </p:txBody>
      </p:sp>
    </p:spTree>
    <p:extLst>
      <p:ext uri="{BB962C8B-B14F-4D97-AF65-F5344CB8AC3E}">
        <p14:creationId xmlns:p14="http://schemas.microsoft.com/office/powerpoint/2010/main" val="369393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Ergoterapie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18. století byla pracovní terapie využívána především v péči o duševně nemocné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1793 psychiatr Phillipe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PineL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uplatňoval při léčbě osob s duševním onemocněním tzv. morální léčbu a zaměstnávání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Prosazoval empatii a zachování lidské důstojnosti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Používal při léčbě četbu, poslech hudby, tělesná cvičení a práci</a:t>
            </a:r>
          </a:p>
        </p:txBody>
      </p:sp>
    </p:spTree>
    <p:extLst>
      <p:ext uri="{BB962C8B-B14F-4D97-AF65-F5344CB8AC3E}">
        <p14:creationId xmlns:p14="http://schemas.microsoft.com/office/powerpoint/2010/main" val="4029168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Ergoterapie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39348"/>
            <a:ext cx="10394707" cy="3635237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 2. světové válce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 ET více zaměřuje na léčbu poúrazových stavů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(např. amputací, poranění periferních nervů).</a:t>
            </a:r>
          </a:p>
          <a:p>
            <a:pPr marL="0" lvl="0" indent="0">
              <a:lnSpc>
                <a:spcPct val="110000"/>
              </a:lnSpc>
              <a:buNone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Klinická praxe zahrnovala:</a:t>
            </a:r>
          </a:p>
          <a:p>
            <a:pPr lvl="1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Trénink soběstačnosti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Funkční trénink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(nácvik úchopů a chůze)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Trénink používání protéz a úpravu pracovních činností</a:t>
            </a:r>
          </a:p>
          <a:p>
            <a:pPr lvl="1">
              <a:lnSpc>
                <a:spcPct val="110000"/>
              </a:lnSpc>
            </a:pP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ET se v tomto období rozděluje na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2 oblasti působení:</a:t>
            </a:r>
          </a:p>
          <a:p>
            <a:pPr lvl="1">
              <a:lnSpc>
                <a:spcPct val="110000"/>
              </a:lnSpc>
            </a:pPr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Obecnou = činnostní: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především u pacientů upoutaných na lůžko, měla funkci odpoutání pacientovy pozornosti od nemoci</a:t>
            </a:r>
          </a:p>
          <a:p>
            <a:pPr lvl="1">
              <a:lnSpc>
                <a:spcPct val="110000"/>
              </a:lnSpc>
            </a:pPr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Specifickou = cílenou: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na nápravu nebo znovuzískání ztracených dovedností (nácvik chůze, soběstačnosti, úchopů...)</a:t>
            </a:r>
          </a:p>
        </p:txBody>
      </p:sp>
    </p:spTree>
    <p:extLst>
      <p:ext uri="{BB962C8B-B14F-4D97-AF65-F5344CB8AC3E}">
        <p14:creationId xmlns:p14="http://schemas.microsoft.com/office/powerpoint/2010/main" val="2115051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/>
              <a:t>Historie Ergoterapie</a:t>
            </a:r>
            <a:endParaRPr lang="cs-CZ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ET byla ve svých počátcích aplikována jako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terapeutická metoda u pacientů s psychickým onemocněním v psychiatrických léčebnách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Položeny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základy tzv. cílené terapie</a:t>
            </a:r>
          </a:p>
          <a:p>
            <a:pPr lvl="1">
              <a:lnSpc>
                <a:spcPct val="100000"/>
              </a:lnSpc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Trénink soběstačnosti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Funkční trénink (nácvik úchopů a chůze)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Trénink používání protéz a úpravu pracovních činností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4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od předmětu očekávám?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Co Je Ergoterapie ???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Kdo je ergoterapeut ???</a:t>
            </a:r>
          </a:p>
        </p:txBody>
      </p:sp>
    </p:spTree>
    <p:extLst>
      <p:ext uri="{BB962C8B-B14F-4D97-AF65-F5344CB8AC3E}">
        <p14:creationId xmlns:p14="http://schemas.microsoft.com/office/powerpoint/2010/main" val="1054851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Ergoterapie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60. léta 20. století: "univerzální" nástavbové kvalifikační 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studim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v oboru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rhb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pracovník</a:t>
            </a:r>
          </a:p>
          <a:p>
            <a:pPr lvl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Od r. 1968 pořádá katedra ET NCONZO postgraduální kurzy a pomáhá s organizací pomaturitního specializačního studia s atestací v léčbě prací</a:t>
            </a:r>
          </a:p>
          <a:p>
            <a:pPr lvl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roce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1978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vzniká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komise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později sekce ET při České rehabilitační společnosti</a:t>
            </a:r>
          </a:p>
        </p:txBody>
      </p:sp>
    </p:spTree>
    <p:extLst>
      <p:ext uri="{BB962C8B-B14F-4D97-AF65-F5344CB8AC3E}">
        <p14:creationId xmlns:p14="http://schemas.microsoft.com/office/powerpoint/2010/main" val="1291241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Ergoterapie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Dochází k obnovení kontaktů se zahraničními ETT</a:t>
            </a:r>
          </a:p>
          <a:p>
            <a:pPr lvl="0"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r. 1994 byla založena 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Česká asociace ergoterapeutů (ČAE)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To vše způsobilo rychlý rozvoj ergoterapie jak co do počtu ergoterapeutů, tak co do oblastí jejich uplatnění. </a:t>
            </a:r>
          </a:p>
          <a:p>
            <a:pPr lvl="0"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roce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1992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vzniká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 Ostravě 1. škola pro ergoterapeuty</a:t>
            </a:r>
          </a:p>
          <a:p>
            <a:pPr lvl="0"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roce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1994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vzniklo na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1. Lékařské fakultě UK 1. bakalářské studium ET v ČR</a:t>
            </a:r>
          </a:p>
          <a:p>
            <a:pPr lvl="0"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roce 2004 byl přijat zákon č. 96/2004 Sb., kterým byla ET definována jako nelékařská profese.</a:t>
            </a:r>
          </a:p>
        </p:txBody>
      </p:sp>
    </p:spTree>
    <p:extLst>
      <p:ext uri="{BB962C8B-B14F-4D97-AF65-F5344CB8AC3E}">
        <p14:creationId xmlns:p14="http://schemas.microsoft.com/office/powerpoint/2010/main" val="2945015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Ergoterapie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Začátek 21. století: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Dílny se mění v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místnosti pro individuální ET a nácvik soběstačnosti</a:t>
            </a:r>
          </a:p>
          <a:p>
            <a:pPr lvl="0"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Orientuje se převážně na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účinnější vyšetřovací metody (ADL, senzomotorických a kognitivních funkcí)</a:t>
            </a:r>
          </a:p>
          <a:p>
            <a:pPr lvl="0"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posledních letech se terapeutická praxe soustředí také na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určování dovedností a pracovních možností,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vyhledávání vhodného pracovního zařazení osob s postižením.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0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Uplatňuje se mnohem výrazněji i v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sociální oblasti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119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Ergoterapie - Vzdělání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ČR bylo možno získat ergoterapeutickou odbornost v letech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1970 - 2000 nástavbovou atestací pro absolventy dvouletého pomaturitního vzdělání „rehabilitační pracovník”. </a:t>
            </a:r>
          </a:p>
          <a:p>
            <a:pPr lvl="0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Od r. 1992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první tříleté samostatné studium ergoterapie studium na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VOŠ v Ostravě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Od r. 1994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první vysokoškolské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bakalářské studium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na 1. LF UK v Praze. </a:t>
            </a:r>
          </a:p>
          <a:p>
            <a:pPr lvl="0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Další školy (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Ostrava, Ústí nad Labem, Plzeň) přešly po r. 2000 na studium vysokoškolské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Nově od roku 2019 také BC. studium v Olomouci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-&gt; obor ergoterapie se rozšiřuje</a:t>
            </a:r>
          </a:p>
        </p:txBody>
      </p:sp>
    </p:spTree>
    <p:extLst>
      <p:ext uri="{BB962C8B-B14F-4D97-AF65-F5344CB8AC3E}">
        <p14:creationId xmlns:p14="http://schemas.microsoft.com/office/powerpoint/2010/main" val="1160427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Uplatnění ergoterapeuta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1.) zdravotnická pracoviště jako součást rehabilitačního týmu:</a:t>
            </a:r>
          </a:p>
          <a:p>
            <a:pPr lvl="1"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lůžková rehabilitační oddělení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 pro doléčování akutních poruch pohybového ústrojí</a:t>
            </a:r>
          </a:p>
          <a:p>
            <a:pPr lvl="1"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rehabilitační ústavy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větší podíl osob s trvalým zdravotním postižením, např. po poranění míchy. </a:t>
            </a:r>
          </a:p>
          <a:p>
            <a:pPr lvl="1"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lázeňské léčebny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- zaměřené na léčení neurologických onemocnění s trvalými následky.</a:t>
            </a:r>
          </a:p>
          <a:p>
            <a:pPr lvl="1"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rehabilitační centra -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program propojení léčebné rehabilitace s ostatními složkami ucelené rehabilitace, především v rámci </a:t>
            </a:r>
            <a:r>
              <a:rPr lang="cs-CZ" u="sng" dirty="0" err="1">
                <a:latin typeface="Calibri" panose="020F0502020204030204" pitchFamily="34" charset="0"/>
                <a:cs typeface="Calibri" panose="020F0502020204030204" pitchFamily="34" charset="0"/>
              </a:rPr>
              <a:t>ergodiagnostického</a:t>
            </a: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 hodnocení</a:t>
            </a:r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cs-CZ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denní stacionáře -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jsou určeny pro pozdní rehabilitaci např. po poranění mozku či CMP. </a:t>
            </a:r>
          </a:p>
          <a:p>
            <a:pPr lvl="1" algn="just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psychiatrické léčebny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případně jiná psychiatrická pracoviště 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79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Uplatnění ergoterapeuta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cs-CZ" sz="1700" b="1" u="sng" dirty="0">
                <a:latin typeface="Calibri" panose="020F0502020204030204" pitchFamily="34" charset="0"/>
                <a:cs typeface="Calibri" panose="020F0502020204030204" pitchFamily="34" charset="0"/>
              </a:rPr>
              <a:t>2.) rezort práce a sociální péče: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neziskové organizace osob se zdravotním postižením 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(Paraple) - podíl na programu rekondičních pobytů. </a:t>
            </a:r>
          </a:p>
          <a:p>
            <a:pPr lvl="1" algn="just">
              <a:lnSpc>
                <a:spcPct val="100000"/>
              </a:lnSpc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Ústavy sociální péče: 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dlouhodobá péče o klienty s různým typem zdravotního postižení, kde se ergoterapeuti zaměřují na nácvik maximální soběstačnosti, zájmové volnočasové aktivity, na které volně navazuje pracovní uplatnění.</a:t>
            </a:r>
          </a:p>
          <a:p>
            <a:pPr lvl="1" algn="just">
              <a:lnSpc>
                <a:spcPct val="100000"/>
              </a:lnSpc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domovy důchodců 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různého typu a na druhé straně některé programy, zajišťující soběstačnost seniorů</a:t>
            </a:r>
          </a:p>
          <a:p>
            <a:pPr lvl="1" algn="just">
              <a:lnSpc>
                <a:spcPct val="100000"/>
              </a:lnSpc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Úřady práce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 - zajištění pracovní rehabilitace. </a:t>
            </a:r>
          </a:p>
          <a:p>
            <a:pPr lvl="1" algn="just">
              <a:lnSpc>
                <a:spcPct val="100000"/>
              </a:lnSpc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chráněná  pracoviště </a:t>
            </a:r>
          </a:p>
          <a:p>
            <a:pPr lvl="1" algn="just">
              <a:lnSpc>
                <a:spcPct val="100000"/>
              </a:lnSpc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zařízení zajišťující </a:t>
            </a: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chráněné bydlení. </a:t>
            </a: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Instituce pro podporované zaměstnávání</a:t>
            </a: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47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Uplatnění ergoterapeuta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cs-CZ" sz="1700" b="1" u="sng" dirty="0">
                <a:latin typeface="Calibri" panose="020F0502020204030204" pitchFamily="34" charset="0"/>
                <a:cs typeface="Calibri" panose="020F0502020204030204" pitchFamily="34" charset="0"/>
              </a:rPr>
              <a:t>3.) školství a vzdělávání: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cs-CZ" sz="1700" b="1" dirty="0">
                <a:latin typeface="Calibri" panose="020F0502020204030204" pitchFamily="34" charset="0"/>
                <a:cs typeface="Calibri" panose="020F0502020204030204" pitchFamily="34" charset="0"/>
              </a:rPr>
              <a:t>ve školách 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a dalších zařízeních pro děti, ať už jde o speciální instituce pro děti se zdravotním postižením, ale také běžné školy. 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primární podpora a zachování zdraví, zdravého životního stylu, prevenci onemocnění</a:t>
            </a:r>
          </a:p>
        </p:txBody>
      </p:sp>
    </p:spTree>
    <p:extLst>
      <p:ext uri="{BB962C8B-B14F-4D97-AF65-F5344CB8AC3E}">
        <p14:creationId xmlns:p14="http://schemas.microsoft.com/office/powerpoint/2010/main" val="2486275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Ergoterapeut jako člen RHB týmu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Ergoterapeut je významným členem týmu a používá vlastní diagnostické a terapeutické metody. </a:t>
            </a:r>
          </a:p>
          <a:p>
            <a:pPr lvl="0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Především se zaměřuje na problematiku nácviku soběstačnosti 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předpracovní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rhb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Podílí se i na celkové aktivaci pacienta v nemocničním prostředí a zlepšení jeho funkcí smysluplnými aktivitami. </a:t>
            </a:r>
          </a:p>
          <a:p>
            <a:pPr lvl="0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Jeho práce se zčásti překrývá, ale především doplňuje, s činností ostatních členů týmu.</a:t>
            </a:r>
          </a:p>
          <a:p>
            <a:pPr lvl="0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ETT zajišťuje především </a:t>
            </a: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návaznost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 týmu léčebné rehabilitace. </a:t>
            </a:r>
          </a:p>
          <a:p>
            <a:pPr lvl="0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Rehabilitační lékař činnost ergoterapeuta indikuje, předepisuje také technické pomůcky, které ergoterapeut vyzkoušel. </a:t>
            </a:r>
          </a:p>
        </p:txBody>
      </p:sp>
    </p:spTree>
    <p:extLst>
      <p:ext uri="{BB962C8B-B14F-4D97-AF65-F5344CB8AC3E}">
        <p14:creationId xmlns:p14="http://schemas.microsoft.com/office/powerpoint/2010/main" val="718422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 s odborníky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fyzioterapeut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-&gt;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cílená rehabilitace ruky, nácvik soběstačnosti a aplikace technických pomůcek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Všechny tyto oblasti spadají především do programu ergoterapie. </a:t>
            </a:r>
          </a:p>
          <a:p>
            <a:pPr lvl="0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psycholog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-&gt; spolupráce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 při zvládání kognitivních poruch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např. po poranění mozku. Psycholog provádí podrobné vyšetření jednotlivých funkcí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(paměti, orientace apod.) a ET jejich rehabilitační léčbu. </a:t>
            </a:r>
          </a:p>
          <a:p>
            <a:pPr lvl="0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sociální pracovník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 -&gt;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realizace bezbariérových úprav bydliště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které ETT navrhne a SP informuje, zda je na ně možno získat finanční příspěvek. </a:t>
            </a:r>
          </a:p>
          <a:p>
            <a:pPr lvl="0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Jinou oblastí je 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předpracovní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 rehabilitace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zajišťovaná ET, na níž pak navazuje vlastní výběr a realizace pracovního uplatnění s pomocí SP. Oba se podílí i na řešení vztahů s rodinou a její účasti na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rhb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448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cs typeface="Calibri" panose="020F0502020204030204" pitchFamily="34" charset="0"/>
              </a:rPr>
              <a:t>Aktuální problémy 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Neznalost oboru (Laici i lékaři / Zdrav. </a:t>
            </a:r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pracovníci)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Nerovnoměrná dostupnost ergoterapeutických pracovišť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Nedostatek praktikujících ergoterapeutů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15 – 20 ergoterapeutů na 100 000 obyvatel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Malý počet Registrových ergoterapeutů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Ergoterapeuti často chybí v soc. službách</a:t>
            </a:r>
          </a:p>
        </p:txBody>
      </p:sp>
    </p:spTree>
    <p:extLst>
      <p:ext uri="{BB962C8B-B14F-4D97-AF65-F5344CB8AC3E}">
        <p14:creationId xmlns:p14="http://schemas.microsoft.com/office/powerpoint/2010/main" val="253570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Porozumět základním oblastem a pojmům v ergoterapii: 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Úvod do ergoterapie + Historie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Ergoterapeutické intervence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Jemná motorika v Ergoterapii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ADL + kompenzační pomůcky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ergoterapeutické testy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použití získaných vědomostí k aplikaci ergoterapie u pacientů s různými typy diagnóz</a:t>
            </a:r>
          </a:p>
        </p:txBody>
      </p:sp>
    </p:spTree>
    <p:extLst>
      <p:ext uri="{BB962C8B-B14F-4D97-AF65-F5344CB8AC3E}">
        <p14:creationId xmlns:p14="http://schemas.microsoft.com/office/powerpoint/2010/main" val="2090508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Profesní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ČAE – Česká asociace ergoterapeutů (1994)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AOTa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Americká asociace ergoterapeutů (1923)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Cotec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– Rada ergoterapeutů v evropských zemích (1986)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WFOT – Světová federace ergoterapeutů (1952)</a:t>
            </a:r>
          </a:p>
          <a:p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Enothe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- Evropská síť ergoterapie ve vyšším vzdělávání (1995)</a:t>
            </a:r>
          </a:p>
        </p:txBody>
      </p:sp>
    </p:spTree>
    <p:extLst>
      <p:ext uri="{BB962C8B-B14F-4D97-AF65-F5344CB8AC3E}">
        <p14:creationId xmlns:p14="http://schemas.microsoft.com/office/powerpoint/2010/main" val="3469075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</a:t>
            </a:r>
            <a:r>
              <a:rPr lang="cs-CZ" dirty="0" err="1"/>
              <a:t>Čae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propagovat a prosazovat rozšíření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sítě pracovišť poskytujících ergoterapeutickou péči,</a:t>
            </a:r>
          </a:p>
          <a:p>
            <a:pPr lvl="0">
              <a:lnSpc>
                <a:spcPct val="110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vyzvednout důležitost a nezastupitelnost ergoterapie v rehabilitaci osob se zdravotním postižením a jiným znevýhodněním každého věku, včetně domácí péče,</a:t>
            </a:r>
          </a:p>
          <a:p>
            <a:pPr lvl="0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aktivně vystupovat v oblasti prevence a zdravotní osvěty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rámci ergoterapie,</a:t>
            </a:r>
          </a:p>
          <a:p>
            <a:pPr lvl="0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prosazovat ergoterapeutické postupy v péči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o osoby se zdravotním postižením a jiným znevýhodněním tak, aby kvalita jejich života byla v maximálně možné míře povznesena,</a:t>
            </a:r>
          </a:p>
          <a:p>
            <a:pPr lvl="0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vymezit úlohu ergoterapeuta v péči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o osoby se zdravotním postižením a jiným znevýhodněním, včetně stanovení odpovědnosti ergoterapeuta v systému péče o tyto osoby,</a:t>
            </a:r>
          </a:p>
          <a:p>
            <a:pPr lvl="0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garantovat a podporovat odbornou způsobilost svých členů.</a:t>
            </a:r>
          </a:p>
        </p:txBody>
      </p:sp>
    </p:spTree>
    <p:extLst>
      <p:ext uri="{BB962C8B-B14F-4D97-AF65-F5344CB8AC3E}">
        <p14:creationId xmlns:p14="http://schemas.microsoft.com/office/powerpoint/2010/main" val="2100969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cs typeface="Calibri" panose="020F0502020204030204" pitchFamily="34" charset="0"/>
              </a:rPr>
              <a:t>Videa o ergoterapii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https://www.youtube.com/watch?v=Wb5Gth1SFNg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https://www.youtube.com/watch?v=F-Uow5dLBak&amp;t=25s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https://www.youtube.com/watch?v=h7OEQGPLRQQ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59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cs typeface="Calibri" panose="020F0502020204030204" pitchFamily="34" charset="0"/>
              </a:rPr>
              <a:t>Na závěr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Ergoterapie není alternativou k tradičnímu medicínskému modelu ani „třešničkou na dortu rehabilitace“. </a:t>
            </a:r>
          </a:p>
          <a:p>
            <a:pPr marL="0" indent="0" algn="ctr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Dnešním světě chce být rovnocennou součástí rehabilitace. </a:t>
            </a:r>
          </a:p>
          <a:p>
            <a:pPr marL="0" indent="0" algn="ctr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Nejde jí o doktrínu, ale o pohled. </a:t>
            </a:r>
          </a:p>
          <a:p>
            <a:pPr marL="0" indent="0" algn="ctr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Pohled na člověka spíše než na nemoc. </a:t>
            </a:r>
          </a:p>
          <a:p>
            <a:pPr marL="0" indent="0" algn="ctr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Pohled na člověka, pro kterého může být smysluplná činnost jistou nadějí..</a:t>
            </a:r>
          </a:p>
        </p:txBody>
      </p:sp>
    </p:spTree>
    <p:extLst>
      <p:ext uri="{BB962C8B-B14F-4D97-AF65-F5344CB8AC3E}">
        <p14:creationId xmlns:p14="http://schemas.microsoft.com/office/powerpoint/2010/main" val="2609425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05599-33F4-2842-B6FA-7CDC5F93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603601-5D4A-4545-9C56-45ADBDBC49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Co si z prezentace odnáším ?</a:t>
            </a:r>
          </a:p>
        </p:txBody>
      </p:sp>
    </p:spTree>
    <p:extLst>
      <p:ext uri="{BB962C8B-B14F-4D97-AF65-F5344CB8AC3E}">
        <p14:creationId xmlns:p14="http://schemas.microsoft.com/office/powerpoint/2010/main" val="4043466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DAAD7-C0BD-C544-88A3-87532EA7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8D5056-8438-3442-8117-BBED7D41B8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84402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povinná literatura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KRIVOŠÍKOVÁ, M. Úvod do ergoterapie. Praha: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a.s. 2011. ISBN 978-80-247-2699-1</a:t>
            </a:r>
          </a:p>
          <a:p>
            <a:pPr marL="0" indent="0">
              <a:buNone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doporučená literatura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JELÍNKOVÁ, J.; KRIVOŠÍKOVÁ, M.; ŠAJTAROVÁ, L. Ergoterapie. Praha: Portál, s.r.o. 2009. ISBN 978-80-7367-583-7.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KLUSOŇOVÁ, E. Ergoterapie v praxi. Brno: NCONZO. 2011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VOTAVA, J. Ergoterapie a technické pomůcky v rehabilitaci. Liberec: Technická univerzita v Liberci. 2009. ISBN 970-80-7372-449-8.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VODÁKOVÁ, J.; DYTRTOVÁ, R.; CETTLOVÁ, M.; BERÁNEK, V. Speciální pracovní výchova a ergoterapie. Praha: UK. 2003. ISBN 80-7290-113-3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LAW, M. C.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Canadian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occupational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performance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Kanadské hodnocení výkonu zaměstnávání. Praha: ČAE. 2008. ISBN 978-80-254-2744-6.</a:t>
            </a:r>
          </a:p>
        </p:txBody>
      </p:sp>
    </p:spTree>
    <p:extLst>
      <p:ext uri="{BB962C8B-B14F-4D97-AF65-F5344CB8AC3E}">
        <p14:creationId xmlns:p14="http://schemas.microsoft.com/office/powerpoint/2010/main" val="64504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Ergo vs. </a:t>
            </a:r>
            <a:r>
              <a:rPr lang="cs-CZ" dirty="0" err="1"/>
              <a:t>Fyzio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čem je hlavní rozdíl a kde se práce prolíná ?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9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Ergo vs. </a:t>
            </a:r>
            <a:r>
              <a:rPr lang="cs-CZ" dirty="0" err="1"/>
              <a:t>Fyzio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Přístup k pacientovi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Obsah práce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Zaměření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Spolupráce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Komplexní přístup</a:t>
            </a:r>
          </a:p>
        </p:txBody>
      </p:sp>
    </p:spTree>
    <p:extLst>
      <p:ext uri="{BB962C8B-B14F-4D97-AF65-F5344CB8AC3E}">
        <p14:creationId xmlns:p14="http://schemas.microsoft.com/office/powerpoint/2010/main" val="51857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Ergo vs. </a:t>
            </a:r>
            <a:r>
              <a:rPr lang="cs-CZ" dirty="0" err="1"/>
              <a:t>fyzio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cs-CZ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Ergoterapie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lang="cs-CZ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ClrTx/>
              <a:buSzTx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Funkce ruky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Úchopové a manipulační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fce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Jemná motorika			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Provádění ADL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Propojení do běžného života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Samostatnost a nezávislost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5842DE7-FE6F-C645-BC49-6A3D8A5174A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Fyzioterapie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Fyzická stránka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Kondice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Rozsahy kloubů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Svalová síla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Aktivní a pasivní pohyb</a:t>
            </a:r>
          </a:p>
        </p:txBody>
      </p:sp>
    </p:spTree>
    <p:extLst>
      <p:ext uri="{BB962C8B-B14F-4D97-AF65-F5344CB8AC3E}">
        <p14:creationId xmlns:p14="http://schemas.microsoft.com/office/powerpoint/2010/main" val="267883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7AB53-B6D4-2741-B0A2-ABBD1591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Ergoterapie - Význam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Složení řeckých slov:</a:t>
            </a:r>
          </a:p>
          <a:p>
            <a:pPr lvl="1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ERGON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= práce</a:t>
            </a:r>
          </a:p>
          <a:p>
            <a:pPr lvl="1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THERAPIA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= léčení</a:t>
            </a:r>
          </a:p>
          <a:p>
            <a:pPr lvl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českém jazyce ustálen pojem ergoterapie</a:t>
            </a:r>
          </a:p>
          <a:p>
            <a:pPr lvl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nevztahuje se pouze na zaměstnání nebo práci, ale vztahuje se ke všem činnostem, které vyplňují čas a prostor člověka a dávají jeho životu smysl</a:t>
            </a:r>
          </a:p>
        </p:txBody>
      </p:sp>
    </p:spTree>
    <p:extLst>
      <p:ext uri="{BB962C8B-B14F-4D97-AF65-F5344CB8AC3E}">
        <p14:creationId xmlns:p14="http://schemas.microsoft.com/office/powerpoint/2010/main" val="413718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0276CF47-78D1-45D4-B8A5-05DD68D9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5589425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BD5498-3829-1548-999F-1B3D62461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08" y="1422212"/>
            <a:ext cx="5099864" cy="275392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0EE61-02FE-4149-85F9-8E67D99604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1610" y="576470"/>
            <a:ext cx="4531072" cy="4566869"/>
          </a:xfrm>
        </p:spPr>
        <p:txBody>
          <a:bodyPr anchor="t">
            <a:normAutofit lnSpcReduction="10000"/>
          </a:bodyPr>
          <a:lstStyle/>
          <a:p>
            <a:endParaRPr 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čerpá jak z lékařských, tak sociálních věd.</a:t>
            </a:r>
          </a:p>
          <a:p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zaměřuje se na podporu zdraví a celkové pohody jedince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prostřednictvím zaměstnávání</a:t>
            </a:r>
          </a:p>
          <a:p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prostřednictvím </a:t>
            </a:r>
            <a:r>
              <a:rPr lang="cs-CZ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smysluplného zaměstnávání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usiluje o zachování a využívání schopností jedince potřebných pro zvládání běžných denních, pracovních, zájmových a rekreačních činností u osob jakéhokoliv věku s různým typem postižení.</a:t>
            </a:r>
          </a:p>
        </p:txBody>
      </p:sp>
    </p:spTree>
    <p:extLst>
      <p:ext uri="{BB962C8B-B14F-4D97-AF65-F5344CB8AC3E}">
        <p14:creationId xmlns:p14="http://schemas.microsoft.com/office/powerpoint/2010/main" val="586446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2124</Words>
  <Application>Microsoft Macintosh PowerPoint</Application>
  <PresentationFormat>Širokoúhlá obrazovka</PresentationFormat>
  <Paragraphs>206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Impact</vt:lpstr>
      <vt:lpstr>Hlavní událost</vt:lpstr>
      <vt:lpstr>Ergoterapie</vt:lpstr>
      <vt:lpstr>Co od předmětu očekávám?</vt:lpstr>
      <vt:lpstr>Cíle předmětu</vt:lpstr>
      <vt:lpstr>Literatura</vt:lpstr>
      <vt:lpstr>Ergo vs. Fyzio</vt:lpstr>
      <vt:lpstr>Ergo vs. Fyzio</vt:lpstr>
      <vt:lpstr>Ergo vs. fyzio</vt:lpstr>
      <vt:lpstr>Ergoterapie - Význam</vt:lpstr>
      <vt:lpstr>Prezentace aplikace PowerPoint</vt:lpstr>
      <vt:lpstr>Ergoterapie</vt:lpstr>
      <vt:lpstr>Dělení Ergoterapie</vt:lpstr>
      <vt:lpstr>Cíle ergoterapie</vt:lpstr>
      <vt:lpstr>Obecný záměr</vt:lpstr>
      <vt:lpstr>Výsledek ET působení</vt:lpstr>
      <vt:lpstr>Prostředky ET</vt:lpstr>
      <vt:lpstr>Diagnostické prostředky Et</vt:lpstr>
      <vt:lpstr>Historie Ergoterapie</vt:lpstr>
      <vt:lpstr>Historie Ergoterapie</vt:lpstr>
      <vt:lpstr>Historie Ergoterapie</vt:lpstr>
      <vt:lpstr>Historie Ergoterapie</vt:lpstr>
      <vt:lpstr>Historie Ergoterapie</vt:lpstr>
      <vt:lpstr>Historie Ergoterapie</vt:lpstr>
      <vt:lpstr>Ergoterapie - Vzdělání</vt:lpstr>
      <vt:lpstr>Uplatnění ergoterapeuta</vt:lpstr>
      <vt:lpstr>Uplatnění ergoterapeuta</vt:lpstr>
      <vt:lpstr>Uplatnění ergoterapeuta</vt:lpstr>
      <vt:lpstr>Ergoterapeut jako člen RHB týmu</vt:lpstr>
      <vt:lpstr>Spolupráce s odborníky</vt:lpstr>
      <vt:lpstr>Aktuální problémy ET</vt:lpstr>
      <vt:lpstr>Profesní skupiny</vt:lpstr>
      <vt:lpstr>Cíle Čae</vt:lpstr>
      <vt:lpstr>Videa o ergoterapii</vt:lpstr>
      <vt:lpstr>Na závěr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Ergoterpie</dc:title>
  <dc:creator>Pavel Soporský</dc:creator>
  <cp:lastModifiedBy>Vlaďka Soporská</cp:lastModifiedBy>
  <cp:revision>25</cp:revision>
  <dcterms:created xsi:type="dcterms:W3CDTF">2022-02-12T17:53:57Z</dcterms:created>
  <dcterms:modified xsi:type="dcterms:W3CDTF">2023-02-22T22:04:07Z</dcterms:modified>
</cp:coreProperties>
</file>