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4"/>
  </p:notesMasterIdLst>
  <p:sldIdLst>
    <p:sldId id="256" r:id="rId5"/>
    <p:sldId id="355" r:id="rId6"/>
    <p:sldId id="260" r:id="rId7"/>
    <p:sldId id="357" r:id="rId8"/>
    <p:sldId id="258" r:id="rId9"/>
    <p:sldId id="261" r:id="rId10"/>
    <p:sldId id="262" r:id="rId11"/>
    <p:sldId id="263" r:id="rId12"/>
    <p:sldId id="354" r:id="rId13"/>
    <p:sldId id="264" r:id="rId14"/>
    <p:sldId id="268" r:id="rId15"/>
    <p:sldId id="269" r:id="rId16"/>
    <p:sldId id="274" r:id="rId17"/>
    <p:sldId id="273" r:id="rId18"/>
    <p:sldId id="299" r:id="rId19"/>
    <p:sldId id="300" r:id="rId20"/>
    <p:sldId id="259" r:id="rId21"/>
    <p:sldId id="271" r:id="rId22"/>
    <p:sldId id="270" r:id="rId23"/>
    <p:sldId id="360" r:id="rId24"/>
    <p:sldId id="356" r:id="rId25"/>
    <p:sldId id="358" r:id="rId26"/>
    <p:sldId id="359" r:id="rId27"/>
    <p:sldId id="294" r:id="rId28"/>
    <p:sldId id="275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67" r:id="rId46"/>
    <p:sldId id="295" r:id="rId47"/>
    <p:sldId id="296" r:id="rId48"/>
    <p:sldId id="297" r:id="rId49"/>
    <p:sldId id="276" r:id="rId50"/>
    <p:sldId id="304" r:id="rId51"/>
    <p:sldId id="331" r:id="rId52"/>
    <p:sldId id="298" r:id="rId53"/>
    <p:sldId id="301" r:id="rId54"/>
    <p:sldId id="302" r:id="rId55"/>
    <p:sldId id="303" r:id="rId56"/>
    <p:sldId id="305" r:id="rId57"/>
    <p:sldId id="309" r:id="rId58"/>
    <p:sldId id="310" r:id="rId59"/>
    <p:sldId id="311" r:id="rId60"/>
    <p:sldId id="265" r:id="rId61"/>
    <p:sldId id="364" r:id="rId62"/>
    <p:sldId id="362" r:id="rId63"/>
  </p:sldIdLst>
  <p:sldSz cx="12192000" cy="6858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ambria Math" panose="02040503050406030204" pitchFamily="18" charset="0"/>
      <p:regular r:id="rId71"/>
    </p:embeddedFont>
    <p:embeddedFont>
      <p:font typeface="IBM Plex Mono" panose="020B0509050203000203" pitchFamily="49" charset="-18"/>
      <p:regular r:id="rId72"/>
      <p:bold r:id="rId73"/>
      <p:italic r:id="rId74"/>
      <p:boldItalic r:id="rId75"/>
    </p:embeddedFont>
    <p:embeddedFont>
      <p:font typeface="IBM Plex Mono Light" panose="020B0409050203000203" pitchFamily="49" charset="-18"/>
      <p:regular r:id="rId76"/>
      <p:italic r:id="rId77"/>
    </p:embeddedFont>
    <p:embeddedFont>
      <p:font typeface="IBM Plex Sans Light" panose="020B0403050203000203" pitchFamily="34" charset="0"/>
      <p:regular r:id="rId78"/>
      <p: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2A7"/>
    <a:srgbClr val="F19B61"/>
    <a:srgbClr val="2323E4"/>
    <a:srgbClr val="E79721"/>
    <a:srgbClr val="CC8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462" autoAdjust="0"/>
  </p:normalViewPr>
  <p:slideViewPr>
    <p:cSldViewPr snapToGrid="0">
      <p:cViewPr varScale="1">
        <p:scale>
          <a:sx n="79" d="100"/>
          <a:sy n="79" d="100"/>
        </p:scale>
        <p:origin x="821" y="77"/>
      </p:cViewPr>
      <p:guideLst/>
    </p:cSldViewPr>
  </p:slideViewPr>
  <p:outlineViewPr>
    <p:cViewPr>
      <p:scale>
        <a:sx n="33" d="100"/>
        <a:sy n="33" d="100"/>
      </p:scale>
      <p:origin x="0" y="-19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7BFDC-EC0E-48C7-B710-DADE47FDC71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C5132-EF14-49B9-84E4-16A81C559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2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,3_BPG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Hemoglobin#cite_note-55" TargetMode="External"/><Relationship Id="rId4" Type="http://schemas.openxmlformats.org/officeDocument/2006/relationships/hyperlink" Target="https://en.wikipedia.org/wiki/Hemoglobin#cite_note-mbcp_hemoglobin-54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,3_BPG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Hemoglobin#cite_note-55" TargetMode="External"/><Relationship Id="rId4" Type="http://schemas.openxmlformats.org/officeDocument/2006/relationships/hyperlink" Target="https://en.wikipedia.org/wiki/Hemoglobin#cite_note-mbcp_hemoglobin-54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https://www.gettyimages.com/detail/illustration/anatomy-of-heart-interior-frontal-section-royalty-free-illustration/188057943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5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8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70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https://www.mayoclinic.org/healthy-lifestyle/fitness/in-depth/exercise-intensity/art-20046887#:~:text=Subtract%20your%20age%20from%20220,minute%20for%20the%20average%20adult.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4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https://www.mayoclinic.org/healthy-lifestyle/fitness/in-depth/exercise-intensity/art-20046887#:~:text=Subtract%20your%20age%20from%20220,minute%20for%20the%20average%20adult.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36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https://www.mayoclinic.org/healthy-lifestyle/fitness/in-depth/exercise-intensity/art-20046887#:~:text=Subtract%20your%20age%20from%20220,minute%20for%20the%20average%20adult.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50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https://www.mayoclinic.org/healthy-lifestyle/fitness/in-depth/exercise-intensity/art-20046887#:~:text=Subtract%20your%20age%20from%20220,minute%20for%20the%20average%20adult.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81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https://www.mayoclinic.org/healthy-lifestyle/fitness/in-depth/exercise-intensity/art-20046887#:~:text=Subtract%20your%20age%20from%20220,minute%20for%20the%20average%20adult.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29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2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22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https://en.wikipedia.org/wiki/Cardiac_cycle#/media/File:2027_Phases_of_the_Cardiac_Cycle.jpg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70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19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4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70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44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7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04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6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9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https://www.khanacademy.org/science/biology/human-biology/circulatory-pulmonary/a/components-of-the-blood</a:t>
            </a:r>
          </a:p>
          <a:p>
            <a:endParaRPr lang="en-US"/>
          </a:p>
          <a:p>
            <a:r>
              <a:rPr lang="en-US"/>
              <a:t>https://www.youtube.com/watch?v=yj7bfZKlIp8&amp;t=182s&amp;ab_channel=ProfessorDaveExplains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2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https://www.khanacademy.org/science/biology/human-biology/circulatory-pulmonary/a/components-of-the-blood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1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Various factors such as low pH, high CO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high </a:t>
            </a:r>
            <a:r>
              <a:rPr lang="en-US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2,3 BPG"/>
              </a:rPr>
              <a:t>2,3 BPG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at the level of the tissues favor the taut form, which has low oxygen affinity and releases oxygen in the tissues. Conversely, a high pH, low CO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or low 2,3 BPG favors the relaxed form, which can better bind oxygen.</a:t>
            </a:r>
            <a:r>
              <a:rPr lang="en-US" b="0" i="0" u="none" strike="noStrike" baseline="3000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[54]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The partial pressure of the system also affects 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affinity where, at high partial pressures of oxygen (such as those present in the alveoli), the relaxed (high affinity, R) state is </a:t>
            </a:r>
            <a:r>
              <a:rPr lang="en-U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favoured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Inversely, at low partial pressures (such as those present in respiring tissues), the (low affinity, T) tense state is </a:t>
            </a:r>
            <a:r>
              <a:rPr lang="en-U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favoured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u="none" strike="noStrike" baseline="3000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[55]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Additionally, the binding of oxygen to the iron(II) heme pulls the iron into the plane of the porphyrin ring, causing a slight conformational shift. The shift encourages oxygen to bind to the three remaining heme units within hemoglobin (thus, oxygen binding is cooperative).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30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Various factors such as low pH, high CO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high </a:t>
            </a:r>
            <a:r>
              <a:rPr lang="en-US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2,3 BPG"/>
              </a:rPr>
              <a:t>2,3 BPG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at the level of the tissues favor the taut form, which has low oxygen affinity and releases oxygen in the tissues. Conversely, a high pH, low CO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or low 2,3 BPG favors the relaxed form, which can better bind oxygen.</a:t>
            </a:r>
            <a:r>
              <a:rPr lang="en-US" b="0" i="0" u="none" strike="noStrike" baseline="3000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[54]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The partial pressure of the system also affects O</a:t>
            </a:r>
            <a:r>
              <a:rPr lang="en-US" b="0" i="0" baseline="-2500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affinity where, at high partial pressures of oxygen (such as those present in the alveoli), the relaxed (high affinity, R) state is </a:t>
            </a:r>
            <a:r>
              <a:rPr lang="en-U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favoured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Inversely, at low partial pressures (such as those present in respiring tissues), the (low affinity, T) tense state is </a:t>
            </a:r>
            <a:r>
              <a:rPr lang="en-U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favoured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u="none" strike="noStrike" baseline="3000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[55]</a:t>
            </a:r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Additionally, the binding of oxygen to the iron(II) heme pulls the iron into the plane of the porphyrin ring, causing a slight conformational shift. The shift encourages oxygen to bind to the three remaining heme units within hemoglobin (thus, oxygen binding is cooperative).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633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47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60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21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2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https://www.facebook.com/photo/?fbid=497597494434803&amp;set=pcb.497598781101341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8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https://www.facebook.com/photo/?fbid=497597494434803&amp;set=pcb.497598781101341</a:t>
            </a:r>
          </a:p>
          <a:p>
            <a:endParaRPr lang="en-US"/>
          </a:p>
          <a:p>
            <a:r>
              <a:rPr lang="en-US"/>
              <a:t>https://www.youtube.com/watch?v=sysTSvey4Ow&amp;ab_channel=AnatomyHero</a:t>
            </a:r>
          </a:p>
          <a:p>
            <a:endParaRPr lang="en-US"/>
          </a:p>
          <a:p>
            <a:r>
              <a:rPr lang="en-US"/>
              <a:t>https://www.frontiersin.org/articles/10.3389/fphys.2020.00170/full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https://www.youtube.com/watch?v=RYZ4daFwMa8&amp;ab_channel=AlilaMedicalMedia</a:t>
            </a:r>
          </a:p>
          <a:p>
            <a:endParaRPr lang="en-US"/>
          </a:p>
          <a:p>
            <a:r>
              <a:rPr lang="en-US"/>
              <a:t>https://www.youtube.com/watch?v=v7Q9BrNfIpQ&amp;ab_channel=AlilaMedicalMedia</a:t>
            </a:r>
          </a:p>
          <a:p>
            <a:endParaRPr lang="en-US"/>
          </a:p>
          <a:p>
            <a:r>
              <a:rPr lang="en-US"/>
              <a:t>Q – depolarization of the interventricular septum</a:t>
            </a:r>
          </a:p>
          <a:p>
            <a:r>
              <a:rPr lang="en-US"/>
              <a:t>R – depolarization of the main mass of the ventricles</a:t>
            </a:r>
          </a:p>
          <a:p>
            <a:r>
              <a:rPr lang="en-US"/>
              <a:t>S – depolarization at the base of the heart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2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https://medical.andonline.com/systolic-vs-diastolic-blood-pressure/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8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https://www.ncbi.nlm.nih.gov/pmc/articles/PMC4551211/</a:t>
            </a:r>
            <a:endParaRPr lang="cs-CZ"/>
          </a:p>
          <a:p>
            <a:endParaRPr lang="cs-CZ"/>
          </a:p>
          <a:p>
            <a:r>
              <a:rPr lang="en-US"/>
              <a:t>https://physoc.onlinelibrary.wiley.com/doi/10.1113/JP270593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49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5132-EF14-49B9-84E4-16A81C5596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8D35-8607-31CD-C6C4-AC6187CAC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A6A83-FA6C-D150-7460-D8FA12F36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E847D-D715-BB9C-3541-4B19B7C9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5E71-69FC-9B7A-FD0F-D1B8E59A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D02B3-B169-2500-C94E-A133DE49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B1A-141B-71E3-3103-994D2CC4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B3C72-3BD5-CAB0-3D16-DACF301D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DECF7-90A9-210C-C3B1-D3867DB6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99332-CCAE-328B-D8C4-6F85EC596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DBF60-E83F-0670-EB48-4F7EB3E7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CEECE-1F7C-0330-19A9-DDF400F80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F4075-187F-AB94-3561-A55F94FAC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49015-B2BF-461D-7F84-814FF16B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B2943-1691-ACCD-F4EB-122A453A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2EA3-72A8-7812-6064-B0F11BEB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CCF7-109E-A2CB-5F59-897AFCD1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07FD7-1E56-3DF1-B29A-3392DC016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0B94E-CED9-1EEA-5E84-5AFCBC09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D90F-C7A6-6BA6-E4F7-4B3A1C02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0286-52ED-8614-220E-975A2F3D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76E9-AC27-B564-A862-E0537C2C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70361-814D-EF3B-31B9-A620D33D0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4D08-4B4D-F7B2-D196-D601841B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21C61-26B3-6D07-6683-32E7BB78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5AD9-CCE5-2CD4-085C-C81681F5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4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F9EC-9F34-BD18-FE09-7B17B23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FFCB8-0F5C-006A-95B0-9AA0DE49D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70CC1-452C-2BD0-5E64-F6FD4E54F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1DC9-8FD5-44AD-1B74-3D6B522E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F8A5E-8709-7E13-0485-2037940D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D4B51-B78E-701F-333C-23CD0468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869-1CCF-CD63-B32E-BA23B293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4624C-01F1-0BB7-FA3B-A4974292E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5A4F5-8544-E15C-1598-5385DF10D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71BF0-9992-E9C2-60BA-030501172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AF1F2-2610-CB49-4D01-561CA9F9F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8490F-D045-18BC-FD00-812833A4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9C1B8F-7AC3-458F-21FA-C52C7A63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98072-BDED-2F7E-1E3E-03465FB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D9FCF-8C84-E4D8-FA52-BE67EB99E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D3E05-5C24-B784-40B3-DBF9DF23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A1F50-0F64-BD39-F8FE-FCC61A80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939D3-63DD-97DB-DADD-3DC88D3A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5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618FB-FA75-2B46-346B-5CEB0E2F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8F8F8-9A6D-82F0-4247-9DDD4098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D7E1D-27E9-D8C4-28D5-62FDCF04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C365-3B66-2CBD-2E14-A9A8CBFF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DE6D3-0A7D-49A7-8140-843BDDD54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0EFC2-9D11-6DC9-62E0-B257A9A01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9283B-FEFA-EEEE-1962-7C6F5CE2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E32E6-B6CA-BC90-7AD5-D7FF51BF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B2101-C90B-4BD7-873D-15560E88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9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AEDA-E3BD-74F8-7A66-E4A49CE9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D63FA-CA00-9955-279F-CD1AB5071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2EDC4-DE2C-EA0F-E2A8-1642518B2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47F20-36BA-C669-8410-EB9C53F7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A3123-66FF-F417-2805-10352E6A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DF4F6-A5C7-763C-5F2B-16FEFF52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3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02FA6-8BAA-9916-B973-643D5880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F42FA-6C22-B602-672D-119D3DEF1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F482E-769B-901B-105E-66969C0E9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57B1-7C1A-4C31-B84C-ED5FC85C7EA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9AD9-8E32-945C-FCA6-122834805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19A06-F135-3EB9-CAE7-D2B927A06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691C-ABFF-4770-95E0-4A927AC3F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AA16-216B-DDA0-0C67-C8DBFF0A7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12" y="1041400"/>
            <a:ext cx="10533776" cy="2387600"/>
          </a:xfrm>
        </p:spPr>
        <p:txBody>
          <a:bodyPr>
            <a:normAutofit/>
          </a:bodyPr>
          <a:lstStyle/>
          <a:p>
            <a:r>
              <a:rPr lang="cs-CZ" sz="4800" b="1" spc="300" err="1">
                <a:latin typeface="IBM Plex Mono Light" panose="020B0409050203000203" pitchFamily="49" charset="0"/>
              </a:rPr>
              <a:t>Cardiovascular</a:t>
            </a:r>
            <a:r>
              <a:rPr lang="cs-CZ" sz="4800" b="1" spc="300">
                <a:latin typeface="IBM Plex Mono Light" panose="020B0409050203000203" pitchFamily="49" charset="0"/>
              </a:rPr>
              <a:t> </a:t>
            </a:r>
            <a:r>
              <a:rPr lang="cs-CZ" sz="4800" b="1" spc="300" err="1">
                <a:latin typeface="IBM Plex Mono Light" panose="020B0409050203000203" pitchFamily="49" charset="0"/>
              </a:rPr>
              <a:t>system</a:t>
            </a:r>
            <a:endParaRPr lang="en-US" sz="4800" b="1" spc="300">
              <a:latin typeface="IBM Plex Mono Light" panose="020B0409050203000203" pitchFamily="49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ECF66-525F-6CCB-2C18-D6CDC17B2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7326"/>
            <a:ext cx="9144000" cy="1340140"/>
          </a:xfrm>
        </p:spPr>
        <p:txBody>
          <a:bodyPr/>
          <a:lstStyle/>
          <a:p>
            <a:r>
              <a:rPr lang="en-US" altLang="en-US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IBM Plex Mono Light" panose="020B0409050203000203" pitchFamily="49" charset="0"/>
              </a:rPr>
              <a:t>Cardiovascular control during exercise</a:t>
            </a:r>
          </a:p>
          <a:p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4D15C-388D-E5CF-9114-4A0A066EB46F}"/>
              </a:ext>
            </a:extLst>
          </p:cNvPr>
          <p:cNvSpPr txBox="1"/>
          <p:nvPr/>
        </p:nvSpPr>
        <p:spPr>
          <a:xfrm>
            <a:off x="8813261" y="5835515"/>
            <a:ext cx="254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BM Plex Mono Light" panose="020B0409050203000203" pitchFamily="49" charset="-18"/>
              </a:rPr>
              <a:t>Mgr. Tereza</a:t>
            </a:r>
            <a:r>
              <a:rPr lang="cs-CZ" sz="1600" dirty="0">
                <a:latin typeface="IBM Plex Mono Light" panose="020B0409050203000203" pitchFamily="49" charset="-18"/>
              </a:rPr>
              <a:t> Brůžová</a:t>
            </a:r>
            <a:r>
              <a:rPr lang="en-US" sz="1600" dirty="0">
                <a:latin typeface="IBM Plex Mono Light" panose="020B0409050203000203" pitchFamily="49" charset="-18"/>
              </a:rPr>
              <a:t> </a:t>
            </a:r>
            <a:endParaRPr lang="en-GB" sz="1600" dirty="0">
              <a:latin typeface="IBM Plex Mono Light" panose="020B0409050203000203" pitchFamily="49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3359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9F98-81CC-40B0-FDDC-BC962F03E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2b) </a:t>
            </a:r>
            <a:r>
              <a:rPr lang="cs-CZ" sz="3200" b="1" dirty="0" err="1">
                <a:latin typeface="IBM Plex Mono Light" panose="020B0409050203000203" pitchFamily="49" charset="0"/>
              </a:rPr>
              <a:t>Cardiac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Arrhythmias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C2826-572C-10BF-EB76-D4D379FCC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BRADYCARDIA</a:t>
            </a:r>
            <a:r>
              <a:rPr lang="en-US" sz="2200" dirty="0">
                <a:latin typeface="IBM Plex Sans Light" panose="020B0403050203000203" pitchFamily="34" charset="0"/>
              </a:rPr>
              <a:t> – Resting heart rate </a:t>
            </a:r>
            <a:r>
              <a:rPr lang="en-US" sz="2200" b="1" dirty="0">
                <a:latin typeface="IBM Plex Sans Light" panose="020B0403050203000203" pitchFamily="34" charset="0"/>
              </a:rPr>
              <a:t>below 60 beats/min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TACHYCARDIA</a:t>
            </a:r>
            <a:r>
              <a:rPr lang="en-US" sz="2200" dirty="0">
                <a:latin typeface="IBM Plex Sans Light" panose="020B0403050203000203" pitchFamily="34" charset="0"/>
              </a:rPr>
              <a:t> – Resting heart rate </a:t>
            </a:r>
            <a:r>
              <a:rPr lang="en-US" sz="2200" b="1" dirty="0">
                <a:latin typeface="IBM Plex Sans Light" panose="020B0403050203000203" pitchFamily="34" charset="0"/>
              </a:rPr>
              <a:t>above 100 beats/min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PREMATURE VENTRICULAR CONTRACTIONS (PVCs) </a:t>
            </a:r>
            <a:b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– feels like skipped or extra beats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VENTRICULAR TACHYCARDIA  </a:t>
            </a:r>
            <a:r>
              <a:rPr lang="en-US" altLang="en-US" sz="2200" dirty="0">
                <a:latin typeface="IBM Plex Sans Light" panose="020B0403050203000203" pitchFamily="34" charset="0"/>
              </a:rPr>
              <a:t>– three or more consecutive </a:t>
            </a:r>
            <a:br>
              <a:rPr lang="en-US" altLang="en-US" sz="2200" dirty="0">
                <a:latin typeface="IBM Plex Sans Light" panose="020B0403050203000203" pitchFamily="34" charset="0"/>
              </a:rPr>
            </a:br>
            <a:r>
              <a:rPr lang="en-US" altLang="en-US" sz="2200" b="1" dirty="0">
                <a:latin typeface="IBM Plex Sans Light" panose="020B0403050203000203" pitchFamily="34" charset="0"/>
              </a:rPr>
              <a:t>PVCs</a:t>
            </a:r>
            <a:r>
              <a:rPr lang="en-US" altLang="en-US" sz="2200" dirty="0">
                <a:latin typeface="IBM Plex Sans Light" panose="020B0403050203000203" pitchFamily="34" charset="0"/>
              </a:rPr>
              <a:t> that can lead to 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ventricular fibrillation </a:t>
            </a:r>
            <a:r>
              <a:rPr lang="en-US" altLang="en-US" sz="2200" dirty="0">
                <a:latin typeface="IBM Plex Sans Light" panose="020B0403050203000203" pitchFamily="34" charset="0"/>
              </a:rPr>
              <a:t>in which contraction </a:t>
            </a:r>
            <a:br>
              <a:rPr lang="en-US" altLang="en-US" sz="2200" dirty="0">
                <a:latin typeface="IBM Plex Sans Light" panose="020B0403050203000203" pitchFamily="34" charset="0"/>
              </a:rPr>
            </a:br>
            <a:r>
              <a:rPr lang="en-US" altLang="en-US" sz="2200" dirty="0">
                <a:latin typeface="IBM Plex Sans Light" panose="020B0403050203000203" pitchFamily="34" charset="0"/>
              </a:rPr>
              <a:t>of the ventricular tissue is uncoordinated</a:t>
            </a:r>
            <a:endParaRPr lang="en-US" sz="2200" b="1" dirty="0">
              <a:solidFill>
                <a:srgbClr val="43A2A7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E600-B500-2CCE-5DD7-22059B3A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2c) </a:t>
            </a:r>
            <a:r>
              <a:rPr lang="cs-CZ" sz="3200" b="1" dirty="0" err="1">
                <a:latin typeface="IBM Plex Mono Light" panose="020B0409050203000203" pitchFamily="49" charset="0"/>
              </a:rPr>
              <a:t>Cardiac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cycle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77DA50E-B85F-DED2-C15F-198E67B6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84" y="508691"/>
            <a:ext cx="5364516" cy="5840617"/>
          </a:xfr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84354FE-386E-1CDE-018A-09D06706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31950"/>
            <a:ext cx="4852887" cy="34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0188" indent="-2301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event that occurs between two consecutive heartbeats (systole to systole)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latin typeface="IBM Plex Sans Light" panose="020B0403050203000203" pitchFamily="34" charset="0"/>
              </a:rPr>
              <a:t>Diastole </a:t>
            </a:r>
            <a:r>
              <a:rPr lang="en-US" altLang="en-US" sz="2200" dirty="0">
                <a:latin typeface="IBM Plex Sans Light" panose="020B0403050203000203" pitchFamily="34" charset="0"/>
              </a:rPr>
              <a:t>— relaxation phase during which the chambers fill with blood —</a:t>
            </a:r>
            <a:r>
              <a:rPr lang="cs-CZ" altLang="en-US" sz="2200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62% of cycle duration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latin typeface="IBM Plex Sans Light" panose="020B0403050203000203" pitchFamily="34" charset="0"/>
              </a:rPr>
              <a:t>Systole </a:t>
            </a:r>
            <a:r>
              <a:rPr lang="en-US" altLang="en-US" sz="2200" dirty="0">
                <a:latin typeface="IBM Plex Sans Light" panose="020B0403050203000203" pitchFamily="34" charset="0"/>
              </a:rPr>
              <a:t>— contraction phase during which the chambers expel blood —</a:t>
            </a:r>
            <a:r>
              <a:rPr lang="cs-CZ" altLang="en-US" sz="2200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38% of cycle duration</a:t>
            </a:r>
          </a:p>
        </p:txBody>
      </p:sp>
    </p:spTree>
    <p:extLst>
      <p:ext uri="{BB962C8B-B14F-4D97-AF65-F5344CB8AC3E}">
        <p14:creationId xmlns:p14="http://schemas.microsoft.com/office/powerpoint/2010/main" val="413681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918F037-AAC6-8D23-B265-5A3CB347D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94" y="202040"/>
            <a:ext cx="4302612" cy="6453919"/>
          </a:xfrm>
        </p:spPr>
      </p:pic>
    </p:spTree>
    <p:extLst>
      <p:ext uri="{BB962C8B-B14F-4D97-AF65-F5344CB8AC3E}">
        <p14:creationId xmlns:p14="http://schemas.microsoft.com/office/powerpoint/2010/main" val="155843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2d) Intrinsic Conduction System</a:t>
            </a:r>
          </a:p>
        </p:txBody>
      </p:sp>
      <p:pic>
        <p:nvPicPr>
          <p:cNvPr id="3" name="Content Placeholder 4" descr="A pair of black and yellow shoes&#10;&#10;Description automatically generated with medium confidence">
            <a:extLst>
              <a:ext uri="{FF2B5EF4-FFF2-40B4-BE49-F238E27FC236}">
                <a16:creationId xmlns:a16="http://schemas.microsoft.com/office/drawing/2014/main" id="{CD2FED16-367E-1044-1B87-F9BF8D387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/>
          <a:stretch/>
        </p:blipFill>
        <p:spPr>
          <a:xfrm>
            <a:off x="5143500" y="2228452"/>
            <a:ext cx="1904999" cy="2401095"/>
          </a:xfrm>
        </p:spPr>
      </p:pic>
    </p:spTree>
    <p:extLst>
      <p:ext uri="{BB962C8B-B14F-4D97-AF65-F5344CB8AC3E}">
        <p14:creationId xmlns:p14="http://schemas.microsoft.com/office/powerpoint/2010/main" val="375986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2d) Intrinsic Conduction System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F576D7C-9474-F2A0-C680-5B50BEBD5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26" y="1537856"/>
            <a:ext cx="4607786" cy="3782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20D03-4BB5-312A-F5BD-D48574B25CEE}"/>
              </a:ext>
            </a:extLst>
          </p:cNvPr>
          <p:cNvSpPr txBox="1"/>
          <p:nvPr/>
        </p:nvSpPr>
        <p:spPr>
          <a:xfrm>
            <a:off x="838201" y="1690686"/>
            <a:ext cx="59078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Cells of Intrinsic conduction system (ICS) generate their own electrical impulses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Sinoatrial node (SA node)</a:t>
            </a:r>
            <a:r>
              <a:rPr lang="en-US" sz="2200" dirty="0">
                <a:latin typeface="IBM Plex Sans Light" panose="020B0403050203000203" pitchFamily="34" charset="0"/>
              </a:rPr>
              <a:t> – the pacemaker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it generates  electrical impulses the fastest and sets the rhythm for the rest of ICS; heavily controlled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Atrioventricular node (AV node)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AV bundle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Bundle branches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Purkinje fibers </a:t>
            </a:r>
            <a:r>
              <a:rPr lang="en-US" sz="2200" dirty="0">
                <a:latin typeface="IBM Plex Sans Light" panose="020B0403050203000203" pitchFamily="34" charset="0"/>
              </a:rPr>
              <a:t>(subendocardial conducting network) – contractions of the ventricles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49EDB2-6A20-3B8E-97D3-670A33A7D72F}"/>
              </a:ext>
            </a:extLst>
          </p:cNvPr>
          <p:cNvSpPr/>
          <p:nvPr/>
        </p:nvSpPr>
        <p:spPr>
          <a:xfrm>
            <a:off x="567645" y="1537856"/>
            <a:ext cx="6448926" cy="459655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2d) Intrinsic Conduction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4578D-A08B-BF47-7004-A017CC395910}"/>
              </a:ext>
            </a:extLst>
          </p:cNvPr>
          <p:cNvSpPr txBox="1"/>
          <p:nvPr/>
        </p:nvSpPr>
        <p:spPr>
          <a:xfrm>
            <a:off x="838201" y="1690686"/>
            <a:ext cx="59078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Cells of Intrinsic conduction system (ICS) generate their own electrical impulses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Sinoatrial node (SA node)</a:t>
            </a:r>
            <a:r>
              <a:rPr lang="en-US" sz="2200" dirty="0">
                <a:latin typeface="IBM Plex Sans Light" panose="020B0403050203000203" pitchFamily="34" charset="0"/>
              </a:rPr>
              <a:t> – the pacemaker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it generates  electrical impulses the fastest and sets the rhythm for the rest of ICS; heavily controlled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Atrioventricular node (AV node)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AV bundle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Bundle branches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Purkinje fibers </a:t>
            </a:r>
            <a:r>
              <a:rPr lang="en-US" sz="2200" dirty="0">
                <a:latin typeface="IBM Plex Sans Light" panose="020B0403050203000203" pitchFamily="34" charset="0"/>
              </a:rPr>
              <a:t>(subendocardial conducting network) – contractions of the ventricles</a:t>
            </a:r>
          </a:p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A18BBB3-8D29-75A0-9694-317E7D9D9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26" y="1537856"/>
            <a:ext cx="4607786" cy="37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6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2e) Electrocardiogram (ECG)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4578D-A08B-BF47-7004-A017CC395910}"/>
              </a:ext>
            </a:extLst>
          </p:cNvPr>
          <p:cNvSpPr txBox="1"/>
          <p:nvPr/>
        </p:nvSpPr>
        <p:spPr>
          <a:xfrm>
            <a:off x="838199" y="1690686"/>
            <a:ext cx="49850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Printout shows the heart's electrical activity – can be used to monitor cardiac changes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P wave </a:t>
            </a:r>
            <a:r>
              <a:rPr lang="en-US" altLang="en-US" sz="2200" dirty="0">
                <a:latin typeface="IBM Plex Sans Light" panose="020B0403050203000203" pitchFamily="34" charset="0"/>
              </a:rPr>
              <a:t>– atrial depolarization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QRS complex </a:t>
            </a:r>
            <a:r>
              <a:rPr lang="en-US" altLang="en-US" sz="2200" dirty="0">
                <a:latin typeface="IBM Plex Sans Light" panose="020B0403050203000203" pitchFamily="34" charset="0"/>
              </a:rPr>
              <a:t>– ventricular depolarization and </a:t>
            </a:r>
            <a:br>
              <a:rPr lang="en-US" altLang="en-US" sz="2200" dirty="0">
                <a:latin typeface="IBM Plex Sans Light" panose="020B0403050203000203" pitchFamily="34" charset="0"/>
              </a:rPr>
            </a:br>
            <a:r>
              <a:rPr lang="en-US" altLang="en-US" sz="2200" dirty="0">
                <a:latin typeface="IBM Plex Sans Light" panose="020B0403050203000203" pitchFamily="34" charset="0"/>
              </a:rPr>
              <a:t>atrial repolarization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ST segment – plateau of action potential, ventricles pump blood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T wave </a:t>
            </a:r>
            <a:r>
              <a:rPr lang="en-US" altLang="en-US" sz="2200" dirty="0">
                <a:latin typeface="IBM Plex Sans Light" panose="020B0403050203000203" pitchFamily="34" charset="0"/>
              </a:rPr>
              <a:t>–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ventricular repolarization (diastole)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047028-D4D1-F0CB-D991-4AED94A7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85" y="1690686"/>
            <a:ext cx="5800725" cy="333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461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D184-294A-9ABC-CBAD-B66E3CEA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2f) </a:t>
            </a:r>
            <a:r>
              <a:rPr lang="cs-CZ" sz="3200" b="1" dirty="0" err="1">
                <a:latin typeface="IBM Plex Mono Light" panose="020B0409050203000203" pitchFamily="49" charset="0"/>
              </a:rPr>
              <a:t>Blood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pressure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5" name="Content Placeholder 4" descr="Shape, arrow&#10;&#10;Description automatically generated">
            <a:extLst>
              <a:ext uri="{FF2B5EF4-FFF2-40B4-BE49-F238E27FC236}">
                <a16:creationId xmlns:a16="http://schemas.microsoft.com/office/drawing/2014/main" id="{2E548CF8-9660-F5FF-2CEA-7516A9AE9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7382"/>
          <a:stretch/>
        </p:blipFill>
        <p:spPr>
          <a:xfrm>
            <a:off x="6933455" y="524617"/>
            <a:ext cx="4252648" cy="3358841"/>
          </a:xfr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6FFF6DF1-6574-CC2B-EDB2-3AD9D485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6"/>
          <a:stretch/>
        </p:blipFill>
        <p:spPr>
          <a:xfrm>
            <a:off x="6765758" y="3883458"/>
            <a:ext cx="4588042" cy="250150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17E58AE3-994E-7613-ACCA-D68086C16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8" y="1571792"/>
            <a:ext cx="6138034" cy="405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0188" indent="-2301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Systolic blood pressure (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SBP</a:t>
            </a:r>
            <a:r>
              <a:rPr lang="en-US" altLang="en-US" sz="2200" dirty="0">
                <a:latin typeface="IBM Plex Sans Light" panose="020B0403050203000203" pitchFamily="34" charset="0"/>
              </a:rPr>
              <a:t>) is the highest pressure and diastolic blood pressure (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DBP</a:t>
            </a:r>
            <a:r>
              <a:rPr lang="en-US" altLang="en-US" sz="2200" dirty="0">
                <a:latin typeface="IBM Plex Sans Light" panose="020B0403050203000203" pitchFamily="34" charset="0"/>
              </a:rPr>
              <a:t>) is the lowest pressure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Mean arterial pressure (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MAP</a:t>
            </a:r>
            <a:r>
              <a:rPr lang="en-US" altLang="en-US" sz="2200" dirty="0">
                <a:latin typeface="IBM Plex Sans Light" panose="020B0403050203000203" pitchFamily="34" charset="0"/>
              </a:rPr>
              <a:t>) — average pressure exerted by the blood as it travels through arteries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MAP = DBP + [0.333 ´ (SBP – DBP)]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en-US" sz="2200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en-US" sz="2200" b="1" dirty="0">
                <a:latin typeface="IBM Plex Sans Light" panose="020B0403050203000203" pitchFamily="34" charset="0"/>
              </a:rPr>
              <a:t>Rest </a:t>
            </a:r>
            <a:r>
              <a:rPr lang="cs-CZ" altLang="en-US" sz="2200" b="1" dirty="0" err="1">
                <a:latin typeface="IBM Plex Sans Light" panose="020B0403050203000203" pitchFamily="34" charset="0"/>
              </a:rPr>
              <a:t>Blood</a:t>
            </a:r>
            <a:r>
              <a:rPr lang="cs-CZ" altLang="en-US" sz="2200" b="1" dirty="0">
                <a:latin typeface="IBM Plex Sans Light" panose="020B0403050203000203" pitchFamily="34" charset="0"/>
              </a:rPr>
              <a:t> </a:t>
            </a:r>
            <a:r>
              <a:rPr lang="cs-CZ" altLang="en-US" sz="2200" b="1" dirty="0" err="1">
                <a:latin typeface="IBM Plex Sans Light" panose="020B0403050203000203" pitchFamily="34" charset="0"/>
              </a:rPr>
              <a:t>Pressure</a:t>
            </a:r>
            <a:r>
              <a:rPr lang="cs-CZ" altLang="en-US" sz="2200" b="1" dirty="0">
                <a:latin typeface="IBM Plex Sans Light" panose="020B0403050203000203" pitchFamily="34" charset="0"/>
              </a:rPr>
              <a:t> </a:t>
            </a:r>
            <a:r>
              <a:rPr lang="cs-CZ" altLang="en-US" sz="2200" b="1" dirty="0" err="1">
                <a:latin typeface="IBM Plex Sans Light" panose="020B0403050203000203" pitchFamily="34" charset="0"/>
              </a:rPr>
              <a:t>is</a:t>
            </a:r>
            <a:r>
              <a:rPr lang="cs-CZ" altLang="en-US" sz="2200" b="1" dirty="0">
                <a:latin typeface="IBM Plex Sans Light" panose="020B0403050203000203" pitchFamily="34" charset="0"/>
              </a:rPr>
              <a:t> </a:t>
            </a:r>
            <a:r>
              <a:rPr lang="cs-CZ" altLang="en-US" sz="2200" b="1" dirty="0" err="1">
                <a:latin typeface="IBM Plex Sans Light" panose="020B0403050203000203" pitchFamily="34" charset="0"/>
              </a:rPr>
              <a:t>about</a:t>
            </a:r>
            <a:r>
              <a:rPr lang="cs-CZ" altLang="en-US" sz="2200" b="1" dirty="0">
                <a:latin typeface="IBM Plex Sans Light" panose="020B0403050203000203" pitchFamily="34" charset="0"/>
              </a:rPr>
              <a:t> 120/80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altLang="en-US" sz="2200" b="1" dirty="0">
              <a:latin typeface="IBM Plex Sans Light" panose="020B0403050203000203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en-US" sz="2200" dirty="0" err="1">
                <a:latin typeface="IBM Plex Sans Light" panose="020B0403050203000203" pitchFamily="34" charset="0"/>
              </a:rPr>
              <a:t>Hypertension</a:t>
            </a:r>
            <a:r>
              <a:rPr lang="cs-CZ" altLang="en-US" sz="2200" dirty="0">
                <a:latin typeface="IBM Plex Sans Light" panose="020B0403050203000203" pitchFamily="34" charset="0"/>
              </a:rPr>
              <a:t>: BP = more </a:t>
            </a:r>
            <a:r>
              <a:rPr lang="cs-CZ" altLang="en-US" sz="2200" dirty="0" err="1">
                <a:latin typeface="IBM Plex Sans Light" panose="020B0403050203000203" pitchFamily="34" charset="0"/>
              </a:rPr>
              <a:t>than</a:t>
            </a:r>
            <a:r>
              <a:rPr lang="cs-CZ" altLang="en-US" sz="2200" dirty="0">
                <a:latin typeface="IBM Plex Sans Light" panose="020B0403050203000203" pitchFamily="34" charset="0"/>
              </a:rPr>
              <a:t> 140/90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en-US" sz="2200" dirty="0" err="1">
                <a:latin typeface="IBM Plex Sans Light" panose="020B0403050203000203" pitchFamily="34" charset="0"/>
              </a:rPr>
              <a:t>Hypotension</a:t>
            </a:r>
            <a:r>
              <a:rPr lang="cs-CZ" altLang="en-US" sz="2200" dirty="0">
                <a:latin typeface="IBM Plex Sans Light" panose="020B0403050203000203" pitchFamily="34" charset="0"/>
              </a:rPr>
              <a:t>: BP = </a:t>
            </a:r>
            <a:r>
              <a:rPr lang="cs-CZ" altLang="en-US" sz="2200" dirty="0" err="1">
                <a:latin typeface="IBM Plex Sans Light" panose="020B0403050203000203" pitchFamily="34" charset="0"/>
              </a:rPr>
              <a:t>less</a:t>
            </a:r>
            <a:r>
              <a:rPr lang="cs-CZ" altLang="en-US" sz="2200" dirty="0">
                <a:latin typeface="IBM Plex Sans Light" panose="020B0403050203000203" pitchFamily="34" charset="0"/>
              </a:rPr>
              <a:t> </a:t>
            </a:r>
            <a:r>
              <a:rPr lang="cs-CZ" altLang="en-US" sz="2200" dirty="0" err="1">
                <a:latin typeface="IBM Plex Sans Light" panose="020B0403050203000203" pitchFamily="34" charset="0"/>
              </a:rPr>
              <a:t>than</a:t>
            </a:r>
            <a:r>
              <a:rPr lang="cs-CZ" altLang="en-US" sz="2200" dirty="0">
                <a:latin typeface="IBM Plex Sans Light" panose="020B0403050203000203" pitchFamily="34" charset="0"/>
              </a:rPr>
              <a:t> 90/60</a:t>
            </a:r>
            <a:endParaRPr lang="en-US" altLang="en-US" sz="22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70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0633-7AAF-D749-5A7B-9756AD8D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2g) </a:t>
            </a:r>
            <a:r>
              <a:rPr lang="cs-CZ" sz="3200" b="1" dirty="0" err="1">
                <a:latin typeface="IBM Plex Mono Light" panose="020B0409050203000203" pitchFamily="49" charset="0"/>
              </a:rPr>
              <a:t>Blood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distribution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11" name="Content Placeholder 10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47020829-1EB4-31E5-259B-47F86E70A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17" y="2618424"/>
            <a:ext cx="4067783" cy="2478241"/>
          </a:xfr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5AAB303-A94D-6B0F-1759-AC9C7E61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8952"/>
            <a:ext cx="5696014" cy="50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8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321F-A8F3-D896-7594-2F4F9D04F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257801" cy="458365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200" b="1" dirty="0">
                <a:latin typeface="IBM Plex Sans Light" panose="020B0403050203000203" pitchFamily="34" charset="0"/>
              </a:rPr>
              <a:t>TERMS: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Heart rate (HR)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RHR = </a:t>
            </a:r>
            <a:r>
              <a:rPr lang="en-US" sz="2200" dirty="0">
                <a:latin typeface="IBM Plex Sans Light" panose="020B0403050203000203" pitchFamily="34" charset="0"/>
              </a:rPr>
              <a:t>resting heart rate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HRmax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Blood pressure (BP)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RBP = </a:t>
            </a:r>
            <a:r>
              <a:rPr lang="en-US" sz="2200" dirty="0">
                <a:latin typeface="IBM Plex Sans Light" panose="020B0403050203000203" pitchFamily="34" charset="0"/>
              </a:rPr>
              <a:t>resting blood pressure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Stroke volume (SV) </a:t>
            </a:r>
            <a:r>
              <a:rPr lang="en-US" sz="2200" b="1" dirty="0">
                <a:latin typeface="IBM Plex Sans Light" panose="020B0403050203000203" pitchFamily="34" charset="0"/>
              </a:rPr>
              <a:t>=</a:t>
            </a:r>
            <a:r>
              <a:rPr lang="en-US" sz="2200" dirty="0">
                <a:latin typeface="IBM Plex Sans Light" panose="020B0403050203000203" pitchFamily="34" charset="0"/>
              </a:rPr>
              <a:t> volume </a:t>
            </a:r>
            <a:br>
              <a:rPr lang="en-US" sz="2200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of blood pumped per contraction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C61197-758D-49C6-0E5B-65A5DD5F42E1}"/>
              </a:ext>
            </a:extLst>
          </p:cNvPr>
          <p:cNvSpPr txBox="1">
            <a:spLocks/>
          </p:cNvSpPr>
          <p:nvPr/>
        </p:nvSpPr>
        <p:spPr>
          <a:xfrm>
            <a:off x="6096000" y="2141537"/>
            <a:ext cx="5033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IBM Plex Sans Light" panose="020B040305020300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DAF096-8241-1B35-22F6-8EF2D824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3a) Cardiovascular system and exercise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1EDE24-851C-248B-8B7A-520543478739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5402094" cy="4583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sz="2200" b="1" dirty="0">
              <a:latin typeface="IBM Plex Sans Light" panose="020B0403050203000203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Cardiac output (Q)</a:t>
            </a:r>
            <a:r>
              <a:rPr lang="en-US" sz="2200" dirty="0">
                <a:latin typeface="IBM Plex Sans Light" panose="020B0403050203000203" pitchFamily="34" charset="0"/>
              </a:rPr>
              <a:t> is the total volume of blood pumped by the ventricles per minute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Q=</a:t>
            </a:r>
            <a:r>
              <a:rPr lang="en-US" sz="2200" b="1" dirty="0" err="1">
                <a:latin typeface="IBM Plex Sans Light" panose="020B0403050203000203" pitchFamily="34" charset="0"/>
              </a:rPr>
              <a:t>HRxSV</a:t>
            </a:r>
            <a:endParaRPr lang="en-US" sz="2200" b="1" dirty="0">
              <a:latin typeface="IBM Plex Sans Light" panose="020B0403050203000203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VO</a:t>
            </a:r>
            <a:r>
              <a:rPr lang="en-US" sz="2200" b="1" baseline="-25000" dirty="0">
                <a:highlight>
                  <a:srgbClr val="F19B61"/>
                </a:highlight>
                <a:latin typeface="IBM Plex Sans Light" panose="020B0403050203000203" pitchFamily="34" charset="0"/>
              </a:rPr>
              <a:t>2</a:t>
            </a: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 max</a:t>
            </a:r>
            <a:r>
              <a:rPr lang="en-US" sz="2200" b="1" dirty="0">
                <a:latin typeface="IBM Plex Sans Light" panose="020B0403050203000203" pitchFamily="34" charset="0"/>
              </a:rPr>
              <a:t>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Extraction of oxygen </a:t>
            </a: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a-vO</a:t>
            </a:r>
            <a:r>
              <a:rPr lang="en-US" sz="2200" b="1" baseline="-25000" dirty="0">
                <a:highlight>
                  <a:srgbClr val="F19B61"/>
                </a:highlight>
                <a:latin typeface="IBM Plex Sans Light" panose="020B0403050203000203" pitchFamily="34" charset="0"/>
              </a:rPr>
              <a:t>2 </a:t>
            </a: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difference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Difference between the oxygen content in arterial and mixed-venous blood</a:t>
            </a:r>
            <a:endParaRPr lang="en-US" sz="1800" dirty="0">
              <a:latin typeface="IBM Plex Sans Light" panose="020B0403050203000203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a-vO2 diff = Ca – </a:t>
            </a:r>
            <a:r>
              <a:rPr lang="en-US" sz="2200" b="1" dirty="0" err="1">
                <a:latin typeface="IBM Plex Sans Light" panose="020B0403050203000203" pitchFamily="34" charset="0"/>
              </a:rPr>
              <a:t>Cv</a:t>
            </a:r>
            <a:endParaRPr lang="en-US" sz="2200" b="1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7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BECF66-525F-6CCB-2C18-D6CDC17B2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33854"/>
            <a:ext cx="9144000" cy="1340140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IBM Plex Mono Light" panose="020B0409050203000203" pitchFamily="49" charset="0"/>
              </a:rPr>
              <a:t>Cardiovascular system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9779E-562F-718E-CE07-E163913458BF}"/>
              </a:ext>
            </a:extLst>
          </p:cNvPr>
          <p:cNvSpPr txBox="1"/>
          <p:nvPr/>
        </p:nvSpPr>
        <p:spPr>
          <a:xfrm>
            <a:off x="1524000" y="2239712"/>
            <a:ext cx="4572000" cy="379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sz="2000" b="1" dirty="0">
                <a:latin typeface="IBM Plex Mono Light" panose="020B0409050203000203" pitchFamily="49" charset="-18"/>
              </a:rPr>
              <a:t>Functions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GB" sz="2000" b="1" dirty="0">
                <a:latin typeface="IBM Plex Mono Light" panose="020B0409050203000203" pitchFamily="49" charset="-18"/>
              </a:rPr>
              <a:t>Heart and cardiovascular system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Anatomy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US" sz="2000" dirty="0">
                <a:latin typeface="IBM Plex Mono Light" panose="020B0409050203000203" pitchFamily="49" charset="-18"/>
              </a:rPr>
              <a:t>Heart rate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Cardiac cycle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Intrinsic conduction system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ECG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Blood pressure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Blood distribution</a:t>
            </a:r>
            <a:endParaRPr lang="cs-CZ" sz="2000" dirty="0">
              <a:latin typeface="IBM Plex Mono Light" panose="020B0409050203000203" pitchFamily="49" charset="-1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4C3B1-1F6D-46B5-4A6C-3D1DBE1077D6}"/>
              </a:ext>
            </a:extLst>
          </p:cNvPr>
          <p:cNvSpPr txBox="1"/>
          <p:nvPr/>
        </p:nvSpPr>
        <p:spPr>
          <a:xfrm>
            <a:off x="6095999" y="2239712"/>
            <a:ext cx="50032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r>
              <a:rPr lang="en-GB" sz="2000" b="1" dirty="0">
                <a:latin typeface="IBM Plex Mono Light" panose="020B0409050203000203" pitchFamily="49" charset="-18"/>
              </a:rPr>
              <a:t>Cardiovascular system </a:t>
            </a:r>
            <a:br>
              <a:rPr lang="cs-CZ" sz="2000" b="1" dirty="0">
                <a:latin typeface="IBM Plex Mono Light" panose="020B0409050203000203" pitchFamily="49" charset="-18"/>
              </a:rPr>
            </a:br>
            <a:r>
              <a:rPr lang="en-GB" sz="2000" b="1" dirty="0">
                <a:latin typeface="IBM Plex Mono Light" panose="020B0409050203000203" pitchFamily="49" charset="-18"/>
              </a:rPr>
              <a:t>and exercise 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Useful terms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Responses vs adaptations</a:t>
            </a:r>
            <a:endParaRPr lang="cs-CZ" sz="2000" dirty="0">
              <a:latin typeface="IBM Plex Mono Light" panose="020B0409050203000203" pitchFamily="49" charset="-18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cs-CZ" sz="2000" dirty="0" err="1">
                <a:latin typeface="IBM Plex Mono Light" panose="020B0409050203000203" pitchFamily="49" charset="-18"/>
              </a:rPr>
              <a:t>Parameters</a:t>
            </a:r>
            <a:endParaRPr lang="en-GB" sz="2000" dirty="0">
              <a:latin typeface="IBM Plex Mono Light" panose="020B0409050203000203" pitchFamily="49" charset="-18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r>
              <a:rPr lang="en-GB" sz="2000" b="1" dirty="0">
                <a:latin typeface="IBM Plex Mono Light" panose="020B0409050203000203" pitchFamily="49" charset="-18"/>
              </a:rPr>
              <a:t>Blood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 err="1">
                <a:latin typeface="IBM Plex Mono Light" panose="020B0409050203000203" pitchFamily="49" charset="-18"/>
              </a:rPr>
              <a:t>Hematocrit</a:t>
            </a:r>
            <a:r>
              <a:rPr lang="en-GB" sz="2000" dirty="0">
                <a:latin typeface="IBM Plex Mono Light" panose="020B0409050203000203" pitchFamily="49" charset="-18"/>
              </a:rPr>
              <a:t>, viscosity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>
                <a:latin typeface="IBM Plex Mono Light" panose="020B0409050203000203" pitchFamily="49" charset="-18"/>
              </a:rPr>
              <a:t>Functions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n-GB" sz="2000" dirty="0" err="1">
                <a:latin typeface="IBM Plex Mono Light" panose="020B0409050203000203" pitchFamily="49" charset="-18"/>
              </a:rPr>
              <a:t>Hemoglobin</a:t>
            </a:r>
            <a:endParaRPr lang="en-GB" sz="2000" dirty="0">
              <a:latin typeface="IBM Plex Mono Light" panose="020B0409050203000203" pitchFamily="49" charset="-18"/>
            </a:endParaRPr>
          </a:p>
          <a:p>
            <a:pPr lvl="1"/>
            <a:endParaRPr lang="en-GB" sz="2000" dirty="0">
              <a:latin typeface="IBM Plex Mono Light" panose="020B0409050203000203" pitchFamily="49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7169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321F-A8F3-D896-7594-2F4F9D04F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494506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Stroke volume (SV)</a:t>
            </a:r>
            <a:endParaRPr lang="en-US" sz="2200" dirty="0">
              <a:latin typeface="IBM Plex Sans Light" panose="020B0403050203000203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50-100 ml on average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End-Diastolic Volume </a:t>
            </a: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(EDV)</a:t>
            </a:r>
            <a:r>
              <a:rPr lang="en-US" sz="2200" b="1" dirty="0">
                <a:latin typeface="IBM Plex Sans Light" panose="020B0403050203000203" pitchFamily="34" charset="0"/>
              </a:rPr>
              <a:t> </a:t>
            </a:r>
            <a:br>
              <a:rPr lang="en-US" sz="2200" b="1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– blood volume in a ventricle before contraction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End-Systolic Volume </a:t>
            </a:r>
            <a:r>
              <a:rPr lang="en-US" sz="2200" b="1" dirty="0">
                <a:highlight>
                  <a:srgbClr val="F19B61"/>
                </a:highlight>
                <a:latin typeface="IBM Plex Sans Light" panose="020B0403050203000203" pitchFamily="34" charset="0"/>
              </a:rPr>
              <a:t>(ESV)</a:t>
            </a:r>
            <a:r>
              <a:rPr lang="en-US" sz="2200" b="1" dirty="0">
                <a:latin typeface="IBM Plex Sans Light" panose="020B0403050203000203" pitchFamily="34" charset="0"/>
              </a:rPr>
              <a:t> </a:t>
            </a:r>
            <a:br>
              <a:rPr lang="en-US" sz="2200" b="1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– blood volume in a ventricle after contraction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SV = EDV – ESV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C61197-758D-49C6-0E5B-65A5DD5F42E1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48573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IBM Plex Sans Light" panose="020B040305020300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5D9FB5-9FD1-7749-8933-D8F2EC1C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3a) Cardiovascular system and exercise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14D2-D9F6-8C95-A4A0-31607C63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3b) Cardiovascular system and exercise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C980C-0728-5DFD-F043-49E5C1EA5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856" y="1825625"/>
            <a:ext cx="4400144" cy="2182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a) Response</a:t>
            </a:r>
            <a:r>
              <a:rPr lang="en-US" sz="2200" dirty="0">
                <a:latin typeface="IBM Plex Sans Light" panose="020B0403050203000203" pitchFamily="34" charset="0"/>
              </a:rPr>
              <a:t> 		vs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en-US" sz="2200" dirty="0">
              <a:latin typeface="IBM Plex Sans Light" panose="020B040305020300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Acute (short-term)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Physiology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Function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11A595-351F-9276-62E1-E87FB8EDC1E1}"/>
              </a:ext>
            </a:extLst>
          </p:cNvPr>
          <p:cNvSpPr txBox="1">
            <a:spLocks/>
          </p:cNvSpPr>
          <p:nvPr/>
        </p:nvSpPr>
        <p:spPr>
          <a:xfrm>
            <a:off x="6643990" y="1825625"/>
            <a:ext cx="3852155" cy="21821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b) Adaptation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en-US" sz="2200" dirty="0">
              <a:latin typeface="IBM Plex Sans Light" panose="020B040305020300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Chronic (long-term)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Anatomy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32110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31A5-6721-C249-671D-B8ECDF8F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0242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3b) </a:t>
            </a:r>
            <a:r>
              <a:rPr lang="cs-CZ" sz="2800" b="1" dirty="0" err="1">
                <a:latin typeface="IBM Plex Mono Light" panose="020B0409050203000203" pitchFamily="49" charset="0"/>
              </a:rPr>
              <a:t>Cardiovascular</a:t>
            </a:r>
            <a:r>
              <a:rPr lang="cs-CZ" sz="2800" b="1" dirty="0">
                <a:latin typeface="IBM Plex Mono Light" panose="020B0409050203000203" pitchFamily="49" charset="0"/>
              </a:rPr>
              <a:t> Response to </a:t>
            </a:r>
            <a:r>
              <a:rPr lang="cs-CZ" sz="2800" b="1" dirty="0" err="1">
                <a:latin typeface="IBM Plex Mono Light" panose="020B0409050203000203" pitchFamily="49" charset="0"/>
              </a:rPr>
              <a:t>Acute</a:t>
            </a:r>
            <a:r>
              <a:rPr lang="cs-CZ" sz="2800" b="1" dirty="0">
                <a:latin typeface="IBM Plex Mono Light" panose="020B0409050203000203" pitchFamily="49" charset="0"/>
              </a:rPr>
              <a:t> </a:t>
            </a:r>
            <a:r>
              <a:rPr lang="cs-CZ" sz="2800" b="1" dirty="0" err="1">
                <a:latin typeface="IBM Plex Mono Light" panose="020B0409050203000203" pitchFamily="49" charset="0"/>
              </a:rPr>
              <a:t>Exercise</a:t>
            </a:r>
            <a:endParaRPr lang="en-US" sz="28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5EF0-490C-32EC-65C3-A71AB54D0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200" dirty="0">
                <a:latin typeface="IBM Plex Sans Light" panose="020B0403050203000203" pitchFamily="34" charset="0"/>
              </a:rPr>
              <a:t>Anticipation of exercise:</a:t>
            </a:r>
          </a:p>
          <a:p>
            <a:r>
              <a:rPr lang="en-US" altLang="en-US" sz="2200" b="1" dirty="0">
                <a:latin typeface="IBM Plex Sans Light" panose="020B0403050203000203" pitchFamily="34" charset="0"/>
              </a:rPr>
              <a:t>Heart rate increases</a:t>
            </a:r>
          </a:p>
          <a:p>
            <a:r>
              <a:rPr lang="en-US" altLang="en-US" sz="2200" b="1" dirty="0">
                <a:latin typeface="IBM Plex Sans Light" panose="020B0403050203000203" pitchFamily="34" charset="0"/>
              </a:rPr>
              <a:t>Adrenalin </a:t>
            </a:r>
            <a:r>
              <a:rPr lang="en-US" altLang="en-US" sz="2200" dirty="0">
                <a:latin typeface="IBM Plex Sans Light" panose="020B0403050203000203" pitchFamily="34" charset="0"/>
              </a:rPr>
              <a:t>is released</a:t>
            </a:r>
          </a:p>
          <a:p>
            <a:pPr marL="0" indent="0">
              <a:buNone/>
            </a:pPr>
            <a:endParaRPr lang="en-US" sz="24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39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31A5-6721-C249-671D-B8ECDF8F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0242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3b) </a:t>
            </a:r>
            <a:r>
              <a:rPr lang="cs-CZ" sz="2800" b="1" dirty="0" err="1">
                <a:latin typeface="IBM Plex Mono Light" panose="020B0409050203000203" pitchFamily="49" charset="0"/>
              </a:rPr>
              <a:t>Cardiovascular</a:t>
            </a:r>
            <a:r>
              <a:rPr lang="cs-CZ" sz="2800" b="1" dirty="0">
                <a:latin typeface="IBM Plex Mono Light" panose="020B0409050203000203" pitchFamily="49" charset="0"/>
              </a:rPr>
              <a:t> Response to </a:t>
            </a:r>
            <a:r>
              <a:rPr lang="cs-CZ" sz="2800" b="1" dirty="0" err="1">
                <a:latin typeface="IBM Plex Mono Light" panose="020B0409050203000203" pitchFamily="49" charset="0"/>
              </a:rPr>
              <a:t>Acute</a:t>
            </a:r>
            <a:r>
              <a:rPr lang="cs-CZ" sz="2800" b="1" dirty="0">
                <a:latin typeface="IBM Plex Mono Light" panose="020B0409050203000203" pitchFamily="49" charset="0"/>
              </a:rPr>
              <a:t> </a:t>
            </a:r>
            <a:r>
              <a:rPr lang="cs-CZ" sz="2800" b="1" dirty="0" err="1">
                <a:latin typeface="IBM Plex Mono Light" panose="020B0409050203000203" pitchFamily="49" charset="0"/>
              </a:rPr>
              <a:t>Exercise</a:t>
            </a:r>
            <a:endParaRPr lang="en-US" sz="28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5EF0-490C-32EC-65C3-A71AB54D0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200" dirty="0">
                <a:latin typeface="IBM Plex Sans Light" panose="020B0403050203000203" pitchFamily="34" charset="0"/>
              </a:rPr>
              <a:t>During exercise:</a:t>
            </a:r>
          </a:p>
          <a:p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Heart rate (HR) </a:t>
            </a:r>
            <a:r>
              <a:rPr lang="en-US" altLang="en-US" sz="2200" dirty="0">
                <a:latin typeface="IBM Plex Sans Light" panose="020B0403050203000203" pitchFamily="34" charset="0"/>
              </a:rPr>
              <a:t>increases as exercise intensity increases up to maximal heart rate</a:t>
            </a:r>
          </a:p>
          <a:p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Stroke volume (SV)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increases up to 40% to 60% VO</a:t>
            </a:r>
            <a:r>
              <a:rPr lang="en-US" altLang="en-US" sz="2200" baseline="-25000" dirty="0">
                <a:latin typeface="IBM Plex Sans Light" panose="020B0403050203000203" pitchFamily="34" charset="0"/>
              </a:rPr>
              <a:t>2</a:t>
            </a:r>
            <a:r>
              <a:rPr lang="en-US" altLang="en-US" sz="2200" dirty="0">
                <a:latin typeface="IBM Plex Sans Light" panose="020B0403050203000203" pitchFamily="34" charset="0"/>
              </a:rPr>
              <a:t>max in untrained individuals and up to maximal levels in trained individuals.</a:t>
            </a:r>
          </a:p>
          <a:p>
            <a:r>
              <a:rPr lang="en-US" altLang="en-US" sz="2200" dirty="0">
                <a:latin typeface="IBM Plex Sans Light" panose="020B0403050203000203" pitchFamily="34" charset="0"/>
              </a:rPr>
              <a:t>Increases in HR and SV during exercise cause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cardiac output (Q) </a:t>
            </a:r>
            <a:r>
              <a:rPr lang="en-US" altLang="en-US" sz="2200" dirty="0">
                <a:latin typeface="IBM Plex Sans Light" panose="020B0403050203000203" pitchFamily="34" charset="0"/>
              </a:rPr>
              <a:t>to increase</a:t>
            </a:r>
          </a:p>
          <a:p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Blood flow and SBP </a:t>
            </a:r>
            <a:r>
              <a:rPr lang="en-US" altLang="en-US" sz="2200" dirty="0">
                <a:latin typeface="IBM Plex Sans Light" panose="020B0403050203000203" pitchFamily="34" charset="0"/>
              </a:rPr>
              <a:t>(systolic blood pressure) increase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r>
              <a:rPr lang="en-US" altLang="en-US" sz="2200" dirty="0">
                <a:latin typeface="IBM Plex Sans Light" panose="020B0403050203000203" pitchFamily="34" charset="0"/>
              </a:rPr>
              <a:t>All result in allowing the body to efficiently meet the increased demands placed on it</a:t>
            </a:r>
          </a:p>
          <a:p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Redirection of blood flow </a:t>
            </a:r>
            <a:r>
              <a:rPr lang="en-US" sz="2200" dirty="0">
                <a:latin typeface="IBM Plex Sans Light" panose="020B0403050203000203" pitchFamily="34" charset="0"/>
              </a:rPr>
              <a:t>– vasoconstriction and vasodilation </a:t>
            </a:r>
          </a:p>
        </p:txBody>
      </p:sp>
    </p:spTree>
    <p:extLst>
      <p:ext uri="{BB962C8B-B14F-4D97-AF65-F5344CB8AC3E}">
        <p14:creationId xmlns:p14="http://schemas.microsoft.com/office/powerpoint/2010/main" val="337640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3</a:t>
            </a:r>
            <a:r>
              <a:rPr lang="en-US" sz="3200" b="1" dirty="0">
                <a:latin typeface="IBM Plex Mono Light" panose="020B0409050203000203" pitchFamily="49" charset="0"/>
              </a:rPr>
              <a:t>b)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en-US" sz="2800" b="1" dirty="0">
                <a:latin typeface="IBM Plex Mono Light" panose="020B0409050203000203" pitchFamily="49" charset="0"/>
              </a:rPr>
              <a:t>Cardiovascular Adaptations to Training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571E49-B61B-A60D-6238-DAA1E7AF7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9920591" cy="4802187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Left ventricle </a:t>
            </a:r>
            <a:r>
              <a:rPr lang="en-US" altLang="en-US" sz="2200" dirty="0">
                <a:latin typeface="IBM Plex Sans Light" panose="020B0403050203000203" pitchFamily="34" charset="0"/>
              </a:rPr>
              <a:t>size and wall thickness increase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Resting, submaximal, and maximal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stroke volume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increases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Maximal heart rate </a:t>
            </a:r>
            <a:r>
              <a:rPr lang="en-US" altLang="en-US" sz="2200" dirty="0">
                <a:latin typeface="IBM Plex Sans Light" panose="020B0403050203000203" pitchFamily="34" charset="0"/>
              </a:rPr>
              <a:t>stays the same or decreases</a:t>
            </a:r>
            <a:endParaRPr lang="cs-CZ" altLang="en-US" sz="2200" dirty="0">
              <a:latin typeface="IBM Plex Sans Light" panose="020B0403050203000203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cs-CZ" altLang="en-US" sz="2200" b="1" dirty="0" err="1">
                <a:solidFill>
                  <a:srgbClr val="43A2A7"/>
                </a:solidFill>
                <a:latin typeface="IBM Plex Sans Light" panose="020B0403050203000203" pitchFamily="34" charset="0"/>
              </a:rPr>
              <a:t>Resting</a:t>
            </a:r>
            <a:r>
              <a:rPr lang="cs-CZ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 </a:t>
            </a:r>
            <a:r>
              <a:rPr lang="cs-CZ" altLang="en-US" sz="2200" b="1" dirty="0" err="1">
                <a:solidFill>
                  <a:srgbClr val="43A2A7"/>
                </a:solidFill>
                <a:latin typeface="IBM Plex Sans Light" panose="020B0403050203000203" pitchFamily="34" charset="0"/>
              </a:rPr>
              <a:t>heart</a:t>
            </a:r>
            <a:r>
              <a:rPr lang="cs-CZ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 </a:t>
            </a:r>
            <a:r>
              <a:rPr lang="cs-CZ" altLang="en-US" sz="2200" b="1" dirty="0" err="1">
                <a:solidFill>
                  <a:srgbClr val="43A2A7"/>
                </a:solidFill>
                <a:latin typeface="IBM Plex Sans Light" panose="020B0403050203000203" pitchFamily="34" charset="0"/>
              </a:rPr>
              <a:t>rate</a:t>
            </a:r>
            <a:r>
              <a:rPr lang="cs-CZ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 </a:t>
            </a:r>
            <a:r>
              <a:rPr lang="cs-CZ" altLang="en-US" sz="2200" dirty="0" err="1">
                <a:latin typeface="IBM Plex Sans Light" panose="020B0403050203000203" pitchFamily="34" charset="0"/>
              </a:rPr>
              <a:t>decreases</a:t>
            </a:r>
            <a:endParaRPr lang="en-US" altLang="en-US" sz="2200" dirty="0">
              <a:latin typeface="IBM Plex Sans Light" panose="020B0403050203000203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Cardiac output </a:t>
            </a:r>
            <a:r>
              <a:rPr lang="en-US" altLang="en-US" sz="2200" dirty="0">
                <a:latin typeface="IBM Plex Sans Light" panose="020B0403050203000203" pitchFamily="34" charset="0"/>
              </a:rPr>
              <a:t>is better distributed to active muscles and maximal cardiac output increases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Blood volume </a:t>
            </a:r>
            <a:r>
              <a:rPr lang="en-US" altLang="en-US" sz="2200" dirty="0">
                <a:latin typeface="IBM Plex Sans Light" panose="020B0403050203000203" pitchFamily="34" charset="0"/>
              </a:rPr>
              <a:t>increases, as does red cell volume but to a lesser extent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Resting blood pressure </a:t>
            </a:r>
            <a:r>
              <a:rPr lang="en-US" altLang="en-US" sz="2200" dirty="0">
                <a:latin typeface="IBM Plex Sans Light" panose="020B0403050203000203" pitchFamily="34" charset="0"/>
              </a:rPr>
              <a:t>does not change or decreases slightly, while blood pressure during submaximal exercise decreases</a:t>
            </a:r>
          </a:p>
        </p:txBody>
      </p:sp>
    </p:spTree>
    <p:extLst>
      <p:ext uri="{BB962C8B-B14F-4D97-AF65-F5344CB8AC3E}">
        <p14:creationId xmlns:p14="http://schemas.microsoft.com/office/powerpoint/2010/main" val="193452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solidFill>
                  <a:srgbClr val="43A2A7"/>
                </a:solidFill>
                <a:latin typeface="IBM Plex Mono Light" panose="020B0409050203000203" pitchFamily="49" charset="0"/>
              </a:rPr>
              <a:t>Resting</a:t>
            </a:r>
            <a:r>
              <a:rPr lang="cs-CZ" sz="3200" b="1" dirty="0">
                <a:latin typeface="IBM Plex Mono Light" panose="020B0409050203000203" pitchFamily="49" charset="0"/>
              </a:rPr>
              <a:t> and </a:t>
            </a:r>
            <a:r>
              <a:rPr lang="cs-CZ" sz="3200" b="1" dirty="0">
                <a:solidFill>
                  <a:srgbClr val="E79721"/>
                </a:solidFill>
                <a:latin typeface="IBM Plex Mono Light" panose="020B0409050203000203" pitchFamily="49" charset="0"/>
              </a:rPr>
              <a:t>Maximum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0E4D-DA74-31DE-CAD6-5B562926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40705" cy="4351338"/>
          </a:xfrm>
        </p:spPr>
        <p:txBody>
          <a:bodyPr/>
          <a:lstStyle/>
          <a:p>
            <a:r>
              <a:rPr lang="cs-CZ" altLang="en-US" sz="2400" b="1">
                <a:latin typeface="IBM Plex Sans Light" panose="020B0403050203000203" pitchFamily="34" charset="0"/>
              </a:rPr>
              <a:t>RHR</a:t>
            </a:r>
          </a:p>
          <a:p>
            <a:r>
              <a:rPr lang="en-US" altLang="en-US" sz="2400">
                <a:latin typeface="IBM Plex Sans Light" panose="020B0403050203000203" pitchFamily="34" charset="0"/>
              </a:rPr>
              <a:t>Averages 60 to 80 beats/min; can range from 28 to above </a:t>
            </a:r>
            <a:br>
              <a:rPr lang="cs-CZ" altLang="en-US" sz="2400">
                <a:latin typeface="IBM Plex Sans Light" panose="020B0403050203000203" pitchFamily="34" charset="0"/>
              </a:rPr>
            </a:br>
            <a:r>
              <a:rPr lang="en-US" altLang="en-US" sz="2400">
                <a:latin typeface="IBM Plex Sans Light" panose="020B0403050203000203" pitchFamily="34" charset="0"/>
              </a:rPr>
              <a:t>100 beats/min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Tends to decrease with age </a:t>
            </a:r>
            <a:br>
              <a:rPr lang="cs-CZ" altLang="en-US" sz="2400">
                <a:latin typeface="IBM Plex Sans Light" panose="020B0403050203000203" pitchFamily="34" charset="0"/>
              </a:rPr>
            </a:br>
            <a:r>
              <a:rPr lang="en-US" altLang="en-US" sz="2400">
                <a:latin typeface="IBM Plex Sans Light" panose="020B0403050203000203" pitchFamily="34" charset="0"/>
              </a:rPr>
              <a:t>and with increased cardiovascular fitness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Is affected by environmental conditions such as altitude </a:t>
            </a:r>
            <a:br>
              <a:rPr lang="cs-CZ" altLang="en-US" sz="2400">
                <a:latin typeface="IBM Plex Sans Light" panose="020B0403050203000203" pitchFamily="34" charset="0"/>
              </a:rPr>
            </a:br>
            <a:r>
              <a:rPr lang="en-US" altLang="en-US" sz="2400">
                <a:latin typeface="IBM Plex Sans Light" panose="020B0403050203000203" pitchFamily="34" charset="0"/>
              </a:rPr>
              <a:t>and temperature</a:t>
            </a: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626359-1AB4-B663-38B1-C4E7EC60AB7D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en-US" sz="2400" b="1" dirty="0" err="1">
                <a:latin typeface="IBM Plex Sans Light" panose="020B0403050203000203" pitchFamily="34" charset="0"/>
              </a:rPr>
              <a:t>HRmax</a:t>
            </a:r>
            <a:endParaRPr lang="cs-CZ" altLang="en-US" sz="2400" b="1" dirty="0">
              <a:latin typeface="IBM Plex Sans Light" panose="020B0403050203000203" pitchFamily="34" charset="0"/>
            </a:endParaRPr>
          </a:p>
          <a:p>
            <a:r>
              <a:rPr lang="en-US" altLang="en-US" sz="2400" dirty="0">
                <a:latin typeface="IBM Plex Sans Light" panose="020B0403050203000203" pitchFamily="34" charset="0"/>
              </a:rPr>
              <a:t>The highest heart rate value one can achieve in an all-out effort </a:t>
            </a:r>
            <a:br>
              <a:rPr lang="cs-CZ" altLang="en-US" sz="2400" dirty="0">
                <a:latin typeface="IBM Plex Sans Light" panose="020B0403050203000203" pitchFamily="34" charset="0"/>
              </a:rPr>
            </a:br>
            <a:r>
              <a:rPr lang="en-US" altLang="en-US" sz="2400" dirty="0">
                <a:latin typeface="IBM Plex Sans Light" panose="020B0403050203000203" pitchFamily="34" charset="0"/>
              </a:rPr>
              <a:t>to the point of exhaustion</a:t>
            </a:r>
            <a:endParaRPr lang="cs-CZ" altLang="en-US" sz="2400" dirty="0">
              <a:latin typeface="IBM Plex Sans Light" panose="020B0403050203000203" pitchFamily="34" charset="0"/>
            </a:endParaRPr>
          </a:p>
          <a:p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</a:rPr>
              <a:t>Remains constant day to day </a:t>
            </a:r>
            <a:br>
              <a:rPr kumimoji="0" lang="cs-CZ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</a:rPr>
              <a:t>and changes slightly from year </a:t>
            </a:r>
            <a:br>
              <a:rPr kumimoji="0" lang="cs-CZ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Light" panose="020B0403050203000203" pitchFamily="34" charset="0"/>
              </a:rPr>
              <a:t>to year</a:t>
            </a:r>
            <a:endParaRPr kumimoji="0" lang="cs-CZ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Light" panose="020B0403050203000203" pitchFamily="34" charset="0"/>
            </a:endParaRPr>
          </a:p>
          <a:p>
            <a:r>
              <a:rPr lang="en-US" sz="2400" dirty="0">
                <a:latin typeface="IBM Plex Sans Light" panose="020B0403050203000203" pitchFamily="34" charset="0"/>
              </a:rPr>
              <a:t>Can be estimated:</a:t>
            </a:r>
            <a:endParaRPr lang="cs-CZ" sz="2400" dirty="0">
              <a:latin typeface="IBM Plex Sans Light" panose="020B0403050203000203" pitchFamily="34" charset="0"/>
            </a:endParaRPr>
          </a:p>
          <a:p>
            <a:pPr lvl="1"/>
            <a:r>
              <a:rPr lang="en-US" b="1" dirty="0">
                <a:latin typeface="IBM Plex Sans Light" panose="020B0403050203000203" pitchFamily="34" charset="0"/>
              </a:rPr>
              <a:t>HRmax = 220 – age in years </a:t>
            </a:r>
            <a:r>
              <a:rPr lang="cs-CZ" b="1" dirty="0" err="1">
                <a:latin typeface="IBM Plex Sans Light" panose="020B0403050203000203" pitchFamily="34" charset="0"/>
              </a:rPr>
              <a:t>or</a:t>
            </a:r>
            <a:r>
              <a:rPr lang="en-US" b="1" dirty="0">
                <a:latin typeface="IBM Plex Sans Light" panose="020B0403050203000203" pitchFamily="34" charset="0"/>
              </a:rPr>
              <a:t> </a:t>
            </a:r>
            <a:endParaRPr lang="cs-CZ" b="1" dirty="0">
              <a:latin typeface="IBM Plex Sans Light" panose="020B0403050203000203" pitchFamily="34" charset="0"/>
            </a:endParaRPr>
          </a:p>
          <a:p>
            <a:pPr lvl="1"/>
            <a:r>
              <a:rPr lang="en-US" b="1" dirty="0">
                <a:latin typeface="IBM Plex Sans Light" panose="020B0403050203000203" pitchFamily="34" charset="0"/>
              </a:rPr>
              <a:t>HRmax = 208 – (0.7 </a:t>
            </a:r>
            <a:r>
              <a:rPr lang="cs-CZ" b="1" dirty="0">
                <a:latin typeface="IBM Plex Sans Light" panose="020B0403050203000203" pitchFamily="34" charset="0"/>
              </a:rPr>
              <a:t>x </a:t>
            </a:r>
            <a:r>
              <a:rPr lang="en-US" b="1" dirty="0">
                <a:latin typeface="IBM Plex Sans Light" panose="020B0403050203000203" pitchFamily="34" charset="0"/>
              </a:rPr>
              <a:t>age)</a:t>
            </a:r>
          </a:p>
          <a:p>
            <a:endParaRPr lang="en-US" sz="3600" dirty="0">
              <a:latin typeface="IBM Plex Sans Light" panose="020B0403050203000203" pitchFamily="34" charset="0"/>
            </a:endParaRPr>
          </a:p>
        </p:txBody>
      </p:sp>
      <p:pic>
        <p:nvPicPr>
          <p:cNvPr id="6" name="Graphic 5" descr="Arrow: Counter-clockwise curve outline">
            <a:extLst>
              <a:ext uri="{FF2B5EF4-FFF2-40B4-BE49-F238E27FC236}">
                <a16:creationId xmlns:a16="http://schemas.microsoft.com/office/drawing/2014/main" id="{E024D518-3AE7-8A83-5E9D-0CC0F9910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03369" y="1207475"/>
            <a:ext cx="914400" cy="914400"/>
          </a:xfrm>
          <a:prstGeom prst="rect">
            <a:avLst/>
          </a:prstGeom>
        </p:spPr>
      </p:pic>
      <p:pic>
        <p:nvPicPr>
          <p:cNvPr id="9" name="Graphic 8" descr="Arrow: Clockwise curve outline">
            <a:extLst>
              <a:ext uri="{FF2B5EF4-FFF2-40B4-BE49-F238E27FC236}">
                <a16:creationId xmlns:a16="http://schemas.microsoft.com/office/drawing/2014/main" id="{64E4BFAD-1AB1-6DB0-23E1-AF6419F90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498533">
            <a:off x="2207460" y="12974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9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r>
              <a:rPr lang="cs-CZ" sz="3200" b="1" dirty="0">
                <a:latin typeface="IBM Plex Mono Light" panose="020B0409050203000203" pitchFamily="49" charset="0"/>
              </a:rPr>
              <a:t> and Intensity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6134881-6024-0A20-179D-BFBF79CE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55" y="1623612"/>
            <a:ext cx="5037889" cy="48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Arrow: Counter-clockwise curve outline">
            <a:extLst>
              <a:ext uri="{FF2B5EF4-FFF2-40B4-BE49-F238E27FC236}">
                <a16:creationId xmlns:a16="http://schemas.microsoft.com/office/drawing/2014/main" id="{E024D518-3AE7-8A83-5E9D-0CC0F9910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10957">
            <a:off x="7846620" y="13597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1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r>
              <a:rPr lang="cs-CZ" sz="3200" b="1" dirty="0">
                <a:latin typeface="IBM Plex Mono Light" panose="020B0409050203000203" pitchFamily="49" charset="0"/>
              </a:rPr>
              <a:t> and </a:t>
            </a:r>
            <a:r>
              <a:rPr lang="cs-CZ" sz="3200" b="1" dirty="0" err="1">
                <a:latin typeface="IBM Plex Mono Light" panose="020B0409050203000203" pitchFamily="49" charset="0"/>
              </a:rPr>
              <a:t>Training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D6366BD-2936-AFAB-4B85-D90770C9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98" y="1628715"/>
            <a:ext cx="5365804" cy="48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38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solidFill>
                  <a:srgbClr val="43A2A7"/>
                </a:solidFill>
                <a:latin typeface="IBM Plex Mono Light" panose="020B0409050203000203" pitchFamily="49" charset="0"/>
              </a:rPr>
              <a:t>Resting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0E4D-DA74-31DE-CAD6-5B562926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037321" cy="4351338"/>
          </a:xfrm>
        </p:spPr>
        <p:txBody>
          <a:bodyPr>
            <a:normAutofit/>
          </a:bodyPr>
          <a:lstStyle/>
          <a:p>
            <a:r>
              <a:rPr lang="en-US" altLang="en-US" sz="2400" b="1">
                <a:latin typeface="IBM Plex Sans Light" panose="020B0403050203000203" pitchFamily="34" charset="0"/>
              </a:rPr>
              <a:t>Decreases with endurance training </a:t>
            </a:r>
            <a:r>
              <a:rPr lang="en-US" altLang="en-US" sz="2400">
                <a:latin typeface="IBM Plex Sans Light" panose="020B0403050203000203" pitchFamily="34" charset="0"/>
              </a:rPr>
              <a:t>likely due to more blood returning to heart and changes in autonomic control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Sedentary individuals can decrease RHR by 1 beat/min per week during initial training, but several recent studies have shown small changes of less than 3 beats/min with up to 20 </a:t>
            </a:r>
            <a:r>
              <a:rPr lang="en-US" altLang="en-US" sz="2400" err="1">
                <a:latin typeface="IBM Plex Sans Light" panose="020B0403050203000203" pitchFamily="34" charset="0"/>
              </a:rPr>
              <a:t>wk</a:t>
            </a:r>
            <a:r>
              <a:rPr lang="en-US" altLang="en-US" sz="2400">
                <a:latin typeface="IBM Plex Sans Light" panose="020B0403050203000203" pitchFamily="34" charset="0"/>
              </a:rPr>
              <a:t> of training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Highly trained endurance athletes may have resting heart rates of </a:t>
            </a:r>
            <a:r>
              <a:rPr lang="en-US" altLang="en-US" sz="2400" b="1">
                <a:latin typeface="IBM Plex Sans Light" panose="020B0403050203000203" pitchFamily="34" charset="0"/>
              </a:rPr>
              <a:t>30 to 40 beats/min</a:t>
            </a:r>
            <a:endParaRPr lang="cs-CZ" altLang="en-US" sz="2400" b="1">
              <a:latin typeface="IBM Plex Sans Light" panose="020B0403050203000203" pitchFamily="34" charset="0"/>
            </a:endParaRPr>
          </a:p>
        </p:txBody>
      </p:sp>
      <p:pic>
        <p:nvPicPr>
          <p:cNvPr id="9" name="Graphic 8" descr="Arrow: Clockwise curve outline">
            <a:extLst>
              <a:ext uri="{FF2B5EF4-FFF2-40B4-BE49-F238E27FC236}">
                <a16:creationId xmlns:a16="http://schemas.microsoft.com/office/drawing/2014/main" id="{64E4BFAD-1AB1-6DB0-23E1-AF6419F9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271098" y="8437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solidFill>
                  <a:srgbClr val="E79721"/>
                </a:solidFill>
                <a:latin typeface="IBM Plex Mono Light" panose="020B0409050203000203" pitchFamily="49" charset="0"/>
              </a:rPr>
              <a:t>During</a:t>
            </a:r>
            <a:r>
              <a:rPr lang="cs-CZ" sz="3200" b="1" dirty="0">
                <a:solidFill>
                  <a:srgbClr val="E79721"/>
                </a:solidFill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solidFill>
                  <a:srgbClr val="E79721"/>
                </a:solidFill>
                <a:latin typeface="IBM Plex Mono Light" panose="020B0409050203000203" pitchFamily="49" charset="0"/>
              </a:rPr>
              <a:t>Exercise</a:t>
            </a:r>
            <a:endParaRPr lang="en-US" sz="3200" b="1" dirty="0">
              <a:solidFill>
                <a:srgbClr val="E79721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0E4D-DA74-31DE-CAD6-5B562926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3548" cy="4351338"/>
          </a:xfrm>
        </p:spPr>
        <p:txBody>
          <a:bodyPr>
            <a:normAutofit/>
          </a:bodyPr>
          <a:lstStyle/>
          <a:p>
            <a:r>
              <a:rPr lang="cs-CZ" altLang="en-US" sz="2400" b="1">
                <a:latin typeface="IBM Plex Sans Light" panose="020B0403050203000203" pitchFamily="34" charset="0"/>
              </a:rPr>
              <a:t>SUBMAXIMAL</a:t>
            </a:r>
          </a:p>
          <a:p>
            <a:pPr lvl="1"/>
            <a:r>
              <a:rPr lang="en-US" altLang="en-US">
                <a:latin typeface="IBM Plex Sans Light" panose="020B0403050203000203" pitchFamily="34" charset="0"/>
              </a:rPr>
              <a:t>Decreases proportionately with the amount of training completed</a:t>
            </a:r>
            <a:endParaRPr lang="cs-CZ" altLang="en-US">
              <a:latin typeface="IBM Plex Sans Light" panose="020B0403050203000203" pitchFamily="34" charset="0"/>
            </a:endParaRPr>
          </a:p>
          <a:p>
            <a:pPr lvl="1"/>
            <a:r>
              <a:rPr lang="en-US" altLang="en-US">
                <a:latin typeface="IBM Plex Sans Light" panose="020B0403050203000203" pitchFamily="34" charset="0"/>
              </a:rPr>
              <a:t>May decrease by 10 to 30 beats/min after 6 months </a:t>
            </a:r>
            <a:br>
              <a:rPr lang="en-US" altLang="en-US">
                <a:latin typeface="IBM Plex Sans Light" panose="020B0403050203000203" pitchFamily="34" charset="0"/>
              </a:rPr>
            </a:br>
            <a:r>
              <a:rPr lang="en-US" altLang="en-US">
                <a:latin typeface="IBM Plex Sans Light" panose="020B0403050203000203" pitchFamily="34" charset="0"/>
              </a:rPr>
              <a:t>of moderate training at any given rate of work, with the decrease being greater at higher rates of work</a:t>
            </a:r>
            <a:endParaRPr lang="cs-CZ" altLang="en-US">
              <a:latin typeface="IBM Plex Sans Light" panose="020B0403050203000203" pitchFamily="34" charset="0"/>
            </a:endParaRPr>
          </a:p>
          <a:p>
            <a:pPr lvl="1"/>
            <a:endParaRPr lang="cs-CZ" altLang="en-US">
              <a:latin typeface="IBM Plex Sans Light" panose="020B0403050203000203" pitchFamily="34" charset="0"/>
            </a:endParaRPr>
          </a:p>
          <a:p>
            <a:r>
              <a:rPr lang="cs-CZ" altLang="en-US" sz="2400" b="1">
                <a:latin typeface="IBM Plex Sans Light" panose="020B0403050203000203" pitchFamily="34" charset="0"/>
              </a:rPr>
              <a:t>MAXIMAL</a:t>
            </a:r>
          </a:p>
          <a:p>
            <a:pPr lvl="1"/>
            <a:r>
              <a:rPr lang="en-US" altLang="en-US">
                <a:latin typeface="IBM Plex Sans Light" panose="020B0403050203000203" pitchFamily="34" charset="0"/>
              </a:rPr>
              <a:t>Remains unchanged or decreases slightly</a:t>
            </a:r>
            <a:endParaRPr lang="cs-CZ" altLang="en-US">
              <a:latin typeface="IBM Plex Sans Light" panose="020B0403050203000203" pitchFamily="34" charset="0"/>
            </a:endParaRPr>
          </a:p>
          <a:p>
            <a:pPr lvl="1"/>
            <a:r>
              <a:rPr lang="en-US" altLang="en-US">
                <a:latin typeface="IBM Plex Sans Light" panose="020B0403050203000203" pitchFamily="34" charset="0"/>
              </a:rPr>
              <a:t>A decrease might allow for optimal stroke volume to maximize cardiac output</a:t>
            </a:r>
            <a:endParaRPr lang="cs-CZ" altLang="en-US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3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324762-C14F-5D99-5437-B6A1DE07F244}"/>
              </a:ext>
            </a:extLst>
          </p:cNvPr>
          <p:cNvSpPr/>
          <p:nvPr/>
        </p:nvSpPr>
        <p:spPr>
          <a:xfrm>
            <a:off x="782515" y="4325348"/>
            <a:ext cx="10626969" cy="159284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F5A6-8063-7B08-A6B5-86104552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1. </a:t>
            </a:r>
            <a:r>
              <a:rPr lang="cs-CZ" sz="3200" b="1" dirty="0" err="1">
                <a:latin typeface="IBM Plex Mono Light" panose="020B0409050203000203" pitchFamily="49" charset="0"/>
              </a:rPr>
              <a:t>Cardiovascular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system</a:t>
            </a:r>
            <a:r>
              <a:rPr lang="cs-CZ" sz="3200" b="1" dirty="0">
                <a:latin typeface="IBM Plex Mono Light" panose="020B0409050203000203" pitchFamily="49" charset="0"/>
              </a:rPr>
              <a:t> and </a:t>
            </a:r>
            <a:r>
              <a:rPr lang="cs-CZ" sz="3200" b="1" dirty="0" err="1">
                <a:latin typeface="IBM Plex Mono Light" panose="020B0409050203000203" pitchFamily="49" charset="0"/>
              </a:rPr>
              <a:t>its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functions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088C-A5E3-384C-D5AD-254F78FF1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200" dirty="0">
                <a:latin typeface="IBM Plex Sans Light" panose="020B0403050203000203" pitchFamily="34" charset="0"/>
              </a:rPr>
              <a:t>A pump – </a:t>
            </a:r>
            <a:r>
              <a:rPr lang="cs-CZ" sz="2200" dirty="0" err="1">
                <a:latin typeface="IBM Plex Sans Light" panose="020B0403050203000203" pitchFamily="34" charset="0"/>
              </a:rPr>
              <a:t>the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heart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200" dirty="0">
                <a:latin typeface="IBM Plex Sans Light" panose="020B0403050203000203" pitchFamily="34" charset="0"/>
              </a:rPr>
              <a:t>A </a:t>
            </a:r>
            <a:r>
              <a:rPr lang="cs-CZ" sz="2200" dirty="0" err="1">
                <a:latin typeface="IBM Plex Sans Light" panose="020B0403050203000203" pitchFamily="34" charset="0"/>
              </a:rPr>
              <a:t>system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of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channels</a:t>
            </a:r>
            <a:r>
              <a:rPr lang="cs-CZ" sz="2200" dirty="0">
                <a:latin typeface="IBM Plex Sans Light" panose="020B0403050203000203" pitchFamily="34" charset="0"/>
              </a:rPr>
              <a:t> – </a:t>
            </a:r>
            <a:r>
              <a:rPr lang="cs-CZ" sz="2200" dirty="0" err="1">
                <a:latin typeface="IBM Plex Sans Light" panose="020B0403050203000203" pitchFamily="34" charset="0"/>
              </a:rPr>
              <a:t>the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blood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vessels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200" dirty="0">
                <a:latin typeface="IBM Plex Sans Light" panose="020B0403050203000203" pitchFamily="34" charset="0"/>
              </a:rPr>
              <a:t>A fluid medium – </a:t>
            </a:r>
            <a:r>
              <a:rPr lang="cs-CZ" sz="2200" dirty="0" err="1">
                <a:latin typeface="IBM Plex Sans Light" panose="020B0403050203000203" pitchFamily="34" charset="0"/>
              </a:rPr>
              <a:t>blood</a:t>
            </a:r>
            <a:endParaRPr lang="en-US" sz="2200" dirty="0">
              <a:latin typeface="IBM Plex Sans Light" panose="020B0403050203000203" pitchFamily="34" charset="0"/>
            </a:endParaRPr>
          </a:p>
        </p:txBody>
      </p:sp>
      <p:pic>
        <p:nvPicPr>
          <p:cNvPr id="5" name="Graphic 4" descr="Heart organ with solid fill">
            <a:extLst>
              <a:ext uri="{FF2B5EF4-FFF2-40B4-BE49-F238E27FC236}">
                <a16:creationId xmlns:a16="http://schemas.microsoft.com/office/drawing/2014/main" id="{DCB279AF-3A83-6617-B671-2AAE26C5C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2994" y="1893051"/>
            <a:ext cx="475927" cy="47592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7E65DBD5-5CA1-8EE3-EF4E-06C65EB03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68" y="2503141"/>
            <a:ext cx="478115" cy="478115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3E704CD-68C2-6734-CFDA-3BF90A0F7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4" y="3133855"/>
            <a:ext cx="359757" cy="4532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A16A18-ECAA-0E9D-D36F-DA215D306B79}"/>
              </a:ext>
            </a:extLst>
          </p:cNvPr>
          <p:cNvSpPr txBox="1"/>
          <p:nvPr/>
        </p:nvSpPr>
        <p:spPr>
          <a:xfrm>
            <a:off x="2595823" y="4955157"/>
            <a:ext cx="700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BM Plex Mono" panose="020B0509050203000203" pitchFamily="49" charset="-18"/>
              </a:rPr>
              <a:t>What are the roles of the heart and the vessels?</a:t>
            </a:r>
          </a:p>
        </p:txBody>
      </p:sp>
    </p:spTree>
    <p:extLst>
      <p:ext uri="{BB962C8B-B14F-4D97-AF65-F5344CB8AC3E}">
        <p14:creationId xmlns:p14="http://schemas.microsoft.com/office/powerpoint/2010/main" val="2606514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solidFill>
                  <a:srgbClr val="43A2A7"/>
                </a:solidFill>
                <a:latin typeface="IBM Plex Mono Light" panose="020B0409050203000203" pitchFamily="49" charset="0"/>
              </a:rPr>
              <a:t>Recovery</a:t>
            </a:r>
            <a:r>
              <a:rPr lang="cs-CZ" sz="3200" b="1" dirty="0">
                <a:solidFill>
                  <a:srgbClr val="43A2A7"/>
                </a:solidFill>
                <a:latin typeface="IBM Plex Mono Light" panose="020B0409050203000203" pitchFamily="49" charset="0"/>
              </a:rPr>
              <a:t> Period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0E4D-DA74-31DE-CAD6-5B562926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3548" cy="4351338"/>
          </a:xfrm>
        </p:spPr>
        <p:txBody>
          <a:bodyPr>
            <a:normAutofit/>
          </a:bodyPr>
          <a:lstStyle/>
          <a:p>
            <a:r>
              <a:rPr lang="en-US" altLang="en-US" sz="2400">
                <a:latin typeface="IBM Plex Sans Light" panose="020B0403050203000203" pitchFamily="34" charset="0"/>
              </a:rPr>
              <a:t>The time after exercise that it takes your heart to return to its resting rate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With training, heart rate returns to resting level more quickly after exercise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Has been used as an index of cardiorespiratory fitness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Conditions such as altitude or heat can affect it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Should not be used to compare individuals to one another</a:t>
            </a:r>
            <a:endParaRPr lang="cs-CZ" altLang="en-US" sz="240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70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2800" b="1" dirty="0" err="1">
                <a:latin typeface="IBM Plex Mono Light" panose="020B0409050203000203" pitchFamily="49" charset="0"/>
              </a:rPr>
              <a:t>Heart</a:t>
            </a:r>
            <a:r>
              <a:rPr lang="cs-CZ" sz="2800" b="1" dirty="0">
                <a:latin typeface="IBM Plex Mono Light" panose="020B0409050203000203" pitchFamily="49" charset="0"/>
              </a:rPr>
              <a:t> </a:t>
            </a:r>
            <a:r>
              <a:rPr lang="cs-CZ" sz="2800" b="1" dirty="0" err="1">
                <a:latin typeface="IBM Plex Mono Light" panose="020B0409050203000203" pitchFamily="49" charset="0"/>
              </a:rPr>
              <a:t>Rate</a:t>
            </a:r>
            <a:r>
              <a:rPr lang="cs-CZ" sz="2800" b="1" dirty="0">
                <a:latin typeface="IBM Plex Mono Light" panose="020B0409050203000203" pitchFamily="49" charset="0"/>
              </a:rPr>
              <a:t> </a:t>
            </a:r>
            <a:r>
              <a:rPr lang="cs-CZ" sz="2800" b="1" dirty="0" err="1">
                <a:solidFill>
                  <a:srgbClr val="43A2A7"/>
                </a:solidFill>
                <a:latin typeface="IBM Plex Mono Light" panose="020B0409050203000203" pitchFamily="49" charset="0"/>
              </a:rPr>
              <a:t>Recovery</a:t>
            </a:r>
            <a:r>
              <a:rPr lang="cs-CZ" sz="2800" b="1" dirty="0">
                <a:solidFill>
                  <a:srgbClr val="43A2A7"/>
                </a:solidFill>
                <a:latin typeface="IBM Plex Mono Light" panose="020B0409050203000203" pitchFamily="49" charset="0"/>
              </a:rPr>
              <a:t> Period </a:t>
            </a:r>
            <a:r>
              <a:rPr lang="cs-CZ" sz="2800" b="1" dirty="0">
                <a:latin typeface="IBM Plex Mono Light" panose="020B0409050203000203" pitchFamily="49" charset="0"/>
              </a:rPr>
              <a:t>and </a:t>
            </a:r>
            <a:r>
              <a:rPr lang="cs-CZ" sz="2800" b="1" dirty="0" err="1">
                <a:latin typeface="IBM Plex Mono Light" panose="020B0409050203000203" pitchFamily="49" charset="0"/>
              </a:rPr>
              <a:t>Training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0FADD8E-AC3E-F5A6-71A5-4C1A12D1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76" y="1690688"/>
            <a:ext cx="4591447" cy="45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28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Stroke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Volume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0E4D-DA74-31DE-CAD6-5B562926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3548" cy="4351338"/>
          </a:xfrm>
        </p:spPr>
        <p:txBody>
          <a:bodyPr>
            <a:normAutofit/>
          </a:bodyPr>
          <a:lstStyle/>
          <a:p>
            <a:r>
              <a:rPr lang="en-US" altLang="en-US" sz="2400">
                <a:latin typeface="IBM Plex Sans Light" panose="020B0403050203000203" pitchFamily="34" charset="0"/>
              </a:rPr>
              <a:t>Determinant of cardiorespiratory endurance capacity at maximal rates of work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Increases with increasing rates of work up to intensities of 40% </a:t>
            </a:r>
            <a:br>
              <a:rPr lang="cs-CZ" altLang="en-US" sz="2400">
                <a:latin typeface="IBM Plex Sans Light" panose="020B0403050203000203" pitchFamily="34" charset="0"/>
              </a:rPr>
            </a:br>
            <a:r>
              <a:rPr lang="en-US" altLang="en-US" sz="2400">
                <a:latin typeface="IBM Plex Sans Light" panose="020B0403050203000203" pitchFamily="34" charset="0"/>
              </a:rPr>
              <a:t>to 60% of max or higher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May continue to increase up through maximal exercise intensity, generally in highly trained athletes</a:t>
            </a:r>
            <a:endParaRPr lang="cs-CZ" altLang="en-US" sz="2400">
              <a:latin typeface="IBM Plex Sans Light" panose="020B0403050203000203" pitchFamily="34" charset="0"/>
            </a:endParaRPr>
          </a:p>
          <a:p>
            <a:r>
              <a:rPr lang="en-US" altLang="en-US" sz="2400">
                <a:latin typeface="IBM Plex Sans Light" panose="020B0403050203000203" pitchFamily="34" charset="0"/>
              </a:rPr>
              <a:t>Magnitude of changes in SV depends on position of body during exercise</a:t>
            </a:r>
          </a:p>
        </p:txBody>
      </p:sp>
    </p:spTree>
    <p:extLst>
      <p:ext uri="{BB962C8B-B14F-4D97-AF65-F5344CB8AC3E}">
        <p14:creationId xmlns:p14="http://schemas.microsoft.com/office/powerpoint/2010/main" val="987924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Stroke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Volume</a:t>
            </a:r>
            <a:r>
              <a:rPr lang="cs-CZ" sz="3200" b="1" dirty="0">
                <a:latin typeface="IBM Plex Mono Light" panose="020B0409050203000203" pitchFamily="49" charset="0"/>
              </a:rPr>
              <a:t> and Intensity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A7AA0B4-574C-F456-E37B-2E7093F7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64" y="1690688"/>
            <a:ext cx="4743471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9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Stroke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Volume</a:t>
            </a:r>
            <a:r>
              <a:rPr lang="cs-CZ" sz="3200" b="1" dirty="0">
                <a:latin typeface="IBM Plex Mono Light" panose="020B0409050203000203" pitchFamily="49" charset="0"/>
              </a:rPr>
              <a:t> and </a:t>
            </a:r>
            <a:r>
              <a:rPr lang="cs-CZ" sz="3200" b="1" dirty="0" err="1">
                <a:latin typeface="IBM Plex Mono Light" panose="020B0409050203000203" pitchFamily="49" charset="0"/>
              </a:rPr>
              <a:t>Training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185021B-17D1-9820-7E1E-21EA9435F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8" y="1690688"/>
            <a:ext cx="5229236" cy="39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571E49-B61B-A60D-6238-DAA1E7AF7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287" y="2095708"/>
            <a:ext cx="5562355" cy="266658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altLang="en-US" sz="2000" b="1">
                <a:solidFill>
                  <a:schemeClr val="accent2"/>
                </a:solidFill>
                <a:latin typeface="IBM Plex Mono Light" panose="020B0409050203000203" pitchFamily="49" charset="0"/>
              </a:rPr>
              <a:t>Stroke Volumes (SV) for Different States of Training</a:t>
            </a:r>
          </a:p>
          <a:p>
            <a:pPr marL="0" indent="0">
              <a:spcBef>
                <a:spcPct val="50000"/>
              </a:spcBef>
              <a:buNone/>
            </a:pPr>
            <a:endParaRPr lang="cs-CZ" altLang="en-US" sz="1800" b="1">
              <a:latin typeface="IBM Plex Mono Light" panose="020B0409050203000203" pitchFamily="49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800" b="1">
                <a:latin typeface="IBM Plex Mono Light" panose="020B0409050203000203" pitchFamily="49" charset="0"/>
              </a:rPr>
              <a:t>Subjects</a:t>
            </a:r>
            <a:r>
              <a:rPr lang="cs-CZ" altLang="en-US" sz="1800" b="1">
                <a:latin typeface="IBM Plex Mono Light" panose="020B0409050203000203" pitchFamily="49" charset="0"/>
              </a:rPr>
              <a:t>     </a:t>
            </a:r>
            <a:r>
              <a:rPr lang="en-US" altLang="en-US" sz="1800" b="1" err="1">
                <a:latin typeface="IBM Plex Mono Light" panose="020B0409050203000203" pitchFamily="49" charset="0"/>
              </a:rPr>
              <a:t>SVrest</a:t>
            </a:r>
            <a:r>
              <a:rPr lang="en-US" altLang="en-US" sz="1800" b="1">
                <a:latin typeface="IBM Plex Mono Light" panose="020B0409050203000203" pitchFamily="49" charset="0"/>
              </a:rPr>
              <a:t> (ml)	</a:t>
            </a:r>
            <a:r>
              <a:rPr lang="cs-CZ" altLang="en-US" sz="1800" b="1">
                <a:latin typeface="IBM Plex Mono Light" panose="020B0409050203000203" pitchFamily="49" charset="0"/>
              </a:rPr>
              <a:t>  </a:t>
            </a:r>
            <a:r>
              <a:rPr lang="en-US" altLang="en-US" sz="1800" b="1" err="1">
                <a:latin typeface="IBM Plex Mono Light" panose="020B0409050203000203" pitchFamily="49" charset="0"/>
              </a:rPr>
              <a:t>SVmax</a:t>
            </a:r>
            <a:r>
              <a:rPr lang="en-US" altLang="en-US" sz="1800" b="1">
                <a:latin typeface="IBM Plex Mono Light" panose="020B0409050203000203" pitchFamily="49" charset="0"/>
              </a:rPr>
              <a:t> (ml)</a:t>
            </a:r>
            <a:endParaRPr lang="en-US" altLang="en-US" sz="1800">
              <a:latin typeface="IBM Plex Mono Light" panose="020B0409050203000203" pitchFamily="49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800">
                <a:latin typeface="IBM Plex Sans Light" panose="020B0403050203000203" pitchFamily="34" charset="0"/>
              </a:rPr>
              <a:t>Untrained	</a:t>
            </a:r>
            <a:r>
              <a:rPr lang="cs-CZ" altLang="en-US" sz="1800">
                <a:latin typeface="IBM Plex Sans Light" panose="020B0403050203000203" pitchFamily="34" charset="0"/>
              </a:rPr>
              <a:t>     </a:t>
            </a:r>
            <a:r>
              <a:rPr lang="en-US" altLang="en-US" sz="1800">
                <a:latin typeface="IBM Plex Sans Light" panose="020B0403050203000203" pitchFamily="34" charset="0"/>
              </a:rPr>
              <a:t>50-70	</a:t>
            </a:r>
            <a:r>
              <a:rPr lang="cs-CZ" altLang="en-US" sz="1800">
                <a:latin typeface="IBM Plex Sans Light" panose="020B0403050203000203" pitchFamily="34" charset="0"/>
              </a:rPr>
              <a:t>	          </a:t>
            </a:r>
            <a:r>
              <a:rPr lang="en-US" altLang="en-US" sz="1800">
                <a:latin typeface="IBM Plex Sans Light" panose="020B0403050203000203" pitchFamily="34" charset="0"/>
              </a:rPr>
              <a:t>80-110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800">
                <a:latin typeface="IBM Plex Sans Light" panose="020B0403050203000203" pitchFamily="34" charset="0"/>
              </a:rPr>
              <a:t>Trained	</a:t>
            </a:r>
            <a:r>
              <a:rPr lang="cs-CZ" altLang="en-US" sz="1800">
                <a:latin typeface="IBM Plex Sans Light" panose="020B0403050203000203" pitchFamily="34" charset="0"/>
              </a:rPr>
              <a:t>	     </a:t>
            </a:r>
            <a:r>
              <a:rPr lang="en-US" altLang="en-US" sz="1800">
                <a:latin typeface="IBM Plex Sans Light" panose="020B0403050203000203" pitchFamily="34" charset="0"/>
              </a:rPr>
              <a:t>70-90	</a:t>
            </a:r>
            <a:r>
              <a:rPr lang="cs-CZ" altLang="en-US" sz="1800">
                <a:latin typeface="IBM Plex Sans Light" panose="020B0403050203000203" pitchFamily="34" charset="0"/>
              </a:rPr>
              <a:t>	        </a:t>
            </a:r>
            <a:r>
              <a:rPr lang="en-US" altLang="en-US" sz="1800">
                <a:latin typeface="IBM Plex Sans Light" panose="020B0403050203000203" pitchFamily="34" charset="0"/>
              </a:rPr>
              <a:t>110-150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1800">
                <a:latin typeface="IBM Plex Sans Light" panose="020B0403050203000203" pitchFamily="34" charset="0"/>
              </a:rPr>
              <a:t>Highly trained	</a:t>
            </a:r>
            <a:r>
              <a:rPr lang="cs-CZ" altLang="en-US" sz="1800">
                <a:latin typeface="IBM Plex Sans Light" panose="020B0403050203000203" pitchFamily="34" charset="0"/>
              </a:rPr>
              <a:t>    </a:t>
            </a:r>
            <a:r>
              <a:rPr lang="en-US" altLang="en-US" sz="1800">
                <a:latin typeface="IBM Plex Sans Light" panose="020B0403050203000203" pitchFamily="34" charset="0"/>
              </a:rPr>
              <a:t>90-11</a:t>
            </a:r>
            <a:r>
              <a:rPr lang="cs-CZ" altLang="en-US" sz="1800">
                <a:latin typeface="IBM Plex Sans Light" panose="020B0403050203000203" pitchFamily="34" charset="0"/>
              </a:rPr>
              <a:t>0	        </a:t>
            </a:r>
            <a:r>
              <a:rPr lang="en-US" altLang="en-US" sz="1800">
                <a:latin typeface="IBM Plex Sans Light" panose="020B0403050203000203" pitchFamily="34" charset="0"/>
              </a:rPr>
              <a:t>150-220</a:t>
            </a:r>
          </a:p>
          <a:p>
            <a:endParaRPr lang="en-US" altLang="en-US" sz="2400">
              <a:latin typeface="IBM Plex Sans Light" panose="020B040305020300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6E680-27DF-C4C8-03D1-74855DB11CF1}"/>
              </a:ext>
            </a:extLst>
          </p:cNvPr>
          <p:cNvSpPr/>
          <p:nvPr/>
        </p:nvSpPr>
        <p:spPr>
          <a:xfrm>
            <a:off x="5967663" y="1957137"/>
            <a:ext cx="5871411" cy="2967789"/>
          </a:xfrm>
          <a:prstGeom prst="rect">
            <a:avLst/>
          </a:prstGeom>
          <a:noFill/>
          <a:ln w="28575">
            <a:solidFill>
              <a:srgbClr val="E79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2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857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Changes in Q and SV with Increasing </a:t>
            </a:r>
            <a:br>
              <a:rPr lang="cs-CZ" sz="3200" b="1" dirty="0">
                <a:latin typeface="IBM Plex Mono Light" panose="020B0409050203000203" pitchFamily="49" charset="0"/>
              </a:rPr>
            </a:br>
            <a:r>
              <a:rPr lang="en-US" sz="3200" b="1" dirty="0">
                <a:latin typeface="IBM Plex Mono Light" panose="020B0409050203000203" pitchFamily="49" charset="0"/>
              </a:rPr>
              <a:t>Rates of Work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74EFFEB-C33E-5B2D-B897-06CC482D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7" y="2090822"/>
            <a:ext cx="3960813" cy="38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804A9CD-2EC9-226A-1EAC-51854448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62" y="2078122"/>
            <a:ext cx="45847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509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Cardiac</a:t>
            </a:r>
            <a:r>
              <a:rPr lang="cs-CZ" sz="3200" b="1" dirty="0">
                <a:latin typeface="IBM Plex Mono Light" panose="020B0409050203000203" pitchFamily="49" charset="0"/>
              </a:rPr>
              <a:t> Output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571E49-B61B-A60D-6238-DAA1E7AF7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09547" cy="3711534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IBM Plex Sans Light" panose="020B0403050203000203" pitchFamily="34" charset="0"/>
              </a:rPr>
              <a:t>Resting value is approximately 5.0 L/min.</a:t>
            </a:r>
            <a:endParaRPr lang="cs-CZ" altLang="en-US" sz="2400" dirty="0">
              <a:latin typeface="IBM Plex Sans Light" panose="020B0403050203000203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IBM Plex Sans Light" panose="020B0403050203000203" pitchFamily="34" charset="0"/>
              </a:rPr>
              <a:t>Increases directly with increasing exercise intensity</a:t>
            </a:r>
            <a:br>
              <a:rPr lang="en-US" altLang="en-US" sz="2400" dirty="0">
                <a:latin typeface="IBM Plex Sans Light" panose="020B0403050203000203" pitchFamily="34" charset="0"/>
              </a:rPr>
            </a:br>
            <a:r>
              <a:rPr lang="en-US" altLang="en-US" sz="2400" dirty="0">
                <a:latin typeface="IBM Plex Sans Light" panose="020B0403050203000203" pitchFamily="34" charset="0"/>
              </a:rPr>
              <a:t>to maximal values of between 20 to 40 L/min</a:t>
            </a:r>
            <a:r>
              <a:rPr lang="cs-CZ" altLang="en-US" sz="2400" dirty="0">
                <a:latin typeface="IBM Plex Sans Light" panose="020B0403050203000203" pitchFamily="34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IBM Plex Sans Light" panose="020B0403050203000203" pitchFamily="34" charset="0"/>
              </a:rPr>
              <a:t>The magnitude of increase varies with body size </a:t>
            </a:r>
            <a:br>
              <a:rPr lang="en-US" altLang="en-US" sz="2400" dirty="0">
                <a:latin typeface="IBM Plex Sans Light" panose="020B0403050203000203" pitchFamily="34" charset="0"/>
              </a:rPr>
            </a:br>
            <a:r>
              <a:rPr lang="en-US" altLang="en-US" sz="2400" dirty="0">
                <a:latin typeface="IBM Plex Sans Light" panose="020B0403050203000203" pitchFamily="34" charset="0"/>
              </a:rPr>
              <a:t>and endurance conditioning.</a:t>
            </a:r>
            <a:endParaRPr lang="cs-CZ" altLang="en-US" sz="2400" dirty="0">
              <a:latin typeface="IBM Plex Sans Light" panose="020B0403050203000203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IBM Plex Sans Light" panose="020B0403050203000203" pitchFamily="34" charset="0"/>
              </a:rPr>
              <a:t>When exercise intensity exceeds 40% to 60%, further increases in Q are more a result of increases in HR than SV since SV tends to plateau at higher work rates.</a:t>
            </a:r>
          </a:p>
        </p:txBody>
      </p:sp>
    </p:spTree>
    <p:extLst>
      <p:ext uri="{BB962C8B-B14F-4D97-AF65-F5344CB8AC3E}">
        <p14:creationId xmlns:p14="http://schemas.microsoft.com/office/powerpoint/2010/main" val="296225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Cardiac</a:t>
            </a:r>
            <a:r>
              <a:rPr lang="cs-CZ" sz="3200" b="1" dirty="0">
                <a:latin typeface="IBM Plex Mono Light" panose="020B0409050203000203" pitchFamily="49" charset="0"/>
              </a:rPr>
              <a:t> Output and Intensity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E7E31DE-8D4A-4D38-990F-5418B490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71" y="1690688"/>
            <a:ext cx="5239257" cy="443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07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</a:t>
            </a:r>
            <a:r>
              <a:rPr lang="cs-CZ" sz="3200" b="1" dirty="0" err="1">
                <a:latin typeface="IBM Plex Mono Light" panose="020B0409050203000203" pitchFamily="49" charset="0"/>
              </a:rPr>
              <a:t>Cardiac</a:t>
            </a:r>
            <a:r>
              <a:rPr lang="cs-CZ" sz="3200" b="1" dirty="0">
                <a:latin typeface="IBM Plex Mono Light" panose="020B0409050203000203" pitchFamily="49" charset="0"/>
              </a:rPr>
              <a:t> Output and </a:t>
            </a:r>
            <a:r>
              <a:rPr lang="en-US" sz="3200" b="1" dirty="0">
                <a:latin typeface="IBM Plex Mono Light" panose="020B0409050203000203" pitchFamily="49" charset="0"/>
              </a:rPr>
              <a:t>Training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B84272F-3A0C-5022-797E-524420AA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69" y="1690688"/>
            <a:ext cx="5319262" cy="45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26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47947" cy="125512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Changes in HR, SV, and Q with Changes </a:t>
            </a:r>
            <a:br>
              <a:rPr lang="en-US" sz="3200" b="1" dirty="0">
                <a:latin typeface="IBM Plex Mono Light" panose="020B0409050203000203" pitchFamily="49" charset="0"/>
              </a:rPr>
            </a:br>
            <a:r>
              <a:rPr lang="en-US" sz="3200" b="1" dirty="0">
                <a:latin typeface="IBM Plex Mono Light" panose="020B0409050203000203" pitchFamily="49" charset="0"/>
              </a:rPr>
              <a:t>in Position and Exercise Intensity</a:t>
            </a:r>
            <a:endParaRPr lang="en-US" sz="28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419779F-3FCB-C617-2CEF-5E847FCA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2537827"/>
            <a:ext cx="2778125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C0B923B-1196-DD97-2767-0787481C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7" y="2537827"/>
            <a:ext cx="2778125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C160EEBB-589A-6F67-1171-F449B18E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7" y="2537827"/>
            <a:ext cx="26384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019EC0-CD50-2CAB-9637-AF5A58FB4666}"/>
              </a:ext>
            </a:extLst>
          </p:cNvPr>
          <p:cNvSpPr/>
          <p:nvPr/>
        </p:nvSpPr>
        <p:spPr>
          <a:xfrm>
            <a:off x="4870213" y="3336587"/>
            <a:ext cx="1530588" cy="768746"/>
          </a:xfrm>
          <a:prstGeom prst="ellipse">
            <a:avLst/>
          </a:prstGeom>
          <a:noFill/>
          <a:ln w="38100">
            <a:solidFill>
              <a:srgbClr val="F19B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1E5C47-2252-3854-4385-F585B91D2D31}"/>
              </a:ext>
            </a:extLst>
          </p:cNvPr>
          <p:cNvSpPr/>
          <p:nvPr/>
        </p:nvSpPr>
        <p:spPr>
          <a:xfrm>
            <a:off x="7850221" y="4241519"/>
            <a:ext cx="1371804" cy="726330"/>
          </a:xfrm>
          <a:prstGeom prst="ellipse">
            <a:avLst/>
          </a:prstGeom>
          <a:noFill/>
          <a:ln w="38100">
            <a:solidFill>
              <a:srgbClr val="F19B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28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CC9F3-04DA-E8E9-C532-2BA511965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39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altLang="en-US" sz="2200" dirty="0">
                <a:latin typeface="IBM Plex Sans Light" panose="020B0403050203000203" pitchFamily="34" charset="0"/>
              </a:rPr>
              <a:t>Delivery (e.g., oxygen and nutrients)</a:t>
            </a:r>
          </a:p>
          <a:p>
            <a:pPr marL="457200" indent="-457200">
              <a:buFont typeface="+mj-lt"/>
              <a:buAutoNum type="alphaUcPeriod"/>
            </a:pPr>
            <a:endParaRPr lang="en-US" altLang="en-US" sz="2200" dirty="0">
              <a:latin typeface="IBM Plex Sans Light" panose="020B0403050203000203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altLang="en-US" sz="2200" dirty="0">
                <a:latin typeface="IBM Plex Sans Light" panose="020B0403050203000203" pitchFamily="34" charset="0"/>
              </a:rPr>
              <a:t>Removal (e.g., carbon dioxide, lactate, other waste products)</a:t>
            </a:r>
          </a:p>
          <a:p>
            <a:pPr marL="457200" indent="-457200">
              <a:buFont typeface="+mj-lt"/>
              <a:buAutoNum type="alphaUcPeriod"/>
            </a:pPr>
            <a:endParaRPr lang="en-US" altLang="en-US" sz="2200" dirty="0">
              <a:latin typeface="IBM Plex Sans Light" panose="020B0403050203000203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altLang="en-US" sz="2200" dirty="0">
                <a:latin typeface="IBM Plex Sans Light" panose="020B0403050203000203" pitchFamily="34" charset="0"/>
              </a:rPr>
              <a:t>Transportation (e.g., hormones)</a:t>
            </a:r>
          </a:p>
          <a:p>
            <a:pPr marL="457200" indent="-457200">
              <a:buFont typeface="+mj-lt"/>
              <a:buAutoNum type="alphaUcPeriod"/>
            </a:pPr>
            <a:endParaRPr lang="en-US" altLang="en-US" sz="2200" dirty="0">
              <a:latin typeface="IBM Plex Sans Light" panose="020B0403050203000203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altLang="en-US" sz="2200" dirty="0">
                <a:latin typeface="IBM Plex Sans Light" panose="020B0403050203000203" pitchFamily="34" charset="0"/>
              </a:rPr>
              <a:t>Maintenance (e.g., body temperature, pH)</a:t>
            </a:r>
          </a:p>
          <a:p>
            <a:pPr marL="457200" indent="-457200">
              <a:buFont typeface="+mj-lt"/>
              <a:buAutoNum type="alphaUcPeriod"/>
            </a:pPr>
            <a:endParaRPr lang="en-US" altLang="en-US" sz="2200" dirty="0">
              <a:latin typeface="IBM Plex Sans Light" panose="020B0403050203000203" pitchFamily="34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altLang="en-US" sz="2200" dirty="0">
                <a:latin typeface="IBM Plex Sans Light" panose="020B0403050203000203" pitchFamily="34" charset="0"/>
              </a:rPr>
              <a:t>Prevention (e.g., infection—immune function)</a:t>
            </a:r>
            <a:endParaRPr lang="en-US" sz="2200" dirty="0">
              <a:latin typeface="IBM Plex Sans Light" panose="020B040305020300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83A2AC-CF50-66F6-0EC4-FDDBF14A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1. </a:t>
            </a:r>
            <a:r>
              <a:rPr lang="cs-CZ" sz="3200" b="1" dirty="0" err="1">
                <a:latin typeface="IBM Plex Mono Light" panose="020B0409050203000203" pitchFamily="49" charset="0"/>
              </a:rPr>
              <a:t>Cardiovascular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system</a:t>
            </a:r>
            <a:r>
              <a:rPr lang="cs-CZ" sz="3200" b="1" dirty="0">
                <a:latin typeface="IBM Plex Mono Light" panose="020B0409050203000203" pitchFamily="49" charset="0"/>
              </a:rPr>
              <a:t> and </a:t>
            </a:r>
            <a:r>
              <a:rPr lang="cs-CZ" sz="3200" b="1" dirty="0" err="1">
                <a:latin typeface="IBM Plex Mono Light" panose="020B0409050203000203" pitchFamily="49" charset="0"/>
              </a:rPr>
              <a:t>its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functions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7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Blood Pressure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571E49-B61B-A60D-6238-DAA1E7AF7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224081" cy="4036344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E79721"/>
                </a:solidFill>
                <a:latin typeface="IBM Plex Sans Light" panose="020B0403050203000203" pitchFamily="34" charset="0"/>
              </a:rPr>
              <a:t>Cardiovascular Endurance Exercise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Systolic BP increases in direct proportion </a:t>
            </a:r>
            <a:br>
              <a:rPr lang="cs-CZ" altLang="en-US" sz="2200" dirty="0">
                <a:latin typeface="IBM Plex Sans Light" panose="020B0403050203000203" pitchFamily="34" charset="0"/>
              </a:rPr>
            </a:br>
            <a:r>
              <a:rPr lang="en-US" altLang="en-US" sz="2200" dirty="0">
                <a:latin typeface="IBM Plex Sans Light" panose="020B0403050203000203" pitchFamily="34" charset="0"/>
              </a:rPr>
              <a:t>to increased exercise intensity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Diastolic BP changes little if any during endurance exercise, regardless of intensity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200" b="1" dirty="0">
              <a:solidFill>
                <a:srgbClr val="E79721"/>
              </a:solidFill>
              <a:latin typeface="IBM Plex Sans Light" panose="020B0403050203000203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E79721"/>
                </a:solidFill>
                <a:latin typeface="IBM Plex Sans Light" panose="020B0403050203000203" pitchFamily="34" charset="0"/>
              </a:rPr>
              <a:t>Resistance Exercise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Exaggerates BP responses to as high </a:t>
            </a:r>
            <a:br>
              <a:rPr lang="cs-CZ" altLang="en-US" sz="2200" dirty="0">
                <a:latin typeface="IBM Plex Sans Light" panose="020B0403050203000203" pitchFamily="34" charset="0"/>
              </a:rPr>
            </a:br>
            <a:r>
              <a:rPr lang="en-US" altLang="en-US" sz="2200" dirty="0">
                <a:latin typeface="IBM Plex Sans Light" panose="020B0403050203000203" pitchFamily="34" charset="0"/>
              </a:rPr>
              <a:t>as 480/350 mmHg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E56306E-CB24-A337-F9DE-0D63EBDE6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15" y="727782"/>
            <a:ext cx="4693826" cy="5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4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58A3-ECA4-22DE-259A-3DC195BB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3c) Blood Pressure Responses</a:t>
            </a:r>
            <a:endParaRPr lang="en-US" sz="3200" b="1" dirty="0">
              <a:solidFill>
                <a:srgbClr val="43A2A7"/>
              </a:solidFill>
              <a:latin typeface="IBM Plex Mono Light" panose="020B0409050203000203" pitchFamily="49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CC6ADEE-AD0D-10CC-868E-E090E795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55" y="1690688"/>
            <a:ext cx="4787289" cy="44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04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58FE-32FF-8350-D9C8-A0A4E6FC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rate</a:t>
            </a:r>
            <a:r>
              <a:rPr lang="cs-CZ" sz="3200" b="1" dirty="0">
                <a:latin typeface="IBM Plex Mono Light" panose="020B0409050203000203" pitchFamily="49" charset="0"/>
              </a:rPr>
              <a:t> </a:t>
            </a:r>
            <a:r>
              <a:rPr lang="cs-CZ" sz="3200" b="1" dirty="0" err="1">
                <a:latin typeface="IBM Plex Mono Light" panose="020B0409050203000203" pitchFamily="49" charset="0"/>
              </a:rPr>
              <a:t>measurements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87CC0-DBE8-5CE1-CFE4-2A203DE9F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F2C22CF-4E00-06C2-CE97-712A5011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33" y="2634833"/>
            <a:ext cx="27051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Measuring Heart Rate">
            <a:extLst>
              <a:ext uri="{FF2B5EF4-FFF2-40B4-BE49-F238E27FC236}">
                <a16:creationId xmlns:a16="http://schemas.microsoft.com/office/drawing/2014/main" id="{617E8009-87DF-38A5-EC0F-911CABA8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41" y="2553871"/>
            <a:ext cx="26574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Measuring Heart Rate">
            <a:extLst>
              <a:ext uri="{FF2B5EF4-FFF2-40B4-BE49-F238E27FC236}">
                <a16:creationId xmlns:a16="http://schemas.microsoft.com/office/drawing/2014/main" id="{7DB2FBCD-12AE-7E5C-9878-28661478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37" y="2644358"/>
            <a:ext cx="24669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62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E1519FD8-C261-D0A5-D91D-7277884F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01" y="1690688"/>
            <a:ext cx="8173997" cy="40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2AAC62A-F635-930F-6A97-170D4C98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err="1">
                <a:latin typeface="IBM Plex Mono Light" panose="020B0409050203000203" pitchFamily="49" charset="0"/>
              </a:rPr>
              <a:t>Blood</a:t>
            </a:r>
            <a:r>
              <a:rPr lang="cs-CZ" sz="3200" b="1">
                <a:latin typeface="IBM Plex Mono Light" panose="020B0409050203000203" pitchFamily="49" charset="0"/>
              </a:rPr>
              <a:t> </a:t>
            </a:r>
            <a:r>
              <a:rPr lang="cs-CZ" sz="3200" b="1" err="1">
                <a:latin typeface="IBM Plex Mono Light" panose="020B0409050203000203" pitchFamily="49" charset="0"/>
              </a:rPr>
              <a:t>pressure</a:t>
            </a:r>
            <a:r>
              <a:rPr lang="cs-CZ" sz="3200" b="1">
                <a:latin typeface="IBM Plex Mono Light" panose="020B0409050203000203" pitchFamily="49" charset="0"/>
              </a:rPr>
              <a:t> </a:t>
            </a:r>
            <a:r>
              <a:rPr lang="cs-CZ" sz="3200" b="1" err="1">
                <a:latin typeface="IBM Plex Mono Light" panose="020B0409050203000203" pitchFamily="49" charset="0"/>
              </a:rPr>
              <a:t>measurements</a:t>
            </a:r>
            <a:endParaRPr lang="en-US" sz="3200" b="1">
              <a:latin typeface="IBM Plex Mono Light" panose="020B0409050203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10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4. Blood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30DC-B38F-95ED-FE47-5D5E3E47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229"/>
            <a:ext cx="7734301" cy="48427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IBM Plex Sans Light" panose="020B0403050203000203" pitchFamily="34" charset="0"/>
              </a:rPr>
              <a:t>Connective tissue </a:t>
            </a:r>
            <a:r>
              <a:rPr lang="en-US" altLang="en-US" sz="2000" dirty="0">
                <a:latin typeface="IBM Plex Sans Light" panose="020B0403050203000203" pitchFamily="34" charset="0"/>
              </a:rPr>
              <a:t>(the only fluid </a:t>
            </a:r>
            <a:br>
              <a:rPr lang="en-US" altLang="en-US" sz="2000" dirty="0">
                <a:latin typeface="IBM Plex Sans Light" panose="020B0403050203000203" pitchFamily="34" charset="0"/>
              </a:rPr>
            </a:br>
            <a:r>
              <a:rPr lang="en-US" altLang="en-US" sz="2000" dirty="0">
                <a:latin typeface="IBM Plex Sans Light" panose="020B0403050203000203" pitchFamily="34" charset="0"/>
              </a:rPr>
              <a:t>tissue in the body)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IBM Plex Sans Light" panose="020B0403050203000203" pitchFamily="34" charset="0"/>
              </a:rPr>
              <a:t>Accounts for approx. 7% of body weight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An adult individual has approx. 5liters of blood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Blood composition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IBM Plex Sans Light" panose="020B0403050203000203" pitchFamily="34" charset="0"/>
              </a:rPr>
              <a:t>Plasma </a:t>
            </a:r>
            <a:r>
              <a:rPr lang="en-US" sz="2000" dirty="0">
                <a:latin typeface="IBM Plex Sans Light" panose="020B0403050203000203" pitchFamily="34" charset="0"/>
              </a:rPr>
              <a:t>(55%)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IBM Plex Sans Light" panose="020B0403050203000203" pitchFamily="34" charset="0"/>
              </a:rPr>
              <a:t>91% water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IBM Plex Sans Light" panose="020B0403050203000203" pitchFamily="34" charset="0"/>
              </a:rPr>
              <a:t>8% proteins – albumin, globulin (transportation)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IBM Plex Sans Light" panose="020B0403050203000203" pitchFamily="34" charset="0"/>
              </a:rPr>
              <a:t>1% other molecules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latin typeface="IBM Plex Sans Light" panose="020B0403050203000203" pitchFamily="34" charset="0"/>
              </a:rPr>
              <a:t>Formed elements </a:t>
            </a:r>
            <a:r>
              <a:rPr lang="en-US" sz="2000" dirty="0">
                <a:latin typeface="IBM Plex Sans Light" panose="020B0403050203000203" pitchFamily="34" charset="0"/>
              </a:rPr>
              <a:t>(45%)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IBM Plex Sans Light" panose="020B0403050203000203" pitchFamily="34" charset="0"/>
              </a:rPr>
              <a:t>99% red blood cells (erythrocytes) – carry oxygen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IBM Plex Sans Light" panose="020B0403050203000203" pitchFamily="34" charset="0"/>
              </a:rPr>
              <a:t>&lt;1% white blood cells (leukocytes) – protect from pathogens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BM Plex Sans Light" panose="020B0403050203000203" pitchFamily="34" charset="0"/>
              </a:rPr>
              <a:t>Platelets </a:t>
            </a:r>
            <a:r>
              <a:rPr lang="en-US" sz="2000" dirty="0">
                <a:latin typeface="IBM Plex Sans Light" panose="020B0403050203000203" pitchFamily="34" charset="0"/>
              </a:rPr>
              <a:t>(&lt;1%)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B8FC7A-EF8D-7D04-5DD5-5855D628A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8209"/>
          <a:stretch/>
        </p:blipFill>
        <p:spPr>
          <a:xfrm>
            <a:off x="6529138" y="547685"/>
            <a:ext cx="5017169" cy="2881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41507-3CB8-E776-B1E0-353D74A62346}"/>
              </a:ext>
            </a:extLst>
          </p:cNvPr>
          <p:cNvSpPr txBox="1"/>
          <p:nvPr/>
        </p:nvSpPr>
        <p:spPr>
          <a:xfrm>
            <a:off x="8678779" y="3725597"/>
            <a:ext cx="30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IBM Plex Sans Light" panose="020B0403050203000203" pitchFamily="34" charset="0"/>
              </a:rPr>
              <a:t>Blood placed in a centrifuge</a:t>
            </a:r>
          </a:p>
        </p:txBody>
      </p:sp>
      <p:pic>
        <p:nvPicPr>
          <p:cNvPr id="8" name="Graphic 7" descr="Line arrow: Counter-clockwise curve with solid fill">
            <a:extLst>
              <a:ext uri="{FF2B5EF4-FFF2-40B4-BE49-F238E27FC236}">
                <a16:creationId xmlns:a16="http://schemas.microsoft.com/office/drawing/2014/main" id="{A3773231-FCA1-F6E9-D14B-D0C3AFE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57898">
            <a:off x="11018924" y="2690625"/>
            <a:ext cx="1054768" cy="1054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E51FA2-BA2C-7872-32D3-F400B9E43ED6}"/>
              </a:ext>
            </a:extLst>
          </p:cNvPr>
          <p:cNvSpPr txBox="1"/>
          <p:nvPr/>
        </p:nvSpPr>
        <p:spPr>
          <a:xfrm>
            <a:off x="8572501" y="5579292"/>
            <a:ext cx="3292640" cy="9541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IBM Plex Sans Light" panose="020B0403050203000203" pitchFamily="34" charset="0"/>
              </a:rPr>
              <a:t>* Erythrocytes and platelets do not possess all the typical organelles and they can not divide – they are replaced by stem cells in the bone marrow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D5321-84ED-1242-F3A7-956080B872A0}"/>
              </a:ext>
            </a:extLst>
          </p:cNvPr>
          <p:cNvSpPr/>
          <p:nvPr/>
        </p:nvSpPr>
        <p:spPr>
          <a:xfrm>
            <a:off x="8572501" y="5579292"/>
            <a:ext cx="3292640" cy="95410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64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4a) Blood hematocrit, viscosity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30DC-B38F-95ED-FE47-5D5E3E47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5917"/>
            <a:ext cx="6722204" cy="34769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Blood viscosity = thickness of the blood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The more viscous, the more resistant to flow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Higher hematocrits result in higher blood viscosity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99A5E4-6EF3-C88F-CA9E-1B07767A6F75}"/>
              </a:ext>
            </a:extLst>
          </p:cNvPr>
          <p:cNvGrpSpPr/>
          <p:nvPr/>
        </p:nvGrpSpPr>
        <p:grpSpPr>
          <a:xfrm>
            <a:off x="838200" y="1690688"/>
            <a:ext cx="4178410" cy="802205"/>
            <a:chOff x="7367897" y="4405632"/>
            <a:chExt cx="4178410" cy="8022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6D35A96-260B-E6D0-4495-A2D20EEF0D4E}"/>
                    </a:ext>
                  </a:extLst>
                </p:cNvPr>
                <p:cNvSpPr txBox="1"/>
                <p:nvPr/>
              </p:nvSpPr>
              <p:spPr>
                <a:xfrm>
                  <a:off x="7518011" y="4497547"/>
                  <a:ext cx="3878181" cy="618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𝐻𝑒𝑚𝑎𝑡𝑜𝑐𝑟𝑖𝑡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𝐹𝑜𝑟𝑚𝑒𝑑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𝑒𝑙𝑒𝑚𝑒𝑛𝑡𝑠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𝑏𝑙𝑜𝑜𝑑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𝑣𝑜𝑙𝑢𝑚𝑒</m:t>
                            </m:r>
                          </m:den>
                        </m:f>
                      </m:oMath>
                    </m:oMathPara>
                  </a14:m>
                  <a:endParaRPr lang="en-US">
                    <a:latin typeface="IBM Plex Sans Light" panose="020B0403050203000203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6D35A96-260B-E6D0-4495-A2D20EEF0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011" y="4497547"/>
                  <a:ext cx="3878181" cy="6183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C27312-5FBA-CC41-E666-84B7BD249F39}"/>
                </a:ext>
              </a:extLst>
            </p:cNvPr>
            <p:cNvSpPr/>
            <p:nvPr/>
          </p:nvSpPr>
          <p:spPr>
            <a:xfrm>
              <a:off x="7367897" y="4405632"/>
              <a:ext cx="4178410" cy="802205"/>
            </a:xfrm>
            <a:prstGeom prst="rect">
              <a:avLst/>
            </a:prstGeom>
            <a:noFill/>
            <a:ln w="28575">
              <a:solidFill>
                <a:srgbClr val="E79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5874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4b) Blood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30DC-B38F-95ED-FE47-5D5E3E47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11856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Delivers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oxygen</a:t>
            </a:r>
            <a:r>
              <a:rPr lang="en-US" altLang="en-US" sz="2200" dirty="0">
                <a:latin typeface="IBM Plex Sans Light" panose="020B0403050203000203" pitchFamily="34" charset="0"/>
              </a:rPr>
              <a:t> to tissues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Delivers nutrients such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glucose</a:t>
            </a:r>
            <a:r>
              <a:rPr lang="en-US" altLang="en-US" sz="2200" dirty="0">
                <a:latin typeface="IBM Plex Sans Light" panose="020B0403050203000203" pitchFamily="34" charset="0"/>
              </a:rPr>
              <a:t>,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amino acids </a:t>
            </a:r>
            <a:r>
              <a:rPr lang="en-US" altLang="en-US" sz="2200" dirty="0">
                <a:latin typeface="IBM Plex Sans Light" panose="020B0403050203000203" pitchFamily="34" charset="0"/>
              </a:rPr>
              <a:t>or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fatty acids </a:t>
            </a:r>
            <a:br>
              <a:rPr lang="en-US" altLang="en-US" sz="2200" dirty="0">
                <a:latin typeface="IBM Plex Sans Light" panose="020B0403050203000203" pitchFamily="34" charset="0"/>
              </a:rPr>
            </a:br>
            <a:r>
              <a:rPr lang="en-US" altLang="en-US" sz="2200" dirty="0">
                <a:latin typeface="IBM Plex Sans Light" panose="020B0403050203000203" pitchFamily="34" charset="0"/>
              </a:rPr>
              <a:t>– dissolved in blood or attached to carrier proteins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Transports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waste products</a:t>
            </a:r>
            <a:r>
              <a:rPr lang="en-US" altLang="en-US" sz="2200" b="1" dirty="0">
                <a:latin typeface="IBM Plex Sans Light" panose="020B0403050203000203" pitchFamily="34" charset="0"/>
              </a:rPr>
              <a:t> </a:t>
            </a:r>
            <a:r>
              <a:rPr lang="en-US" altLang="en-US" sz="2200" dirty="0">
                <a:latin typeface="IBM Plex Sans Light" panose="020B0403050203000203" pitchFamily="34" charset="0"/>
              </a:rPr>
              <a:t>–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CO2</a:t>
            </a:r>
            <a:r>
              <a:rPr lang="en-US" altLang="en-US" sz="2200" dirty="0">
                <a:latin typeface="IBM Plex Sans Light" panose="020B0403050203000203" pitchFamily="34" charset="0"/>
              </a:rPr>
              <a:t>,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Urea</a:t>
            </a:r>
            <a:r>
              <a:rPr lang="en-US" altLang="en-US" sz="2200" dirty="0">
                <a:latin typeface="IBM Plex Sans Light" panose="020B0403050203000203" pitchFamily="34" charset="0"/>
              </a:rPr>
              <a:t>,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Lactic acid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Transports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hormones</a:t>
            </a:r>
            <a:r>
              <a:rPr lang="en-US" altLang="en-US" sz="2200" dirty="0">
                <a:latin typeface="IBM Plex Sans Light" panose="020B0403050203000203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Protects from pathogens (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Immunological</a:t>
            </a:r>
            <a:r>
              <a:rPr lang="en-US" altLang="en-US" sz="2200" dirty="0">
                <a:latin typeface="IBM Plex Sans Light" panose="020B0403050203000203" pitchFamily="34" charset="0"/>
              </a:rPr>
              <a:t> functions) – white blood cells, Antibodies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Regulates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temperature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Buffers and balances </a:t>
            </a: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acid base homeostasis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Coagulation</a:t>
            </a:r>
            <a:r>
              <a:rPr lang="en-US" sz="2200" dirty="0">
                <a:latin typeface="IBM Plex Sans Light" panose="020B0403050203000203" pitchFamily="34" charset="0"/>
              </a:rPr>
              <a:t> (to stop bleeding)</a:t>
            </a:r>
          </a:p>
        </p:txBody>
      </p:sp>
    </p:spTree>
    <p:extLst>
      <p:ext uri="{BB962C8B-B14F-4D97-AF65-F5344CB8AC3E}">
        <p14:creationId xmlns:p14="http://schemas.microsoft.com/office/powerpoint/2010/main" val="1295836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4c) Hemoglobin (Hb)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8FF444-AFD0-CC56-8C63-9ED98F35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35" y="3295355"/>
            <a:ext cx="3449785" cy="3449785"/>
          </a:xfrm>
          <a:prstGeom prst="rect">
            <a:avLst/>
          </a:prstGeom>
        </p:spPr>
      </p:pic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E401848B-FC75-8FDC-90E5-129BE8EA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05" r="566" b="4778"/>
          <a:stretch/>
        </p:blipFill>
        <p:spPr>
          <a:xfrm>
            <a:off x="7285772" y="112860"/>
            <a:ext cx="3933022" cy="34497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CC5DBD-679D-3DFB-63FA-5ED49B44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164"/>
            <a:ext cx="5450306" cy="48427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IBM Plex Sans Light" panose="020B0403050203000203" pitchFamily="34" charset="0"/>
              </a:rPr>
              <a:t>Hb comprises </a:t>
            </a:r>
            <a:r>
              <a:rPr lang="en-US" altLang="en-US" sz="2000" b="1" dirty="0">
                <a:latin typeface="IBM Plex Sans Light" panose="020B0403050203000203" pitchFamily="34" charset="0"/>
              </a:rPr>
              <a:t>4 globin </a:t>
            </a:r>
            <a:r>
              <a:rPr lang="en-US" altLang="en-US" sz="2000" dirty="0">
                <a:latin typeface="IBM Plex Sans Light" panose="020B0403050203000203" pitchFamily="34" charset="0"/>
              </a:rPr>
              <a:t>subunits </a:t>
            </a:r>
            <a:br>
              <a:rPr lang="en-US" altLang="en-US" sz="2000" dirty="0">
                <a:latin typeface="IBM Plex Sans Light" panose="020B0403050203000203" pitchFamily="34" charset="0"/>
              </a:rPr>
            </a:br>
            <a:r>
              <a:rPr lang="en-US" altLang="en-US" sz="2000" dirty="0">
                <a:latin typeface="IBM Plex Sans Light" panose="020B0403050203000203" pitchFamily="34" charset="0"/>
              </a:rPr>
              <a:t>– two</a:t>
            </a:r>
            <a:r>
              <a:rPr lang="el-GR" altLang="en-US" sz="2000" dirty="0">
                <a:latin typeface="IBM Plex Sans Light" panose="020B0403050203000203" pitchFamily="34" charset="0"/>
              </a:rPr>
              <a:t> </a:t>
            </a:r>
            <a:r>
              <a:rPr lang="el-GR" altLang="en-US" sz="2000" b="1" dirty="0">
                <a:solidFill>
                  <a:srgbClr val="FF0000"/>
                </a:solidFill>
                <a:latin typeface="IBM Plex Sans Light" panose="020B0403050203000203" pitchFamily="34" charset="0"/>
              </a:rPr>
              <a:t>α</a:t>
            </a:r>
            <a:r>
              <a:rPr lang="el-GR" altLang="en-US" sz="2000" dirty="0">
                <a:latin typeface="IBM Plex Sans Light" panose="020B0403050203000203" pitchFamily="34" charset="0"/>
              </a:rPr>
              <a:t> </a:t>
            </a:r>
            <a:r>
              <a:rPr lang="en-US" altLang="en-US" sz="2000" dirty="0">
                <a:latin typeface="IBM Plex Sans Light" panose="020B0403050203000203" pitchFamily="34" charset="0"/>
              </a:rPr>
              <a:t>and two </a:t>
            </a:r>
            <a:r>
              <a:rPr lang="el-GR" altLang="en-US" sz="2000" b="1" dirty="0">
                <a:solidFill>
                  <a:srgbClr val="2323E4"/>
                </a:solidFill>
                <a:latin typeface="IBM Plex Sans Light" panose="020B0403050203000203" pitchFamily="34" charset="0"/>
              </a:rPr>
              <a:t>β</a:t>
            </a:r>
            <a:r>
              <a:rPr lang="en-US" altLang="en-US" sz="2000" b="1" dirty="0">
                <a:solidFill>
                  <a:srgbClr val="2323E4"/>
                </a:solidFill>
                <a:latin typeface="IBM Plex Sans Light" panose="020B0403050203000203" pitchFamily="34" charset="0"/>
              </a:rPr>
              <a:t> </a:t>
            </a:r>
            <a:r>
              <a:rPr lang="en-US" altLang="en-US" sz="2000" dirty="0">
                <a:latin typeface="IBM Plex Sans Light" panose="020B0403050203000203" pitchFamily="34" charset="0"/>
              </a:rPr>
              <a:t>units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IBM Plex Sans Light" panose="020B0403050203000203" pitchFamily="34" charset="0"/>
              </a:rPr>
              <a:t>Each globin is attached to a </a:t>
            </a:r>
            <a:r>
              <a:rPr lang="en-US" altLang="en-US" sz="2000" b="1" dirty="0">
                <a:latin typeface="IBM Plex Sans Light" panose="020B0403050203000203" pitchFamily="34" charset="0"/>
              </a:rPr>
              <a:t>heme </a:t>
            </a:r>
            <a:br>
              <a:rPr lang="cs-CZ" altLang="en-US" sz="2000" b="1" dirty="0">
                <a:latin typeface="IBM Plex Sans Light" panose="020B0403050203000203" pitchFamily="34" charset="0"/>
              </a:rPr>
            </a:br>
            <a:r>
              <a:rPr lang="en-US" altLang="en-US" sz="2000" b="1" dirty="0">
                <a:latin typeface="IBM Plex Sans Light" panose="020B0403050203000203" pitchFamily="34" charset="0"/>
              </a:rPr>
              <a:t>b</a:t>
            </a:r>
            <a:r>
              <a:rPr lang="cs-CZ" altLang="en-US" sz="2000" b="1" dirty="0">
                <a:latin typeface="IBM Plex Sans Light" panose="020B0403050203000203" pitchFamily="34" charset="0"/>
              </a:rPr>
              <a:t> </a:t>
            </a:r>
            <a:r>
              <a:rPr lang="en-US" altLang="en-US" sz="2000" b="1" dirty="0">
                <a:latin typeface="IBM Plex Sans Light" panose="020B0403050203000203" pitchFamily="34" charset="0"/>
              </a:rPr>
              <a:t>group</a:t>
            </a:r>
            <a:r>
              <a:rPr lang="en-US" altLang="en-US" sz="2000" dirty="0">
                <a:latin typeface="IBM Plex Sans Light" panose="020B0403050203000203" pitchFamily="34" charset="0"/>
              </a:rPr>
              <a:t> with</a:t>
            </a:r>
            <a:r>
              <a:rPr lang="cs-CZ" altLang="en-US" sz="2000" dirty="0">
                <a:latin typeface="IBM Plex Sans Light" panose="020B0403050203000203" pitchFamily="34" charset="0"/>
              </a:rPr>
              <a:t> </a:t>
            </a:r>
            <a:r>
              <a:rPr lang="cs-CZ" altLang="en-US" sz="2000" dirty="0" err="1">
                <a:latin typeface="IBM Plex Sans Light" panose="020B0403050203000203" pitchFamily="34" charset="0"/>
              </a:rPr>
              <a:t>an</a:t>
            </a:r>
            <a:r>
              <a:rPr lang="en-US" altLang="en-US" sz="2000" dirty="0">
                <a:latin typeface="IBM Plex Sans Light" panose="020B0403050203000203" pitchFamily="34" charset="0"/>
              </a:rPr>
              <a:t> </a:t>
            </a:r>
            <a:r>
              <a:rPr lang="en-US" altLang="en-US" sz="2000" b="1" dirty="0">
                <a:latin typeface="IBM Plex Sans Light" panose="020B0403050203000203" pitchFamily="34" charset="0"/>
              </a:rPr>
              <a:t>iron</a:t>
            </a:r>
            <a:r>
              <a:rPr lang="en-US" altLang="en-US" sz="2000" dirty="0">
                <a:latin typeface="IBM Plex Sans Light" panose="020B0403050203000203" pitchFamily="34" charset="0"/>
              </a:rPr>
              <a:t> </a:t>
            </a:r>
            <a:r>
              <a:rPr lang="en-US" altLang="en-US" sz="2000" b="1" dirty="0">
                <a:latin typeface="IBM Plex Sans Light" panose="020B0403050203000203" pitchFamily="34" charset="0"/>
              </a:rPr>
              <a:t>atom</a:t>
            </a:r>
            <a:r>
              <a:rPr lang="en-US" altLang="en-US" sz="2000" dirty="0">
                <a:latin typeface="IBM Plex Sans Light" panose="020B0403050203000203" pitchFamily="34" charset="0"/>
              </a:rPr>
              <a:t> at the center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Each </a:t>
            </a:r>
            <a:r>
              <a:rPr lang="en-US" sz="2000" b="1" dirty="0">
                <a:latin typeface="IBM Plex Sans Light" panose="020B0403050203000203" pitchFamily="34" charset="0"/>
              </a:rPr>
              <a:t>heme b group </a:t>
            </a:r>
            <a:r>
              <a:rPr lang="en-US" sz="2000" dirty="0">
                <a:latin typeface="IBM Plex Sans Light" panose="020B0403050203000203" pitchFamily="34" charset="0"/>
              </a:rPr>
              <a:t>can carry one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  <a:r>
              <a:rPr lang="en-US" sz="2000" dirty="0">
                <a:latin typeface="IBM Plex Sans Light" panose="020B0403050203000203" pitchFamily="34" charset="0"/>
              </a:rPr>
              <a:t>oxygen molecule attached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  <a:br>
              <a:rPr lang="en-GB" sz="2000" dirty="0">
                <a:latin typeface="IBM Plex Sans Light" panose="020B0403050203000203" pitchFamily="34" charset="0"/>
              </a:rPr>
            </a:br>
            <a:r>
              <a:rPr lang="en-US" sz="2000" dirty="0">
                <a:latin typeface="IBM Plex Sans Light" panose="020B0403050203000203" pitchFamily="34" charset="0"/>
              </a:rPr>
              <a:t>to the iron atom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Hb is present in two forms (influenced </a:t>
            </a:r>
            <a:br>
              <a:rPr lang="en-US" sz="2000" dirty="0">
                <a:latin typeface="IBM Plex Sans Light" panose="020B0403050203000203" pitchFamily="34" charset="0"/>
              </a:rPr>
            </a:br>
            <a:r>
              <a:rPr lang="en-US" sz="2000" dirty="0">
                <a:latin typeface="IBM Plex Sans Light" panose="020B0403050203000203" pitchFamily="34" charset="0"/>
              </a:rPr>
              <a:t>by partial pressures and pH)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Relaxed (R)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Tense (T)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Different absorption spectra  - used </a:t>
            </a:r>
            <a:br>
              <a:rPr lang="en-US" sz="2000" dirty="0">
                <a:latin typeface="IBM Plex Sans Light" panose="020B0403050203000203" pitchFamily="34" charset="0"/>
              </a:rPr>
            </a:br>
            <a:r>
              <a:rPr lang="en-US" sz="2000" dirty="0">
                <a:latin typeface="IBM Plex Sans Light" panose="020B0403050203000203" pitchFamily="34" charset="0"/>
              </a:rPr>
              <a:t>for oxygen levels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8CCF6-3E76-31DF-7BE6-1A9E68CC16AC}"/>
              </a:ext>
            </a:extLst>
          </p:cNvPr>
          <p:cNvSpPr txBox="1"/>
          <p:nvPr/>
        </p:nvSpPr>
        <p:spPr>
          <a:xfrm>
            <a:off x="9761620" y="6224103"/>
            <a:ext cx="143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Heme b group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AEB1CB-E19D-3AB4-24F6-6BF6B3D76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26" y="3777682"/>
            <a:ext cx="2213956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87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IBM Plex Mono Light" panose="020B0409050203000203" pitchFamily="49" charset="0"/>
              </a:rPr>
              <a:t>4c) Hemoglobin (Hb)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8FF444-AFD0-CC56-8C63-9ED98F35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84" y="3365137"/>
            <a:ext cx="3197520" cy="3197520"/>
          </a:xfrm>
          <a:prstGeom prst="rect">
            <a:avLst/>
          </a:prstGeom>
        </p:spPr>
      </p:pic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E401848B-FC75-8FDC-90E5-129BE8EA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05" r="566" b="4778"/>
          <a:stretch/>
        </p:blipFill>
        <p:spPr>
          <a:xfrm>
            <a:off x="7285772" y="112860"/>
            <a:ext cx="3933022" cy="34497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CC5DBD-679D-3DFB-63FA-5ED49B44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164"/>
            <a:ext cx="5142041" cy="48427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Approx. 250 million Hemoglobin </a:t>
            </a:r>
            <a:br>
              <a:rPr lang="en-US" sz="2000" dirty="0">
                <a:latin typeface="IBM Plex Sans Light" panose="020B0403050203000203" pitchFamily="34" charset="0"/>
              </a:rPr>
            </a:br>
            <a:r>
              <a:rPr lang="en-US" sz="2000" dirty="0">
                <a:latin typeface="IBM Plex Sans Light" panose="020B0403050203000203" pitchFamily="34" charset="0"/>
              </a:rPr>
              <a:t>molecules per one red blood cell!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latin typeface="IBM Plex Sans Light" panose="020B0403050203000203" pitchFamily="34" charset="0"/>
              </a:rPr>
              <a:t>100 ml of blood contains </a:t>
            </a:r>
            <a:br>
              <a:rPr lang="en-GB" sz="2000" dirty="0">
                <a:latin typeface="IBM Plex Sans Light" panose="020B0403050203000203" pitchFamily="34" charset="0"/>
              </a:rPr>
            </a:br>
            <a:r>
              <a:rPr lang="en-GB" sz="2000" dirty="0">
                <a:latin typeface="IBM Plex Sans Light" panose="020B0403050203000203" pitchFamily="34" charset="0"/>
              </a:rPr>
              <a:t>~14-18 g of Hb in men and ~12-14 in women (1 g of Hb combines with 1.34 ml of oxygen)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latin typeface="IBM Plex Sans Light" panose="020B0403050203000203" pitchFamily="34" charset="0"/>
              </a:rPr>
              <a:t>There are ~20.1 ml of O</a:t>
            </a:r>
            <a:r>
              <a:rPr lang="en-GB" sz="2000" baseline="-25000" dirty="0">
                <a:latin typeface="IBM Plex Sans Light" panose="020B0403050203000203" pitchFamily="34" charset="0"/>
              </a:rPr>
              <a:t>2</a:t>
            </a:r>
            <a:r>
              <a:rPr lang="en-GB" sz="2000" dirty="0">
                <a:latin typeface="IBM Plex Sans Light" panose="020B0403050203000203" pitchFamily="34" charset="0"/>
              </a:rPr>
              <a:t> per 100 ml of arterial blood (15 g of Hb x 1.34 ml of O</a:t>
            </a:r>
            <a:r>
              <a:rPr lang="en-GB" sz="2000" baseline="-25000" dirty="0">
                <a:latin typeface="IBM Plex Sans Light" panose="020B0403050203000203" pitchFamily="34" charset="0"/>
              </a:rPr>
              <a:t>2</a:t>
            </a:r>
            <a:r>
              <a:rPr lang="en-GB" sz="2000" dirty="0">
                <a:latin typeface="IBM Plex Sans Light" panose="020B0403050203000203" pitchFamily="34" charset="0"/>
              </a:rPr>
              <a:t>/g of Hb) in men and ~17.4 ml of O</a:t>
            </a:r>
            <a:r>
              <a:rPr lang="en-GB" sz="2000" baseline="-25000" dirty="0">
                <a:latin typeface="IBM Plex Sans Light" panose="020B0403050203000203" pitchFamily="34" charset="0"/>
              </a:rPr>
              <a:t>2</a:t>
            </a:r>
            <a:r>
              <a:rPr lang="en-GB" sz="2000" dirty="0">
                <a:latin typeface="IBM Plex Sans Light" panose="020B0403050203000203" pitchFamily="34" charset="0"/>
              </a:rPr>
              <a:t> per 100 ml of arterial blood (13 g x 1.34) in women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latin typeface="IBM Plex Sans Light" panose="020B0403050203000203" pitchFamily="34" charset="0"/>
              </a:rPr>
              <a:t>Low iron leads to iron-deficiency </a:t>
            </a:r>
            <a:r>
              <a:rPr lang="en-GB" sz="2000" dirty="0" err="1">
                <a:latin typeface="IBM Plex Sans Light" panose="020B0403050203000203" pitchFamily="34" charset="0"/>
              </a:rPr>
              <a:t>anemia</a:t>
            </a:r>
            <a:r>
              <a:rPr lang="en-GB" sz="2000" dirty="0">
                <a:latin typeface="IBM Plex Sans Light" panose="020B0403050203000203" pitchFamily="34" charset="0"/>
              </a:rPr>
              <a:t>, reducing the body’s capacity to transport oxygen—this is more of a problem in women than men</a:t>
            </a:r>
            <a:endParaRPr lang="en-US" sz="2000" dirty="0">
              <a:latin typeface="IBM Plex Sans Light" panose="020B040305020300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8CCF6-3E76-31DF-7BE6-1A9E68CC16AC}"/>
              </a:ext>
            </a:extLst>
          </p:cNvPr>
          <p:cNvSpPr txBox="1"/>
          <p:nvPr/>
        </p:nvSpPr>
        <p:spPr>
          <a:xfrm>
            <a:off x="9783025" y="6224103"/>
            <a:ext cx="143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Heme b group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AEB1CB-E19D-3AB4-24F6-6BF6B3D76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31" y="3731718"/>
            <a:ext cx="2102545" cy="23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36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552-B1A5-4786-D3C8-F49FFECB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Blood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30DC-B38F-95ED-FE47-5D5E3E47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138384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Blood</a:t>
            </a:r>
            <a:r>
              <a:rPr lang="en-US" altLang="en-US" sz="2200" dirty="0">
                <a:latin typeface="IBM Plex Sans Light" panose="020B0403050203000203" pitchFamily="34" charset="0"/>
              </a:rPr>
              <a:t> and lymph transport materials to and from body tissues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Blood is about 55% to 60% plasma and 40% to 45% formed elements (white and red blood cells and blood platelets)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Oxygen</a:t>
            </a:r>
            <a:r>
              <a:rPr lang="en-US" sz="2200" dirty="0">
                <a:latin typeface="IBM Plex Sans Light" panose="020B0403050203000203" pitchFamily="34" charset="0"/>
              </a:rPr>
              <a:t> travels through the body by binding to hemoglobin </a:t>
            </a:r>
            <a:br>
              <a:rPr lang="en-US" sz="2200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in red blood cells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An increase in 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blood viscosity </a:t>
            </a:r>
            <a:r>
              <a:rPr lang="en-US" sz="2200" dirty="0">
                <a:latin typeface="IBM Plex Sans Light" panose="020B0403050203000203" pitchFamily="34" charset="0"/>
              </a:rPr>
              <a:t>results in resistance to flow</a:t>
            </a:r>
          </a:p>
        </p:txBody>
      </p:sp>
    </p:spTree>
    <p:extLst>
      <p:ext uri="{BB962C8B-B14F-4D97-AF65-F5344CB8AC3E}">
        <p14:creationId xmlns:p14="http://schemas.microsoft.com/office/powerpoint/2010/main" val="332792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0E98-A234-D03E-D071-82DE9E10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2a)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anatomy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98477C5-8CB4-C5A5-3009-26FCCB3D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223963"/>
            <a:ext cx="72771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720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KEY POINTS – Cardiovascular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4578D-A08B-BF47-7004-A017CC395910}"/>
              </a:ext>
            </a:extLst>
          </p:cNvPr>
          <p:cNvSpPr txBox="1"/>
          <p:nvPr/>
        </p:nvSpPr>
        <p:spPr>
          <a:xfrm>
            <a:off x="838201" y="1690686"/>
            <a:ext cx="9696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The pacemaker </a:t>
            </a:r>
            <a:r>
              <a:rPr lang="en-US" sz="2200" dirty="0">
                <a:latin typeface="IBM Plex Sans Light" panose="020B0403050203000203" pitchFamily="34" charset="0"/>
              </a:rPr>
              <a:t>of the heart is the SA node; it establishes heart rate and coordinates conduction</a:t>
            </a:r>
            <a:endParaRPr lang="en-US" sz="2200" dirty="0">
              <a:highlight>
                <a:srgbClr val="FF0000"/>
              </a:highlight>
              <a:latin typeface="IBM Plex Sans Light" panose="020B040305020300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The autonomic nervous system or the endocrine system can alter heart rate and contraction strength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An ECG</a:t>
            </a:r>
            <a:r>
              <a:rPr lang="en-US" sz="2200" dirty="0">
                <a:latin typeface="IBM Plex Sans Light" panose="020B0403050203000203" pitchFamily="34" charset="0"/>
              </a:rPr>
              <a:t> records the heart's electrical function and can be used to detect cardiac disorders</a:t>
            </a:r>
          </a:p>
        </p:txBody>
      </p:sp>
    </p:spTree>
    <p:extLst>
      <p:ext uri="{BB962C8B-B14F-4D97-AF65-F5344CB8AC3E}">
        <p14:creationId xmlns:p14="http://schemas.microsoft.com/office/powerpoint/2010/main" val="3308038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Vascular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4578D-A08B-BF47-7004-A017CC395910}"/>
              </a:ext>
            </a:extLst>
          </p:cNvPr>
          <p:cNvSpPr txBox="1"/>
          <p:nvPr/>
        </p:nvSpPr>
        <p:spPr>
          <a:xfrm>
            <a:off x="838202" y="1690686"/>
            <a:ext cx="26268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C00000"/>
                </a:solidFill>
                <a:latin typeface="IBM Plex Sans Light" panose="020B0403050203000203" pitchFamily="34" charset="0"/>
              </a:rPr>
              <a:t>Arteries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IBM Plex Sans Light" panose="020B0403050203000203" pitchFamily="34" charset="0"/>
              </a:rPr>
              <a:t>Arterioles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7030A0"/>
                </a:solidFill>
                <a:latin typeface="IBM Plex Sans Light" panose="020B0403050203000203" pitchFamily="34" charset="0"/>
              </a:rPr>
              <a:t>Capillaries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IBM Plex Sans Light" panose="020B0403050203000203" pitchFamily="34" charset="0"/>
              </a:rPr>
              <a:t>Venules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70C0"/>
                </a:solidFill>
                <a:latin typeface="IBM Plex Sans Light" panose="020B0403050203000203" pitchFamily="34" charset="0"/>
              </a:rPr>
              <a:t>Veins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36C12-B806-1410-6A91-FA8868A87889}"/>
              </a:ext>
            </a:extLst>
          </p:cNvPr>
          <p:cNvSpPr txBox="1"/>
          <p:nvPr/>
        </p:nvSpPr>
        <p:spPr>
          <a:xfrm>
            <a:off x="6096000" y="2521682"/>
            <a:ext cx="463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IBM Plex Sans Light" panose="020B0403050203000203" pitchFamily="34" charset="0"/>
              </a:rPr>
              <a:t>Carry blood away from the heart</a:t>
            </a:r>
          </a:p>
          <a:p>
            <a:endParaRPr lang="en-US" sz="2400">
              <a:latin typeface="IBM Plex Sans Light" panose="020B0403050203000203" pitchFamily="34" charset="0"/>
            </a:endParaRPr>
          </a:p>
          <a:p>
            <a:r>
              <a:rPr lang="en-US" sz="2400">
                <a:solidFill>
                  <a:srgbClr val="0070C0"/>
                </a:solidFill>
                <a:latin typeface="IBM Plex Sans Light" panose="020B0403050203000203" pitchFamily="34" charset="0"/>
              </a:rPr>
              <a:t>Carry blood back to the heart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6300FF3-C397-8D79-339B-9DF75D6070A7}"/>
              </a:ext>
            </a:extLst>
          </p:cNvPr>
          <p:cNvSpPr/>
          <p:nvPr/>
        </p:nvSpPr>
        <p:spPr>
          <a:xfrm>
            <a:off x="-561476" y="1864199"/>
            <a:ext cx="6801855" cy="2688809"/>
          </a:xfrm>
          <a:prstGeom prst="arc">
            <a:avLst>
              <a:gd name="adj1" fmla="val 15474588"/>
              <a:gd name="adj2" fmla="val 2106616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90F5514-F834-B1AE-EA7E-8E1566A3CB7A}"/>
              </a:ext>
            </a:extLst>
          </p:cNvPr>
          <p:cNvSpPr/>
          <p:nvPr/>
        </p:nvSpPr>
        <p:spPr>
          <a:xfrm flipV="1">
            <a:off x="-2903621" y="1954336"/>
            <a:ext cx="9256295" cy="2335020"/>
          </a:xfrm>
          <a:prstGeom prst="arc">
            <a:avLst>
              <a:gd name="adj1" fmla="val 17690147"/>
              <a:gd name="adj2" fmla="val 21281847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C17FF-090F-E8B7-2F54-BB7B3A369B4A}"/>
              </a:ext>
            </a:extLst>
          </p:cNvPr>
          <p:cNvSpPr txBox="1"/>
          <p:nvPr/>
        </p:nvSpPr>
        <p:spPr>
          <a:xfrm>
            <a:off x="6096000" y="4236516"/>
            <a:ext cx="5257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IBM Plex Sans Light" panose="020B0403050203000203" pitchFamily="34" charset="0"/>
              </a:rPr>
              <a:t>Pulmonary VEINS carry oxygenated blood from the lungs to the heart</a:t>
            </a:r>
          </a:p>
          <a:p>
            <a:endParaRPr lang="en-US" sz="2400">
              <a:latin typeface="IBM Plex Sans Light" panose="020B0403050203000203" pitchFamily="34" charset="0"/>
            </a:endParaRPr>
          </a:p>
          <a:p>
            <a:r>
              <a:rPr lang="en-US" sz="2400">
                <a:solidFill>
                  <a:srgbClr val="0070C0"/>
                </a:solidFill>
                <a:latin typeface="IBM Plex Sans Light" panose="020B0403050203000203" pitchFamily="34" charset="0"/>
              </a:rPr>
              <a:t>Pulmonary ARTERIES carry blood with lower oxygen levels to the lungs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477C1-321D-42AB-FCF8-336026D261BD}"/>
              </a:ext>
            </a:extLst>
          </p:cNvPr>
          <p:cNvSpPr/>
          <p:nvPr/>
        </p:nvSpPr>
        <p:spPr>
          <a:xfrm>
            <a:off x="5971677" y="4236516"/>
            <a:ext cx="5257798" cy="193899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8F9-E992-76BF-4E56-5E7C3061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Vascular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4578D-A08B-BF47-7004-A017CC395910}"/>
              </a:ext>
            </a:extLst>
          </p:cNvPr>
          <p:cNvSpPr txBox="1"/>
          <p:nvPr/>
        </p:nvSpPr>
        <p:spPr>
          <a:xfrm>
            <a:off x="838202" y="1690686"/>
            <a:ext cx="26268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C00000"/>
                </a:solidFill>
                <a:latin typeface="IBM Plex Sans Light" panose="020B0403050203000203" pitchFamily="34" charset="0"/>
              </a:rPr>
              <a:t>Arteries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IBM Plex Sans Light" panose="020B0403050203000203" pitchFamily="34" charset="0"/>
              </a:rPr>
              <a:t>Arterioles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IBM Plex Sans Light" panose="020B0403050203000203" pitchFamily="34" charset="0"/>
              </a:rPr>
              <a:t>Capillaries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IBM Plex Sans Light" panose="020B0403050203000203" pitchFamily="34" charset="0"/>
              </a:rPr>
              <a:t>Venules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70C0"/>
                </a:solidFill>
                <a:latin typeface="IBM Plex Sans Light" panose="020B0403050203000203" pitchFamily="34" charset="0"/>
              </a:rPr>
              <a:t>Veins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90F5514-F834-B1AE-EA7E-8E1566A3CB7A}"/>
              </a:ext>
            </a:extLst>
          </p:cNvPr>
          <p:cNvSpPr/>
          <p:nvPr/>
        </p:nvSpPr>
        <p:spPr>
          <a:xfrm flipV="1">
            <a:off x="-3096125" y="1954336"/>
            <a:ext cx="10138610" cy="2335020"/>
          </a:xfrm>
          <a:prstGeom prst="arc">
            <a:avLst>
              <a:gd name="adj1" fmla="val 17690147"/>
              <a:gd name="adj2" fmla="val 21281847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14A9E-BA78-6660-E972-8D66F536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85" y="610394"/>
            <a:ext cx="2952750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C4425F-F494-050F-5CD4-295A1F013D33}"/>
              </a:ext>
            </a:extLst>
          </p:cNvPr>
          <p:cNvSpPr/>
          <p:nvPr/>
        </p:nvSpPr>
        <p:spPr>
          <a:xfrm>
            <a:off x="689811" y="1643822"/>
            <a:ext cx="2406315" cy="23350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9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A78A-F53E-F360-84BB-D74826EE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Blood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6A03-B22E-F9C6-FC55-6999324C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124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>
                <a:latin typeface="IBM Plex Sans Light" panose="020B0403050203000203" pitchFamily="34" charset="0"/>
              </a:rPr>
              <a:t>Matched to overall metabolic demands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>
                <a:latin typeface="IBM Plex Sans Light" panose="020B0403050203000203" pitchFamily="34" charset="0"/>
              </a:rPr>
              <a:t>Autoregulation—arterioles within organs or tissues dilate or constrict in response to the local chemical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>
                <a:latin typeface="IBM Plex Sans Light" panose="020B0403050203000203" pitchFamily="34" charset="0"/>
              </a:rPr>
              <a:t>Extrinsic neural control—sympathetic nerves within walls of vessels are stimulated causing vessels to constrict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>
                <a:latin typeface="IBM Plex Sans Light" panose="020B0403050203000203" pitchFamily="34" charset="0"/>
              </a:rPr>
              <a:t>Determined by the balance between mean arterial pressure and total peripheral resistance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60D8A-80F2-5938-DCD8-4213EA55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8" y="365125"/>
            <a:ext cx="4191072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507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A78A-F53E-F360-84BB-D74826EE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Blood Flow Increases with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6A03-B22E-F9C6-FC55-6999324C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2291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Increased capillarization </a:t>
            </a:r>
            <a:endParaRPr lang="cs-CZ" sz="2200" b="1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BM Plex Sans Light" panose="020B0403050203000203" pitchFamily="34" charset="0"/>
              </a:rPr>
              <a:t>of trained muscles (higher capillary-to-fiber ratio)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IBM Plex Sans Light" panose="020B0403050203000203" pitchFamily="34" charset="0"/>
              </a:rPr>
              <a:t>and in </a:t>
            </a:r>
            <a:r>
              <a:rPr lang="cs-CZ" sz="2000" dirty="0" err="1">
                <a:latin typeface="IBM Plex Sans Light" panose="020B0403050203000203" pitchFamily="34" charset="0"/>
              </a:rPr>
              <a:t>the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  <a:r>
              <a:rPr lang="cs-CZ" sz="2000" dirty="0" err="1">
                <a:latin typeface="IBM Plex Sans Light" panose="020B0403050203000203" pitchFamily="34" charset="0"/>
              </a:rPr>
              <a:t>lungs</a:t>
            </a:r>
            <a:endParaRPr lang="en-US" sz="2000" dirty="0">
              <a:latin typeface="IBM Plex Sans Light" panose="020B040305020300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Greater opening </a:t>
            </a:r>
            <a:r>
              <a:rPr lang="en-US" sz="2200" dirty="0">
                <a:latin typeface="IBM Plex Sans Light" panose="020B0403050203000203" pitchFamily="34" charset="0"/>
              </a:rPr>
              <a:t>of existing capillaries </a:t>
            </a:r>
            <a:br>
              <a:rPr lang="en-US" sz="2200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in trained muscles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More effective </a:t>
            </a:r>
            <a:r>
              <a:rPr lang="en-US" sz="2200" b="1" dirty="0">
                <a:latin typeface="IBM Plex Sans Light" panose="020B0403050203000203" pitchFamily="34" charset="0"/>
              </a:rPr>
              <a:t>blood redistribution</a:t>
            </a:r>
            <a:r>
              <a:rPr lang="en-US" sz="2200" dirty="0">
                <a:latin typeface="IBM Plex Sans Light" panose="020B0403050203000203" pitchFamily="34" charset="0"/>
              </a:rPr>
              <a:t>—blood goes where it is needed</a:t>
            </a:r>
            <a:r>
              <a:rPr lang="cs-CZ" sz="2200" dirty="0">
                <a:latin typeface="IBM Plex Sans Light" panose="020B0403050203000203" pitchFamily="34" charset="0"/>
              </a:rPr>
              <a:t> – </a:t>
            </a:r>
            <a:r>
              <a:rPr lang="cs-CZ" sz="2200" dirty="0" err="1">
                <a:latin typeface="IBM Plex Sans Light" panose="020B0403050203000203" pitchFamily="34" charset="0"/>
              </a:rPr>
              <a:t>vasoconstriction</a:t>
            </a:r>
            <a:r>
              <a:rPr lang="cs-CZ" sz="2200" dirty="0">
                <a:latin typeface="IBM Plex Sans Light" panose="020B0403050203000203" pitchFamily="34" charset="0"/>
              </a:rPr>
              <a:t> and </a:t>
            </a:r>
            <a:r>
              <a:rPr lang="cs-CZ" sz="2200" dirty="0" err="1">
                <a:latin typeface="IBM Plex Sans Light" panose="020B0403050203000203" pitchFamily="34" charset="0"/>
              </a:rPr>
              <a:t>vasodilation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endParaRPr lang="en-US" sz="2200" dirty="0">
              <a:latin typeface="IBM Plex Sans Light" panose="020B040305020300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latin typeface="IBM Plex Sans Light" panose="020B0403050203000203" pitchFamily="34" charset="0"/>
              </a:rPr>
              <a:t>Blood volume </a:t>
            </a:r>
            <a:r>
              <a:rPr lang="en-US" sz="2200" dirty="0">
                <a:latin typeface="IBM Plex Sans Light" panose="020B0403050203000203" pitchFamily="34" charset="0"/>
              </a:rPr>
              <a:t>increases </a:t>
            </a:r>
          </a:p>
        </p:txBody>
      </p:sp>
    </p:spTree>
    <p:extLst>
      <p:ext uri="{BB962C8B-B14F-4D97-AF65-F5344CB8AC3E}">
        <p14:creationId xmlns:p14="http://schemas.microsoft.com/office/powerpoint/2010/main" val="47745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A78A-F53E-F360-84BB-D74826EE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Blood Volume and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6A03-B22E-F9C6-FC55-6999324C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89168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Endurance training, especially intense training, 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increases blood volume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Blood volume increases due primarily to an increase in 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plasma volume </a:t>
            </a:r>
            <a:r>
              <a:rPr lang="en-US" sz="2200" dirty="0">
                <a:latin typeface="IBM Plex Sans Light" panose="020B0403050203000203" pitchFamily="34" charset="0"/>
              </a:rPr>
              <a:t>(increases in ADH, aldosterone, and plasma proteins cause more fluid </a:t>
            </a:r>
            <a:br>
              <a:rPr lang="en-US" sz="2200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to be retained in the blood)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Red blood cell volume increases, but increase in plasma volume is higher; thus, 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hematocrit decreases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Blood viscosity decreases</a:t>
            </a:r>
            <a:r>
              <a:rPr lang="en-US" sz="2200" dirty="0">
                <a:latin typeface="IBM Plex Sans Light" panose="020B0403050203000203" pitchFamily="34" charset="0"/>
              </a:rPr>
              <a:t>, thus improving circulation and enhancing oxygen delivery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Changes in plasma volume are highly correlated with changes </a:t>
            </a:r>
            <a:br>
              <a:rPr lang="en-US" sz="2200" dirty="0">
                <a:latin typeface="IBM Plex Sans Light" panose="020B0403050203000203" pitchFamily="34" charset="0"/>
              </a:rPr>
            </a:br>
            <a:r>
              <a:rPr lang="en-US" sz="2200" dirty="0">
                <a:latin typeface="IBM Plex Sans Light" panose="020B0403050203000203" pitchFamily="34" charset="0"/>
              </a:rPr>
              <a:t>in 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SV and VO</a:t>
            </a:r>
            <a:r>
              <a:rPr lang="en-US" sz="2200" b="1" baseline="-25000" dirty="0">
                <a:solidFill>
                  <a:srgbClr val="43A2A7"/>
                </a:solidFill>
                <a:latin typeface="IBM Plex Sans Light" panose="020B0403050203000203" pitchFamily="34" charset="0"/>
              </a:rPr>
              <a:t>2</a:t>
            </a:r>
            <a:r>
              <a:rPr lang="en-US" sz="2200" b="1" dirty="0">
                <a:solidFill>
                  <a:srgbClr val="43A2A7"/>
                </a:solidFill>
                <a:latin typeface="IBM Plex Sans Light" panose="020B0403050203000203" pitchFamily="34" charset="0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605302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A78A-F53E-F360-84BB-D74826EE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IBM Plex Mono Light" panose="020B0409050203000203" pitchFamily="49" charset="0"/>
              </a:rPr>
              <a:t>Blood and Plasma Volume and Training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6F8946-64A5-FAF3-9CAF-E2732047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95" y="1690688"/>
            <a:ext cx="4094410" cy="47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544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14D2-D9F6-8C95-A4A0-31607C63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Let</a:t>
            </a:r>
            <a:r>
              <a:rPr lang="en-US" sz="3200" b="1" dirty="0">
                <a:latin typeface="IBM Plex Mono Light" panose="020B0409050203000203" pitchFamily="49" charset="0"/>
              </a:rPr>
              <a:t>’s try this: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C980C-0728-5DFD-F043-49E5C1EA5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IBM Plex Sans Light" panose="020B0403050203000203" pitchFamily="34" charset="0"/>
              </a:rPr>
              <a:t>Name a </a:t>
            </a:r>
            <a:r>
              <a:rPr lang="cs-CZ" sz="2200" dirty="0" err="1">
                <a:latin typeface="IBM Plex Sans Light" panose="020B0403050203000203" pitchFamily="34" charset="0"/>
              </a:rPr>
              <a:t>parameter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we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talked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about</a:t>
            </a:r>
            <a:r>
              <a:rPr lang="cs-CZ" sz="2200" dirty="0">
                <a:latin typeface="IBM Plex Sans Light" panose="020B0403050203000203" pitchFamily="34" charset="0"/>
              </a:rPr>
              <a:t> and </a:t>
            </a:r>
            <a:r>
              <a:rPr lang="cs-CZ" sz="2200" dirty="0" err="1">
                <a:latin typeface="IBM Plex Sans Light" panose="020B0403050203000203" pitchFamily="34" charset="0"/>
              </a:rPr>
              <a:t>answer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the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following</a:t>
            </a:r>
            <a:r>
              <a:rPr lang="cs-CZ" sz="2200" dirty="0">
                <a:latin typeface="IBM Plex Sans Light" panose="020B0403050203000203" pitchFamily="34" charset="0"/>
              </a:rPr>
              <a:t>:</a:t>
            </a:r>
          </a:p>
          <a:p>
            <a:pPr marL="0" indent="0">
              <a:buNone/>
            </a:pPr>
            <a:endParaRPr lang="cs-CZ" sz="2400" dirty="0">
              <a:latin typeface="IBM Plex Sans Light" panose="020B0403050203000203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cs-CZ" sz="1800" b="1" dirty="0" err="1">
                <a:latin typeface="IBM Plex Sans Light" panose="020B0403050203000203" pitchFamily="34" charset="0"/>
              </a:rPr>
              <a:t>Describe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en-US" sz="1800" b="1" dirty="0">
                <a:latin typeface="IBM Plex Sans Light" panose="020B0403050203000203" pitchFamily="34" charset="0"/>
              </a:rPr>
              <a:t>chosen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parameter</a:t>
            </a:r>
            <a:r>
              <a:rPr lang="cs-CZ" sz="1800" b="1" dirty="0">
                <a:latin typeface="IBM Plex Sans Light" panose="020B0403050203000203" pitchFamily="34" charset="0"/>
              </a:rPr>
              <a:t> in </a:t>
            </a:r>
            <a:r>
              <a:rPr lang="cs-CZ" sz="1800" b="1" dirty="0" err="1">
                <a:latin typeface="IBM Plex Sans Light" panose="020B0403050203000203" pitchFamily="34" charset="0"/>
              </a:rPr>
              <a:t>one</a:t>
            </a:r>
            <a:r>
              <a:rPr lang="cs-CZ" sz="1800" b="1" dirty="0">
                <a:latin typeface="IBM Plex Sans Light" panose="020B0403050203000203" pitchFamily="34" charset="0"/>
              </a:rPr>
              <a:t> sentence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800" b="1" dirty="0" err="1">
                <a:latin typeface="IBM Plex Sans Light" panose="020B0403050203000203" pitchFamily="34" charset="0"/>
              </a:rPr>
              <a:t>What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is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the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abbreviation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used</a:t>
            </a:r>
            <a:r>
              <a:rPr lang="cs-CZ" sz="1800" b="1" dirty="0">
                <a:latin typeface="IBM Plex Sans Light" panose="020B0403050203000203" pitchFamily="34" charset="0"/>
              </a:rPr>
              <a:t> for </a:t>
            </a:r>
            <a:r>
              <a:rPr lang="cs-CZ" sz="1800" b="1" dirty="0" err="1">
                <a:latin typeface="IBM Plex Sans Light" panose="020B0403050203000203" pitchFamily="34" charset="0"/>
              </a:rPr>
              <a:t>this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parameter</a:t>
            </a:r>
            <a:endParaRPr lang="cs-CZ" sz="1800" b="1" dirty="0">
              <a:latin typeface="IBM Plex Sans Light" panose="020B0403050203000203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cs-CZ" sz="1800" b="1" dirty="0" err="1">
                <a:latin typeface="IBM Plex Sans Light" panose="020B0403050203000203" pitchFamily="34" charset="0"/>
              </a:rPr>
              <a:t>What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happens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with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this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parameter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with</a:t>
            </a:r>
            <a:r>
              <a:rPr lang="cs-CZ" sz="1800" b="1" dirty="0">
                <a:latin typeface="IBM Plex Sans Light" panose="020B0403050203000203" pitchFamily="34" charset="0"/>
              </a:rPr>
              <a:t> </a:t>
            </a:r>
            <a:r>
              <a:rPr lang="cs-CZ" sz="1800" b="1" dirty="0" err="1">
                <a:latin typeface="IBM Plex Sans Light" panose="020B0403050203000203" pitchFamily="34" charset="0"/>
              </a:rPr>
              <a:t>training</a:t>
            </a:r>
            <a:r>
              <a:rPr lang="en-US" sz="1800" b="1" dirty="0">
                <a:latin typeface="IBM Plex Sans Light" panose="020B0403050203000203" pitchFamily="34" charset="0"/>
              </a:rPr>
              <a:t> </a:t>
            </a:r>
            <a:endParaRPr lang="cs-CZ" sz="1800" b="1" dirty="0"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endParaRPr lang="cs-CZ" sz="2200" b="1" dirty="0"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r>
              <a:rPr lang="cs-CZ" sz="2000" dirty="0" err="1">
                <a:latin typeface="IBM Plex Sans Light" panose="020B0403050203000203" pitchFamily="34" charset="0"/>
              </a:rPr>
              <a:t>Example</a:t>
            </a:r>
            <a:r>
              <a:rPr lang="cs-CZ" sz="2000" dirty="0">
                <a:latin typeface="IBM Plex Sans Light" panose="020B0403050203000203" pitchFamily="34" charset="0"/>
              </a:rPr>
              <a:t>: </a:t>
            </a:r>
            <a:r>
              <a:rPr lang="cs-CZ" sz="2000" dirty="0" err="1">
                <a:latin typeface="IBM Plex Sans Light" panose="020B0403050203000203" pitchFamily="34" charset="0"/>
              </a:rPr>
              <a:t>Resting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  <a:r>
              <a:rPr lang="cs-CZ" sz="2000" dirty="0" err="1">
                <a:latin typeface="IBM Plex Sans Light" panose="020B0403050203000203" pitchFamily="34" charset="0"/>
              </a:rPr>
              <a:t>heart</a:t>
            </a:r>
            <a:r>
              <a:rPr lang="cs-CZ" sz="2000" dirty="0">
                <a:latin typeface="IBM Plex Sans Light" panose="020B0403050203000203" pitchFamily="34" charset="0"/>
              </a:rPr>
              <a:t> </a:t>
            </a:r>
            <a:r>
              <a:rPr lang="cs-CZ" sz="2000" dirty="0" err="1">
                <a:latin typeface="IBM Plex Sans Light" panose="020B0403050203000203" pitchFamily="34" charset="0"/>
              </a:rPr>
              <a:t>rate</a:t>
            </a:r>
            <a:endParaRPr lang="cs-CZ" sz="2000" dirty="0"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endParaRPr lang="cs-CZ" sz="2000" dirty="0">
              <a:latin typeface="IBM Plex Sans Light" panose="020B040305020300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IBM Plex Sans Light" panose="020B0403050203000203" pitchFamily="34" charset="0"/>
              </a:rPr>
              <a:t>Number </a:t>
            </a:r>
            <a:r>
              <a:rPr lang="cs-CZ" sz="1600" dirty="0" err="1">
                <a:latin typeface="IBM Plex Sans Light" panose="020B0403050203000203" pitchFamily="34" charset="0"/>
              </a:rPr>
              <a:t>of</a:t>
            </a:r>
            <a:r>
              <a:rPr lang="cs-CZ" sz="1600" dirty="0">
                <a:latin typeface="IBM Plex Sans Light" panose="020B0403050203000203" pitchFamily="34" charset="0"/>
              </a:rPr>
              <a:t> </a:t>
            </a:r>
            <a:r>
              <a:rPr lang="cs-CZ" sz="1600" dirty="0" err="1">
                <a:latin typeface="IBM Plex Sans Light" panose="020B0403050203000203" pitchFamily="34" charset="0"/>
              </a:rPr>
              <a:t>heart</a:t>
            </a:r>
            <a:r>
              <a:rPr lang="cs-CZ" sz="1600" dirty="0">
                <a:latin typeface="IBM Plex Sans Light" panose="020B0403050203000203" pitchFamily="34" charset="0"/>
              </a:rPr>
              <a:t> </a:t>
            </a:r>
            <a:r>
              <a:rPr lang="cs-CZ" sz="1600" dirty="0" err="1">
                <a:latin typeface="IBM Plex Sans Light" panose="020B0403050203000203" pitchFamily="34" charset="0"/>
              </a:rPr>
              <a:t>beats</a:t>
            </a:r>
            <a:r>
              <a:rPr lang="cs-CZ" sz="1600" dirty="0">
                <a:latin typeface="IBM Plex Sans Light" panose="020B0403050203000203" pitchFamily="34" charset="0"/>
              </a:rPr>
              <a:t> per </a:t>
            </a:r>
            <a:r>
              <a:rPr lang="cs-CZ" sz="1600" dirty="0" err="1">
                <a:latin typeface="IBM Plex Sans Light" panose="020B0403050203000203" pitchFamily="34" charset="0"/>
              </a:rPr>
              <a:t>minute</a:t>
            </a:r>
            <a:endParaRPr lang="cs-CZ" sz="1600" dirty="0">
              <a:latin typeface="IBM Plex Sans Light" panose="020B040305020300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IBM Plex Sans Light" panose="020B0403050203000203" pitchFamily="34" charset="0"/>
              </a:rPr>
              <a:t>BPM (</a:t>
            </a:r>
            <a:r>
              <a:rPr lang="cs-CZ" sz="1600" dirty="0" err="1">
                <a:latin typeface="IBM Plex Sans Light" panose="020B0403050203000203" pitchFamily="34" charset="0"/>
              </a:rPr>
              <a:t>beats</a:t>
            </a:r>
            <a:r>
              <a:rPr lang="cs-CZ" sz="1600" dirty="0">
                <a:latin typeface="IBM Plex Sans Light" panose="020B0403050203000203" pitchFamily="34" charset="0"/>
              </a:rPr>
              <a:t> per </a:t>
            </a:r>
            <a:r>
              <a:rPr lang="cs-CZ" sz="1600" dirty="0" err="1">
                <a:latin typeface="IBM Plex Sans Light" panose="020B0403050203000203" pitchFamily="34" charset="0"/>
              </a:rPr>
              <a:t>minute</a:t>
            </a:r>
            <a:r>
              <a:rPr lang="cs-CZ" sz="1600" dirty="0">
                <a:latin typeface="IBM Plex Sans Light" panose="020B0403050203000203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IBM Plex Sans Light" panose="020B0403050203000203" pitchFamily="34" charset="0"/>
              </a:rPr>
              <a:t>It </a:t>
            </a:r>
            <a:r>
              <a:rPr lang="cs-CZ" sz="1600" dirty="0" err="1">
                <a:latin typeface="IBM Plex Sans Light" panose="020B0403050203000203" pitchFamily="34" charset="0"/>
              </a:rPr>
              <a:t>decreases</a:t>
            </a:r>
            <a:endParaRPr lang="cs-CZ" sz="1600" dirty="0">
              <a:latin typeface="IBM Plex Sans Light" panose="020B040305020300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cs-CZ" sz="1800" dirty="0">
              <a:latin typeface="IBM Plex Sans Light" panose="020B0403050203000203" pitchFamily="34" charset="0"/>
            </a:endParaRPr>
          </a:p>
          <a:p>
            <a:pPr marL="0" indent="0">
              <a:buNone/>
            </a:pPr>
            <a:endParaRPr lang="cs-CZ" sz="22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9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C980C-0728-5DFD-F043-49E5C1EA5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Resting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heart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rate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Maximal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heart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rate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Heart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size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Stroke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Volume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Cardiac</a:t>
            </a:r>
            <a:r>
              <a:rPr lang="cs-CZ" sz="2200" dirty="0">
                <a:latin typeface="IBM Plex Sans Light" panose="020B0403050203000203" pitchFamily="34" charset="0"/>
              </a:rPr>
              <a:t> output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 err="1">
                <a:latin typeface="IBM Plex Sans Light" panose="020B0403050203000203" pitchFamily="34" charset="0"/>
              </a:rPr>
              <a:t>Blood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flow</a:t>
            </a:r>
            <a:endParaRPr lang="cs-CZ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Systolic b</a:t>
            </a:r>
            <a:r>
              <a:rPr lang="cs-CZ" sz="2200" dirty="0" err="1">
                <a:latin typeface="IBM Plex Sans Light" panose="020B0403050203000203" pitchFamily="34" charset="0"/>
              </a:rPr>
              <a:t>lood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pressure</a:t>
            </a:r>
            <a:endParaRPr lang="en-US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Diastolic b</a:t>
            </a:r>
            <a:r>
              <a:rPr lang="cs-CZ" sz="2200" dirty="0" err="1">
                <a:latin typeface="IBM Plex Sans Light" panose="020B0403050203000203" pitchFamily="34" charset="0"/>
              </a:rPr>
              <a:t>lood</a:t>
            </a:r>
            <a:r>
              <a:rPr lang="cs-CZ" sz="2200" dirty="0">
                <a:latin typeface="IBM Plex Sans Light" panose="020B0403050203000203" pitchFamily="34" charset="0"/>
              </a:rPr>
              <a:t> </a:t>
            </a:r>
            <a:r>
              <a:rPr lang="cs-CZ" sz="2200" dirty="0" err="1">
                <a:latin typeface="IBM Plex Sans Light" panose="020B0403050203000203" pitchFamily="34" charset="0"/>
              </a:rPr>
              <a:t>pressure</a:t>
            </a:r>
            <a:endParaRPr lang="en-US" sz="2200" dirty="0">
              <a:latin typeface="IBM Plex Sans Light" panose="020B040305020300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Blood volume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Hematocrit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IBM Plex Sans Light" panose="020B0403050203000203" pitchFamily="34" charset="0"/>
              </a:rPr>
              <a:t>Plasma volume</a:t>
            </a:r>
            <a:endParaRPr lang="cs-CZ" sz="22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71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BECF66-525F-6CCB-2C18-D6CDC17B2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4983" y="2376271"/>
            <a:ext cx="3142034" cy="2105457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IBM Plex Mono Light" panose="020B0409050203000203" pitchFamily="49" charset="0"/>
              </a:rPr>
              <a:t>Thank you!</a:t>
            </a:r>
          </a:p>
          <a:p>
            <a:endParaRPr lang="en-US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IBM Plex Mono Light" panose="020B0409050203000203" pitchFamily="49" charset="0"/>
            </a:endParaRPr>
          </a:p>
          <a:p>
            <a:endParaRPr lang="en-US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IBM Plex Mono Light" panose="020B0409050203000203" pitchFamily="49" charset="0"/>
            </a:endParaRPr>
          </a:p>
          <a:p>
            <a:endParaRPr lang="en-US" altLang="en-US" sz="2000" b="1" dirty="0">
              <a:latin typeface="IBM Plex Mono Light" panose="020B0409050203000203" pitchFamily="49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057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4FD79221-E48A-6655-DD90-D70CA4E5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6" y="1261373"/>
            <a:ext cx="6567487" cy="51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3EDE3F-A44E-6E1C-F2AB-60362289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IBM Plex Mono Light" panose="020B0409050203000203" pitchFamily="49" charset="0"/>
              </a:rPr>
              <a:t>2a) </a:t>
            </a:r>
            <a:r>
              <a:rPr lang="cs-CZ" sz="3200" b="1" dirty="0" err="1">
                <a:latin typeface="IBM Plex Mono Light" panose="020B0409050203000203" pitchFamily="49" charset="0"/>
              </a:rPr>
              <a:t>Heart</a:t>
            </a:r>
            <a:r>
              <a:rPr lang="cs-CZ" sz="3200" b="1" dirty="0">
                <a:latin typeface="IBM Plex Mono Light" panose="020B0409050203000203" pitchFamily="49" charset="0"/>
              </a:rPr>
              <a:t> anatomy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6FA7-E27B-8915-F52B-77B44296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err="1">
                <a:latin typeface="IBM Plex Mono Light" panose="020B0409050203000203" pitchFamily="49" charset="0"/>
              </a:rPr>
              <a:t>Key</a:t>
            </a:r>
            <a:r>
              <a:rPr lang="cs-CZ" sz="3200" b="1">
                <a:latin typeface="IBM Plex Mono Light" panose="020B0409050203000203" pitchFamily="49" charset="0"/>
              </a:rPr>
              <a:t> </a:t>
            </a:r>
            <a:r>
              <a:rPr lang="cs-CZ" sz="3200" b="1" err="1">
                <a:latin typeface="IBM Plex Mono Light" panose="020B0409050203000203" pitchFamily="49" charset="0"/>
              </a:rPr>
              <a:t>points</a:t>
            </a:r>
            <a:endParaRPr lang="en-US" sz="3200" b="1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9C9D9-6EAE-52E3-E7B8-AFFAD35CE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98796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two atria receive blood into the heart; the two ventricles send blood from the heart to the rest of the body.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2200" dirty="0">
              <a:latin typeface="IBM Plex Sans Light" panose="020B040305020300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IBM Plex Sans Light" panose="020B0403050203000203" pitchFamily="34" charset="0"/>
              </a:rPr>
              <a:t>The left ventricle has a thicker myocardium due to hypertrophy resulting from the resistance against which it must contract.</a:t>
            </a:r>
            <a:endParaRPr lang="en-US" sz="22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6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6B8C-2ECC-A240-983F-713086DC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2b) Heart Rate 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2219-2998-8A9F-70AD-86C630F8A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>
                <a:latin typeface="IBM Plex Sans Light" panose="020B0403050203000203" pitchFamily="34" charset="0"/>
              </a:rPr>
              <a:t>Resting heart rates </a:t>
            </a:r>
            <a:r>
              <a:rPr lang="en-US" altLang="en-US" sz="2400">
                <a:latin typeface="IBM Plex Sans Light" panose="020B0403050203000203" pitchFamily="34" charset="0"/>
              </a:rPr>
              <a:t>in adults tend to be between </a:t>
            </a:r>
            <a:r>
              <a:rPr lang="en-US" altLang="en-US" sz="2400" b="1">
                <a:latin typeface="IBM Plex Sans Light" panose="020B0403050203000203" pitchFamily="34" charset="0"/>
              </a:rPr>
              <a:t>60 and 85 beats/min</a:t>
            </a:r>
            <a:r>
              <a:rPr lang="en-US" altLang="en-US" sz="2400">
                <a:latin typeface="IBM Plex Sans Light" panose="020B0403050203000203" pitchFamily="34" charset="0"/>
              </a:rPr>
              <a:t>. However, extended endurance training can lower resting heart rate to </a:t>
            </a:r>
            <a:r>
              <a:rPr lang="en-US" altLang="en-US" sz="2400" b="1">
                <a:latin typeface="IBM Plex Sans Light" panose="020B0403050203000203" pitchFamily="34" charset="0"/>
              </a:rPr>
              <a:t>35 beats/min or less</a:t>
            </a:r>
            <a:r>
              <a:rPr lang="en-US" altLang="en-US" sz="2400">
                <a:latin typeface="IBM Plex Sans Light" panose="020B0403050203000203" pitchFamily="34" charset="0"/>
              </a:rPr>
              <a:t>. This lower heart rate is thought to be due to decreased intrinsic heart rate and increased parasympathetic stimulation.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1E5497-2185-73AB-C82D-0C7742DAAFF6}"/>
              </a:ext>
            </a:extLst>
          </p:cNvPr>
          <p:cNvSpPr/>
          <p:nvPr/>
        </p:nvSpPr>
        <p:spPr>
          <a:xfrm>
            <a:off x="838200" y="1537398"/>
            <a:ext cx="10626969" cy="189160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D405-1923-8A4C-B3DB-18BCCE6EE560}"/>
              </a:ext>
            </a:extLst>
          </p:cNvPr>
          <p:cNvSpPr txBox="1"/>
          <p:nvPr/>
        </p:nvSpPr>
        <p:spPr>
          <a:xfrm>
            <a:off x="2595824" y="2298533"/>
            <a:ext cx="700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BM Plex Mono" panose="020B0509050203000203" pitchFamily="49" charset="-18"/>
              </a:rPr>
              <a:t>What is the average resting heart rate frequency?</a:t>
            </a:r>
          </a:p>
        </p:txBody>
      </p:sp>
    </p:spTree>
    <p:extLst>
      <p:ext uri="{BB962C8B-B14F-4D97-AF65-F5344CB8AC3E}">
        <p14:creationId xmlns:p14="http://schemas.microsoft.com/office/powerpoint/2010/main" val="228212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6B8C-2ECC-A240-983F-713086DC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IBM Plex Mono Light" panose="020B0409050203000203" pitchFamily="49" charset="0"/>
              </a:rPr>
              <a:t>2b) Heart Rate</a:t>
            </a:r>
            <a:endParaRPr lang="en-US" sz="3200" b="1" dirty="0">
              <a:latin typeface="IBM Plex Mono Light" panose="020B0409050203000203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2219-2998-8A9F-70AD-86C630F8A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en-US" altLang="en-US" sz="2200" b="1" dirty="0">
                <a:latin typeface="IBM Plex Sans Light" panose="020B0403050203000203" pitchFamily="34" charset="0"/>
              </a:rPr>
              <a:t>Resting heart rates </a:t>
            </a:r>
            <a:r>
              <a:rPr lang="en-US" altLang="en-US" sz="2200" dirty="0">
                <a:latin typeface="IBM Plex Sans Light" panose="020B0403050203000203" pitchFamily="34" charset="0"/>
              </a:rPr>
              <a:t>in adults tend to be between </a:t>
            </a:r>
            <a:r>
              <a:rPr lang="en-US" altLang="en-US" sz="2200" b="1" dirty="0">
                <a:solidFill>
                  <a:srgbClr val="F19B61"/>
                </a:solidFill>
                <a:latin typeface="IBM Plex Sans Light" panose="020B0403050203000203" pitchFamily="34" charset="0"/>
              </a:rPr>
              <a:t>60 and 80 beats/min</a:t>
            </a:r>
            <a:r>
              <a:rPr lang="en-US" altLang="en-US" sz="2200" dirty="0">
                <a:latin typeface="IBM Plex Sans Light" panose="020B0403050203000203" pitchFamily="34" charset="0"/>
              </a:rPr>
              <a:t>. However, extended endurance training can lower resting heart rate to </a:t>
            </a:r>
            <a:br>
              <a:rPr lang="en-US" altLang="en-US" sz="2200" dirty="0">
                <a:latin typeface="IBM Plex Sans Light" panose="020B0403050203000203" pitchFamily="34" charset="0"/>
              </a:rPr>
            </a:br>
            <a:r>
              <a:rPr lang="en-US" altLang="en-US" sz="2200" b="1" dirty="0">
                <a:latin typeface="IBM Plex Sans Light" panose="020B0403050203000203" pitchFamily="34" charset="0"/>
              </a:rPr>
              <a:t>40 beats/min or less</a:t>
            </a:r>
            <a:r>
              <a:rPr lang="en-US" altLang="en-US" sz="2200" dirty="0">
                <a:latin typeface="IBM Plex Sans Light" panose="020B0403050203000203" pitchFamily="34" charset="0"/>
              </a:rPr>
              <a:t>. This lower heart rate is thought to be due to decreased intrinsic heart rate and increased parasympathetic stimulation.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5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949801266B3749BCCD6C4CBE2AC057" ma:contentTypeVersion="13" ma:contentTypeDescription="Vytvoří nový dokument" ma:contentTypeScope="" ma:versionID="92d6d2fdc5d4760ad5a028a3d73bc874">
  <xsd:schema xmlns:xsd="http://www.w3.org/2001/XMLSchema" xmlns:xs="http://www.w3.org/2001/XMLSchema" xmlns:p="http://schemas.microsoft.com/office/2006/metadata/properties" xmlns:ns3="4f0289a4-3b82-4623-a95c-1407cf5b8323" xmlns:ns4="21083ac9-bfbf-47e4-af4e-605821655a76" targetNamespace="http://schemas.microsoft.com/office/2006/metadata/properties" ma:root="true" ma:fieldsID="668986ae52576ca5b99c125a8479b34f" ns3:_="" ns4:_="">
    <xsd:import namespace="4f0289a4-3b82-4623-a95c-1407cf5b8323"/>
    <xsd:import namespace="21083ac9-bfbf-47e4-af4e-605821655a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289a4-3b82-4623-a95c-1407cf5b8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83ac9-bfbf-47e4-af4e-605821655a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500B44-3616-4C68-A4B0-7FCE94C3A738}">
  <ds:schemaRefs>
    <ds:schemaRef ds:uri="21083ac9-bfbf-47e4-af4e-605821655a76"/>
    <ds:schemaRef ds:uri="4f0289a4-3b82-4623-a95c-1407cf5b83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115F68-DC78-4CCC-9F0E-1B26A58DF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F2F151-FCEB-45A9-BD00-9511C7B8B1AC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21083ac9-bfbf-47e4-af4e-605821655a76"/>
    <ds:schemaRef ds:uri="4f0289a4-3b82-4623-a95c-1407cf5b83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3453</Words>
  <Application>Microsoft Office PowerPoint</Application>
  <PresentationFormat>Widescreen</PresentationFormat>
  <Paragraphs>390</Paragraphs>
  <Slides>59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IBM Plex Sans Light</vt:lpstr>
      <vt:lpstr>Calibri</vt:lpstr>
      <vt:lpstr>Cambria Math</vt:lpstr>
      <vt:lpstr>Wingdings</vt:lpstr>
      <vt:lpstr>Calibri Light</vt:lpstr>
      <vt:lpstr>IBM Plex Mono</vt:lpstr>
      <vt:lpstr>IBM Plex Mono Light</vt:lpstr>
      <vt:lpstr>Office Theme</vt:lpstr>
      <vt:lpstr>Cardiovascular system</vt:lpstr>
      <vt:lpstr>PowerPoint Presentation</vt:lpstr>
      <vt:lpstr>1. Cardiovascular system and its functions</vt:lpstr>
      <vt:lpstr>1. Cardiovascular system and its functions</vt:lpstr>
      <vt:lpstr>2a) Heart anatomy</vt:lpstr>
      <vt:lpstr>2a) Heart anatomy</vt:lpstr>
      <vt:lpstr>Key points</vt:lpstr>
      <vt:lpstr>2b) Heart Rate </vt:lpstr>
      <vt:lpstr>2b) Heart Rate</vt:lpstr>
      <vt:lpstr>2b) Cardiac Arrhythmias</vt:lpstr>
      <vt:lpstr>2c) Cardiac cycle</vt:lpstr>
      <vt:lpstr>PowerPoint Presentation</vt:lpstr>
      <vt:lpstr>2d) Intrinsic Conduction System</vt:lpstr>
      <vt:lpstr>2d) Intrinsic Conduction System</vt:lpstr>
      <vt:lpstr>2d) Intrinsic Conduction System</vt:lpstr>
      <vt:lpstr>2e) Electrocardiogram (ECG)</vt:lpstr>
      <vt:lpstr>2f) Blood pressure</vt:lpstr>
      <vt:lpstr>2g) Blood distribution</vt:lpstr>
      <vt:lpstr>3a) Cardiovascular system and exercise</vt:lpstr>
      <vt:lpstr>3a) Cardiovascular system and exercise</vt:lpstr>
      <vt:lpstr>3b) Cardiovascular system and exercise</vt:lpstr>
      <vt:lpstr>3b) Cardiovascular Response to Acute Exercise</vt:lpstr>
      <vt:lpstr>3b) Cardiovascular Response to Acute Exercise</vt:lpstr>
      <vt:lpstr>3b) Cardiovascular Adaptations to Training</vt:lpstr>
      <vt:lpstr>3c) Resting and Maximum Heart Rate</vt:lpstr>
      <vt:lpstr>3c) Heart Rate and Intensity</vt:lpstr>
      <vt:lpstr>3c) Heart Rate and Training</vt:lpstr>
      <vt:lpstr>3c) Resting Heart Rate</vt:lpstr>
      <vt:lpstr>3c) Heart Rate During Exercise</vt:lpstr>
      <vt:lpstr>3c) Heart Rate Recovery Period</vt:lpstr>
      <vt:lpstr>3c) Heart Rate Recovery Period and Training</vt:lpstr>
      <vt:lpstr>3c) Stroke Volume</vt:lpstr>
      <vt:lpstr>3c) Stroke Volume and Intensity</vt:lpstr>
      <vt:lpstr>3c) Stroke Volume and Training</vt:lpstr>
      <vt:lpstr>3c) Changes in Q and SV with Increasing  Rates of Work</vt:lpstr>
      <vt:lpstr>3c) Cardiac Output</vt:lpstr>
      <vt:lpstr>3c) Cardiac Output and Intensity</vt:lpstr>
      <vt:lpstr>3c) Cardiac Output and Training</vt:lpstr>
      <vt:lpstr>3c) Changes in HR, SV, and Q with Changes  in Position and Exercise Intensity</vt:lpstr>
      <vt:lpstr>3c) Blood Pressure</vt:lpstr>
      <vt:lpstr>3c) Blood Pressure Responses</vt:lpstr>
      <vt:lpstr>Heart rate measurements</vt:lpstr>
      <vt:lpstr>Blood pressure measurements</vt:lpstr>
      <vt:lpstr>4. Blood</vt:lpstr>
      <vt:lpstr>4a) Blood hematocrit, viscosity</vt:lpstr>
      <vt:lpstr>4b) Blood functions</vt:lpstr>
      <vt:lpstr>4c) Hemoglobin (Hb)</vt:lpstr>
      <vt:lpstr>4c) Hemoglobin (Hb)</vt:lpstr>
      <vt:lpstr>Blood KEY POINTS</vt:lpstr>
      <vt:lpstr>KEY POINTS – Cardiovascular system</vt:lpstr>
      <vt:lpstr>Vascular system</vt:lpstr>
      <vt:lpstr>Vascular system</vt:lpstr>
      <vt:lpstr>Blood distribution</vt:lpstr>
      <vt:lpstr>Blood Flow Increases with Training</vt:lpstr>
      <vt:lpstr>Blood Volume and Training</vt:lpstr>
      <vt:lpstr>Blood and Plasma Volume and Training</vt:lpstr>
      <vt:lpstr>Let’s try this: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</dc:title>
  <dc:creator>Tereza Brůžová</dc:creator>
  <cp:lastModifiedBy>Tereza Brůžová</cp:lastModifiedBy>
  <cp:revision>4</cp:revision>
  <dcterms:created xsi:type="dcterms:W3CDTF">2022-10-27T08:47:19Z</dcterms:created>
  <dcterms:modified xsi:type="dcterms:W3CDTF">2023-03-05T22:08:43Z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0x010100BC949801266B3749BCCD6C4CBE2AC057</vt:lpwstr>
  </property>
</Properties>
</file>