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1" r:id="rId3"/>
    <p:sldId id="269" r:id="rId4"/>
    <p:sldId id="258" r:id="rId5"/>
    <p:sldId id="268" r:id="rId6"/>
    <p:sldId id="259" r:id="rId7"/>
    <p:sldId id="260" r:id="rId8"/>
    <p:sldId id="257" r:id="rId9"/>
    <p:sldId id="264" r:id="rId10"/>
    <p:sldId id="265" r:id="rId11"/>
    <p:sldId id="267" r:id="rId12"/>
    <p:sldId id="263" r:id="rId13"/>
    <p:sldId id="262" r:id="rId14"/>
    <p:sldId id="266" r:id="rId15"/>
    <p:sldId id="270" r:id="rId1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4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37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21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47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30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73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8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4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29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5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10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24.02.2023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68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76056" y="4941168"/>
            <a:ext cx="3168352" cy="697632"/>
          </a:xfrm>
        </p:spPr>
        <p:txBody>
          <a:bodyPr>
            <a:normAutofit/>
          </a:bodyPr>
          <a:lstStyle/>
          <a:p>
            <a:r>
              <a:rPr lang="cs-CZ" dirty="0"/>
              <a:t>ASEBS jaro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3E1C7-704F-4DB1-B3B5-01231898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Speciální práva zvlášť zranitelné oběti</a:t>
            </a:r>
            <a:endParaRPr lang="cs-CZ" sz="3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2917E-3982-457B-B0B5-60DEA2AA3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91264" cy="42484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Kromě práv, která připisuje zákon všem obětem trestných činů, mají zvlášť zranitelné oběti určitá speciální práva: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bezplatnou odbornou pomoc</a:t>
            </a:r>
            <a:endParaRPr lang="cs-CZ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netýká se dětí, které jsou oběťmi trestného činu zanedbání povinné výživy (v důsledku neplacení výživného), pokud tím nevzniklo nebezpečí nouze nebo trvale nepříznivý následek.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psychologické poradenství, sociální poradenství, právní pomoc, poskytování právních informací nebo restorativní programy. 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Nárok na přiznání práva na bezplatnou pomoc máte, pokud splňujete tyto podmínky:</a:t>
            </a:r>
          </a:p>
          <a:p>
            <a:pPr lvl="2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jste zvlášť zranitelnou obětí,</a:t>
            </a:r>
          </a:p>
          <a:p>
            <a:pPr lvl="2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požádáte o pomoc (stačí ústně) poskytovatele uvedeného v registru,  </a:t>
            </a:r>
          </a:p>
          <a:p>
            <a:pPr lvl="2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pomoc skutečně potřebujete (posuzuje poskytovatel pomoci) – potřeba poskytnutí bezplatné pomoci přitom není podmíněna Vašimi sociálními a majetkovými poměry.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zabránění kontaktu s pachatelem</a:t>
            </a:r>
            <a:endParaRPr lang="cs-CZ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endParaRPr lang="pl-PL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83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70A1C-FA68-486F-B77A-6B1CB7811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Speciální práva zvlášť zranitelné oběti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13D47-D33B-4E0F-B18E-657250D0E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ochranu při výslechu nebo podání vysvětlení</a:t>
            </a:r>
            <a:endParaRPr lang="cs-CZ" b="0" i="0" dirty="0">
              <a:solidFill>
                <a:srgbClr val="4F4F4F"/>
              </a:solidFill>
              <a:effectLst/>
              <a:latin typeface="Arial CE" panose="020B0604020202020204" pitchFamily="34" charset="0"/>
            </a:endParaRPr>
          </a:p>
          <a:p>
            <a:pPr algn="just"/>
            <a:r>
              <a:rPr lang="pl-PL" b="1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Právo na zastupování zmocněncem bezplatně 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Zmocněncem může být fyzická osoba, jejíž způsobilost k právním úkonům není omezena, nebo právnická osoba. (advokát, příbuzný, známý, důvěrník).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Zvolit zmocněnce lze při oznámení trestného činu nebo kdykoli v průběhu trestního řízení. Zmocněnec je oprávněn již od zahájení trestního stíhání být přítomen při vyšetřovacích úkonech, může činit za poškozeného návrhy, podávat žádosti a opravné prostředky. Může se účastnit všech úkonů, kterých se může účastnit poškozený. Zmocněnec ale nemůže za poškozeného podat svědeckou výpověď.</a:t>
            </a:r>
          </a:p>
          <a:p>
            <a:pPr lvl="1" algn="just"/>
            <a:r>
              <a:rPr lang="cs-CZ" b="0" i="0" dirty="0">
                <a:solidFill>
                  <a:srgbClr val="4F4F4F"/>
                </a:solidFill>
                <a:effectLst/>
                <a:latin typeface="Arial CE" panose="020B0604020202020204" pitchFamily="34" charset="0"/>
              </a:rPr>
              <a:t>Zvlášť zranitelné oběti mají nárok na bezplatnou pomoc zmocněnce.  Návrh na rozhodnutí o poskytnutí bezplatné pomoci zmocněncem nebo za sníženou odměnu podává poškozený v přípravném řízení státnímu zástupci a v řízení před soudem příslušnému soudu, který věc projednává. Zmocněncem je ustanoven advokát.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53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 kurzů sebeobrany pro specifické skupiny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453955"/>
          </a:xfrm>
        </p:spPr>
        <p:txBody>
          <a:bodyPr>
            <a:normAutofit/>
          </a:bodyPr>
          <a:lstStyle/>
          <a:p>
            <a:r>
              <a:rPr lang="cs-CZ" sz="2800" dirty="0"/>
              <a:t>Osvojení preventivních návyků a strategií</a:t>
            </a:r>
            <a:endParaRPr lang="en-US" sz="2800" dirty="0"/>
          </a:p>
          <a:p>
            <a:pPr lvl="0"/>
            <a:r>
              <a:rPr lang="cs-CZ" sz="2800" dirty="0"/>
              <a:t>Zvýšit sebevědomí a sebejistotu při řešení základních konfliktních situací</a:t>
            </a:r>
            <a:endParaRPr lang="en-US" sz="2800" dirty="0"/>
          </a:p>
          <a:p>
            <a:pPr lvl="0"/>
            <a:r>
              <a:rPr lang="cs-CZ" sz="2800" dirty="0"/>
              <a:t>Zvýšit šance na úspěšné řešení sebeobranné situace</a:t>
            </a:r>
            <a:endParaRPr lang="en-US" sz="2800" dirty="0"/>
          </a:p>
          <a:p>
            <a:pPr lvl="0"/>
            <a:r>
              <a:rPr lang="cs-CZ" sz="2800" dirty="0"/>
              <a:t>Uvědomit si vlastní limity i schopnosti</a:t>
            </a:r>
          </a:p>
          <a:p>
            <a:pPr lvl="0"/>
            <a:r>
              <a:rPr lang="cs-CZ" sz="2800" dirty="0"/>
              <a:t>Maximálně rozvinout potenciál každého účastníka</a:t>
            </a:r>
          </a:p>
          <a:p>
            <a:pPr lvl="0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6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pozornost je věnována </a:t>
            </a:r>
            <a:r>
              <a:rPr lang="cs-CZ" dirty="0" err="1"/>
              <a:t>prekonfliktní</a:t>
            </a:r>
            <a:r>
              <a:rPr lang="cs-CZ" dirty="0"/>
              <a:t> fázi, tedy prevenci a komunikačním strategiím v sebeobraně. Problémem bývá nesoulad ve verbálním a nonverbálním projevu potenciální oběti.</a:t>
            </a:r>
            <a:endParaRPr lang="en-US" dirty="0"/>
          </a:p>
          <a:p>
            <a:r>
              <a:rPr lang="cs-CZ" dirty="0"/>
              <a:t>Při fyzické obraně dbáme na bezpečnost, pro úder např. používáme otevřenou dlaň namísto pěsti, zdůrazňujeme nutnost úniku, oznámení trestného činu Policii ČR a možnosti následné péče po traumatickém zážitku viktimizace.</a:t>
            </a:r>
          </a:p>
          <a:p>
            <a:pPr marL="742950" lvl="2" indent="-342900"/>
            <a:r>
              <a:rPr lang="cs-CZ" dirty="0"/>
              <a:t>Maximálně individuální práce – vysoké nároky na instruktory a jejich pomocníky</a:t>
            </a:r>
          </a:p>
          <a:p>
            <a:pPr marL="742950" lvl="2" indent="-342900"/>
            <a:r>
              <a:rPr lang="cs-CZ" dirty="0"/>
              <a:t>Každý účastník má svého figuranta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93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E195A-3635-430F-836F-10610AE5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242C5-5ACE-4C40-A182-AFD0B85E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Průpravná cvičení jednotlivce (základní </a:t>
            </a:r>
            <a:r>
              <a:rPr lang="cs-CZ" dirty="0" err="1"/>
              <a:t>úpolová</a:t>
            </a:r>
            <a:r>
              <a:rPr lang="cs-CZ" dirty="0"/>
              <a:t> technika)</a:t>
            </a:r>
          </a:p>
          <a:p>
            <a:r>
              <a:rPr lang="cs-CZ" dirty="0"/>
              <a:t>Průpravná cvičení dvojic (základní úpoly: přetahy, přetlaky, odpory)</a:t>
            </a:r>
          </a:p>
          <a:p>
            <a:r>
              <a:rPr lang="cs-CZ" dirty="0"/>
              <a:t>Technické prostředky (jednotlivé techniky)</a:t>
            </a:r>
          </a:p>
          <a:p>
            <a:r>
              <a:rPr lang="cs-CZ" dirty="0"/>
              <a:t>Obrany (integrace techniky do celé obranné akce)</a:t>
            </a:r>
          </a:p>
          <a:p>
            <a:r>
              <a:rPr lang="cs-CZ" dirty="0" err="1"/>
              <a:t>Mikroscénáře</a:t>
            </a:r>
            <a:endParaRPr lang="cs-CZ" dirty="0"/>
          </a:p>
          <a:p>
            <a:r>
              <a:rPr lang="cs-CZ" dirty="0"/>
              <a:t>Modelové situace</a:t>
            </a:r>
          </a:p>
          <a:p>
            <a:pPr lvl="1"/>
            <a:r>
              <a:rPr lang="cs-CZ" dirty="0"/>
              <a:t>hraní rolí, přehrávání scénářů zasazených v širším kontextu</a:t>
            </a:r>
          </a:p>
          <a:p>
            <a:pPr lvl="1"/>
            <a:r>
              <a:rPr lang="cs-CZ" dirty="0"/>
              <a:t>rozvoj stres managementu</a:t>
            </a:r>
          </a:p>
          <a:p>
            <a:pPr lvl="1"/>
            <a:r>
              <a:rPr lang="cs-CZ" dirty="0"/>
              <a:t>možnost mnoha alternativních řešení</a:t>
            </a:r>
          </a:p>
          <a:p>
            <a:pPr lvl="1"/>
            <a:r>
              <a:rPr lang="cs-CZ" dirty="0"/>
              <a:t>rozvíjení schopnosti pozorovat, orientovat se, rozhodnout se a konat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867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6169F-4B2C-463F-832E-B4820FAA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KURZ s.sp.sk.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BD0355-2ED2-4278-975C-593C81613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kurzu + prostředky k jeho dosažení, měřitelnost dosažitelnost, jasnost, </a:t>
            </a:r>
          </a:p>
          <a:p>
            <a:pPr lvl="1"/>
            <a:r>
              <a:rPr lang="cs-CZ" dirty="0"/>
              <a:t>Cíl každé hodiny + prostředky k jeho dosažení, - musí zapadat a směřovat k cíli kurzu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Zětná</a:t>
            </a:r>
            <a:r>
              <a:rPr lang="cs-CZ" dirty="0"/>
              <a:t> vazba, evaluace </a:t>
            </a:r>
            <a:r>
              <a:rPr lang="cs-CZ"/>
              <a:t>dosažení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660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Aktivní účast na cvičeních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Projekt pro všechny: Příprava a aktivní účast na minikurzu sebeobrany pro středoškolské studenty se zdravotním oslabením – 13.5. nebo 20.5.2022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Test – připouštěcí ke zkoušce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Ústní zkouška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DP – sebeobrana pro osoby s poruchami autistického spektra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E18C9-F52F-42FA-B233-FFA3FCAF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DA44D-056A-48AB-8917-27F239F36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Speciální pedagogika</a:t>
            </a:r>
          </a:p>
          <a:p>
            <a:endParaRPr lang="cs-CZ" sz="2800" dirty="0"/>
          </a:p>
          <a:p>
            <a:r>
              <a:rPr lang="cs-CZ" sz="2800" dirty="0"/>
              <a:t>Zásady komunikace a </a:t>
            </a:r>
            <a:r>
              <a:rPr lang="cs-CZ" sz="2800"/>
              <a:t>manipulace se ZTP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909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úpolů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Úpolové</a:t>
            </a:r>
            <a:r>
              <a:rPr lang="cs-CZ" sz="2800" dirty="0"/>
              <a:t> předpoklady</a:t>
            </a:r>
          </a:p>
          <a:p>
            <a:r>
              <a:rPr lang="cs-CZ" sz="2800" dirty="0" err="1"/>
              <a:t>Úpolové</a:t>
            </a:r>
            <a:r>
              <a:rPr lang="cs-CZ" sz="2800" dirty="0"/>
              <a:t> systémy</a:t>
            </a:r>
          </a:p>
          <a:p>
            <a:r>
              <a:rPr lang="cs-CZ" sz="2800" dirty="0" err="1"/>
              <a:t>Úpolové</a:t>
            </a:r>
            <a:r>
              <a:rPr lang="cs-CZ" sz="2800" dirty="0"/>
              <a:t> aplikace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4A53D-5F70-44FC-9768-C3591BFE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B5695B-9D04-4771-A735-BE4A23555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Definice</a:t>
            </a:r>
          </a:p>
          <a:p>
            <a:r>
              <a:rPr lang="cs-CZ" sz="2800" dirty="0"/>
              <a:t>Paradoxy výcviku</a:t>
            </a:r>
          </a:p>
          <a:p>
            <a:r>
              <a:rPr lang="cs-CZ" sz="2800" dirty="0"/>
              <a:t>Cyklus konfliktu</a:t>
            </a:r>
          </a:p>
          <a:p>
            <a:r>
              <a:rPr lang="cs-CZ" sz="2800" dirty="0"/>
              <a:t>Složky výcviku</a:t>
            </a:r>
          </a:p>
        </p:txBody>
      </p:sp>
    </p:spTree>
    <p:extLst>
      <p:ext uri="{BB962C8B-B14F-4D97-AF65-F5344CB8AC3E}">
        <p14:creationId xmlns:p14="http://schemas.microsoft.com/office/powerpoint/2010/main" val="239748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Profesní </a:t>
            </a:r>
          </a:p>
          <a:p>
            <a:r>
              <a:rPr lang="cs-CZ" sz="2800" dirty="0"/>
              <a:t>Osobní</a:t>
            </a:r>
          </a:p>
          <a:p>
            <a:pPr lvl="1"/>
            <a:r>
              <a:rPr lang="cs-CZ" sz="2400" dirty="0"/>
              <a:t>Specifických skupin</a:t>
            </a:r>
          </a:p>
          <a:p>
            <a:pPr lvl="2"/>
            <a:r>
              <a:rPr lang="cs-CZ" sz="2000" dirty="0"/>
              <a:t>Ženy</a:t>
            </a:r>
          </a:p>
          <a:p>
            <a:pPr lvl="2"/>
            <a:r>
              <a:rPr lang="cs-CZ" sz="2000" dirty="0"/>
              <a:t>Děti</a:t>
            </a:r>
          </a:p>
          <a:p>
            <a:pPr lvl="2"/>
            <a:r>
              <a:rPr lang="cs-CZ" sz="2000" dirty="0"/>
              <a:t>Senioři</a:t>
            </a:r>
          </a:p>
          <a:p>
            <a:pPr lvl="2"/>
            <a:r>
              <a:rPr lang="cs-CZ" sz="2000" dirty="0"/>
              <a:t>Další osoby se specifickými potřebami: zrakově, sluchově, mentálně, tělesně hendikepovaní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sz="2800" dirty="0"/>
              <a:t>Proč se vyčleňuje?</a:t>
            </a:r>
          </a:p>
          <a:p>
            <a:pPr lvl="1"/>
            <a:r>
              <a:rPr lang="cs-CZ" sz="2400" b="1" dirty="0"/>
              <a:t>hrozby</a:t>
            </a:r>
            <a:r>
              <a:rPr lang="cs-CZ" sz="2400" dirty="0"/>
              <a:t> (motivy útoku)</a:t>
            </a:r>
          </a:p>
          <a:p>
            <a:pPr lvl="2"/>
            <a:r>
              <a:rPr lang="cs-CZ" sz="2000" dirty="0"/>
              <a:t>Vyšší riziko závažné újmy</a:t>
            </a:r>
          </a:p>
          <a:p>
            <a:pPr lvl="2"/>
            <a:r>
              <a:rPr lang="cs-CZ" sz="2000" dirty="0"/>
              <a:t>„snadný“ cíl (ve fyzické nevýhodě - nižší hmotnost a úroveň motorických schopností, horší schopnost rozeznat nebezpečí apod.)</a:t>
            </a:r>
          </a:p>
          <a:p>
            <a:pPr lvl="1"/>
            <a:r>
              <a:rPr lang="cs-CZ" sz="2400" b="1" dirty="0"/>
              <a:t>prostředí</a:t>
            </a:r>
            <a:r>
              <a:rPr lang="cs-CZ" sz="2400" dirty="0"/>
              <a:t> (často známé)</a:t>
            </a:r>
          </a:p>
          <a:p>
            <a:pPr lvl="1"/>
            <a:r>
              <a:rPr lang="cs-CZ" sz="2400" b="1" dirty="0"/>
              <a:t>prostředky</a:t>
            </a:r>
            <a:r>
              <a:rPr lang="cs-CZ" sz="2400" dirty="0"/>
              <a:t> sebeobrany </a:t>
            </a:r>
          </a:p>
          <a:p>
            <a:pPr lvl="1"/>
            <a:r>
              <a:rPr lang="cs-CZ" sz="2400" b="1" dirty="0"/>
              <a:t>didaktika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77072"/>
            <a:ext cx="3619500" cy="27146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Zvláště zranitelné oběti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199" y="1988840"/>
            <a:ext cx="8219975" cy="4502634"/>
          </a:xfrm>
        </p:spPr>
        <p:txBody>
          <a:bodyPr>
            <a:noAutofit/>
          </a:bodyPr>
          <a:lstStyle/>
          <a:p>
            <a:r>
              <a:rPr lang="cs-CZ" sz="2400" dirty="0"/>
              <a:t>Z EU do legislativy států EU, ČR 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zákon </a:t>
            </a:r>
            <a:r>
              <a:rPr lang="cs-CZ" sz="2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č. 45/2013 Sb. 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obětech </a:t>
            </a:r>
            <a:r>
              <a:rPr lang="cs-CZ" sz="2400" dirty="0"/>
              <a:t>trestné činnosti (1.8.2013) - § 2 odst.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Dítě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Osoba, která je </a:t>
            </a:r>
            <a:r>
              <a:rPr lang="cs-CZ" sz="2400" b="1" dirty="0"/>
              <a:t>postižena fyzickým, mentálním nebo psychickým hendikepem nebo smyslovým poškozením</a:t>
            </a:r>
            <a:r>
              <a:rPr lang="cs-CZ" sz="2400" dirty="0"/>
              <a:t>, které ve spojení s různými překážkami může bránit plnému a účelnému uplatnění této osoby ve společnosti ve srovnání s jejími ostatními členy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Oběť TČ obchodování s lidmi (§ 168 TZ)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A813E-67C5-432A-B6E8-8B8B8F78C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Zvlášť zranitelné oběti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206E2-A7C5-4CCD-9AA2-DBD0DB35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Oběť TČ proti lidské důstojnosti </a:t>
            </a:r>
            <a:r>
              <a:rPr lang="cs-CZ" sz="2400" b="1" dirty="0"/>
              <a:t>v sexuální oblasti </a:t>
            </a:r>
            <a:r>
              <a:rPr lang="cs-CZ" sz="2400" dirty="0"/>
              <a:t>nebo TČ, který zahrnoval násilí či pohrůžku násilím, jestliže je …</a:t>
            </a:r>
            <a:r>
              <a:rPr lang="cs-CZ" sz="2400" b="1" dirty="0"/>
              <a:t>zvýšené nebezpečí způsobení druhotné újmy</a:t>
            </a:r>
            <a:r>
              <a:rPr lang="cs-CZ" sz="2400" dirty="0"/>
              <a:t>…s ohledem na její </a:t>
            </a:r>
            <a:r>
              <a:rPr lang="cs-CZ" sz="2400" b="1" dirty="0"/>
              <a:t>věk</a:t>
            </a:r>
            <a:r>
              <a:rPr lang="cs-CZ" sz="2400" dirty="0"/>
              <a:t>, rasu, národnost, </a:t>
            </a:r>
            <a:r>
              <a:rPr lang="cs-CZ" sz="2400" dirty="0" err="1"/>
              <a:t>sex.orientaci</a:t>
            </a:r>
            <a:r>
              <a:rPr lang="cs-CZ" sz="2400" dirty="0"/>
              <a:t>,…</a:t>
            </a:r>
            <a:r>
              <a:rPr lang="cs-CZ" sz="2400" b="1" dirty="0" err="1"/>
              <a:t>zdrav.stav</a:t>
            </a:r>
            <a:r>
              <a:rPr lang="cs-CZ" sz="2400" b="1" dirty="0"/>
              <a:t>, rozumovou vyspělost, schopnost vyjadřovat se</a:t>
            </a:r>
            <a:r>
              <a:rPr lang="cs-CZ" sz="2400" dirty="0"/>
              <a:t>, …nebo s ohledem na </a:t>
            </a:r>
            <a:r>
              <a:rPr lang="cs-CZ" sz="2400" b="1" dirty="0"/>
              <a:t>vztah k osobě podezřelé ze spáchání TČ nebo závislosti na 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4485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1320</TotalTime>
  <Words>803</Words>
  <Application>Microsoft Office PowerPoint</Application>
  <PresentationFormat>Předvádění na obrazovce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CE</vt:lpstr>
      <vt:lpstr>Calibri</vt:lpstr>
      <vt:lpstr>Calibri Light</vt:lpstr>
      <vt:lpstr>Wingdings</vt:lpstr>
      <vt:lpstr>Retrospektiva</vt:lpstr>
      <vt:lpstr>Sebeobrana specifických skupin</vt:lpstr>
      <vt:lpstr>Podmínky ukončení předmětu</vt:lpstr>
      <vt:lpstr>Předpoklady</vt:lpstr>
      <vt:lpstr>Systematika úpolů</vt:lpstr>
      <vt:lpstr>Sebeobrana</vt:lpstr>
      <vt:lpstr>Sebeobrana</vt:lpstr>
      <vt:lpstr>Sebeobrana specifických skupin</vt:lpstr>
      <vt:lpstr>Zvláště zranitelné oběti</vt:lpstr>
      <vt:lpstr>Zvlášť zranitelné oběti</vt:lpstr>
      <vt:lpstr>Speciální práva zvlášť zranitelné oběti</vt:lpstr>
      <vt:lpstr>Speciální práva zvlášť zranitelné oběti</vt:lpstr>
      <vt:lpstr>Cíle kurzů sebeobrany pro specifické skupiny </vt:lpstr>
      <vt:lpstr>Didaktika</vt:lpstr>
      <vt:lpstr>Didaktika</vt:lpstr>
      <vt:lpstr>KURZ s.sp.sk.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Jitka Čihounková</cp:lastModifiedBy>
  <cp:revision>61</cp:revision>
  <dcterms:created xsi:type="dcterms:W3CDTF">2014-08-14T10:06:31Z</dcterms:created>
  <dcterms:modified xsi:type="dcterms:W3CDTF">2023-02-24T15:34:03Z</dcterms:modified>
</cp:coreProperties>
</file>