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0" r:id="rId4"/>
    <p:sldId id="261" r:id="rId5"/>
    <p:sldId id="263" r:id="rId6"/>
    <p:sldId id="264" r:id="rId7"/>
    <p:sldId id="262" r:id="rId8"/>
    <p:sldId id="258" r:id="rId9"/>
    <p:sldId id="259" r:id="rId10"/>
    <p:sldId id="265" r:id="rId11"/>
    <p:sldId id="267" r:id="rId12"/>
    <p:sldId id="266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725616"/>
            <a:ext cx="11361600" cy="703384"/>
          </a:xfrm>
        </p:spPr>
        <p:txBody>
          <a:bodyPr/>
          <a:lstStyle/>
          <a:p>
            <a:pPr algn="ctr"/>
            <a:r>
              <a:rPr lang="cs-CZ" altLang="cs-CZ" sz="4800" dirty="0"/>
              <a:t>Vymezení a funkce volného času</a:t>
            </a:r>
            <a:endParaRPr lang="sk-SK" sz="4800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363DCF-CED1-4478-B45F-75B0D99E4B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2353DC-E66E-4200-98EB-1601036E4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15513"/>
            <a:ext cx="10753200" cy="451576"/>
          </a:xfrm>
        </p:spPr>
        <p:txBody>
          <a:bodyPr/>
          <a:lstStyle/>
          <a:p>
            <a:r>
              <a:rPr lang="cs-CZ" altLang="cs-CZ" dirty="0"/>
              <a:t>Vědecké přístupy k </a:t>
            </a:r>
            <a:r>
              <a:rPr lang="cs-CZ" altLang="cs-CZ" dirty="0" err="1"/>
              <a:t>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84AA651-80B9-4AAB-A4E7-05E55CF41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308297"/>
            <a:ext cx="11277471" cy="472065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historický</a:t>
            </a:r>
            <a:r>
              <a:rPr lang="cs-CZ" sz="3200" dirty="0"/>
              <a:t> – vývoj teorie a praxe </a:t>
            </a:r>
            <a:r>
              <a:rPr lang="cs-CZ" sz="3200" dirty="0" err="1"/>
              <a:t>VČ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filozofický</a:t>
            </a:r>
            <a:r>
              <a:rPr lang="cs-CZ" sz="3200" dirty="0"/>
              <a:t> – smysl volného času – od starověku po dnešek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sociologický</a:t>
            </a:r>
            <a:r>
              <a:rPr lang="cs-CZ" sz="3200" dirty="0"/>
              <a:t> – především od 60. let 20. století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psychologický</a:t>
            </a:r>
            <a:r>
              <a:rPr lang="cs-CZ" sz="3200" dirty="0"/>
              <a:t> (prožívání a chování + </a:t>
            </a:r>
            <a:r>
              <a:rPr lang="cs-CZ" sz="3200" dirty="0" err="1"/>
              <a:t>VČ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komplexní věda o </a:t>
            </a:r>
            <a:r>
              <a:rPr lang="cs-CZ" sz="3200" b="1" dirty="0" err="1">
                <a:solidFill>
                  <a:srgbClr val="0000DC"/>
                </a:solidFill>
              </a:rPr>
              <a:t>VČ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výzkum </a:t>
            </a:r>
            <a:r>
              <a:rPr lang="cs-CZ" sz="3200" dirty="0" err="1"/>
              <a:t>VČ</a:t>
            </a:r>
            <a:r>
              <a:rPr lang="cs-CZ" sz="3200" dirty="0"/>
              <a:t> – </a:t>
            </a:r>
            <a:r>
              <a:rPr lang="de-DE" sz="3200" dirty="0"/>
              <a:t>Freizeitwissenschaft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pedagogický</a:t>
            </a:r>
            <a:r>
              <a:rPr lang="cs-CZ" sz="3200" dirty="0"/>
              <a:t> – především od 70. let 20. století –</a:t>
            </a:r>
            <a:br>
              <a:rPr lang="cs-CZ" sz="3200" dirty="0"/>
            </a:br>
            <a:r>
              <a:rPr lang="cs-CZ" sz="3200" dirty="0"/>
              <a:t>socialistické X demokratické pojetí, děti a mládež X všichni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…</a:t>
            </a: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034678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6CD345-0548-4F08-ADF6-FFFC12FFB9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48E91D-5211-4123-980C-263159496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879200" cy="451576"/>
          </a:xfrm>
        </p:spPr>
        <p:txBody>
          <a:bodyPr/>
          <a:lstStyle/>
          <a:p>
            <a:r>
              <a:rPr lang="cs-CZ" altLang="cs-CZ" dirty="0"/>
              <a:t>Pedagogika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5222C2D-F2F2-454E-84FC-D79C494A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26942"/>
            <a:ext cx="11543538" cy="503289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= samostatná disciplína </a:t>
            </a:r>
            <a:r>
              <a:rPr lang="cs-CZ" altLang="cs-CZ" sz="3200" b="1" dirty="0">
                <a:solidFill>
                  <a:srgbClr val="FF0000"/>
                </a:solidFill>
              </a:rPr>
              <a:t>mezi vědou </a:t>
            </a:r>
            <a:r>
              <a:rPr lang="cs-CZ" altLang="cs-CZ" sz="3200" dirty="0"/>
              <a:t>(výzkumem)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F0000"/>
                </a:solidFill>
              </a:rPr>
              <a:t>o volném čase a pedagogikou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interdisciplinární věda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=</a:t>
            </a:r>
            <a:r>
              <a:rPr lang="cs-CZ" altLang="cs-CZ" sz="3200" dirty="0"/>
              <a:t> </a:t>
            </a:r>
            <a:r>
              <a:rPr lang="cs-CZ" altLang="cs-CZ" sz="3200" b="1" dirty="0">
                <a:solidFill>
                  <a:srgbClr val="0000DC"/>
                </a:solidFill>
              </a:rPr>
              <a:t>integrální věda </a:t>
            </a:r>
            <a:r>
              <a:rPr lang="cs-CZ" altLang="cs-CZ" sz="3200" dirty="0"/>
              <a:t>– vztah k sociologii, psychologii, ekonomice, … + vědy zkoumající </a:t>
            </a:r>
            <a:r>
              <a:rPr lang="cs-CZ" altLang="cs-CZ" sz="3200" b="1" dirty="0">
                <a:solidFill>
                  <a:srgbClr val="0000DC"/>
                </a:solidFill>
              </a:rPr>
              <a:t>obsahové oblasti </a:t>
            </a:r>
            <a:r>
              <a:rPr lang="cs-CZ" altLang="cs-CZ" sz="3200" b="1" dirty="0" err="1">
                <a:solidFill>
                  <a:srgbClr val="0000DC"/>
                </a:solidFill>
              </a:rPr>
              <a:t>VČ</a:t>
            </a:r>
            <a:r>
              <a:rPr lang="cs-CZ" altLang="cs-CZ" sz="3200" b="1" dirty="0">
                <a:solidFill>
                  <a:srgbClr val="0000DC"/>
                </a:solidFill>
              </a:rPr>
              <a:t> aktivit </a:t>
            </a:r>
            <a:r>
              <a:rPr lang="cs-CZ" altLang="cs-CZ" sz="3200" dirty="0"/>
              <a:t>= ???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společenská věda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(výzkum a </a:t>
            </a:r>
            <a:r>
              <a:rPr lang="cs-CZ" altLang="cs-CZ" sz="3200" b="1" dirty="0">
                <a:solidFill>
                  <a:srgbClr val="F01928"/>
                </a:solidFill>
              </a:rPr>
              <a:t>kritická reflexe</a:t>
            </a:r>
            <a:r>
              <a:rPr lang="cs-CZ" alt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věda o lidském jednání </a:t>
            </a:r>
            <a:r>
              <a:rPr lang="cs-CZ" altLang="cs-CZ" sz="3200" dirty="0"/>
              <a:t>– tvoří </a:t>
            </a:r>
            <a:r>
              <a:rPr lang="cs-CZ" altLang="cs-CZ" sz="3200" b="1" dirty="0">
                <a:solidFill>
                  <a:srgbClr val="F01928"/>
                </a:solidFill>
              </a:rPr>
              <a:t>praktické strategie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= </a:t>
            </a:r>
            <a:r>
              <a:rPr lang="cs-CZ" altLang="cs-CZ" sz="3200" b="1" dirty="0"/>
              <a:t>pedagogická věda zaměřená na </a:t>
            </a:r>
            <a:r>
              <a:rPr lang="cs-CZ" altLang="cs-CZ" sz="3200" b="1" dirty="0">
                <a:solidFill>
                  <a:srgbClr val="F01928"/>
                </a:solidFill>
              </a:rPr>
              <a:t>edukační zhodnocení </a:t>
            </a:r>
            <a:r>
              <a:rPr lang="cs-CZ" altLang="cs-CZ" sz="3200" b="1" dirty="0" err="1">
                <a:solidFill>
                  <a:srgbClr val="F01928"/>
                </a:solidFill>
              </a:rPr>
              <a:t>VČ</a:t>
            </a:r>
            <a:r>
              <a:rPr lang="cs-CZ" altLang="cs-CZ" sz="3200" b="1" dirty="0">
                <a:solidFill>
                  <a:srgbClr val="F01928"/>
                </a:solidFill>
              </a:rPr>
              <a:t> </a:t>
            </a:r>
            <a:r>
              <a:rPr lang="cs-CZ" altLang="cs-CZ" sz="3200" b="1" dirty="0"/>
              <a:t>= </a:t>
            </a:r>
            <a:r>
              <a:rPr lang="cs-CZ" altLang="cs-CZ" sz="3200" b="1" dirty="0">
                <a:solidFill>
                  <a:srgbClr val="F01928"/>
                </a:solidFill>
              </a:rPr>
              <a:t>pomoc při autonomním a smysluplném využívání </a:t>
            </a:r>
            <a:r>
              <a:rPr lang="cs-CZ" altLang="cs-CZ" sz="3200" b="1" dirty="0" err="1">
                <a:solidFill>
                  <a:srgbClr val="F01928"/>
                </a:solidFill>
              </a:rPr>
              <a:t>VČ</a:t>
            </a:r>
            <a:endParaRPr lang="cs-CZ" altLang="cs-CZ" sz="3200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516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52ED8B-8F8B-4536-9213-F38B3C7B5C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5A9207-BB1E-49AF-B58B-E39191DF3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Vědecké přístupy k </a:t>
            </a:r>
            <a:r>
              <a:rPr lang="cs-CZ" altLang="cs-CZ" dirty="0" err="1"/>
              <a:t>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654CB9-A6BD-4E67-854E-86D4A75D0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6769"/>
            <a:ext cx="10970252" cy="4821231"/>
          </a:xfrm>
        </p:spPr>
        <p:txBody>
          <a:bodyPr/>
          <a:lstStyle/>
          <a:p>
            <a:pPr marL="609600" indent="-60960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optimistický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smysl a cíl života – 60. léta 20. st., nárůst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, důraz na svobodu, … – oživení i u nás</a:t>
            </a:r>
          </a:p>
          <a:p>
            <a:pPr marL="609600" indent="-60960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skeptický</a:t>
            </a:r>
            <a:r>
              <a:rPr lang="cs-CZ" altLang="cs-CZ" sz="3200" b="1" dirty="0"/>
              <a:t> </a:t>
            </a:r>
            <a:r>
              <a:rPr lang="cs-CZ" altLang="cs-CZ" sz="3200" dirty="0"/>
              <a:t>(kritický) – důraz na </a:t>
            </a:r>
            <a:r>
              <a:rPr lang="cs-CZ" altLang="cs-CZ" sz="3200" b="1" dirty="0"/>
              <a:t>rizika a negativní stránky </a:t>
            </a:r>
            <a:r>
              <a:rPr lang="cs-CZ" altLang="cs-CZ" sz="3200" b="1" dirty="0" err="1"/>
              <a:t>VČ</a:t>
            </a:r>
            <a:r>
              <a:rPr lang="cs-CZ" altLang="cs-CZ" sz="3200" b="1" dirty="0"/>
              <a:t> – </a:t>
            </a:r>
            <a:r>
              <a:rPr lang="cs-CZ" altLang="cs-CZ" sz="3200" b="1" dirty="0">
                <a:solidFill>
                  <a:srgbClr val="FF0000"/>
                </a:solidFill>
              </a:rPr>
              <a:t>ideologické zneužití </a:t>
            </a:r>
            <a:r>
              <a:rPr lang="cs-CZ" altLang="cs-CZ" sz="3200" dirty="0"/>
              <a:t>(</a:t>
            </a:r>
            <a:r>
              <a:rPr lang="de-DE" altLang="cs-CZ" sz="3200" dirty="0"/>
              <a:t>Hitlerjugend</a:t>
            </a:r>
            <a:r>
              <a:rPr lang="cs-CZ" altLang="cs-CZ" sz="3200" dirty="0"/>
              <a:t>, Komsomol, </a:t>
            </a:r>
            <a:r>
              <a:rPr lang="cs-CZ" altLang="cs-CZ" sz="3200" dirty="0" err="1"/>
              <a:t>SSM</a:t>
            </a:r>
            <a:r>
              <a:rPr lang="cs-CZ" altLang="cs-CZ" sz="3200" dirty="0"/>
              <a:t>, Pionýr, …), – </a:t>
            </a:r>
            <a:r>
              <a:rPr lang="cs-CZ" altLang="cs-CZ" sz="3200" b="1" dirty="0">
                <a:solidFill>
                  <a:srgbClr val="FF0000"/>
                </a:solidFill>
              </a:rPr>
              <a:t>konzum</a:t>
            </a:r>
            <a:r>
              <a:rPr lang="cs-CZ" altLang="cs-CZ" sz="3200" dirty="0"/>
              <a:t> (</a:t>
            </a:r>
            <a:r>
              <a:rPr lang="cs-CZ" altLang="cs-CZ" sz="3200" dirty="0" err="1"/>
              <a:t>Veblen</a:t>
            </a:r>
            <a:r>
              <a:rPr lang="cs-CZ" altLang="cs-CZ" sz="3200" dirty="0"/>
              <a:t>) – </a:t>
            </a:r>
            <a:br>
              <a:rPr lang="cs-CZ" altLang="cs-CZ" sz="3200" dirty="0"/>
            </a:br>
            <a:r>
              <a:rPr lang="cs-CZ" altLang="cs-CZ" sz="3200" dirty="0"/>
              <a:t>média, průmysl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, … → </a:t>
            </a:r>
            <a:br>
              <a:rPr lang="cs-CZ" altLang="cs-CZ" sz="3200" dirty="0"/>
            </a:br>
            <a:r>
              <a:rPr lang="cs-CZ" altLang="cs-CZ" sz="3200" dirty="0"/>
              <a:t>nutná </a:t>
            </a:r>
            <a:r>
              <a:rPr lang="cs-CZ" altLang="cs-CZ" sz="3200" b="1" dirty="0">
                <a:solidFill>
                  <a:srgbClr val="F01928"/>
                </a:solidFill>
              </a:rPr>
              <a:t>výchova k </a:t>
            </a:r>
            <a:r>
              <a:rPr lang="cs-CZ" altLang="cs-CZ" sz="3200" b="1" dirty="0" err="1">
                <a:solidFill>
                  <a:srgbClr val="F01928"/>
                </a:solidFill>
              </a:rPr>
              <a:t>VČ</a:t>
            </a:r>
            <a:r>
              <a:rPr lang="cs-CZ" altLang="cs-CZ" sz="3200" b="1" dirty="0">
                <a:solidFill>
                  <a:srgbClr val="F01928"/>
                </a:solidFill>
              </a:rPr>
              <a:t> </a:t>
            </a:r>
            <a:r>
              <a:rPr lang="cs-CZ" altLang="cs-CZ" sz="3200" dirty="0"/>
              <a:t>(již </a:t>
            </a:r>
            <a:r>
              <a:rPr lang="cs-CZ" altLang="cs-CZ" sz="3200" dirty="0" err="1"/>
              <a:t>Spencer</a:t>
            </a:r>
            <a:r>
              <a:rPr lang="cs-CZ" altLang="cs-CZ" sz="3200" dirty="0"/>
              <a:t>)</a:t>
            </a:r>
          </a:p>
          <a:p>
            <a:pPr marL="609600" indent="-60960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realistický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rozvoj hodnot ve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v reálných sociálních kontextech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92875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554EC5-3D12-45DE-B204-1E15B08138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F0AC0D-A7A3-47CD-84C9-CB9F52400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Definice </a:t>
            </a:r>
            <a:r>
              <a:rPr lang="cs-CZ" altLang="cs-CZ" dirty="0" err="1"/>
              <a:t>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4F9574D-7D75-4E9A-B527-127265F10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78633"/>
            <a:ext cx="11139065" cy="461420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pozitivní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volný čas = </a:t>
            </a:r>
            <a:r>
              <a:rPr lang="cs-CZ" altLang="cs-CZ" sz="3200" b="1" dirty="0">
                <a:solidFill>
                  <a:srgbClr val="FF0000"/>
                </a:solidFill>
              </a:rPr>
              <a:t>disponibilní časový prostor </a:t>
            </a:r>
            <a:r>
              <a:rPr lang="cs-CZ" altLang="cs-CZ" sz="3200" dirty="0"/>
              <a:t>– svobodně nakládat s časem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negativní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zbývající doba denního průběhu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Obtížné definování </a:t>
            </a:r>
            <a:r>
              <a:rPr lang="cs-CZ" altLang="cs-CZ" sz="3200" b="1" dirty="0" err="1"/>
              <a:t>VČ</a:t>
            </a:r>
            <a:r>
              <a:rPr lang="cs-CZ" altLang="cs-CZ" sz="3200" b="1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 err="1"/>
              <a:t>VČ</a:t>
            </a:r>
            <a:r>
              <a:rPr lang="cs-CZ" altLang="cs-CZ" sz="3200" dirty="0"/>
              <a:t> = </a:t>
            </a:r>
            <a:r>
              <a:rPr lang="cs-CZ" altLang="cs-CZ" sz="3200" b="1" dirty="0">
                <a:solidFill>
                  <a:srgbClr val="FF0000"/>
                </a:solidFill>
              </a:rPr>
              <a:t>cokoliv</a:t>
            </a:r>
            <a:r>
              <a:rPr lang="cs-CZ" altLang="cs-CZ" sz="3200" dirty="0"/>
              <a:t>, co lidé za volný čas považují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pro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je významné prožívání, plynutí – </a:t>
            </a:r>
            <a:r>
              <a:rPr lang="cs-CZ" altLang="cs-CZ" sz="3200" b="1" dirty="0">
                <a:solidFill>
                  <a:srgbClr val="FF0000"/>
                </a:solidFill>
              </a:rPr>
              <a:t>stav </a:t>
            </a:r>
            <a:r>
              <a:rPr lang="cs-CZ" altLang="cs-CZ" sz="3200" b="1" dirty="0" err="1">
                <a:solidFill>
                  <a:srgbClr val="FF0000"/>
                </a:solidFill>
              </a:rPr>
              <a:t>flow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(Smékal)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 err="1"/>
              <a:t>VČ</a:t>
            </a:r>
            <a:r>
              <a:rPr lang="cs-CZ" altLang="cs-CZ" sz="3200" dirty="0"/>
              <a:t> = </a:t>
            </a:r>
            <a:r>
              <a:rPr lang="cs-CZ" altLang="cs-CZ" sz="3200" b="1" dirty="0">
                <a:solidFill>
                  <a:srgbClr val="FF0000"/>
                </a:solidFill>
              </a:rPr>
              <a:t>fikce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je závislý na tom, kdo mu dává náplň – společnost x jedinec (</a:t>
            </a:r>
            <a:r>
              <a:rPr lang="cs-CZ" altLang="cs-CZ" sz="3200" dirty="0" err="1"/>
              <a:t>Giesecke</a:t>
            </a:r>
            <a:r>
              <a:rPr lang="cs-CZ" altLang="cs-CZ" sz="3200" dirty="0"/>
              <a:t> 1983)</a:t>
            </a:r>
          </a:p>
        </p:txBody>
      </p:sp>
    </p:spTree>
    <p:extLst>
      <p:ext uri="{BB962C8B-B14F-4D97-AF65-F5344CB8AC3E}">
        <p14:creationId xmlns:p14="http://schemas.microsoft.com/office/powerpoint/2010/main" val="358540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30E4C2-C8B8-4426-94E9-14CFBFD8D9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FDBC2F-CAC6-40DA-B1BC-3CB09AF91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Vize </a:t>
            </a:r>
            <a:r>
              <a:rPr lang="cs-CZ" dirty="0" err="1"/>
              <a:t>VČ</a:t>
            </a:r>
            <a:r>
              <a:rPr lang="cs-CZ" dirty="0"/>
              <a:t>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3246C65-E1C1-4106-8250-81E746B85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08295"/>
            <a:ext cx="11237538" cy="482970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de-DE" sz="3200" dirty="0"/>
              <a:t>Horst Werner Opaschowski </a:t>
            </a:r>
            <a:r>
              <a:rPr lang="cs-CZ" sz="3200" dirty="0"/>
              <a:t>(</a:t>
            </a:r>
            <a:r>
              <a:rPr lang="de-DE" sz="3200" dirty="0"/>
              <a:t>2020</a:t>
            </a:r>
            <a:r>
              <a:rPr lang="cs-CZ" sz="3200" dirty="0"/>
              <a:t>)</a:t>
            </a:r>
            <a:r>
              <a:rPr lang="de-DE" sz="3200" dirty="0"/>
              <a:t>: </a:t>
            </a:r>
            <a:r>
              <a:rPr lang="de-DE" sz="3200" b="1" i="1" dirty="0">
                <a:solidFill>
                  <a:srgbClr val="FF0000"/>
                </a:solidFill>
              </a:rPr>
              <a:t>Die semiglückliche Gesellschaft</a:t>
            </a:r>
            <a:r>
              <a:rPr lang="de-DE" sz="3200" i="1" dirty="0"/>
              <a:t>. Das neue Leben der Deutschen auf dem Weg in die Post-Corona-Zeit</a:t>
            </a:r>
            <a:r>
              <a:rPr lang="cs-CZ" sz="3200" dirty="0"/>
              <a:t>.</a:t>
            </a:r>
            <a:r>
              <a:rPr lang="de-DE" sz="3200" dirty="0"/>
              <a:t> Leverkusen</a:t>
            </a:r>
            <a:r>
              <a:rPr lang="cs-CZ" sz="3200" dirty="0"/>
              <a:t>:</a:t>
            </a:r>
            <a:r>
              <a:rPr lang="de-DE" sz="3200" dirty="0"/>
              <a:t> Verlag Barbara Budrich</a:t>
            </a:r>
            <a:r>
              <a:rPr lang="cs-CZ" sz="3200" dirty="0"/>
              <a:t>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mnoho lidí je chudších X ne více nešťastných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změna postojů k prosperitě – </a:t>
            </a:r>
            <a:r>
              <a:rPr lang="cs-CZ" sz="3200" b="1" dirty="0">
                <a:solidFill>
                  <a:srgbClr val="FF0000"/>
                </a:solidFill>
              </a:rPr>
              <a:t>zdraví</a:t>
            </a:r>
            <a:r>
              <a:rPr lang="cs-CZ" sz="3200" dirty="0"/>
              <a:t> = stejně cenné jako peníze – </a:t>
            </a:r>
            <a:r>
              <a:rPr lang="cs-CZ" sz="3200" i="1" dirty="0"/>
              <a:t>„bez zdraví nic nejde“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časová prosperita </a:t>
            </a:r>
            <a:r>
              <a:rPr lang="cs-CZ" sz="3200" dirty="0"/>
              <a:t>= nová kvalita života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bohatství vztahů </a:t>
            </a:r>
            <a:r>
              <a:rPr lang="cs-CZ" sz="3200" dirty="0"/>
              <a:t>= nová kvalita života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rodina</a:t>
            </a:r>
            <a:r>
              <a:rPr lang="cs-CZ" sz="3200" dirty="0"/>
              <a:t> tvoří nejdůležitější smyl života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6828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A4EB59-60DF-4BAA-BA2D-B9648138C8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B29330-5DAE-44AC-AFBE-750B7AC1C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Vize </a:t>
            </a:r>
            <a:r>
              <a:rPr lang="cs-CZ" dirty="0" err="1"/>
              <a:t>VČ</a:t>
            </a:r>
            <a:r>
              <a:rPr lang="cs-CZ" dirty="0"/>
              <a:t>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9188A09-41D4-495E-B4BE-4D15E4519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09822"/>
            <a:ext cx="10753200" cy="5270178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de-DE" sz="3200" dirty="0"/>
              <a:t>Opaschowski </a:t>
            </a:r>
            <a:r>
              <a:rPr lang="cs-CZ" sz="3200" dirty="0"/>
              <a:t>(</a:t>
            </a:r>
            <a:r>
              <a:rPr lang="de-DE" sz="3200" dirty="0"/>
              <a:t>2020</a:t>
            </a:r>
            <a:r>
              <a:rPr lang="cs-CZ" sz="3200" dirty="0"/>
              <a:t>)</a:t>
            </a:r>
            <a:r>
              <a:rPr lang="de-DE" sz="3200" dirty="0"/>
              <a:t>: </a:t>
            </a:r>
            <a:r>
              <a:rPr lang="de-DE" sz="3200" b="1" i="1" dirty="0">
                <a:solidFill>
                  <a:srgbClr val="FF0000"/>
                </a:solidFill>
              </a:rPr>
              <a:t>Die semiglückliche Gesellschaft</a:t>
            </a:r>
            <a:r>
              <a:rPr lang="de-DE" sz="3200" i="1" dirty="0"/>
              <a:t>.</a:t>
            </a:r>
            <a:endParaRPr lang="cs-CZ" sz="3200" i="1" dirty="0"/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přátelé a sousedé </a:t>
            </a:r>
            <a:r>
              <a:rPr lang="cs-CZ" sz="3200" dirty="0"/>
              <a:t>= druhá rodina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vznik nové </a:t>
            </a:r>
            <a:r>
              <a:rPr lang="cs-CZ" sz="3200" b="1" dirty="0">
                <a:solidFill>
                  <a:srgbClr val="0000DC"/>
                </a:solidFill>
              </a:rPr>
              <a:t>vzájemné solidarity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podpora </a:t>
            </a:r>
            <a:r>
              <a:rPr lang="cs-CZ" sz="3200" b="1" dirty="0">
                <a:solidFill>
                  <a:srgbClr val="0000DC"/>
                </a:solidFill>
              </a:rPr>
              <a:t>občanské společnosti</a:t>
            </a:r>
          </a:p>
          <a:p>
            <a:pPr>
              <a:lnSpc>
                <a:spcPct val="100000"/>
              </a:lnSpc>
            </a:pPr>
            <a:r>
              <a:rPr lang="cs-CZ" sz="3200" dirty="0" err="1"/>
              <a:t>homeoffice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FF0000"/>
                </a:solidFill>
              </a:rPr>
              <a:t>sbližování profesního a osobního života</a:t>
            </a:r>
          </a:p>
          <a:p>
            <a:pPr>
              <a:lnSpc>
                <a:spcPct val="100000"/>
              </a:lnSpc>
            </a:pPr>
            <a:r>
              <a:rPr lang="cs-CZ" sz="3200" i="1" dirty="0"/>
              <a:t>„pomoz si sám dřív, než ti pomůže stát“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posílení </a:t>
            </a:r>
            <a:r>
              <a:rPr lang="cs-CZ" sz="3200" b="1" dirty="0">
                <a:solidFill>
                  <a:srgbClr val="0000DC"/>
                </a:solidFill>
              </a:rPr>
              <a:t>ohleduplnosti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obrovský nárůst </a:t>
            </a:r>
            <a:r>
              <a:rPr lang="cs-CZ" sz="3200" b="1" dirty="0">
                <a:solidFill>
                  <a:srgbClr val="F01928"/>
                </a:solidFill>
              </a:rPr>
              <a:t>edukační role médií</a:t>
            </a:r>
          </a:p>
          <a:p>
            <a:pPr>
              <a:lnSpc>
                <a:spcPct val="100000"/>
              </a:lnSpc>
            </a:pPr>
            <a:r>
              <a:rPr lang="cs-CZ" sz="3200" i="1" dirty="0"/>
              <a:t>„cestuji, tedy jsem“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01928"/>
                </a:solidFill>
              </a:rPr>
              <a:t>cestování </a:t>
            </a:r>
            <a:r>
              <a:rPr lang="cs-CZ" sz="3200" dirty="0"/>
              <a:t>jako nejpopulárnější </a:t>
            </a:r>
            <a:r>
              <a:rPr lang="cs-CZ" sz="3200"/>
              <a:t>forma štěstí </a:t>
            </a:r>
            <a:endParaRPr lang="cs-CZ" sz="3200" dirty="0"/>
          </a:p>
          <a:p>
            <a:pPr>
              <a:lnSpc>
                <a:spcPct val="100000"/>
              </a:lnSpc>
            </a:pPr>
            <a:r>
              <a:rPr lang="cs-CZ" sz="3200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938153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9A75FB-0FC4-45B6-A17A-02A7AC0364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017DE2-908F-4E07-BCC8-D889B5758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Vymezení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AE76699-85F1-4509-B8BB-7397D8A4F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17785"/>
            <a:ext cx="10753200" cy="452021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600" b="1" dirty="0"/>
              <a:t>Volný čas =</a:t>
            </a:r>
            <a:br>
              <a:rPr lang="cs-CZ" altLang="cs-CZ" sz="3600" b="1" dirty="0"/>
            </a:br>
            <a:r>
              <a:rPr lang="cs-CZ" altLang="cs-CZ" sz="3600" b="1" dirty="0">
                <a:solidFill>
                  <a:srgbClr val="FF0000"/>
                </a:solidFill>
              </a:rPr>
              <a:t>opak</a:t>
            </a:r>
            <a:r>
              <a:rPr lang="cs-CZ" altLang="cs-CZ" sz="3600" dirty="0"/>
              <a:t> nutné práce a povinností, doba, </a:t>
            </a:r>
            <a:br>
              <a:rPr lang="cs-CZ" altLang="cs-CZ" sz="3600" dirty="0"/>
            </a:br>
            <a:r>
              <a:rPr lang="cs-CZ" altLang="cs-CZ" sz="3600" dirty="0"/>
              <a:t>kdy si své činnosti můžeme </a:t>
            </a:r>
            <a:r>
              <a:rPr lang="cs-CZ" altLang="cs-CZ" sz="3600" b="1" dirty="0">
                <a:solidFill>
                  <a:srgbClr val="FF0000"/>
                </a:solidFill>
              </a:rPr>
              <a:t>svobodně vybrat</a:t>
            </a:r>
            <a:r>
              <a:rPr lang="cs-CZ" altLang="cs-CZ" sz="3600" dirty="0"/>
              <a:t>, děláme je </a:t>
            </a:r>
            <a:r>
              <a:rPr lang="cs-CZ" altLang="cs-CZ" sz="3600" b="1" dirty="0">
                <a:solidFill>
                  <a:srgbClr val="FF0000"/>
                </a:solidFill>
              </a:rPr>
              <a:t>dobrovolně a rádi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600" b="1" dirty="0">
                <a:solidFill>
                  <a:srgbClr val="0000DC"/>
                </a:solidFill>
              </a:rPr>
              <a:t>negativní</a:t>
            </a:r>
            <a:r>
              <a:rPr lang="cs-CZ" altLang="cs-CZ" sz="3600" b="1" dirty="0"/>
              <a:t> pojem – </a:t>
            </a:r>
            <a:r>
              <a:rPr lang="cs-CZ" altLang="cs-CZ" sz="3600" dirty="0"/>
              <a:t>volný čas = </a:t>
            </a:r>
            <a:r>
              <a:rPr lang="cs-CZ" altLang="cs-CZ" sz="3600" b="1" dirty="0"/>
              <a:t>zbývající doba </a:t>
            </a:r>
            <a:br>
              <a:rPr lang="cs-CZ" altLang="cs-CZ" sz="3600" b="1" dirty="0"/>
            </a:br>
            <a:r>
              <a:rPr lang="cs-CZ" altLang="cs-CZ" sz="3600" dirty="0"/>
              <a:t>(po škole, práci,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600" b="1" dirty="0">
                <a:solidFill>
                  <a:srgbClr val="F01928"/>
                </a:solidFill>
              </a:rPr>
              <a:t>pozitivní</a:t>
            </a:r>
            <a:r>
              <a:rPr lang="cs-CZ" altLang="cs-CZ" sz="3600" dirty="0"/>
              <a:t> </a:t>
            </a:r>
            <a:r>
              <a:rPr lang="cs-CZ" altLang="cs-CZ" sz="3600" b="1" dirty="0"/>
              <a:t>pojem = </a:t>
            </a:r>
            <a:r>
              <a:rPr lang="cs-CZ" altLang="cs-CZ" sz="3600" b="1" dirty="0">
                <a:solidFill>
                  <a:srgbClr val="FF0000"/>
                </a:solidFill>
              </a:rPr>
              <a:t>disponibilní </a:t>
            </a:r>
            <a:r>
              <a:rPr lang="cs-CZ" altLang="cs-CZ" sz="3600" b="1" dirty="0"/>
              <a:t>čas</a:t>
            </a:r>
          </a:p>
        </p:txBody>
      </p:sp>
    </p:spTree>
    <p:extLst>
      <p:ext uri="{BB962C8B-B14F-4D97-AF65-F5344CB8AC3E}">
        <p14:creationId xmlns:p14="http://schemas.microsoft.com/office/powerpoint/2010/main" val="2706476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928545-43AE-47AA-B010-D6423227E0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B5D7DE-0A66-425E-9297-49E43A553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48211"/>
            <a:ext cx="10753200" cy="451576"/>
          </a:xfrm>
        </p:spPr>
        <p:txBody>
          <a:bodyPr/>
          <a:lstStyle/>
          <a:p>
            <a:r>
              <a:rPr lang="cs-CZ" altLang="cs-CZ" dirty="0"/>
              <a:t>Specifika </a:t>
            </a:r>
            <a:r>
              <a:rPr lang="cs-CZ" altLang="cs-CZ" dirty="0" err="1"/>
              <a:t>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314D822-DAAF-4BE2-B735-5F7C3D3B1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349281"/>
            <a:ext cx="11543538" cy="473472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 err="1"/>
              <a:t>Joffre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Dumazedi</a:t>
            </a:r>
            <a:r>
              <a:rPr lang="en-US" altLang="cs-CZ" sz="3200" b="1" dirty="0">
                <a:cs typeface="Arial" panose="020B0604020202020204" pitchFamily="34" charset="0"/>
              </a:rPr>
              <a:t>è</a:t>
            </a:r>
            <a:r>
              <a:rPr lang="cs-CZ" altLang="cs-CZ" sz="3200" b="1" dirty="0"/>
              <a:t>r </a:t>
            </a:r>
            <a:r>
              <a:rPr lang="cs-CZ" altLang="cs-CZ" sz="3200" dirty="0"/>
              <a:t>(1915–2002), sociolog – </a:t>
            </a:r>
            <a:r>
              <a:rPr lang="cs-CZ" altLang="cs-CZ" sz="3200" b="1" dirty="0">
                <a:solidFill>
                  <a:srgbClr val="FF0000"/>
                </a:solidFill>
              </a:rPr>
              <a:t>rysy </a:t>
            </a:r>
            <a:r>
              <a:rPr lang="cs-CZ" altLang="cs-CZ" sz="3200" b="1" dirty="0" err="1">
                <a:solidFill>
                  <a:srgbClr val="FF0000"/>
                </a:solidFill>
              </a:rPr>
              <a:t>VČ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(1962):</a:t>
            </a:r>
          </a:p>
          <a:p>
            <a:pPr marL="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svobodná volba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osvobozuje od primárních povinností (práce, rodina, občanské, …)</a:t>
            </a:r>
          </a:p>
          <a:p>
            <a:pPr marL="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absence zištného</a:t>
            </a:r>
            <a:r>
              <a:rPr lang="cs-CZ" altLang="cs-CZ" sz="3200" dirty="0"/>
              <a:t>, utilitárního, ideologického, politického, … </a:t>
            </a:r>
            <a:r>
              <a:rPr lang="cs-CZ" altLang="cs-CZ" sz="3200" b="1" dirty="0">
                <a:solidFill>
                  <a:srgbClr val="0000DC"/>
                </a:solidFill>
              </a:rPr>
              <a:t>zaměření</a:t>
            </a:r>
            <a:r>
              <a:rPr lang="cs-CZ" altLang="cs-CZ" sz="3200" b="1" dirty="0"/>
              <a:t> X </a:t>
            </a:r>
            <a:r>
              <a:rPr lang="cs-CZ" altLang="cs-CZ" sz="3200" dirty="0"/>
              <a:t>je-li toto zaměření = </a:t>
            </a:r>
            <a:r>
              <a:rPr lang="cs-CZ" altLang="cs-CZ" sz="3200" b="1" dirty="0" err="1">
                <a:solidFill>
                  <a:srgbClr val="F01928"/>
                </a:solidFill>
              </a:rPr>
              <a:t>polovolný</a:t>
            </a:r>
            <a:r>
              <a:rPr lang="cs-CZ" altLang="cs-CZ" sz="3200" b="1" dirty="0">
                <a:solidFill>
                  <a:srgbClr val="F01928"/>
                </a:solidFill>
              </a:rPr>
              <a:t> čas</a:t>
            </a:r>
            <a:endParaRPr lang="cs-CZ" altLang="cs-CZ" sz="3200" dirty="0">
              <a:solidFill>
                <a:srgbClr val="F01928"/>
              </a:solidFill>
            </a:endParaRPr>
          </a:p>
          <a:p>
            <a:pPr marL="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hedonistický </a:t>
            </a:r>
            <a:r>
              <a:rPr lang="cs-CZ" altLang="cs-CZ" sz="3200" dirty="0"/>
              <a:t>charakter </a:t>
            </a:r>
          </a:p>
          <a:p>
            <a:pPr marL="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naplnění </a:t>
            </a:r>
            <a:r>
              <a:rPr lang="cs-CZ" altLang="cs-CZ" sz="3200" b="1" dirty="0">
                <a:solidFill>
                  <a:srgbClr val="0000DC"/>
                </a:solidFill>
              </a:rPr>
              <a:t>individuální potřeby </a:t>
            </a:r>
            <a:r>
              <a:rPr lang="cs-CZ" altLang="cs-CZ" sz="3200" dirty="0"/>
              <a:t>(i když je sociálně realizován)</a:t>
            </a:r>
          </a:p>
          <a:p>
            <a:pPr marL="0"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proměnlivost </a:t>
            </a:r>
            <a:r>
              <a:rPr lang="cs-CZ" altLang="cs-CZ" sz="3200" dirty="0"/>
              <a:t>– </a:t>
            </a:r>
            <a:r>
              <a:rPr lang="cs-CZ" altLang="cs-CZ" sz="3200" b="1" dirty="0">
                <a:solidFill>
                  <a:srgbClr val="F01928"/>
                </a:solidFill>
              </a:rPr>
              <a:t>hledání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= klíčový rys </a:t>
            </a:r>
            <a:r>
              <a:rPr lang="cs-CZ" altLang="cs-CZ" sz="3200" dirty="0" err="1"/>
              <a:t>VČ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780967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79CA88-EF99-4FFE-BFFF-4798111BFB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5CEE58-ED60-46CA-A2AC-3652850B1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Funkce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5422CB7-56E1-4F6E-A38E-6475E1455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3378"/>
            <a:ext cx="11096862" cy="429862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3 </a:t>
            </a:r>
            <a:r>
              <a:rPr lang="cs-CZ" altLang="cs-CZ" sz="3200" b="1" dirty="0"/>
              <a:t>prolínající </a:t>
            </a:r>
            <a:r>
              <a:rPr lang="cs-CZ" altLang="cs-CZ" sz="3200" dirty="0"/>
              <a:t>se funkce (</a:t>
            </a:r>
            <a:r>
              <a:rPr lang="cs-CZ" altLang="cs-CZ" sz="3200" dirty="0" err="1"/>
              <a:t>Dumazedi</a:t>
            </a:r>
            <a:r>
              <a:rPr lang="en-US" altLang="cs-CZ" sz="3200" dirty="0">
                <a:cs typeface="Arial" panose="020B0604020202020204" pitchFamily="34" charset="0"/>
              </a:rPr>
              <a:t>è</a:t>
            </a:r>
            <a:r>
              <a:rPr lang="cs-CZ" altLang="cs-CZ" sz="3200" dirty="0"/>
              <a:t>r, 1962):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odpočinek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= zotavení, reprodukce sil, odstranění napětí, ...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rozptýlení </a:t>
            </a:r>
            <a:r>
              <a:rPr lang="cs-CZ" altLang="cs-CZ" sz="3200" dirty="0"/>
              <a:t>= zábava, kompenzace, únik </a:t>
            </a:r>
            <a:br>
              <a:rPr lang="cs-CZ" altLang="cs-CZ" sz="3200" dirty="0"/>
            </a:br>
            <a:r>
              <a:rPr lang="cs-CZ" altLang="cs-CZ" sz="3200" dirty="0"/>
              <a:t>(dnes často virtuální svět, ...)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rozvoj </a:t>
            </a:r>
            <a:r>
              <a:rPr lang="cs-CZ" altLang="cs-CZ" sz="3200" dirty="0"/>
              <a:t>= kreativní, kulturní, sociální, ... aktivity</a:t>
            </a:r>
          </a:p>
          <a:p>
            <a:pPr>
              <a:lnSpc>
                <a:spcPct val="100000"/>
              </a:lnSpc>
              <a:spcBef>
                <a:spcPts val="3000"/>
              </a:spcBef>
              <a:buFont typeface="Wingdings" panose="05000000000000000000" pitchFamily="2" charset="2"/>
              <a:buNone/>
            </a:pPr>
            <a:r>
              <a:rPr lang="cs-CZ" altLang="cs-CZ" sz="3200" dirty="0" err="1"/>
              <a:t>Dumazedi</a:t>
            </a:r>
            <a:r>
              <a:rPr lang="en-US" altLang="cs-CZ" sz="3200" dirty="0">
                <a:cs typeface="Arial" panose="020B0604020202020204" pitchFamily="34" charset="0"/>
              </a:rPr>
              <a:t>è</a:t>
            </a:r>
            <a:r>
              <a:rPr lang="cs-CZ" altLang="cs-CZ" sz="3200" dirty="0"/>
              <a:t>r: </a:t>
            </a:r>
            <a:r>
              <a:rPr lang="cs-CZ" altLang="cs-CZ" sz="3200" b="1" i="1" dirty="0" err="1">
                <a:solidFill>
                  <a:srgbClr val="F01928"/>
                </a:solidFill>
              </a:rPr>
              <a:t>VČ</a:t>
            </a:r>
            <a:r>
              <a:rPr lang="cs-CZ" altLang="cs-CZ" sz="3200" b="1" i="1" dirty="0">
                <a:solidFill>
                  <a:srgbClr val="F01928"/>
                </a:solidFill>
              </a:rPr>
              <a:t> = hlavní měřítko pokroku</a:t>
            </a:r>
          </a:p>
        </p:txBody>
      </p:sp>
    </p:spTree>
    <p:extLst>
      <p:ext uri="{BB962C8B-B14F-4D97-AF65-F5344CB8AC3E}">
        <p14:creationId xmlns:p14="http://schemas.microsoft.com/office/powerpoint/2010/main" val="696020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14314D8-E046-4B3F-AED4-78E8A14A2D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37BC81-9392-4E6D-81EC-3C7ED78BB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04000"/>
            <a:ext cx="10753200" cy="451576"/>
          </a:xfrm>
        </p:spPr>
        <p:txBody>
          <a:bodyPr/>
          <a:lstStyle/>
          <a:p>
            <a:r>
              <a:rPr lang="cs-CZ" altLang="cs-CZ" dirty="0"/>
              <a:t>Funkce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1C71E0B-FE05-4483-B208-B86C97121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1" y="1111348"/>
            <a:ext cx="9278640" cy="524265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de-DE" sz="3200" b="1" dirty="0"/>
              <a:t>Horst Werner Opaschowski </a:t>
            </a:r>
            <a:r>
              <a:rPr lang="de-DE" sz="3200" dirty="0"/>
              <a:t>(*1941</a:t>
            </a:r>
            <a:r>
              <a:rPr lang="cs-CZ" sz="3200" dirty="0"/>
              <a:t>) – německý pedagog </a:t>
            </a:r>
            <a:r>
              <a:rPr lang="cs-CZ" sz="3200" dirty="0" err="1"/>
              <a:t>VČ</a:t>
            </a:r>
            <a:r>
              <a:rPr lang="cs-CZ" sz="3200" dirty="0"/>
              <a:t> – </a:t>
            </a:r>
            <a:r>
              <a:rPr lang="cs-CZ" altLang="cs-CZ" sz="3200" b="1" dirty="0"/>
              <a:t>vymezení funkcí </a:t>
            </a:r>
            <a:r>
              <a:rPr lang="cs-CZ" altLang="cs-CZ" sz="3200" b="1" dirty="0" err="1"/>
              <a:t>VČ</a:t>
            </a:r>
            <a:r>
              <a:rPr lang="cs-CZ" altLang="cs-CZ" sz="3200" b="1" dirty="0"/>
              <a:t> </a:t>
            </a:r>
            <a:r>
              <a:rPr lang="cs-CZ" altLang="cs-CZ" sz="3200" dirty="0"/>
              <a:t>(1977):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rekreace</a:t>
            </a:r>
            <a:r>
              <a:rPr lang="cs-CZ" altLang="cs-CZ" sz="3200" b="1" dirty="0"/>
              <a:t> </a:t>
            </a:r>
            <a:r>
              <a:rPr lang="cs-CZ" altLang="cs-CZ" sz="3200" dirty="0"/>
              <a:t>(zotavení) – fyzické, duševní, </a:t>
            </a:r>
            <a:br>
              <a:rPr lang="cs-CZ" altLang="cs-CZ" sz="3200" dirty="0"/>
            </a:br>
            <a:r>
              <a:rPr lang="cs-CZ" altLang="cs-CZ" sz="3200" dirty="0"/>
              <a:t>aktivní, receptivní,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kompenzace</a:t>
            </a:r>
            <a:r>
              <a:rPr lang="cs-CZ" altLang="cs-CZ" sz="3200" dirty="0"/>
              <a:t> (vyrovnání toho, co se v ostatním životě nedostává či nedaří) – v oblasti vzdělávání, profese, vědy,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katarze </a:t>
            </a:r>
            <a:r>
              <a:rPr lang="cs-CZ" altLang="cs-CZ" sz="3200" dirty="0"/>
              <a:t>(„očištění“, osvobození a odreagování </a:t>
            </a:r>
            <a:br>
              <a:rPr lang="cs-CZ" altLang="cs-CZ" sz="3200" dirty="0"/>
            </a:br>
            <a:r>
              <a:rPr lang="cs-CZ" altLang="cs-CZ" sz="3200" dirty="0"/>
              <a:t>od potlačených emocí a napětí) – </a:t>
            </a:r>
            <a:br>
              <a:rPr lang="cs-CZ" altLang="cs-CZ" sz="3200" dirty="0"/>
            </a:br>
            <a:r>
              <a:rPr lang="cs-CZ" altLang="cs-CZ" sz="3200" dirty="0"/>
              <a:t>význam umění, zážitků, ... </a:t>
            </a:r>
            <a:endParaRPr lang="cs-CZ" sz="3200" dirty="0"/>
          </a:p>
        </p:txBody>
      </p:sp>
      <p:pic>
        <p:nvPicPr>
          <p:cNvPr id="1026" name="Picture 2" descr="Zobrazit zdrojový obrázek">
            <a:extLst>
              <a:ext uri="{FF2B5EF4-FFF2-40B4-BE49-F238E27FC236}">
                <a16:creationId xmlns:a16="http://schemas.microsoft.com/office/drawing/2014/main" id="{6231DEE8-BCF3-4D69-A676-B684E6FE6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2641" y="1111348"/>
            <a:ext cx="248602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808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AD12B0-753E-48E9-8CD0-CE57363FB3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BA28E8-FD35-4FC0-9FC2-F04060693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21216"/>
            <a:ext cx="10753200" cy="451576"/>
          </a:xfrm>
        </p:spPr>
        <p:txBody>
          <a:bodyPr/>
          <a:lstStyle/>
          <a:p>
            <a:r>
              <a:rPr lang="cs-CZ" altLang="cs-CZ" dirty="0"/>
              <a:t>Funkce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04CCB12-B0AB-415B-87A6-11522B4A6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5" y="1266093"/>
            <a:ext cx="11451101" cy="4811150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de-DE" sz="3200" b="1" dirty="0"/>
              <a:t>Opaschowski</a:t>
            </a:r>
            <a:r>
              <a:rPr lang="cs-CZ" sz="3200" b="1" dirty="0"/>
              <a:t> </a:t>
            </a:r>
            <a:r>
              <a:rPr lang="cs-CZ" altLang="cs-CZ" sz="3200" dirty="0"/>
              <a:t>(1977):</a:t>
            </a:r>
            <a:endParaRPr lang="cs-CZ" altLang="cs-CZ" sz="3200" b="1" i="1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ventil</a:t>
            </a:r>
            <a:r>
              <a:rPr lang="cs-CZ" altLang="cs-CZ" sz="3200" dirty="0"/>
              <a:t> (uvolnění přebytečné energie) – práce, sport, umění, ...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konzum</a:t>
            </a:r>
            <a:r>
              <a:rPr lang="cs-CZ" altLang="cs-CZ" sz="3200" dirty="0"/>
              <a:t> (prostředek k užívání věcí a produktů) – </a:t>
            </a:r>
            <a:br>
              <a:rPr lang="cs-CZ" altLang="cs-CZ" sz="3200" dirty="0"/>
            </a:br>
            <a:r>
              <a:rPr lang="cs-CZ" altLang="cs-CZ" sz="3200" dirty="0"/>
              <a:t>x průmysl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, manipulace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kontrast</a:t>
            </a:r>
            <a:r>
              <a:rPr lang="cs-CZ" altLang="cs-CZ" sz="3200" dirty="0"/>
              <a:t> (protiklad vůči práci) – fyzická duševní, sociální kontakty X samota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doba podobná práci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(kongruenční teorie) – workholismus X „ostření pily“</a:t>
            </a:r>
          </a:p>
        </p:txBody>
      </p:sp>
    </p:spTree>
    <p:extLst>
      <p:ext uri="{BB962C8B-B14F-4D97-AF65-F5344CB8AC3E}">
        <p14:creationId xmlns:p14="http://schemas.microsoft.com/office/powerpoint/2010/main" val="2537632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32B54F-5DE5-4556-9117-BE14476D0A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A8ACC1-56A2-4FBC-A402-71378221A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Funkce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9CC074C-1EB0-4387-9A75-416DCA5AB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6769"/>
            <a:ext cx="11265674" cy="454386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sociologický pohled na </a:t>
            </a:r>
            <a:r>
              <a:rPr lang="cs-CZ" altLang="cs-CZ" sz="3200" dirty="0"/>
              <a:t>funkce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– USA</a:t>
            </a:r>
            <a:br>
              <a:rPr lang="cs-CZ" altLang="cs-CZ" sz="3200" dirty="0"/>
            </a:br>
            <a:r>
              <a:rPr lang="cs-CZ" altLang="cs-CZ" sz="3200" dirty="0"/>
              <a:t>(</a:t>
            </a:r>
            <a:r>
              <a:rPr lang="cs-CZ" altLang="cs-CZ" sz="3200" dirty="0" err="1"/>
              <a:t>Gordon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Marshall</a:t>
            </a:r>
            <a:r>
              <a:rPr lang="cs-CZ" altLang="cs-CZ" sz="3200" dirty="0"/>
              <a:t>, 1998):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terapeutická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prostor pro pomáhání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poradenská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prostor podporující optimalizaci životní </a:t>
            </a:r>
            <a:br>
              <a:rPr lang="cs-CZ" altLang="cs-CZ" sz="3200" dirty="0"/>
            </a:br>
            <a:r>
              <a:rPr lang="cs-CZ" altLang="cs-CZ" sz="3200" dirty="0"/>
              <a:t>a profesní dráhy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autonomní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vlastní rozvoj, potřeby a zájmy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podporující zdraví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podpora zdravého životního stylu + minimalizace následků závislostí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057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C39272-5D8B-4214-B329-D119D476A9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428BF0-C045-4906-B239-7850D513B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Základní roviny </a:t>
            </a:r>
            <a:r>
              <a:rPr lang="cs-CZ" altLang="cs-CZ" dirty="0" err="1"/>
              <a:t>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634CD30-BA28-4AE7-8E21-666501C2E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7446"/>
            <a:ext cx="10753200" cy="428455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dirty="0"/>
              <a:t>Miroslav </a:t>
            </a:r>
            <a:r>
              <a:rPr lang="cs-CZ" altLang="cs-CZ" sz="3200" dirty="0" err="1"/>
              <a:t>Krystoň</a:t>
            </a:r>
            <a:r>
              <a:rPr lang="cs-CZ" altLang="cs-CZ" sz="3200" dirty="0"/>
              <a:t> (2006):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individuální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prostor pro </a:t>
            </a:r>
            <a:r>
              <a:rPr lang="cs-CZ" altLang="cs-CZ" sz="3200" b="1" dirty="0"/>
              <a:t>seberealizaci</a:t>
            </a:r>
            <a:r>
              <a:rPr lang="cs-CZ" altLang="cs-CZ" sz="3200" dirty="0"/>
              <a:t> a </a:t>
            </a:r>
            <a:r>
              <a:rPr lang="cs-CZ" altLang="cs-CZ" sz="3200" b="1" dirty="0"/>
              <a:t>saturaci </a:t>
            </a:r>
            <a:r>
              <a:rPr lang="cs-CZ" altLang="cs-CZ" sz="3200" dirty="0"/>
              <a:t>individuálních zájmů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sociální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</a:t>
            </a:r>
            <a:r>
              <a:rPr lang="cs-CZ" altLang="cs-CZ" sz="3200" b="1" dirty="0"/>
              <a:t>prevence</a:t>
            </a:r>
            <a:r>
              <a:rPr lang="cs-CZ" altLang="cs-CZ" sz="3200" dirty="0"/>
              <a:t> sociálně-patologických jevů, </a:t>
            </a:r>
            <a:br>
              <a:rPr lang="cs-CZ" altLang="cs-CZ" sz="3200" dirty="0"/>
            </a:br>
            <a:r>
              <a:rPr lang="cs-CZ" altLang="cs-CZ" sz="3200" dirty="0" err="1"/>
              <a:t>VČ</a:t>
            </a:r>
            <a:r>
              <a:rPr lang="cs-CZ" altLang="cs-CZ" sz="3200" dirty="0"/>
              <a:t> = součást životních způsobů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edukační </a:t>
            </a:r>
            <a:r>
              <a:rPr lang="cs-CZ" altLang="cs-CZ" sz="3200" dirty="0"/>
              <a:t>–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pedagogické zhodnocení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</a:t>
            </a:r>
            <a:br>
              <a:rPr lang="cs-CZ" altLang="cs-CZ" sz="3200" dirty="0"/>
            </a:br>
            <a:r>
              <a:rPr lang="cs-CZ" altLang="cs-CZ" sz="3200" dirty="0"/>
              <a:t>prostor pro </a:t>
            </a:r>
            <a:r>
              <a:rPr lang="cs-CZ" altLang="cs-CZ" sz="3200" b="1" dirty="0">
                <a:solidFill>
                  <a:srgbClr val="F01928"/>
                </a:solidFill>
              </a:rPr>
              <a:t>vzdělávání </a:t>
            </a:r>
            <a:r>
              <a:rPr lang="cs-CZ" altLang="cs-CZ" sz="3200" dirty="0"/>
              <a:t>a </a:t>
            </a:r>
            <a:r>
              <a:rPr lang="cs-CZ" altLang="cs-CZ" sz="3200" b="1" dirty="0">
                <a:solidFill>
                  <a:srgbClr val="F01928"/>
                </a:solidFill>
              </a:rPr>
              <a:t>celkový rozvoj </a:t>
            </a:r>
          </a:p>
        </p:txBody>
      </p:sp>
    </p:spTree>
    <p:extLst>
      <p:ext uri="{BB962C8B-B14F-4D97-AF65-F5344CB8AC3E}">
        <p14:creationId xmlns:p14="http://schemas.microsoft.com/office/powerpoint/2010/main" val="480499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F7372E-04B0-4842-B43A-326F2CA074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9308D1-416C-4DDA-8F19-36556ADBC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Význam volného času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DCA5F5-F5FA-4305-8507-BC51C8206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3378"/>
            <a:ext cx="11082794" cy="450166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Jaký je význam </a:t>
            </a:r>
            <a:r>
              <a:rPr lang="cs-CZ" altLang="cs-CZ" sz="3200" b="1" dirty="0" err="1">
                <a:solidFill>
                  <a:srgbClr val="0000DC"/>
                </a:solidFill>
              </a:rPr>
              <a:t>VČ</a:t>
            </a:r>
            <a:r>
              <a:rPr lang="cs-CZ" altLang="cs-CZ" sz="3200" b="1" dirty="0">
                <a:solidFill>
                  <a:srgbClr val="0000DC"/>
                </a:solidFill>
              </a:rPr>
              <a:t> aktivit?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individuální</a:t>
            </a:r>
            <a:r>
              <a:rPr lang="cs-CZ" altLang="cs-CZ" sz="3200" dirty="0">
                <a:solidFill>
                  <a:srgbClr val="F01928"/>
                </a:solidFill>
              </a:rPr>
              <a:t> </a:t>
            </a:r>
            <a:r>
              <a:rPr lang="cs-CZ" altLang="cs-CZ" sz="3200" dirty="0"/>
              <a:t>– rozvoj tvořivých sil, </a:t>
            </a:r>
            <a:r>
              <a:rPr lang="cs-CZ" altLang="cs-CZ" sz="3200" b="1" dirty="0">
                <a:solidFill>
                  <a:srgbClr val="0000DC"/>
                </a:solidFill>
              </a:rPr>
              <a:t>individuality</a:t>
            </a:r>
            <a:r>
              <a:rPr lang="cs-CZ" altLang="cs-CZ" sz="3200" dirty="0"/>
              <a:t>, </a:t>
            </a:r>
            <a:br>
              <a:rPr lang="cs-CZ" altLang="cs-CZ" sz="3200" dirty="0"/>
            </a:br>
            <a:r>
              <a:rPr lang="cs-CZ" altLang="cs-CZ" sz="3200" dirty="0"/>
              <a:t>pozitivních zážitků, ...</a:t>
            </a:r>
            <a:br>
              <a:rPr lang="cs-CZ" altLang="cs-CZ" sz="3200" dirty="0"/>
            </a:br>
            <a:r>
              <a:rPr lang="cs-CZ" altLang="cs-CZ" sz="3200" dirty="0"/>
              <a:t>posilování skupinové i </a:t>
            </a:r>
            <a:r>
              <a:rPr lang="cs-CZ" altLang="cs-CZ" sz="3200" b="1" dirty="0">
                <a:solidFill>
                  <a:srgbClr val="0000DC"/>
                </a:solidFill>
              </a:rPr>
              <a:t>sociální participace</a:t>
            </a:r>
            <a:r>
              <a:rPr lang="cs-CZ" altLang="cs-CZ" sz="3200" dirty="0"/>
              <a:t>, ...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F01928"/>
                </a:solidFill>
              </a:rPr>
              <a:t>sociální</a:t>
            </a:r>
            <a:r>
              <a:rPr lang="cs-CZ" altLang="cs-CZ" sz="3200" dirty="0">
                <a:solidFill>
                  <a:srgbClr val="F01928"/>
                </a:solidFill>
              </a:rPr>
              <a:t> </a:t>
            </a:r>
            <a:r>
              <a:rPr lang="cs-CZ" altLang="cs-CZ" sz="3200" dirty="0"/>
              <a:t>– dobrovolná činnost, pomáhání, ...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01928"/>
                </a:solidFill>
              </a:rPr>
              <a:t>dobrovolnictví </a:t>
            </a:r>
            <a:r>
              <a:rPr lang="cs-CZ" altLang="cs-CZ" sz="3200" dirty="0"/>
              <a:t>= aktivity ve prospěch druhých a bez mzdy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– oblasti?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b="1" dirty="0">
                <a:solidFill>
                  <a:srgbClr val="0000DC"/>
                </a:solidFill>
              </a:rPr>
              <a:t>– benefity?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endParaRPr lang="cs-CZ" altLang="cs-CZ" sz="32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25360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249</TotalTime>
  <Words>957</Words>
  <Application>Microsoft Office PowerPoint</Application>
  <PresentationFormat>Širokoúhlá obrazovka</PresentationFormat>
  <Paragraphs>103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Vymezení a funkce volného času</vt:lpstr>
      <vt:lpstr>Vymezení volného času</vt:lpstr>
      <vt:lpstr>Specifika VČ</vt:lpstr>
      <vt:lpstr>Funkce volného času</vt:lpstr>
      <vt:lpstr>Funkce volného času</vt:lpstr>
      <vt:lpstr>Funkce volného času</vt:lpstr>
      <vt:lpstr>Funkce volného času</vt:lpstr>
      <vt:lpstr>Základní roviny VČ</vt:lpstr>
      <vt:lpstr>Význam volného času</vt:lpstr>
      <vt:lpstr>Vědecké přístupy k VČ</vt:lpstr>
      <vt:lpstr>Pedagogika volného času</vt:lpstr>
      <vt:lpstr>Vědecké přístupy k VČ</vt:lpstr>
      <vt:lpstr>Definice VČ</vt:lpstr>
      <vt:lpstr>Vize VČ?</vt:lpstr>
      <vt:lpstr>Vize VČ?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29</cp:revision>
  <cp:lastPrinted>1601-01-01T00:00:00Z</cp:lastPrinted>
  <dcterms:created xsi:type="dcterms:W3CDTF">2020-10-05T06:18:46Z</dcterms:created>
  <dcterms:modified xsi:type="dcterms:W3CDTF">2023-01-27T09:05:13Z</dcterms:modified>
</cp:coreProperties>
</file>