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25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09" r:id="rId13"/>
    <p:sldId id="337" r:id="rId14"/>
    <p:sldId id="310" r:id="rId15"/>
    <p:sldId id="322" r:id="rId16"/>
    <p:sldId id="338" r:id="rId17"/>
    <p:sldId id="339" r:id="rId18"/>
    <p:sldId id="340" r:id="rId19"/>
    <p:sldId id="311" r:id="rId20"/>
    <p:sldId id="312" r:id="rId21"/>
    <p:sldId id="313" r:id="rId22"/>
    <p:sldId id="314" r:id="rId23"/>
    <p:sldId id="342" r:id="rId24"/>
    <p:sldId id="343" r:id="rId25"/>
    <p:sldId id="344" r:id="rId26"/>
    <p:sldId id="345" r:id="rId27"/>
    <p:sldId id="315" r:id="rId28"/>
    <p:sldId id="346" r:id="rId29"/>
    <p:sldId id="347" r:id="rId30"/>
    <p:sldId id="316" r:id="rId31"/>
    <p:sldId id="348" r:id="rId32"/>
    <p:sldId id="349" r:id="rId33"/>
    <p:sldId id="341" r:id="rId34"/>
    <p:sldId id="323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56095-51F1-46C3-B04C-3F0FCB8031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15.04.2023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Uzivatel\Plocha\P%20U3V%202.12.2010\HPIM1195.AVI" TargetMode="Externa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POHYBOVÉ AKTIVITY A SENIOŘI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2966" y="1766443"/>
            <a:ext cx="6591300" cy="439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ÚNAVA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barva kůže </a:t>
            </a:r>
          </a:p>
          <a:p>
            <a:r>
              <a:rPr lang="cs-CZ" dirty="0" smtClean="0"/>
              <a:t>pocení </a:t>
            </a:r>
          </a:p>
          <a:p>
            <a:r>
              <a:rPr lang="cs-CZ" dirty="0" smtClean="0"/>
              <a:t>dýchání</a:t>
            </a:r>
          </a:p>
          <a:p>
            <a:r>
              <a:rPr lang="cs-CZ" dirty="0" smtClean="0"/>
              <a:t>pohyby </a:t>
            </a:r>
          </a:p>
          <a:p>
            <a:r>
              <a:rPr lang="cs-CZ" dirty="0" smtClean="0"/>
              <a:t>subjektivně</a:t>
            </a:r>
          </a:p>
          <a:p>
            <a:r>
              <a:rPr lang="cs-CZ" dirty="0" smtClean="0"/>
              <a:t>koordinace pohybu </a:t>
            </a:r>
          </a:p>
          <a:p>
            <a:r>
              <a:rPr lang="cs-CZ" dirty="0" smtClean="0"/>
              <a:t>rychlost reakce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INTENZITA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Intenzitu zátěže můžeme také subjektivně posuzovat podle otevřené </a:t>
            </a:r>
            <a:r>
              <a:rPr lang="cs-CZ" dirty="0" err="1" smtClean="0"/>
              <a:t>Borgovy</a:t>
            </a:r>
            <a:r>
              <a:rPr lang="cs-CZ" dirty="0" smtClean="0"/>
              <a:t> škály vnímaného úsilí mezi 6 a 20 body, která slovně charakterizuje vnímání zátěže od nejmenší (stupeň 6) jako velmi, </a:t>
            </a:r>
            <a:r>
              <a:rPr lang="cs-CZ" dirty="0" err="1" smtClean="0"/>
              <a:t>velmi</a:t>
            </a:r>
            <a:r>
              <a:rPr lang="cs-CZ" dirty="0" smtClean="0"/>
              <a:t> lehká až po nejtěžší (velmi </a:t>
            </a:r>
            <a:r>
              <a:rPr lang="cs-CZ" dirty="0" err="1" smtClean="0"/>
              <a:t>velmi</a:t>
            </a:r>
            <a:r>
              <a:rPr lang="cs-CZ" dirty="0" smtClean="0"/>
              <a:t> těžká zátěž, stupeň 20), s tím, že zátěž mezi stupněm 11 a 13 je charakterizována jako poněkud lehká, odpovídající aerobní aktivitě při rekreační PA.</a:t>
            </a:r>
          </a:p>
          <a:p>
            <a:r>
              <a:rPr lang="cs-CZ" dirty="0" smtClean="0"/>
              <a:t>Jako orientační kritérium příliš vysokého zatížení můžeme u seniorů použít tzv. </a:t>
            </a:r>
            <a:r>
              <a:rPr lang="cs-CZ" b="1" i="1" dirty="0" smtClean="0"/>
              <a:t>test mluvení</a:t>
            </a:r>
            <a:r>
              <a:rPr lang="cs-CZ" dirty="0" smtClean="0"/>
              <a:t>, kdy při vysoké intenzitě zatížení přestává být jedinec schopen souvislé řeči.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04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Pohybové intervenční programy (</a:t>
            </a:r>
            <a:r>
              <a:rPr lang="cs-CZ" sz="3600" b="1" i="1" dirty="0" err="1" smtClean="0">
                <a:solidFill>
                  <a:srgbClr val="00B0F0"/>
                </a:solidFill>
              </a:rPr>
              <a:t>indoor</a:t>
            </a:r>
            <a:r>
              <a:rPr lang="cs-CZ" sz="3600" b="1" i="1" dirty="0" smtClean="0">
                <a:solidFill>
                  <a:srgbClr val="00B0F0"/>
                </a:solidFill>
              </a:rPr>
              <a:t>, </a:t>
            </a:r>
            <a:r>
              <a:rPr lang="cs-CZ" sz="3600" b="1" i="1" dirty="0" err="1" smtClean="0">
                <a:solidFill>
                  <a:srgbClr val="00B0F0"/>
                </a:solidFill>
              </a:rPr>
              <a:t>outdoor</a:t>
            </a:r>
            <a:r>
              <a:rPr lang="cs-CZ" sz="3600" b="1" i="1" dirty="0" smtClean="0">
                <a:solidFill>
                  <a:srgbClr val="00B0F0"/>
                </a:solidFill>
              </a:rPr>
              <a:t> aktivity)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09600" y="1000664"/>
            <a:ext cx="10972800" cy="5125499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Individuální</a:t>
            </a:r>
            <a:r>
              <a:rPr lang="cs-CZ" sz="2400" dirty="0" smtClean="0"/>
              <a:t> (ranní cvičení, tréninky na ergometru, chůze, plavání..)</a:t>
            </a:r>
          </a:p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Skupinové</a:t>
            </a:r>
            <a:r>
              <a:rPr lang="cs-CZ" sz="2400" dirty="0" smtClean="0"/>
              <a:t> </a:t>
            </a:r>
          </a:p>
          <a:p>
            <a:pPr eaLnBrk="1" hangingPunct="1">
              <a:buNone/>
            </a:pPr>
            <a:r>
              <a:rPr lang="cs-CZ" sz="2400" b="1" u="sng" dirty="0" smtClean="0"/>
              <a:t>Zásady při tvorbě a realizaci PIP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</a:t>
            </a:r>
            <a:r>
              <a:rPr lang="cs-CZ" sz="2400" b="1" i="1" dirty="0" err="1" smtClean="0"/>
              <a:t>morfofunkční</a:t>
            </a:r>
            <a:r>
              <a:rPr lang="cs-CZ" sz="2400" b="1" i="1" dirty="0" smtClean="0"/>
              <a:t> involuční změny </a:t>
            </a:r>
            <a:r>
              <a:rPr lang="cs-CZ" sz="2400" dirty="0" smtClean="0"/>
              <a:t>(pokles funkční kapacity tělesných systémů, adaptability, rychlejší únavnost, delší čas k regeneraci).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zdravotní stav </a:t>
            </a:r>
            <a:r>
              <a:rPr lang="cs-CZ" sz="2400" dirty="0" smtClean="0"/>
              <a:t>seniora, medikace, monitorování HF a TK.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Intenzitu zátěže </a:t>
            </a:r>
            <a:r>
              <a:rPr lang="cs-CZ" sz="2400" dirty="0" smtClean="0"/>
              <a:t>volit na základě </a:t>
            </a:r>
            <a:r>
              <a:rPr lang="cs-CZ" sz="2400" dirty="0" err="1" smtClean="0"/>
              <a:t>Spiroergonomického</a:t>
            </a:r>
            <a:r>
              <a:rPr lang="cs-CZ" sz="2400" dirty="0" smtClean="0"/>
              <a:t> vyšetření lékařem.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věk, úroveň tělesné výkonnosti, zájem o PA (emoce, motivace).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Obsah cvičebního programu zaměřit k danému cíli (zdravý, ADL, nezpůsobilý).</a:t>
            </a:r>
          </a:p>
          <a:p>
            <a:pPr marL="609600" indent="-609600">
              <a:buNone/>
            </a:pPr>
            <a:endParaRPr lang="cs-CZ" sz="24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cs-CZ" sz="2400" dirty="0" smtClean="0"/>
              <a:t>Monitorovat HF na začátku, v průběhu a na konci pohybové intervence (</a:t>
            </a:r>
            <a:r>
              <a:rPr lang="cs-CZ" sz="2400" dirty="0" err="1" smtClean="0"/>
              <a:t>sporttester</a:t>
            </a:r>
            <a:r>
              <a:rPr lang="cs-CZ" sz="2400" dirty="0" smtClean="0"/>
              <a:t>)</a:t>
            </a:r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Pohybové intervenční programy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provozování pravidelné PA nestačí pouhé vědomí, že je to užitečné pro zdraví, tedy racionální motivace </a:t>
            </a:r>
          </a:p>
          <a:p>
            <a:r>
              <a:rPr lang="cs-CZ" dirty="0" smtClean="0"/>
              <a:t>ale velmi podstatnou roli hraje </a:t>
            </a:r>
          </a:p>
          <a:p>
            <a:r>
              <a:rPr lang="cs-CZ" dirty="0" smtClean="0"/>
              <a:t>emoční prožitek z pohybu</a:t>
            </a:r>
          </a:p>
          <a:p>
            <a:r>
              <a:rPr lang="cs-CZ" dirty="0" smtClean="0"/>
              <a:t>radost z atmosféry a družnosti, která k pohybu patří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Zásady při pohybovém zatěžování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68083"/>
            <a:ext cx="10515600" cy="490888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Seznámit jedince s metodikou a technikou provádění PA.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Srozumitelně se vyjadřovat, hovořit pomalu a nahlas, po řádném seznámení se s cvičením dané cviky správně a názorně předvést.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Dodržovat didaktické zásady – od nejjednodušších poloh a cviků s postupným přechodem do vyšších pozic.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Důsledná postupnost zatížení.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 Preferovat jednodušší cviky bez velkých nároků na koordinaci.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Neprovádět cviky se zadržováním dechu,  cvičení koordinovat s dýcháním.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Na závěr cvičební jednotky zařadit vždy cvičení relaxační (ne dlouhé).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Vytvářet přátelskou atmosféru.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400" dirty="0" smtClean="0"/>
          </a:p>
        </p:txBody>
      </p:sp>
      <p:pic>
        <p:nvPicPr>
          <p:cNvPr id="4098" name="Picture 2" descr="C:\Users\roman\Desktop\posezení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89" y="5084064"/>
            <a:ext cx="242316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Typy PA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Pohybové aktivity zaměřené na </a:t>
            </a:r>
            <a:r>
              <a:rPr lang="cs-CZ" dirty="0" smtClean="0">
                <a:solidFill>
                  <a:srgbClr val="00B0F0"/>
                </a:solidFill>
              </a:rPr>
              <a:t>pohybový aparát</a:t>
            </a:r>
          </a:p>
          <a:p>
            <a:pPr>
              <a:buNone/>
            </a:pPr>
            <a:r>
              <a:rPr lang="cs-CZ" dirty="0" smtClean="0"/>
              <a:t>Pohybové aktivity zaměřené na </a:t>
            </a:r>
            <a:r>
              <a:rPr lang="cs-CZ" dirty="0" smtClean="0">
                <a:solidFill>
                  <a:srgbClr val="00B0F0"/>
                </a:solidFill>
              </a:rPr>
              <a:t>srdečně-cévní a dechový systém </a:t>
            </a:r>
          </a:p>
          <a:p>
            <a:pPr>
              <a:buNone/>
            </a:pPr>
            <a:r>
              <a:rPr lang="cs-CZ" dirty="0" smtClean="0"/>
              <a:t>Pohybové aktivity ovlivňující </a:t>
            </a:r>
            <a:r>
              <a:rPr lang="cs-CZ" dirty="0" smtClean="0">
                <a:solidFill>
                  <a:srgbClr val="00B0F0"/>
                </a:solidFill>
              </a:rPr>
              <a:t>psychiku</a:t>
            </a:r>
            <a:r>
              <a:rPr lang="cs-CZ" dirty="0" smtClean="0"/>
              <a:t> a centrální nervovou soustavu  </a:t>
            </a:r>
            <a:endParaRPr lang="cs-CZ" dirty="0"/>
          </a:p>
        </p:txBody>
      </p:sp>
      <p:pic>
        <p:nvPicPr>
          <p:cNvPr id="1026" name="Picture 2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8081" y="3355848"/>
            <a:ext cx="5047551" cy="33650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Pohybové aktivity zaměřené na pohybový aparát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upevňujeme a nacvičujeme správné držení těla, ovlivňujeme bolest páteře, odstraňujeme funkční poruchy pohybového aparátu prostřednictvím specifických vyrovnávacích cvičení</a:t>
            </a:r>
          </a:p>
          <a:p>
            <a:r>
              <a:rPr lang="cs-CZ" dirty="0" smtClean="0"/>
              <a:t>rozvíjíme kloubní pohyblivost a pohyblivost páteře, rozvíjíme svalovou sílu, především v oblasti dolních končetin, zaměřujeme se na rozvoj statické i dynamické rovnováhy</a:t>
            </a:r>
          </a:p>
          <a:p>
            <a:r>
              <a:rPr lang="cs-CZ" dirty="0" smtClean="0"/>
              <a:t>uplatňujeme cvičení na rozvoj manuální zručnosti, volíme vedené, řízené pohyby, respektujeme prvky zdravotního cvičení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Pohybové aktivity zaměřené na srdečně-cévní a dechový systém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období stáří zařazujeme aerobní PA, která zvyšuje aerobní kapacitu. Aerobní typy pohybových činností prokládáme dechovými cvičeními, při kterých klademe důraz zejména na prodloužený výdech.</a:t>
            </a:r>
          </a:p>
          <a:p>
            <a:r>
              <a:rPr lang="cs-CZ" dirty="0" smtClean="0"/>
              <a:t>Vytrvalostní činnosti dávkujeme postupně, nejprve v kratších časových intervalech, např. 2–3 minuty, postupně zařazujeme delší časové úseky.</a:t>
            </a:r>
          </a:p>
          <a:p>
            <a:r>
              <a:rPr lang="cs-CZ" dirty="0" smtClean="0"/>
              <a:t>Střídání kratších a delších úseků, vyšší a nižší intenzity zatížení je individuální.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Pohybové aktivity ovlivňující psychiku a centrální nervovou soustavu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využíváme cvičení psychomotoriky </a:t>
            </a:r>
          </a:p>
          <a:p>
            <a:r>
              <a:rPr lang="cs-CZ" dirty="0" smtClean="0"/>
              <a:t>klademe důraz na zlepšování a rozvoj smyslového vnímání</a:t>
            </a:r>
          </a:p>
          <a:p>
            <a:r>
              <a:rPr lang="cs-CZ" dirty="0" smtClean="0"/>
              <a:t>prostorové orientace</a:t>
            </a:r>
          </a:p>
          <a:p>
            <a:r>
              <a:rPr lang="cs-CZ" dirty="0" smtClean="0"/>
              <a:t>velkou pozornost věnujeme rozvoji kognitivních schopností. </a:t>
            </a:r>
          </a:p>
          <a:p>
            <a:r>
              <a:rPr lang="cs-CZ" dirty="0" smtClean="0"/>
              <a:t>osobnostními vlastnostmi a citlivým vedením cvičení ovlivňujeme psychiku seniorů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*</a:t>
            </a:r>
            <a:r>
              <a:rPr lang="cs-CZ" sz="3600" b="1" i="1" dirty="0" smtClean="0">
                <a:solidFill>
                  <a:srgbClr val="00B0F0"/>
                </a:solidFill>
              </a:rPr>
              <a:t>Vhodná cvičení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68083"/>
            <a:ext cx="5384800" cy="485808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Rozvoj: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err="1" smtClean="0"/>
              <a:t>Rovnováhových</a:t>
            </a:r>
            <a:r>
              <a:rPr lang="cs-CZ" sz="2400" dirty="0" smtClean="0"/>
              <a:t> funkcí (i balanční cvičení)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Manuální zručnosti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Kloubní pohyblivosti, flexibility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Svalové síly DK, HK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Aerobní zdatnosti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Kognitivních a paměťových schopností, komunikačních </a:t>
            </a:r>
            <a:r>
              <a:rPr lang="cs-CZ" sz="2400" dirty="0" err="1" smtClean="0"/>
              <a:t>sch</a:t>
            </a:r>
            <a:r>
              <a:rPr lang="cs-CZ" sz="2400" dirty="0" smtClean="0"/>
              <a:t>. (PM cvičení a hry)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Rytmických schopností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Harmonická cvičení (dechová, relaxační)</a:t>
            </a:r>
          </a:p>
        </p:txBody>
      </p:sp>
      <p:pic>
        <p:nvPicPr>
          <p:cNvPr id="35845" name="HPIM1195.AVI">
            <a:hlinkClick r:id="" action="ppaction://media"/>
          </p:cNvPr>
          <p:cNvPicPr>
            <a:picLocks noGrp="1" noRot="1" noChangeAspect="1" noChangeArrowheads="1"/>
          </p:cNvPicPr>
          <p:nvPr>
            <p:ph sz="quarter" idx="2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38274" y="638355"/>
            <a:ext cx="3886200" cy="2691441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C:\Users\roman\Desktop\PA12168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1152" y="3694177"/>
            <a:ext cx="3986784" cy="2468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8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58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4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84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převažuje sedavý způsob </a:t>
            </a:r>
            <a:r>
              <a:rPr lang="cs-CZ" dirty="0" smtClean="0"/>
              <a:t>života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PA je značně omezována (tzv. pohybová </a:t>
            </a:r>
            <a:r>
              <a:rPr lang="cs-CZ" dirty="0" err="1" smtClean="0"/>
              <a:t>inaktivita</a:t>
            </a:r>
            <a:r>
              <a:rPr lang="cs-CZ" dirty="0" smtClean="0"/>
              <a:t>, trávíme spoustu času ve statických polohách – sed, leh)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zvyšuje procento zdravotně oslabených jedinců a to včetně seniorů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Nevhodná cvičení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6491"/>
            <a:ext cx="10515600" cy="471047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Náhlé změny poloh těla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Dlouhodobé setrvávání v hlubokých předklonech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Tvrdé dopady a doskoky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Dlouhodobé zatěžování kloubů (při nadměrné hmotnosti)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Razantní švihová cvičení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Koordinačně náročná cvičení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Posilovací cvičení se zádrží dechu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Běh na tvrdém povrchu</a:t>
            </a:r>
          </a:p>
          <a:p>
            <a:pPr eaLnBrk="1" hangingPunct="1">
              <a:buFont typeface="Wingdings" pitchFamily="2" charset="2"/>
              <a:buChar char="Ø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Vhodné PA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83743"/>
            <a:ext cx="10515600" cy="469322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/>
              <a:t>1. Ve vztahu k prostředí</a:t>
            </a:r>
            <a:r>
              <a:rPr lang="cs-CZ" sz="2400" dirty="0" smtClean="0"/>
              <a:t> – uvnitř, venku, ve vodním prostředí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2. </a:t>
            </a:r>
            <a:r>
              <a:rPr lang="cs-CZ" sz="2400" b="1" i="1" dirty="0" smtClean="0"/>
              <a:t>Ve vztahu k cíli</a:t>
            </a:r>
            <a:r>
              <a:rPr lang="cs-CZ" sz="2400" dirty="0" smtClean="0"/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►zdraví, cvičící po celý život –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udržet funkčnost </a:t>
            </a:r>
            <a:r>
              <a:rPr lang="cs-CZ" sz="2400" dirty="0" smtClean="0">
                <a:cs typeface="Arial" charset="0"/>
              </a:rPr>
              <a:t>(rezistentní trénink)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►staří, schopni pouze ADL –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zlepšit funkční kapacitu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►staří se sedavým způsobem života, již riziko nezpůsobilosti – zvrátit tento stav a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stát se soběstačným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3. </a:t>
            </a:r>
            <a:r>
              <a:rPr lang="cs-CZ" sz="2400" b="1" i="1" dirty="0" smtClean="0"/>
              <a:t>Ve vztahu ke zdravotnímu stavu</a:t>
            </a:r>
            <a:r>
              <a:rPr lang="cs-CZ" sz="2400" dirty="0" smtClean="0"/>
              <a:t> (na základě lékařského doporučení)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</p:txBody>
      </p:sp>
      <p:pic>
        <p:nvPicPr>
          <p:cNvPr id="6146" name="Picture 2" descr="C:\Users\roman\Desktop\IMG_5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8992" y="740664"/>
            <a:ext cx="3124200" cy="238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6334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PA v přírodě – individuální, skupinová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09623"/>
            <a:ext cx="10515600" cy="466734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/>
              <a:t>Pozitiva</a:t>
            </a:r>
            <a:r>
              <a:rPr lang="cs-CZ" sz="2400" dirty="0" smtClean="0"/>
              <a:t>: pohyb na čerstvém vzduchu vliv a působení samotné přírody na psychiku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Chůze</a:t>
            </a:r>
            <a:r>
              <a:rPr lang="cs-CZ" sz="2400" dirty="0" smtClean="0"/>
              <a:t> (intenzita dle doporučení lékařem), severská chůze – nárůst sval.síly, oběhový systém, redukce tukové tkáně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err="1" smtClean="0"/>
              <a:t>Tai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Chi</a:t>
            </a:r>
            <a:r>
              <a:rPr lang="cs-CZ" sz="2400" dirty="0" smtClean="0"/>
              <a:t> – pomalé cvičení, koncentrace na dech, pozitivní účinek na rovnováhu, kloubní pohyblivost, psychiku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Míčové hry</a:t>
            </a:r>
            <a:r>
              <a:rPr lang="cs-CZ" sz="2400" dirty="0" smtClean="0"/>
              <a:t> – tenis, badminton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Tanec</a:t>
            </a:r>
            <a:r>
              <a:rPr lang="cs-CZ" sz="2400" dirty="0" smtClean="0"/>
              <a:t> – rozvoj rytmických schopností, sociální aspekty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Turistika</a:t>
            </a:r>
            <a:r>
              <a:rPr lang="cs-CZ" sz="2400" dirty="0" smtClean="0"/>
              <a:t> – pěší, vodní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Najít si takovou PA, která odpovídá schopnostem daného jedince a vyhovuje mu (30 min. denně).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Chůze a pěší turistika</a:t>
            </a:r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Tento druh PA stimuluje činnost kardiovaskulárního systému a spalování tuků, organizmus si postupně zvyká na vytrvalostní zatížení. Uplatňujeme přirozený lokomoční pohyb, postupně můžeme zvyšovat tempo a vzdálenost. </a:t>
            </a:r>
          </a:p>
          <a:p>
            <a:r>
              <a:rPr lang="cs-CZ" dirty="0" smtClean="0"/>
              <a:t>Dbáme na správnou techniku chůze, kdy je vhodné nejprve došlápnout na patu a postupně přenášet těžiště směrem ke špičce.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00B0F0"/>
                </a:solidFill>
              </a:rPr>
              <a:t>Nordic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walking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severská chůze s využitím holí umožňuje intenzivněji zapojit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svalstvo paží, pletence ramenního a svaly zádové, současně dochází k přirozenému posilování svalstva dolních i horních končetin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Taneční pohybové formy</a:t>
            </a:r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Tanec patří mezi PA, které přispívají především k rozvoji vytrvalostních a koordinačních pohybových schopností (prostorová orientace a </a:t>
            </a:r>
            <a:r>
              <a:rPr lang="cs-CZ" dirty="0" err="1" smtClean="0"/>
              <a:t>rovnováhové</a:t>
            </a:r>
            <a:r>
              <a:rPr lang="cs-CZ" dirty="0" smtClean="0"/>
              <a:t> schopnosti). </a:t>
            </a:r>
          </a:p>
          <a:p>
            <a:r>
              <a:rPr lang="cs-CZ" dirty="0" smtClean="0"/>
              <a:t>Zmiňované schopnosti hrají u seniorů důležitou úlohu zejména jako prevence proti pádům. </a:t>
            </a:r>
          </a:p>
          <a:p>
            <a:r>
              <a:rPr lang="cs-CZ" dirty="0" smtClean="0"/>
              <a:t>Tanec hraje u seniorů také důležitou roli společenskou, zejména v oblasti sociální komunikace. </a:t>
            </a:r>
          </a:p>
          <a:p>
            <a:r>
              <a:rPr lang="cs-CZ" dirty="0" smtClean="0"/>
              <a:t>Volíme jednoduché taneční kroky, postupně vytváříme pohybovou choreografii a soubor rytmických cvičení za doprovodu hudby (lze je doplnit zpěvem nebo mluveným slovem). </a:t>
            </a:r>
          </a:p>
          <a:p>
            <a:r>
              <a:rPr lang="cs-CZ" dirty="0" smtClean="0"/>
              <a:t>Současně tím udržujeme a rozvíjíme kognitivní funkce, které jsou důležité v prevenci Alzheimerovy nemoci.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Plavání a cvičení ve vodě</a:t>
            </a:r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Plavání působí na svalstvo celého těla, vhodně a nenásilně rozvíjí dýchací funkce.</a:t>
            </a:r>
          </a:p>
          <a:p>
            <a:r>
              <a:rPr lang="cs-CZ" dirty="0" smtClean="0"/>
              <a:t>Díky pohybu ve vodě téměř nedochází k zatěžování kloubního systému. Dbáme na postupné ochlazování, nevhodné jsou pro seniory skoky do vody a potápění.</a:t>
            </a:r>
          </a:p>
          <a:p>
            <a:r>
              <a:rPr lang="cs-CZ" dirty="0" smtClean="0"/>
              <a:t>Jako nejvhodnější styl lze doporučit polohu v lehu na zádech.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Vodní prostředí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42204"/>
            <a:ext cx="10515600" cy="493475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Voda-součást našeho života (50% v lid.těle).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u="sng" dirty="0" smtClean="0"/>
              <a:t>Pozitiva</a:t>
            </a:r>
            <a:r>
              <a:rPr lang="cs-CZ" sz="2400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umožňuje udržet se na vodě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pomáhá udržet rovnováhu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rozvoj dýchacích funkcí, AE kapacity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klouby, svaly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err="1" smtClean="0"/>
              <a:t>Aqua</a:t>
            </a:r>
            <a:r>
              <a:rPr lang="cs-CZ" sz="2400" b="1" i="1" dirty="0" smtClean="0"/>
              <a:t>-aerobik</a:t>
            </a:r>
            <a:r>
              <a:rPr lang="cs-CZ" sz="2400" dirty="0" smtClean="0"/>
              <a:t> (40-50 min.) + pomůcky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Hry ve vodě</a:t>
            </a:r>
            <a:r>
              <a:rPr lang="cs-CZ" sz="2400" dirty="0" smtClean="0"/>
              <a:t> + pomůcky (PM)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Plavání</a:t>
            </a:r>
            <a:r>
              <a:rPr lang="cs-CZ" sz="2400" dirty="0" smtClean="0"/>
              <a:t> – jakékoliv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Relaxace</a:t>
            </a:r>
            <a:r>
              <a:rPr lang="cs-CZ" sz="2400" dirty="0" smtClean="0"/>
              <a:t> – masážní účinek vody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Psychomotorická cvičení a hry</a:t>
            </a:r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Jde o jednoduché pohybové aktivity, které lze snadno modifikovat pro skupiny seniorů.</a:t>
            </a:r>
          </a:p>
          <a:p>
            <a:r>
              <a:rPr lang="cs-CZ" dirty="0" smtClean="0"/>
              <a:t>Tato forma pohybu je prováděna zábavnou, hravou formou, jejímž cílem je prožívání radosti z pohybu.</a:t>
            </a:r>
          </a:p>
          <a:p>
            <a:r>
              <a:rPr lang="cs-CZ" dirty="0" smtClean="0"/>
              <a:t>U seniorů uplatňujeme zejména hry a cvičení zaměřené na zlepšení psychických funkcí, dále na rozvoj koordinačních schopností s využitím netradičních pomůcek a náčiní (padák, molitanové míčky, pivní tácky, jogurtové kelímky, víčka od PET lahví, šátky, tyče, balanční plošiny).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/>
              <a:t>Zdravotní cvičení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Využíváme cvičení z oblasti zdravotní tělesné výchovy, která odstraňují funkční poruchy pohybového aparátu. </a:t>
            </a:r>
          </a:p>
          <a:p>
            <a:r>
              <a:rPr lang="cs-CZ" dirty="0" smtClean="0"/>
              <a:t>Jedná se o vyrovnávací cvičení, která vedou k nácviku správného držení těla, dechová cvičení podporující rozvoj dechových funkcí a také přispívajících k tělesné a duševní relaxaci. </a:t>
            </a:r>
          </a:p>
          <a:p>
            <a:r>
              <a:rPr lang="cs-CZ" dirty="0" smtClean="0"/>
              <a:t>Aplikujeme relaxační cvičení, kterými regulujeme celkové psychické a fyzické uvolnění. Zařazujeme uvolňovací cvičení zlepšující kloubní pohyblivost (soustředíme se zejména na kloub ramenní a kyčelní). </a:t>
            </a:r>
          </a:p>
          <a:p>
            <a:r>
              <a:rPr lang="cs-CZ" dirty="0" smtClean="0"/>
              <a:t>V neposlední řadě provádíme protahovací a mírně aktivační cvičení, zabezpečující svalovou rovnováhu, a také rovnovážná cvičení, kterými podporujeme rozvoj statické i dynamické rovnováhy.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závěry mnoha výzkumů prokázaly, že vhodná pravidelně prováděná pohybová aktivita prokazatelně přispívá k primární prevenci civilizačních onemocnění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zpomaluje rychlost stárnutí a zvyšuje kvalitu života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Cvičení v tělocvičně, sportovní hale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ZTV, </a:t>
            </a:r>
            <a:r>
              <a:rPr lang="cs-CZ" sz="2800" b="1" i="1" dirty="0" err="1" smtClean="0"/>
              <a:t>Thai</a:t>
            </a:r>
            <a:r>
              <a:rPr lang="cs-CZ" sz="2800" b="1" i="1" dirty="0" smtClean="0"/>
              <a:t>-</a:t>
            </a:r>
            <a:r>
              <a:rPr lang="cs-CZ" sz="2800" b="1" i="1" dirty="0" err="1" smtClean="0"/>
              <a:t>Chi</a:t>
            </a:r>
            <a:r>
              <a:rPr lang="cs-CZ" sz="2800" b="1" i="1" dirty="0" smtClean="0"/>
              <a:t>, jóga</a:t>
            </a:r>
            <a:r>
              <a:rPr lang="cs-CZ" sz="2800" dirty="0" smtClean="0"/>
              <a:t> – zmírnit sval.napětí, zvýšit svalovou sílu, zlepšit nervosvalovou koordinaci, kloubní pohyblivost, rovnováhu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Posilovna</a:t>
            </a:r>
            <a:r>
              <a:rPr lang="cs-CZ" sz="2800" dirty="0" smtClean="0"/>
              <a:t> – pod odborným vedením – prevence </a:t>
            </a:r>
            <a:r>
              <a:rPr lang="cs-CZ" sz="2800" dirty="0" err="1" smtClean="0"/>
              <a:t>sarkopenie</a:t>
            </a:r>
            <a:r>
              <a:rPr lang="cs-CZ" sz="2800" dirty="0" smtClean="0"/>
              <a:t> (síla břišního, zádového svalstva, HK, DK)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Hry</a:t>
            </a:r>
            <a:r>
              <a:rPr lang="cs-CZ" sz="2800" dirty="0" smtClean="0"/>
              <a:t> – PM, sportovní (basketbal,odbíjená, tenis, badminton, 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>
                <a:solidFill>
                  <a:srgbClr val="FF0000"/>
                </a:solidFill>
              </a:rPr>
              <a:t>Lékař </a:t>
            </a:r>
            <a:r>
              <a:rPr lang="cs-CZ" sz="2800" dirty="0" smtClean="0">
                <a:solidFill>
                  <a:srgbClr val="FF0000"/>
                </a:solidFill>
              </a:rPr>
              <a:t>na základě vyšetření doporučí vhodnou PA a určí </a:t>
            </a:r>
            <a:r>
              <a:rPr lang="cs-CZ" sz="2800" smtClean="0">
                <a:solidFill>
                  <a:srgbClr val="FF0000"/>
                </a:solidFill>
              </a:rPr>
              <a:t>limity zátěže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(při zátěži kontrola pomocí </a:t>
            </a:r>
            <a:r>
              <a:rPr lang="cs-CZ" sz="2800" dirty="0" err="1" smtClean="0">
                <a:solidFill>
                  <a:srgbClr val="FF0000"/>
                </a:solidFill>
              </a:rPr>
              <a:t>sporttesteru</a:t>
            </a:r>
            <a:r>
              <a:rPr lang="cs-CZ" sz="2800" dirty="0" smtClean="0">
                <a:solidFill>
                  <a:srgbClr val="FF0000"/>
                </a:solidFill>
              </a:rPr>
              <a:t>)!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Najít si takovou PA, která odpovídá schopnostem daného jedince a vyhovuje mu (30 min. denně).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F0"/>
                </a:solidFill>
              </a:rPr>
              <a:t>Další pohybové aktivity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Náročnější pohybové aktivity (jako např. tenis, lyžování, pohybové hry) nemusíme zcela vyloučit, posuzujeme je však individuálně.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 tomu, abychom je mohli do pohybového programu seniorů zařadit, je třeba na ně organizmus v průběhu roku připravit.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Závěrem považujeme za důležité zmínit </a:t>
            </a:r>
            <a:r>
              <a:rPr lang="cs-CZ" b="1" dirty="0" smtClean="0"/>
              <a:t>nevhodné typy PA a cvičení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Čeho se vyvarovat?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prudké pohyby a změny základních poloh, při kterých dochází k závratím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rychlé tempo při provádění pohybových aktivit a činnosti prováděné vysokou</a:t>
            </a:r>
          </a:p>
          <a:p>
            <a:r>
              <a:rPr lang="cs-CZ" dirty="0" smtClean="0"/>
              <a:t>intenzitou blížící se maximu či překračující hranici funkčního zatížení,</a:t>
            </a:r>
          </a:p>
          <a:p>
            <a:r>
              <a:rPr lang="cs-CZ" dirty="0" smtClean="0"/>
              <a:t>izometrická cvičení se zadržováním dechu,</a:t>
            </a:r>
          </a:p>
          <a:p>
            <a:r>
              <a:rPr lang="cs-CZ" dirty="0" smtClean="0"/>
              <a:t>přeskoky, seskoky, dlouhotrvající poskoky (nevhodné pro nosné klouby a vnitřní orgány)</a:t>
            </a:r>
          </a:p>
          <a:p>
            <a:r>
              <a:rPr lang="cs-CZ" dirty="0" smtClean="0"/>
              <a:t>záklony hlavy spojené s rotací hlavy, pohyby hlavou dolů, při nichž hrozí nebezpečí mdloby v důsledku útlaku cév vedoucích krev do mozku,</a:t>
            </a:r>
          </a:p>
          <a:p>
            <a:r>
              <a:rPr lang="cs-CZ" dirty="0" smtClean="0"/>
              <a:t>náročnější sportovní hry a soutěže, vyžadující rychlost a obratnost, u nichž může</a:t>
            </a:r>
          </a:p>
          <a:p>
            <a:r>
              <a:rPr lang="cs-CZ" dirty="0" smtClean="0"/>
              <a:t>docházet k pádům, srážkám a mohou vést k neúměrnému psychickému přetížení,</a:t>
            </a:r>
          </a:p>
          <a:p>
            <a:r>
              <a:rPr lang="cs-CZ" dirty="0" smtClean="0"/>
              <a:t>náročná koordinační cvičení a složité sestavy, při kterých hrozí riziko ztráty sebedůvěry a mohou podnítit pocit méněcennosti</a:t>
            </a:r>
          </a:p>
          <a:p>
            <a:r>
              <a:rPr lang="cs-CZ" dirty="0" smtClean="0"/>
              <a:t> spinální cvičení při podezření na výhřez meziobratlové ploténky</a:t>
            </a:r>
          </a:p>
          <a:p>
            <a:r>
              <a:rPr lang="cs-CZ" dirty="0" smtClean="0"/>
              <a:t>cvičení na nářadí, jako např. bradla, kruhy, hrazda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292964" y="5229225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cs-CZ" sz="1200">
                <a:latin typeface="Times New Roman" pitchFamily="18" charset="0"/>
              </a:rPr>
              <a:t> </a:t>
            </a:r>
          </a:p>
        </p:txBody>
      </p:sp>
      <p:pic>
        <p:nvPicPr>
          <p:cNvPr id="28675" name="Picture 3" descr="P40500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1617" y="549276"/>
            <a:ext cx="1919816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P1010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1918" y="476251"/>
            <a:ext cx="24003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667" y="476250"/>
            <a:ext cx="1250951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2446867" y="2781300"/>
            <a:ext cx="6477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5334001" y="2768600"/>
            <a:ext cx="647700" cy="571500"/>
          </a:xfrm>
          <a:prstGeom prst="downArrow">
            <a:avLst>
              <a:gd name="adj1" fmla="val 50000"/>
              <a:gd name="adj2" fmla="val 29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8008911" y="5084064"/>
            <a:ext cx="2880783" cy="114331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b="1" dirty="0">
              <a:cs typeface="Times New Roman" pitchFamily="18" charset="0"/>
            </a:endParaRPr>
          </a:p>
          <a:p>
            <a:pPr algn="ctr" eaLnBrk="0" hangingPunct="0"/>
            <a:r>
              <a:rPr lang="cs-CZ" sz="2000" b="1" dirty="0">
                <a:solidFill>
                  <a:srgbClr val="FF0000"/>
                </a:solidFill>
                <a:cs typeface="Times New Roman" pitchFamily="18" charset="0"/>
              </a:rPr>
              <a:t>Zlepšení kvality</a:t>
            </a:r>
            <a:endParaRPr lang="cs-CZ" sz="2000" b="1" dirty="0">
              <a:solidFill>
                <a:srgbClr val="FF0000"/>
              </a:solidFill>
            </a:endParaRPr>
          </a:p>
          <a:p>
            <a:pPr algn="ctr" eaLnBrk="0" hangingPunct="0"/>
            <a:r>
              <a:rPr lang="cs-CZ" sz="2000" b="1" dirty="0">
                <a:solidFill>
                  <a:srgbClr val="FF0000"/>
                </a:solidFill>
                <a:cs typeface="Times New Roman" pitchFamily="18" charset="0"/>
              </a:rPr>
              <a:t>procesu </a:t>
            </a:r>
            <a:r>
              <a:rPr lang="cs-CZ" sz="2000" b="1" dirty="0" smtClean="0">
                <a:solidFill>
                  <a:srgbClr val="FF0000"/>
                </a:solidFill>
                <a:cs typeface="Times New Roman" pitchFamily="18" charset="0"/>
              </a:rPr>
              <a:t>stárnutí</a:t>
            </a:r>
          </a:p>
          <a:p>
            <a:pPr algn="ctr" eaLnBrk="0" hangingPunct="0"/>
            <a:endParaRPr lang="cs-CZ" sz="2000" b="1" dirty="0" smtClean="0">
              <a:cs typeface="Times New Roman" pitchFamily="18" charset="0"/>
            </a:endParaRPr>
          </a:p>
          <a:p>
            <a:pPr algn="ctr" eaLnBrk="0" hangingPunct="0"/>
            <a:r>
              <a:rPr lang="cs-CZ" sz="2000" b="1" dirty="0" smtClean="0">
                <a:cs typeface="Times New Roman" pitchFamily="18" charset="0"/>
              </a:rPr>
              <a:t>soběstačnost, zpomalení involučních procesů</a:t>
            </a:r>
            <a:endParaRPr lang="cs-CZ" sz="2000" b="1" dirty="0"/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3983567" y="2133600"/>
            <a:ext cx="3505200" cy="4318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Vhodná PA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-336550" y="940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1055873"/>
            <a:ext cx="184731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/>
              <a:t/>
            </a:r>
            <a:br>
              <a:rPr lang="cs-CZ" sz="1100"/>
            </a:br>
            <a:endParaRPr lang="cs-CZ"/>
          </a:p>
          <a:p>
            <a:pPr eaLnBrk="0" hangingPunct="0"/>
            <a:endParaRPr lang="cs-CZ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" y="3973514"/>
            <a:ext cx="3503084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 sz="1200">
              <a:cs typeface="Times New Roman" pitchFamily="18" charset="0"/>
            </a:endParaRPr>
          </a:p>
          <a:p>
            <a:pPr eaLnBrk="0" hangingPunct="0"/>
            <a:r>
              <a:rPr lang="cs-CZ" sz="1200">
                <a:cs typeface="Times New Roman" pitchFamily="18" charset="0"/>
              </a:rPr>
              <a:t>                      </a:t>
            </a:r>
            <a:endParaRPr lang="cs-CZ" sz="1100"/>
          </a:p>
          <a:p>
            <a:pPr eaLnBrk="0" hangingPunct="0"/>
            <a:endParaRPr lang="cs-CZ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" y="4839013"/>
            <a:ext cx="255198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/>
              <a:t/>
            </a:r>
            <a:br>
              <a:rPr lang="cs-CZ" sz="1100"/>
            </a:br>
            <a:endParaRPr lang="cs-CZ"/>
          </a:p>
          <a:p>
            <a:pPr eaLnBrk="0" hangingPunct="0"/>
            <a:r>
              <a:rPr lang="cs-CZ" sz="1200">
                <a:cs typeface="Times New Roman" pitchFamily="18" charset="0"/>
              </a:rPr>
              <a:t>  </a:t>
            </a:r>
            <a:endParaRPr lang="cs-CZ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9072034" y="2708275"/>
            <a:ext cx="647700" cy="571500"/>
          </a:xfrm>
          <a:prstGeom prst="downArrow">
            <a:avLst>
              <a:gd name="adj1" fmla="val 50000"/>
              <a:gd name="adj2" fmla="val 29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>
            <a:off x="334434" y="3573463"/>
            <a:ext cx="3170767" cy="576262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Psychický stav</a:t>
            </a:r>
          </a:p>
          <a:p>
            <a:pPr algn="ctr"/>
            <a:r>
              <a:rPr lang="cs-CZ" sz="1000"/>
              <a:t>Paměťové a kognitivní funkce</a:t>
            </a:r>
          </a:p>
          <a:p>
            <a:pPr algn="ctr"/>
            <a:endParaRPr lang="cs-CZ"/>
          </a:p>
          <a:p>
            <a:pPr algn="ctr"/>
            <a:endParaRPr lang="cs-CZ"/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4271433" y="3500439"/>
            <a:ext cx="3505200" cy="145112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/>
              <a:t>Fyzický stav</a:t>
            </a:r>
          </a:p>
          <a:p>
            <a:pPr algn="ctr"/>
            <a:r>
              <a:rPr lang="cs-CZ" sz="1000" dirty="0"/>
              <a:t>Funkce </a:t>
            </a:r>
            <a:r>
              <a:rPr lang="cs-CZ" sz="1000" dirty="0" smtClean="0"/>
              <a:t>PA</a:t>
            </a:r>
          </a:p>
          <a:p>
            <a:pPr algn="ctr"/>
            <a:r>
              <a:rPr lang="cs-CZ" sz="1000" dirty="0" smtClean="0"/>
              <a:t>Tělesná funkčnost</a:t>
            </a:r>
          </a:p>
          <a:p>
            <a:pPr algn="ctr"/>
            <a:r>
              <a:rPr lang="cs-CZ" sz="1000" dirty="0" smtClean="0"/>
              <a:t>Silové schopnosti (HK,DK)</a:t>
            </a:r>
          </a:p>
          <a:p>
            <a:pPr algn="ctr"/>
            <a:r>
              <a:rPr lang="cs-CZ" sz="1000" dirty="0" smtClean="0"/>
              <a:t>Aerobní zdatnost</a:t>
            </a:r>
          </a:p>
          <a:p>
            <a:pPr algn="ctr"/>
            <a:r>
              <a:rPr lang="cs-CZ" sz="1000" dirty="0" smtClean="0"/>
              <a:t>Koordinační schopnosti </a:t>
            </a:r>
          </a:p>
          <a:p>
            <a:pPr algn="ctr"/>
            <a:r>
              <a:rPr lang="cs-CZ" sz="1000" dirty="0" smtClean="0"/>
              <a:t>Manuální zručnost</a:t>
            </a:r>
          </a:p>
          <a:p>
            <a:pPr algn="ctr"/>
            <a:endParaRPr lang="cs-CZ" sz="1000" dirty="0" smtClean="0"/>
          </a:p>
          <a:p>
            <a:pPr algn="ctr"/>
            <a:endParaRPr lang="cs-CZ" sz="1000" dirty="0" smtClean="0"/>
          </a:p>
          <a:p>
            <a:pPr algn="ctr"/>
            <a:endParaRPr lang="cs-CZ" sz="1000" dirty="0" smtClean="0"/>
          </a:p>
          <a:p>
            <a:pPr algn="ctr"/>
            <a:endParaRPr lang="cs-CZ" sz="1000" dirty="0"/>
          </a:p>
        </p:txBody>
      </p:sp>
      <p:sp>
        <p:nvSpPr>
          <p:cNvPr id="28690" name="AutoShape 18"/>
          <p:cNvSpPr>
            <a:spLocks noChangeArrowheads="1"/>
          </p:cNvSpPr>
          <p:nvPr/>
        </p:nvSpPr>
        <p:spPr bwMode="auto">
          <a:xfrm>
            <a:off x="8015817" y="3429001"/>
            <a:ext cx="3505200" cy="100806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Psychosociální úroveň</a:t>
            </a:r>
          </a:p>
          <a:p>
            <a:pPr algn="ctr"/>
            <a:r>
              <a:rPr lang="cs-CZ" sz="1000"/>
              <a:t>Využití volného času</a:t>
            </a:r>
          </a:p>
          <a:p>
            <a:pPr algn="ctr"/>
            <a:r>
              <a:rPr lang="cs-CZ" sz="1000"/>
              <a:t>Nové sociální kontakty</a:t>
            </a:r>
          </a:p>
          <a:p>
            <a:pPr algn="ctr"/>
            <a:r>
              <a:rPr lang="cs-CZ" sz="1000"/>
              <a:t>Rozvoj komunikace</a:t>
            </a:r>
          </a:p>
          <a:p>
            <a:pPr algn="ctr"/>
            <a:r>
              <a:rPr lang="cs-CZ" sz="1000"/>
              <a:t>Zvýšení celkové odolnosti</a:t>
            </a:r>
          </a:p>
          <a:p>
            <a:pPr algn="ctr"/>
            <a:endParaRPr lang="cs-CZ" sz="1000"/>
          </a:p>
          <a:p>
            <a:pPr algn="ctr"/>
            <a:endParaRPr lang="cs-CZ" sz="1000"/>
          </a:p>
        </p:txBody>
      </p:sp>
      <p:pic>
        <p:nvPicPr>
          <p:cNvPr id="1030" name="Picture 6" descr="C:\Users\roman\Desktop\IMG_559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0112" y="583420"/>
            <a:ext cx="2971800" cy="1981200"/>
          </a:xfrm>
          <a:prstGeom prst="rect">
            <a:avLst/>
          </a:prstGeom>
          <a:noFill/>
        </p:spPr>
      </p:pic>
      <p:sp>
        <p:nvSpPr>
          <p:cNvPr id="20" name="Šipka doprava 19"/>
          <p:cNvSpPr/>
          <p:nvPr/>
        </p:nvSpPr>
        <p:spPr>
          <a:xfrm>
            <a:off x="5577840" y="55595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roman\Desktop\26-Senioř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6032" y="4416552"/>
            <a:ext cx="3511296" cy="2103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RADOST Z POHYBU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84247"/>
            <a:ext cx="10515600" cy="4192715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7170" name="Picture 2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7150" y="1884045"/>
            <a:ext cx="6591300" cy="439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stávající vědecké poznatky pro stanovení optimálních parametrů PA pro jedince v období stáří nejsou zcela jednotné, přesto můžeme na základě mnoha studií, které prokazují pozitivní vliv PA na řadu civilizačních onemocnění, stanovit pro seniory všeobecná pohybová doporučení </a:t>
            </a:r>
          </a:p>
          <a:p>
            <a:r>
              <a:rPr lang="cs-CZ" dirty="0" smtClean="0"/>
              <a:t>při dávkování pohybové zátěže považujeme za nezbytné zvolit optimální frekvenci, intenzitu, trvání a typ PA (tzv. FIIT charakteristiky) s přihlédnutím k různým skupinám seniorů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 třeba podporovat všechny přístupy, které jsou orientovány na každodenní aktivní život. PA je třeba individuálně přizpůsobit jednak stavu kardiovaskulárního, respiračního a pohybového aparátu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 potřebné brát v úvahu předchozí pohybovou zkušenost, pohlaví, věk a styl života daného jedince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8736" y="219625"/>
            <a:ext cx="9277096" cy="118872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 doporučení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4756" y="1620044"/>
            <a:ext cx="10699044" cy="4972667"/>
          </a:xfrm>
        </p:spPr>
        <p:txBody>
          <a:bodyPr>
            <a:noAutofit/>
          </a:bodyPr>
          <a:lstStyle/>
          <a:p>
            <a:r>
              <a:rPr lang="cs-CZ" sz="2000" dirty="0"/>
              <a:t>Světová zdravotnická organizace (WHO) doporučuje </a:t>
            </a:r>
            <a:r>
              <a:rPr lang="cs-CZ" sz="2000" dirty="0" smtClean="0"/>
              <a:t>osobám ve </a:t>
            </a:r>
            <a:r>
              <a:rPr lang="cs-CZ" sz="2000" dirty="0"/>
              <a:t>věku 65 let a výše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150 minut fyzické aktivity ve střední intenzitě za týden</a:t>
            </a:r>
          </a:p>
          <a:p>
            <a:pPr marL="0" indent="0">
              <a:buNone/>
            </a:pPr>
            <a:r>
              <a:rPr lang="cs-CZ" sz="2000" dirty="0"/>
              <a:t>n</a:t>
            </a:r>
            <a:r>
              <a:rPr lang="cs-CZ" sz="2000" dirty="0" smtClean="0"/>
              <a:t>ebo  	</a:t>
            </a:r>
            <a:r>
              <a:rPr lang="cs-CZ" sz="2000" dirty="0"/>
              <a:t>minimálně 75 minut pohybové aktivity s </a:t>
            </a:r>
            <a:r>
              <a:rPr lang="cs-CZ" sz="2000" dirty="0" smtClean="0"/>
              <a:t>vysokou </a:t>
            </a:r>
            <a:r>
              <a:rPr lang="cs-CZ" sz="2000" dirty="0"/>
              <a:t>intenzitou </a:t>
            </a:r>
            <a:r>
              <a:rPr lang="cs-CZ" sz="2000" dirty="0" smtClean="0"/>
              <a:t>za týden</a:t>
            </a:r>
          </a:p>
          <a:p>
            <a:pPr marL="0" indent="0">
              <a:buNone/>
            </a:pPr>
            <a:r>
              <a:rPr lang="cs-CZ" sz="2000" dirty="0" smtClean="0"/>
              <a:t>nebo </a:t>
            </a:r>
            <a:r>
              <a:rPr lang="cs-CZ" sz="2000" dirty="0"/>
              <a:t>	ekvivalentní kombinaci aktivity se střední a </a:t>
            </a:r>
            <a:r>
              <a:rPr lang="cs-CZ" sz="2000" dirty="0" smtClean="0"/>
              <a:t>vysokou intenzitou</a:t>
            </a:r>
            <a:r>
              <a:rPr lang="cs-CZ" sz="2000" dirty="0"/>
              <a:t> </a:t>
            </a:r>
            <a:r>
              <a:rPr lang="cs-CZ" sz="2000" dirty="0" smtClean="0"/>
              <a:t>za týden.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Každá aktivita, aby byla zdraví prospěšná, by měla být prováděna v </a:t>
            </a:r>
            <a:r>
              <a:rPr lang="cs-CZ" sz="2000" dirty="0"/>
              <a:t>trvání alespoň 10 minut </a:t>
            </a:r>
            <a:r>
              <a:rPr lang="cs-CZ" sz="2000" dirty="0" smtClean="0"/>
              <a:t> v kuse.  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Pokud </a:t>
            </a:r>
            <a:r>
              <a:rPr lang="cs-CZ" sz="2000" dirty="0"/>
              <a:t>jde o další zdravotní přínosy, </a:t>
            </a:r>
            <a:r>
              <a:rPr lang="cs-CZ" sz="2000" dirty="0" smtClean="0"/>
              <a:t>měla </a:t>
            </a:r>
            <a:r>
              <a:rPr lang="cs-CZ" sz="2000" dirty="0"/>
              <a:t>by </a:t>
            </a:r>
            <a:r>
              <a:rPr lang="cs-CZ" sz="2000" dirty="0" smtClean="0"/>
              <a:t>se fyzická aktivita </a:t>
            </a:r>
            <a:r>
              <a:rPr lang="cs-CZ" sz="2000" dirty="0"/>
              <a:t>se střední intenzitou zvýšit na 300 minut týdně nebo ekvivalentně.</a:t>
            </a:r>
          </a:p>
          <a:p>
            <a:r>
              <a:rPr lang="cs-CZ" sz="2000" dirty="0" smtClean="0"/>
              <a:t>Osoby </a:t>
            </a:r>
            <a:r>
              <a:rPr lang="cs-CZ" sz="2000" dirty="0"/>
              <a:t>se špatnou pohyblivostí by měly provádět fyzickou </a:t>
            </a:r>
            <a:r>
              <a:rPr lang="cs-CZ" sz="2000" dirty="0" smtClean="0"/>
              <a:t>aktivitu pro zlepšení rovnováhy </a:t>
            </a:r>
            <a:r>
              <a:rPr lang="cs-CZ" sz="2000" dirty="0"/>
              <a:t>a </a:t>
            </a:r>
            <a:r>
              <a:rPr lang="cs-CZ" sz="2000" dirty="0" smtClean="0"/>
              <a:t>prevenci pádů, 3 a více </a:t>
            </a:r>
            <a:r>
              <a:rPr lang="cs-CZ" sz="2000" dirty="0"/>
              <a:t>dní v týdnu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Zvláštní </a:t>
            </a:r>
            <a:r>
              <a:rPr lang="cs-CZ" sz="2000" dirty="0"/>
              <a:t>důležitost </a:t>
            </a:r>
            <a:r>
              <a:rPr lang="cs-CZ" sz="2000" dirty="0" smtClean="0"/>
              <a:t>by se měla věnovat silovému </a:t>
            </a:r>
            <a:r>
              <a:rPr lang="cs-CZ" sz="2000" dirty="0"/>
              <a:t>tréninku </a:t>
            </a:r>
            <a:r>
              <a:rPr lang="cs-CZ" sz="2000" dirty="0" smtClean="0"/>
              <a:t>prováděnému </a:t>
            </a:r>
            <a:r>
              <a:rPr lang="cs-CZ" sz="2000" dirty="0"/>
              <a:t>2 nebo více dní v týdnu a zahrnující </a:t>
            </a:r>
            <a:r>
              <a:rPr lang="cs-CZ" sz="2000" dirty="0" smtClean="0"/>
              <a:t>posílení hlavních svalových skupin.</a:t>
            </a:r>
            <a:endParaRPr lang="cs-CZ" sz="2000" dirty="0"/>
          </a:p>
        </p:txBody>
      </p:sp>
      <p:pic>
        <p:nvPicPr>
          <p:cNvPr id="2050" name="Picture 2" descr="C:\Users\roman\Desktop\cvičení s míč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0616" y="1700784"/>
            <a:ext cx="2432304" cy="1801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725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FREKVENCE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Názory odborníků na objem pohybových aktivit seniorů nejsou jednotné. </a:t>
            </a:r>
          </a:p>
          <a:p>
            <a:r>
              <a:rPr lang="cs-CZ" dirty="0" smtClean="0"/>
              <a:t>Současný koncept navrhuje pro dospělou populaci provádět PA po dobu 30 minut alespoň 5× týdně (nejméně 150 minut pohybových aktivit za týden, převážně aerobního charakteru). </a:t>
            </a:r>
          </a:p>
          <a:p>
            <a:r>
              <a:rPr lang="cs-CZ" dirty="0" smtClean="0"/>
              <a:t>Minimální doba 30 minut může být sečtena během celého dne, podporují se běžné typy každodenní (habituální) pohybové aktivity. </a:t>
            </a:r>
          </a:p>
          <a:p>
            <a:r>
              <a:rPr lang="cs-CZ" dirty="0" smtClean="0"/>
              <a:t>Zejména pro seniory je chápeme jako alternativní model vedle strukturovaného pohybového programu (domácí práce, </a:t>
            </a:r>
            <a:r>
              <a:rPr lang="cs-CZ" dirty="0" err="1" smtClean="0"/>
              <a:t>práce</a:t>
            </a:r>
            <a:r>
              <a:rPr lang="cs-CZ" dirty="0" smtClean="0"/>
              <a:t> na zahrádce, procházky se psem). </a:t>
            </a:r>
          </a:p>
          <a:p>
            <a:r>
              <a:rPr lang="cs-CZ" dirty="0" smtClean="0"/>
              <a:t>K aerobnímu typu zatížení se doporučuje zařazovat do pohybového programu 2× za týden aktivity,</a:t>
            </a:r>
          </a:p>
          <a:p>
            <a:r>
              <a:rPr lang="cs-CZ" dirty="0" smtClean="0"/>
              <a:t>které budou zlepšovat svalovou zdatnost a zvyšovat rozsah pohybu v kloubech + rovnováha.</a:t>
            </a:r>
          </a:p>
          <a:p>
            <a:r>
              <a:rPr lang="cs-CZ" dirty="0" smtClean="0"/>
              <a:t>Velmi často slouží jako kritérium lidský krok, optimem je pak dosažená hodnota PA</a:t>
            </a:r>
          </a:p>
          <a:p>
            <a:r>
              <a:rPr lang="cs-CZ" dirty="0" smtClean="0"/>
              <a:t>10 000 kroků za den.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INTENZITA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Také při doporučování optimální intenzity zatížení nacházíme významné odlišnosti.</a:t>
            </a:r>
          </a:p>
          <a:p>
            <a:r>
              <a:rPr lang="cs-CZ" dirty="0" smtClean="0"/>
              <a:t>Objevují se publikace, které potvrzují pozitivní vliv PA spíše nižší intenzity,</a:t>
            </a:r>
          </a:p>
          <a:p>
            <a:r>
              <a:rPr lang="cs-CZ" dirty="0" smtClean="0"/>
              <a:t>nalézáme i studie, které dokazují významně větší pozitivní vliv pohybu na</a:t>
            </a:r>
          </a:p>
          <a:p>
            <a:r>
              <a:rPr lang="cs-CZ" dirty="0" smtClean="0"/>
              <a:t>tělesnou zdatnost a zdraví při intenzitě vyšší.</a:t>
            </a:r>
          </a:p>
          <a:p>
            <a:r>
              <a:rPr lang="cs-CZ" dirty="0" smtClean="0"/>
              <a:t>U seniorů volíme zpočátku nižší intenzitu (30–40 % maximální srdeční frekvence – SF), postupně se můžeme dopracovat až na 75 % maxima. Krajní hodnotu SF dosahujeme jen na základě lékařského doporučení a je také prospěšné ji monitorovat v průběhu i po skončení zátěže.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ZNÁMKY ÚNAVY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intenzity zatížení pozorně sledujeme projevy únavy.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Je třeba vnímat, že objektivní příznaky zatížení se mohou lišit od subjektivních pocitů.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 hodnocení a posouzení objektivních i subjektivních známek únavy můžeme využít hodnocení podle </a:t>
            </a:r>
            <a:r>
              <a:rPr lang="cs-CZ" dirty="0" err="1" smtClean="0"/>
              <a:t>Zotova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2260</TotalTime>
  <Words>2119</Words>
  <Application>Microsoft Office PowerPoint</Application>
  <PresentationFormat>Vlastní</PresentationFormat>
  <Paragraphs>245</Paragraphs>
  <Slides>34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Motiv Office</vt:lpstr>
      <vt:lpstr>POHYBOVÉ AKTIVITY A SENIOŘI</vt:lpstr>
      <vt:lpstr>Pohybová aktivita seniorů</vt:lpstr>
      <vt:lpstr>Pohybová aktivita seniorů</vt:lpstr>
      <vt:lpstr>Pohybová aktivita seniorů</vt:lpstr>
      <vt:lpstr>Pohybová aktivita seniorů</vt:lpstr>
      <vt:lpstr>Pohybová aktivita seniorů doporučení</vt:lpstr>
      <vt:lpstr>FREKVENCE</vt:lpstr>
      <vt:lpstr>INTENZITA</vt:lpstr>
      <vt:lpstr>ZNÁMKY ÚNAVY</vt:lpstr>
      <vt:lpstr>ÚNAVA</vt:lpstr>
      <vt:lpstr>INTENZITA</vt:lpstr>
      <vt:lpstr>Pohybové intervenční programy (indoor, outdoor aktivity)</vt:lpstr>
      <vt:lpstr>Pohybové intervenční programy</vt:lpstr>
      <vt:lpstr>Zásady při pohybovém zatěžování</vt:lpstr>
      <vt:lpstr>Typy PA</vt:lpstr>
      <vt:lpstr>Pohybové aktivity zaměřené na pohybový aparát</vt:lpstr>
      <vt:lpstr>Pohybové aktivity zaměřené na srdečně-cévní a dechový systém</vt:lpstr>
      <vt:lpstr>Pohybové aktivity ovlivňující psychiku a centrální nervovou soustavu</vt:lpstr>
      <vt:lpstr>*Vhodná cvičení</vt:lpstr>
      <vt:lpstr>Nevhodná cvičení</vt:lpstr>
      <vt:lpstr>Vhodné PA</vt:lpstr>
      <vt:lpstr>PA v přírodě – individuální, skupinová</vt:lpstr>
      <vt:lpstr>Chůze a pěší turistika </vt:lpstr>
      <vt:lpstr>Nordic walking</vt:lpstr>
      <vt:lpstr>Taneční pohybové formy </vt:lpstr>
      <vt:lpstr>Plavání a cvičení ve vodě </vt:lpstr>
      <vt:lpstr>Vodní prostředí</vt:lpstr>
      <vt:lpstr>Psychomotorická cvičení a hry </vt:lpstr>
      <vt:lpstr>Zdravotní cvičení </vt:lpstr>
      <vt:lpstr>Cvičení v tělocvičně, sportovní hale</vt:lpstr>
      <vt:lpstr>Další pohybové aktivity </vt:lpstr>
      <vt:lpstr>Čeho se vyvarovat?</vt:lpstr>
      <vt:lpstr>Snímek 33</vt:lpstr>
      <vt:lpstr>RADOST Z POHYBU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261</cp:revision>
  <dcterms:created xsi:type="dcterms:W3CDTF">2016-09-20T10:01:00Z</dcterms:created>
  <dcterms:modified xsi:type="dcterms:W3CDTF">2023-04-15T12:00:55Z</dcterms:modified>
</cp:coreProperties>
</file>