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6" r:id="rId6"/>
    <p:sldId id="277" r:id="rId7"/>
    <p:sldId id="260" r:id="rId8"/>
    <p:sldId id="261" r:id="rId9"/>
    <p:sldId id="262" r:id="rId10"/>
    <p:sldId id="263" r:id="rId11"/>
    <p:sldId id="264" r:id="rId12"/>
    <p:sldId id="278" r:id="rId13"/>
    <p:sldId id="279" r:id="rId14"/>
    <p:sldId id="280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 Grmela" initials="R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82F2A-FC7F-44EC-9D36-5896C80B3F2B}" type="datetimeFigureOut">
              <a:rPr lang="cs-CZ" smtClean="0"/>
              <a:pPr/>
              <a:t>26.03.2023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8E3A1-EF6D-4B47-B65F-DF5DE81AB01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VSTUP DO TERÉNU – OD TEORIE K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>
              <a:solidFill>
                <a:srgbClr val="0070C0"/>
              </a:solidFill>
            </a:endParaRPr>
          </a:p>
          <a:p>
            <a:endParaRPr lang="cs-CZ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cs-CZ" dirty="0" smtClean="0"/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00B0F0"/>
                </a:solidFill>
              </a:rPr>
              <a:t>„PŘIPRAVIT SENIORA“</a:t>
            </a:r>
            <a:endParaRPr lang="cs-CZ" sz="2400" dirty="0" smtClean="0">
              <a:solidFill>
                <a:srgbClr val="00B0F0"/>
              </a:solidFill>
            </a:endParaRPr>
          </a:p>
          <a:p>
            <a:pPr lvl="0"/>
            <a:r>
              <a:rPr lang="cs-CZ" sz="2400" dirty="0" smtClean="0"/>
              <a:t>před testem by neměla proběhnout zahřívací fáze, jedinec by měl sedět a odpočívat na židli, umístěné u začátku trasy, </a:t>
            </a:r>
            <a:r>
              <a:rPr lang="cs-CZ" sz="2400" b="1" dirty="0" smtClean="0">
                <a:solidFill>
                  <a:srgbClr val="00B0F0"/>
                </a:solidFill>
              </a:rPr>
              <a:t>10 minut před zahájením testu</a:t>
            </a:r>
            <a:endParaRPr lang="cs-CZ" sz="2400" dirty="0" smtClean="0">
              <a:solidFill>
                <a:srgbClr val="00B0F0"/>
              </a:solidFill>
            </a:endParaRPr>
          </a:p>
          <a:p>
            <a:pPr lvl="0"/>
            <a:r>
              <a:rPr lang="cs-CZ" sz="2400" dirty="0" smtClean="0"/>
              <a:t>měření </a:t>
            </a:r>
            <a:r>
              <a:rPr lang="cs-CZ" sz="2400" b="1" dirty="0" smtClean="0">
                <a:solidFill>
                  <a:srgbClr val="00B0F0"/>
                </a:solidFill>
              </a:rPr>
              <a:t>SF a TK</a:t>
            </a:r>
            <a:endParaRPr lang="cs-CZ" sz="2400" dirty="0" smtClean="0">
              <a:solidFill>
                <a:srgbClr val="00B0F0"/>
              </a:solidFill>
            </a:endParaRPr>
          </a:p>
          <a:p>
            <a:endParaRPr lang="cs-CZ" sz="2400" dirty="0" smtClean="0"/>
          </a:p>
          <a:p>
            <a:r>
              <a:rPr lang="cs-CZ" sz="2400" dirty="0" smtClean="0"/>
              <a:t>Ještě, než se seniorovi začne odpočítávat 6 minut, je </a:t>
            </a:r>
            <a:r>
              <a:rPr lang="cs-CZ" sz="2400" b="1" dirty="0" smtClean="0">
                <a:solidFill>
                  <a:srgbClr val="00B0F0"/>
                </a:solidFill>
              </a:rPr>
              <a:t>instruován: </a:t>
            </a:r>
            <a:endParaRPr lang="cs-CZ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cs-CZ" dirty="0" smtClean="0"/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400" b="1" dirty="0" smtClean="0">
                <a:solidFill>
                  <a:srgbClr val="00B0F0"/>
                </a:solidFill>
              </a:rPr>
              <a:t>INSTRUKCE JASNĚ A VŠEM STEJNĚ     </a:t>
            </a:r>
          </a:p>
          <a:p>
            <a:pPr>
              <a:buNone/>
            </a:pPr>
            <a:r>
              <a:rPr lang="cs-CZ" dirty="0" smtClean="0"/>
              <a:t>    „</a:t>
            </a:r>
            <a:r>
              <a:rPr lang="cs-CZ" sz="2400" dirty="0" smtClean="0"/>
              <a:t>Cílem tohoto testu je ujít co největší vzdálenost po dobu 6 minut. Budete chodit tam a zpět po této chodbě. Šest minut je poměrně dlouhá doba, postupně se tedy budete unavovat. Je možné, že budete zadýchaný nebo vyčerpaný. Můžete kdykoli zpomalit, zastavit a odpočívat dle potřeby. Jakmile budete moci, opět pokračujte v chůzi. Budete chodit okolo kuželů, kolem kterých byste se měl/a rychle otočit a bez váhání pokračovat v chůzi.“</a:t>
            </a:r>
            <a:endParaRPr lang="cs-CZ" sz="24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00B0F0"/>
                </a:solidFill>
              </a:rPr>
              <a:t>UKÁZKA!!!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r>
              <a:rPr lang="cs-CZ" sz="2400" dirty="0" smtClean="0"/>
              <a:t>Jedno kolo testující seniorovi předvede.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„Během testu je povolena pouze chůze, ne běh. Pamatujte, cílem je ujít co největší vzdálenost. Začněte, jakmile budete  připraven/a.“</a:t>
            </a:r>
          </a:p>
          <a:p>
            <a:pPr>
              <a:buNone/>
            </a:pPr>
            <a:r>
              <a:rPr lang="cs-CZ" sz="2400" dirty="0" smtClean="0"/>
              <a:t>     (zeptat se, jste připraveni, budu startovat, tak a tak….,</a:t>
            </a:r>
          </a:p>
          <a:p>
            <a:pPr>
              <a:buNone/>
            </a:pPr>
            <a:r>
              <a:rPr lang="cs-CZ" sz="2400" dirty="0" smtClean="0"/>
              <a:t>     konec bude když…. vy uděláte… všemu rozumíte….?)</a:t>
            </a:r>
          </a:p>
          <a:p>
            <a:endParaRPr lang="cs-CZ" sz="28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400" b="1" dirty="0" smtClean="0">
                <a:solidFill>
                  <a:srgbClr val="00B0F0"/>
                </a:solidFill>
              </a:rPr>
              <a:t>PRŮBĚH TESTU</a:t>
            </a:r>
          </a:p>
          <a:p>
            <a:pPr lvl="0">
              <a:buNone/>
            </a:pPr>
            <a:r>
              <a:rPr lang="cs-CZ" sz="2900" dirty="0" smtClean="0"/>
              <a:t>Jakmile jedinec zahájí test, spouští se stopky (vyzkoušet ovládání, dvoje…,</a:t>
            </a:r>
          </a:p>
          <a:p>
            <a:pPr lvl="0">
              <a:buNone/>
            </a:pPr>
            <a:r>
              <a:rPr lang="cs-CZ" sz="2900" dirty="0" smtClean="0"/>
              <a:t>kalibrované…)</a:t>
            </a:r>
          </a:p>
          <a:p>
            <a:r>
              <a:rPr lang="cs-CZ" sz="2900" b="1" dirty="0" smtClean="0"/>
              <a:t>Po 1 minutě</a:t>
            </a:r>
            <a:r>
              <a:rPr lang="cs-CZ" sz="2900" dirty="0" smtClean="0"/>
              <a:t>: "Vedete si dobře. Máte 5 minut do konce."</a:t>
            </a:r>
            <a:br>
              <a:rPr lang="cs-CZ" sz="2900" dirty="0" smtClean="0"/>
            </a:br>
            <a:r>
              <a:rPr lang="cs-CZ" sz="2900" dirty="0" smtClean="0"/>
              <a:t>Když časovač ukazuje </a:t>
            </a:r>
            <a:r>
              <a:rPr lang="cs-CZ" sz="2900" b="1" dirty="0" smtClean="0"/>
              <a:t>zbývající 4 minuty</a:t>
            </a:r>
            <a:r>
              <a:rPr lang="cs-CZ" sz="2900" dirty="0" smtClean="0"/>
              <a:t>: "Pokračujte v dobré práci. </a:t>
            </a:r>
          </a:p>
          <a:p>
            <a:r>
              <a:rPr lang="cs-CZ" sz="2900" dirty="0" smtClean="0"/>
              <a:t>Když časovač ukazuje zbývající 3 minuty "Vedete si dobře. Jste v půli cesty </a:t>
            </a:r>
            <a:br>
              <a:rPr lang="cs-CZ" sz="2900" dirty="0" smtClean="0"/>
            </a:br>
            <a:r>
              <a:rPr lang="cs-CZ" sz="2900" dirty="0" smtClean="0"/>
              <a:t>Když časovač ukazuje zbývající 2 minuty: "Pokračujte v dobré práci</a:t>
            </a:r>
          </a:p>
          <a:p>
            <a:r>
              <a:rPr lang="cs-CZ" sz="2900" dirty="0" smtClean="0"/>
              <a:t>Když časovač ukazuje 1 minutu zbývající: "Vedete si dobře. Máte jen 1 minutu do konce.</a:t>
            </a:r>
            <a:br>
              <a:rPr lang="cs-CZ" sz="2900" dirty="0" smtClean="0"/>
            </a:br>
            <a:r>
              <a:rPr lang="cs-CZ" sz="2900" dirty="0" smtClean="0"/>
              <a:t>Do konce zbývá 15 sekund: "Za chvíli vám řeknu, abyste zastavil. Až se tak stane, zastavte se přesně tam, kde jste, a já za vámi přijdu.„ (viz. instrukce předem).</a:t>
            </a:r>
            <a:br>
              <a:rPr lang="cs-CZ" sz="2900" dirty="0" smtClean="0"/>
            </a:br>
            <a:r>
              <a:rPr lang="cs-CZ" sz="2900" dirty="0" smtClean="0"/>
              <a:t>Po 6 minutách: "Stop„ (jasně srozumitelně, nahlas….)</a:t>
            </a:r>
          </a:p>
          <a:p>
            <a:r>
              <a:rPr lang="cs-CZ" sz="2900" b="1" dirty="0" smtClean="0">
                <a:solidFill>
                  <a:srgbClr val="FF0000"/>
                </a:solidFill>
              </a:rPr>
              <a:t>Není povoleno používat jiná slova, fráze či řeč těla pro povzbuzení jedince!!</a:t>
            </a:r>
          </a:p>
          <a:p>
            <a:pPr lvl="0">
              <a:buNone/>
            </a:pPr>
            <a:endParaRPr lang="cs-CZ" sz="2800" dirty="0" smtClean="0"/>
          </a:p>
          <a:p>
            <a:pPr>
              <a:buNone/>
            </a:pPr>
            <a:endParaRPr lang="cs-CZ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 smtClean="0"/>
              <a:t>Pokud senior zastaví z důvodu odpočinku měřený čas se nezastavuje. </a:t>
            </a:r>
          </a:p>
          <a:p>
            <a:pPr lvl="0">
              <a:buNone/>
            </a:pPr>
            <a:endParaRPr lang="cs-CZ" sz="2400" dirty="0" smtClean="0"/>
          </a:p>
          <a:p>
            <a:pPr lvl="0"/>
            <a:r>
              <a:rPr lang="cs-CZ" sz="2400" dirty="0" smtClean="0"/>
              <a:t>Pokud však senior (nebo personál) testování ukončí dříve než po 6 minutách, čas se zastaví a s ujitou vzdáleností, počtem kol a důvodem předčasného ukončení se zapíše do pracovního listu. 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00B0F0"/>
                </a:solidFill>
              </a:rPr>
              <a:t>UKONČENÍ TESTU:</a:t>
            </a:r>
            <a:endParaRPr lang="cs-CZ" sz="2400" dirty="0" smtClean="0">
              <a:solidFill>
                <a:srgbClr val="00B0F0"/>
              </a:solidFill>
            </a:endParaRPr>
          </a:p>
          <a:p>
            <a:pPr lvl="0"/>
            <a:r>
              <a:rPr lang="cs-CZ" sz="2400" dirty="0" smtClean="0"/>
              <a:t>Jedinec se </a:t>
            </a:r>
            <a:r>
              <a:rPr lang="cs-CZ" sz="2400" b="1" dirty="0" smtClean="0">
                <a:solidFill>
                  <a:srgbClr val="00B0F0"/>
                </a:solidFill>
              </a:rPr>
              <a:t>po uplynutí 6 minut zastaví na místě</a:t>
            </a:r>
            <a:r>
              <a:rPr lang="cs-CZ" sz="2400" dirty="0" smtClean="0">
                <a:solidFill>
                  <a:srgbClr val="00B0F0"/>
                </a:solidFill>
              </a:rPr>
              <a:t> a testující </a:t>
            </a:r>
            <a:r>
              <a:rPr lang="cs-CZ" sz="2400" b="1" dirty="0" smtClean="0">
                <a:solidFill>
                  <a:srgbClr val="00B0F0"/>
                </a:solidFill>
              </a:rPr>
              <a:t>označí místo ukončení testu.</a:t>
            </a:r>
          </a:p>
          <a:p>
            <a:pPr lvl="0">
              <a:buNone/>
            </a:pPr>
            <a:endParaRPr lang="cs-CZ" sz="2400" dirty="0" smtClean="0">
              <a:solidFill>
                <a:srgbClr val="00B0F0"/>
              </a:solidFill>
            </a:endParaRPr>
          </a:p>
          <a:p>
            <a:pPr lvl="0"/>
            <a:r>
              <a:rPr lang="cs-CZ" sz="2400" dirty="0" smtClean="0"/>
              <a:t>Zapíše se </a:t>
            </a:r>
            <a:r>
              <a:rPr lang="cs-CZ" sz="2400" b="1" dirty="0" smtClean="0">
                <a:solidFill>
                  <a:srgbClr val="00B0F0"/>
                </a:solidFill>
              </a:rPr>
              <a:t>počet ujitých kol plus vzdálenost ujitá v posledním kole</a:t>
            </a:r>
            <a:r>
              <a:rPr lang="cs-CZ" sz="2400" dirty="0" smtClean="0">
                <a:solidFill>
                  <a:srgbClr val="00B0F0"/>
                </a:solidFill>
              </a:rPr>
              <a:t> </a:t>
            </a:r>
            <a:r>
              <a:rPr lang="cs-CZ" sz="2400" dirty="0" smtClean="0"/>
              <a:t>a celková vzdálenost se zapíše do pracovního listu.</a:t>
            </a:r>
          </a:p>
          <a:p>
            <a:pPr lvl="0">
              <a:buNone/>
            </a:pPr>
            <a:endParaRPr lang="cs-CZ" sz="2400" dirty="0" smtClean="0"/>
          </a:p>
          <a:p>
            <a:pPr lvl="0"/>
            <a:r>
              <a:rPr lang="cs-CZ" sz="2400" dirty="0" smtClean="0"/>
              <a:t>Změření SF a TK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5100" b="1" dirty="0" smtClean="0">
                <a:solidFill>
                  <a:srgbClr val="00B0F0"/>
                </a:solidFill>
              </a:rPr>
              <a:t>VÝPOČTY:</a:t>
            </a:r>
          </a:p>
          <a:p>
            <a:endParaRPr lang="cs-CZ" sz="2800" b="1" dirty="0" smtClean="0"/>
          </a:p>
          <a:p>
            <a:endParaRPr lang="cs-CZ" sz="2800" dirty="0" smtClean="0"/>
          </a:p>
          <a:p>
            <a:r>
              <a:rPr lang="cs-CZ" sz="3800" b="1" dirty="0" smtClean="0"/>
              <a:t>Prediktivní rovnice dle </a:t>
            </a:r>
            <a:r>
              <a:rPr lang="cs-CZ" sz="3800" b="1" dirty="0" err="1" smtClean="0"/>
              <a:t>Camarri</a:t>
            </a:r>
            <a:r>
              <a:rPr lang="cs-CZ" sz="3800" b="1" dirty="0" smtClean="0"/>
              <a:t> </a:t>
            </a:r>
            <a:r>
              <a:rPr lang="cs-CZ" sz="3800" b="1" dirty="0" err="1" smtClean="0"/>
              <a:t>et</a:t>
            </a:r>
            <a:r>
              <a:rPr lang="cs-CZ" sz="3800" b="1" dirty="0" smtClean="0"/>
              <a:t> </a:t>
            </a:r>
            <a:r>
              <a:rPr lang="cs-CZ" sz="3800" b="1" dirty="0" err="1" smtClean="0"/>
              <a:t>al</a:t>
            </a:r>
            <a:r>
              <a:rPr lang="cs-CZ" sz="3800" b="1" dirty="0" smtClean="0"/>
              <a:t>. (2006): výpočet minimální vzdálenosti.</a:t>
            </a:r>
          </a:p>
          <a:p>
            <a:endParaRPr lang="cs-CZ" sz="3800" dirty="0" smtClean="0"/>
          </a:p>
          <a:p>
            <a:r>
              <a:rPr lang="cs-CZ" sz="3800" i="1" dirty="0" smtClean="0"/>
              <a:t>Zlepšení o více jak 70 metrů ujitých během 6MWT se ukázalo pro pacienty jako klinicky významné.</a:t>
            </a:r>
          </a:p>
          <a:p>
            <a:pPr>
              <a:buNone/>
            </a:pPr>
            <a:endParaRPr lang="cs-CZ" sz="3800" dirty="0" smtClean="0"/>
          </a:p>
          <a:p>
            <a:pPr>
              <a:buNone/>
            </a:pPr>
            <a:r>
              <a:rPr lang="cs-CZ" sz="3800" b="1" dirty="0" smtClean="0">
                <a:solidFill>
                  <a:srgbClr val="00B0F0"/>
                </a:solidFill>
              </a:rPr>
              <a:t>• muži: 216,9 + (4,12 x výška cm) – (1,75 x věk) – (1,15 x hmotnost kg) </a:t>
            </a:r>
            <a:endParaRPr lang="cs-CZ" sz="3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3800" b="1" dirty="0" smtClean="0">
                <a:solidFill>
                  <a:srgbClr val="00B0F0"/>
                </a:solidFill>
              </a:rPr>
              <a:t>• ženy: 216,9 + (4,12 x výška cm) – (1,75 x věk) – (1,15 x hmotnost kg) – 34,04</a:t>
            </a:r>
            <a:endParaRPr lang="cs-CZ" sz="3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3800" dirty="0" smtClean="0">
                <a:solidFill>
                  <a:srgbClr val="00B0F0"/>
                </a:solidFill>
              </a:rPr>
              <a:t> </a:t>
            </a:r>
          </a:p>
          <a:p>
            <a:pPr>
              <a:buNone/>
            </a:pPr>
            <a:r>
              <a:rPr lang="cs-CZ" sz="3800" dirty="0" smtClean="0"/>
              <a:t>Z dosažené 6MWD lze odhadovat </a:t>
            </a:r>
            <a:r>
              <a:rPr lang="cs-CZ" sz="3800" dirty="0" err="1" smtClean="0"/>
              <a:t>peak</a:t>
            </a:r>
            <a:r>
              <a:rPr lang="cs-CZ" sz="3800" dirty="0" smtClean="0"/>
              <a:t> VO2 se standardní chybou odhadu </a:t>
            </a:r>
          </a:p>
          <a:p>
            <a:pPr>
              <a:buNone/>
            </a:pPr>
            <a:r>
              <a:rPr lang="cs-CZ" sz="3800" dirty="0" smtClean="0"/>
              <a:t>3,82 ml/min/kg pomocí vzorce: </a:t>
            </a:r>
            <a:r>
              <a:rPr lang="cs-CZ" sz="3800" i="1" dirty="0" smtClean="0"/>
              <a:t> </a:t>
            </a:r>
            <a:endParaRPr lang="cs-CZ" sz="3800" dirty="0" smtClean="0"/>
          </a:p>
          <a:p>
            <a:pPr>
              <a:buNone/>
            </a:pPr>
            <a:endParaRPr lang="cs-CZ" sz="3800" dirty="0" smtClean="0"/>
          </a:p>
          <a:p>
            <a:pPr>
              <a:buNone/>
            </a:pPr>
            <a:r>
              <a:rPr lang="cs-CZ" sz="3800" dirty="0" smtClean="0">
                <a:solidFill>
                  <a:srgbClr val="00B0F0"/>
                </a:solidFill>
              </a:rPr>
              <a:t>VO2peak [ml/kg/min] = 4,948 + 0,023 x </a:t>
            </a:r>
            <a:r>
              <a:rPr lang="cs-CZ" sz="3800" dirty="0" smtClean="0">
                <a:solidFill>
                  <a:srgbClr val="00B0F0"/>
                </a:solidFill>
              </a:rPr>
              <a:t>6MWD</a:t>
            </a:r>
          </a:p>
          <a:p>
            <a:pPr>
              <a:buNone/>
            </a:pPr>
            <a:r>
              <a:rPr lang="cs-CZ" sz="3800" smtClean="0">
                <a:solidFill>
                  <a:srgbClr val="00B0F0"/>
                </a:solidFill>
              </a:rPr>
              <a:t>Riziková zóna – méně než 320 m muži i ženy</a:t>
            </a:r>
            <a:endParaRPr lang="cs-CZ" sz="2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PROTOKOL – UKÁZKA</a:t>
            </a:r>
          </a:p>
          <a:p>
            <a:pPr>
              <a:buNone/>
            </a:pPr>
            <a:endParaRPr lang="cs-CZ" sz="2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Chyby: 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    ukázka, hudba, kloboučky i barva, chybí židle, v případě potřeby, instrukce – terminologie, měření vzdálenosti-ne odhad, označení 5 m úseků, případně označení seniorů, zkracování vzdálenosti, test na závěr a ne senior sám….</a:t>
            </a:r>
            <a:endParaRPr lang="cs-CZ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cs-CZ" dirty="0" smtClean="0"/>
              <a:t>VSTUP DO TERÉNU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</a:t>
            </a:r>
            <a:r>
              <a:rPr lang="cs-CZ" sz="3000" dirty="0" smtClean="0"/>
              <a:t>při prvním vstupu do terénu ne naplno</a:t>
            </a:r>
          </a:p>
          <a:p>
            <a:pPr>
              <a:buNone/>
            </a:pPr>
            <a:r>
              <a:rPr lang="cs-CZ" sz="3000" dirty="0" smtClean="0"/>
              <a:t>              nejprve některé věci ověřit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000" dirty="0" smtClean="0"/>
              <a:t>kvalitní příprava              předcházení chyb a ztrát,</a:t>
            </a:r>
          </a:p>
          <a:p>
            <a:pPr>
              <a:buNone/>
            </a:pPr>
            <a:r>
              <a:rPr lang="cs-CZ" sz="3000" dirty="0" smtClean="0"/>
              <a:t>které se později těžko nahrazují</a:t>
            </a:r>
          </a:p>
          <a:p>
            <a:pPr>
              <a:buNone/>
            </a:pPr>
            <a:r>
              <a:rPr lang="cs-CZ" sz="3000" dirty="0" smtClean="0"/>
              <a:t>provedu tzv. „</a:t>
            </a:r>
            <a:r>
              <a:rPr lang="cs-CZ" sz="3000" dirty="0" err="1" smtClean="0"/>
              <a:t>pilotážní</a:t>
            </a:r>
            <a:r>
              <a:rPr lang="cs-CZ" sz="3000" dirty="0" smtClean="0"/>
              <a:t> průzkum“ </a:t>
            </a:r>
          </a:p>
          <a:p>
            <a:pPr>
              <a:buNone/>
            </a:pPr>
            <a:r>
              <a:rPr lang="cs-CZ" sz="3000" dirty="0" smtClean="0"/>
              <a:t>(nepocházím z prostředí, terén úplně neznámý= </a:t>
            </a:r>
          </a:p>
          <a:p>
            <a:pPr>
              <a:buNone/>
            </a:pPr>
            <a:r>
              <a:rPr lang="cs-CZ" sz="3000" dirty="0" smtClean="0"/>
              <a:t>seznámit s prostředím, terénem ad).</a:t>
            </a:r>
            <a:endParaRPr lang="cs-CZ" sz="3000" dirty="0"/>
          </a:p>
        </p:txBody>
      </p:sp>
      <p:sp>
        <p:nvSpPr>
          <p:cNvPr id="8" name="Šipka doprava 7"/>
          <p:cNvSpPr/>
          <p:nvPr/>
        </p:nvSpPr>
        <p:spPr>
          <a:xfrm>
            <a:off x="467544" y="220486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2915816" y="3573016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        ověřuje nosnost výzkumného nástroje</a:t>
            </a:r>
          </a:p>
          <a:p>
            <a:pPr>
              <a:buNone/>
            </a:pPr>
            <a:r>
              <a:rPr lang="cs-CZ" dirty="0" smtClean="0"/>
              <a:t>            uskutečňuje se na malém souboru lidí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smtClean="0">
                <a:solidFill>
                  <a:srgbClr val="00B0F0"/>
                </a:solidFill>
              </a:rPr>
              <a:t>Cílem je zjistit, zda výzkumný nástroj funguje a jak funguje.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260648"/>
            <a:ext cx="8443664" cy="12241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smtClean="0">
                <a:latin typeface="+mj-lt"/>
                <a:ea typeface="+mj-ea"/>
                <a:cs typeface="+mj-cs"/>
              </a:rPr>
              <a:t>PŘEDVÝZKUM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395536" y="1700808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395536" y="2348880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ODPOVĚDI NA OTÁZKY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3800" dirty="0" smtClean="0"/>
              <a:t>Rozuměly zkoumané osoby pokynům, které jste jim dali?</a:t>
            </a:r>
          </a:p>
          <a:p>
            <a:r>
              <a:rPr lang="cs-CZ" sz="3800" dirty="0" smtClean="0"/>
              <a:t>Rozuměli ZO otázkám ve vašem výzkumném nástroji (dotazník, interview, testu) tak, jak jim rozumíte vy?</a:t>
            </a:r>
          </a:p>
          <a:p>
            <a:r>
              <a:rPr lang="cs-CZ" sz="3800" dirty="0" smtClean="0"/>
              <a:t>Jsou vybrané osoby vůbec ochotny se výzkumu zúčastnit a používat váš výzkumný nástroj (test)? – informovaný souhlas </a:t>
            </a:r>
          </a:p>
          <a:p>
            <a:r>
              <a:rPr lang="cs-CZ" sz="3800" dirty="0" smtClean="0"/>
              <a:t>Trvá práce v terénu tak dlouho, jak jste plánovali (vystačíte s časem)?</a:t>
            </a:r>
          </a:p>
          <a:p>
            <a:r>
              <a:rPr lang="cs-CZ" sz="3800" dirty="0" smtClean="0"/>
              <a:t>Dají se sesbírané údaje správně vyhodnotit?</a:t>
            </a:r>
          </a:p>
          <a:p>
            <a:pPr>
              <a:buNone/>
            </a:pPr>
            <a:r>
              <a:rPr lang="cs-CZ" sz="3800" dirty="0" smtClean="0"/>
              <a:t>     (je potřeba vyzkoušet i matematicko-statistickou proceduru na jejich zpracování)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 algn="just">
              <a:lnSpc>
                <a:spcPct val="150000"/>
              </a:lnSpc>
              <a:buNone/>
            </a:pPr>
            <a:r>
              <a:rPr lang="cs-CZ" alt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alt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en-US" sz="24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Ovlivní i předcházející etapy výzkumu:</a:t>
            </a:r>
          </a:p>
          <a:p>
            <a:pPr marL="285750" indent="-285750" algn="just">
              <a:lnSpc>
                <a:spcPct val="150000"/>
              </a:lnSpc>
              <a:buNone/>
            </a:pPr>
            <a:r>
              <a:rPr lang="cs-CZ" altLang="en-US" sz="2400" dirty="0" smtClean="0">
                <a:latin typeface="+mj-lt"/>
                <a:cs typeface="Times New Roman" pitchFamily="18" charset="0"/>
              </a:rPr>
              <a:t>1. Umožní udělat malé korektury v hypotézách nebo u výzkumného souboru.</a:t>
            </a:r>
          </a:p>
          <a:p>
            <a:pPr marL="285750" indent="-285750" algn="just">
              <a:lnSpc>
                <a:spcPct val="150000"/>
              </a:lnSpc>
              <a:buNone/>
            </a:pPr>
            <a:r>
              <a:rPr lang="cs-CZ" altLang="en-US" sz="2400" dirty="0" smtClean="0">
                <a:latin typeface="+mj-lt"/>
                <a:cs typeface="Times New Roman" pitchFamily="18" charset="0"/>
              </a:rPr>
              <a:t>2. Tzn., že jednotlivé etapy výzkumu nejsou přísně sekvenčně dané, ale vzájemně se ovlivňují. A to i zpětně.</a:t>
            </a:r>
          </a:p>
          <a:p>
            <a:pPr marL="285750" indent="-285750" algn="just">
              <a:lnSpc>
                <a:spcPct val="150000"/>
              </a:lnSpc>
              <a:buNone/>
            </a:pPr>
            <a:r>
              <a:rPr lang="cs-CZ" altLang="en-US" sz="24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JEDINNÁ VÝJIMKA!!! </a:t>
            </a:r>
            <a:r>
              <a:rPr lang="cs-CZ" altLang="en-US" sz="2400" dirty="0" smtClean="0">
                <a:latin typeface="+mj-lt"/>
                <a:cs typeface="Times New Roman" pitchFamily="18" charset="0"/>
              </a:rPr>
              <a:t>Pokud už jsou data pro hlavní výzkum v terénu naměřena.</a:t>
            </a:r>
          </a:p>
          <a:p>
            <a:pPr marL="285750" indent="-285750" algn="just">
              <a:lnSpc>
                <a:spcPct val="150000"/>
              </a:lnSpc>
              <a:buNone/>
            </a:pPr>
            <a:r>
              <a:rPr lang="cs-CZ" altLang="en-US" sz="24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(„kostky jsou vrženy“, nelze už měnit hypotézy ani výběr osob, </a:t>
            </a:r>
          </a:p>
          <a:p>
            <a:pPr marL="285750" indent="-285750" algn="just">
              <a:lnSpc>
                <a:spcPct val="150000"/>
              </a:lnSpc>
              <a:buNone/>
            </a:pPr>
            <a:r>
              <a:rPr lang="cs-CZ" altLang="en-US" sz="24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„špatný výsledek je také výsledek“)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PŘEDVÝZKUM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sz="2400" dirty="0" smtClean="0"/>
              <a:t>Každá výzkumná metoda má své výhody i nevýhody.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Metody dobře poznat a prakticky je vyzkoušet dříve, než se rozhodneme, co a jak budeme zkoumat.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Využít více metod, než jednu – širší a komplexnější výsledky (funkční zdatnost = experiment).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Každý výzkum má dvě základní vlastnosti:</a:t>
            </a:r>
          </a:p>
          <a:p>
            <a:pPr marL="457200" indent="-45720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457200" indent="-457200" algn="ctr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VALIDITA, RELIABILITA</a:t>
            </a:r>
          </a:p>
          <a:p>
            <a:pPr marL="457200" indent="-457200">
              <a:buAutoNum type="arabicPeriod"/>
            </a:pPr>
            <a:endParaRPr lang="cs-CZ" sz="2400" dirty="0"/>
          </a:p>
        </p:txBody>
      </p:sp>
      <p:sp>
        <p:nvSpPr>
          <p:cNvPr id="6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noProof="0" dirty="0" smtClean="0"/>
              <a:t>METODY V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VLASTNOSTI VÝZKUMU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VALIDITA</a:t>
            </a:r>
          </a:p>
          <a:p>
            <a:pPr>
              <a:buNone/>
            </a:pPr>
            <a:r>
              <a:rPr lang="cs-CZ" sz="2400" dirty="0" smtClean="0"/>
              <a:t>znamená schopnost výzkumného nástroje zjišťovat to, co má</a:t>
            </a:r>
          </a:p>
          <a:p>
            <a:pPr>
              <a:buNone/>
            </a:pPr>
            <a:r>
              <a:rPr lang="cs-CZ" sz="2400" dirty="0" smtClean="0"/>
              <a:t>problém je míra validity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RELIABILITA</a:t>
            </a:r>
          </a:p>
          <a:p>
            <a:pPr>
              <a:buNone/>
            </a:pPr>
            <a:r>
              <a:rPr lang="cs-CZ" sz="2400" dirty="0" smtClean="0"/>
              <a:t>znamená přesnost a spolehlivost výzkumného nástroje (mobil,</a:t>
            </a:r>
          </a:p>
          <a:p>
            <a:pPr>
              <a:buNone/>
            </a:pPr>
            <a:r>
              <a:rPr lang="cs-CZ" sz="2400" dirty="0" smtClean="0"/>
              <a:t>Stopky, kalibrace…)</a:t>
            </a:r>
          </a:p>
          <a:p>
            <a:pPr>
              <a:buNone/>
            </a:pPr>
            <a:r>
              <a:rPr lang="cs-CZ" sz="2400" dirty="0" smtClean="0"/>
              <a:t>zjišťování </a:t>
            </a:r>
            <a:r>
              <a:rPr lang="cs-CZ" sz="2400" dirty="0" err="1" smtClean="0"/>
              <a:t>reliability</a:t>
            </a:r>
            <a:r>
              <a:rPr lang="cs-CZ" sz="2400" dirty="0" smtClean="0"/>
              <a:t> – opakování měření</a:t>
            </a:r>
          </a:p>
          <a:p>
            <a:pPr>
              <a:buNone/>
            </a:pPr>
            <a:r>
              <a:rPr lang="cs-CZ" sz="2400" dirty="0" smtClean="0"/>
              <a:t>tím vyšší R, čím menší jsou odchylky mezi jednotlivými výsledky</a:t>
            </a:r>
          </a:p>
          <a:p>
            <a:pPr>
              <a:buNone/>
            </a:pPr>
            <a:r>
              <a:rPr lang="cs-CZ" sz="2400" dirty="0" smtClean="0"/>
              <a:t>měření</a:t>
            </a:r>
          </a:p>
          <a:p>
            <a:pPr>
              <a:buNone/>
            </a:pPr>
            <a:r>
              <a:rPr lang="cs-CZ" sz="2400" dirty="0" smtClean="0"/>
              <a:t>shoda mezi dvěma nezávislými posuzovateli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00B0F0"/>
                </a:solidFill>
              </a:rPr>
              <a:t>PŘIPRAVIT POMŮCKY, „omrknout terén“:</a:t>
            </a:r>
          </a:p>
          <a:p>
            <a:pPr lvl="0"/>
            <a:r>
              <a:rPr lang="cs-CZ" sz="2400" b="1" dirty="0" smtClean="0"/>
              <a:t>stopky</a:t>
            </a:r>
            <a:endParaRPr lang="cs-CZ" sz="2400" dirty="0" smtClean="0"/>
          </a:p>
          <a:p>
            <a:pPr lvl="0"/>
            <a:r>
              <a:rPr lang="cs-CZ" sz="2400" b="1" dirty="0" smtClean="0"/>
              <a:t>kužele (označení 30 m úseku + 5 m)</a:t>
            </a:r>
            <a:endParaRPr lang="cs-CZ" sz="2400" dirty="0" smtClean="0"/>
          </a:p>
          <a:p>
            <a:pPr lvl="0"/>
            <a:r>
              <a:rPr lang="cs-CZ" sz="2400" b="1" dirty="0" smtClean="0"/>
              <a:t>pásmo</a:t>
            </a:r>
            <a:endParaRPr lang="cs-CZ" sz="2400" dirty="0" smtClean="0"/>
          </a:p>
          <a:p>
            <a:r>
              <a:rPr lang="cs-CZ" sz="2400" b="1" dirty="0" smtClean="0"/>
              <a:t>židle</a:t>
            </a:r>
          </a:p>
          <a:p>
            <a:r>
              <a:rPr lang="cs-CZ" sz="2400" b="1" dirty="0" smtClean="0"/>
              <a:t>protokol, popis, průběh, terminologie, fráze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00B0F0"/>
                </a:solidFill>
              </a:rPr>
              <a:t>„nevařit z vody, nevymýšlet již vymyšlené“</a:t>
            </a:r>
            <a:endParaRPr lang="cs-CZ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cs-CZ" dirty="0" smtClean="0"/>
              <a:t>6 MWT – od teorie k praxi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Obrázek 7" descr="Zobrazit zdrojový obrázek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912767" cy="424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864</Words>
  <Application>Microsoft Office PowerPoint</Application>
  <PresentationFormat>Předvádění na obrazovce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VSTUP DO TERÉNU – OD TEORIE K PRAXI</vt:lpstr>
      <vt:lpstr>VSTUP DO TERÉNU</vt:lpstr>
      <vt:lpstr>Snímek 3</vt:lpstr>
      <vt:lpstr>ODPOVĚDI NA OTÁZKY</vt:lpstr>
      <vt:lpstr>PŘEDVÝZKUM</vt:lpstr>
      <vt:lpstr>METODY V PRAXI</vt:lpstr>
      <vt:lpstr>VLASTNOSTI VÝZKUMU</vt:lpstr>
      <vt:lpstr>6 MWT – od teorie k praxi</vt:lpstr>
      <vt:lpstr>6 MWT – od teorie k praxi</vt:lpstr>
      <vt:lpstr>6 MWT – od teorie k praxi</vt:lpstr>
      <vt:lpstr>6 MWT – od teorie k praxi</vt:lpstr>
      <vt:lpstr>6 MWT – od teorie k praxi</vt:lpstr>
      <vt:lpstr>6 MWT – od teorie k praxi</vt:lpstr>
      <vt:lpstr>6 MWT – od teorie k praxi</vt:lpstr>
      <vt:lpstr>6 MWT – od teorie k praxi</vt:lpstr>
      <vt:lpstr>6 MWT – od teorie k praxi</vt:lpstr>
      <vt:lpstr>6 MWT – od teorie k praxi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STABILIZAČNÍ SYSTÉM PÁTEŘE</dc:title>
  <dc:creator>Roman Grmela</dc:creator>
  <cp:lastModifiedBy>Uživatel systému Windows</cp:lastModifiedBy>
  <cp:revision>54</cp:revision>
  <dcterms:created xsi:type="dcterms:W3CDTF">2018-01-05T16:48:37Z</dcterms:created>
  <dcterms:modified xsi:type="dcterms:W3CDTF">2023-03-26T09:22:13Z</dcterms:modified>
</cp:coreProperties>
</file>