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34" r:id="rId2"/>
    <p:sldId id="335" r:id="rId3"/>
    <p:sldId id="336" r:id="rId4"/>
    <p:sldId id="366" r:id="rId5"/>
    <p:sldId id="337" r:id="rId6"/>
    <p:sldId id="323" r:id="rId7"/>
    <p:sldId id="324" r:id="rId8"/>
    <p:sldId id="367" r:id="rId9"/>
    <p:sldId id="344" r:id="rId10"/>
    <p:sldId id="345" r:id="rId11"/>
    <p:sldId id="346" r:id="rId12"/>
    <p:sldId id="374" r:id="rId13"/>
    <p:sldId id="375" r:id="rId14"/>
    <p:sldId id="376" r:id="rId15"/>
    <p:sldId id="380" r:id="rId16"/>
    <p:sldId id="381" r:id="rId17"/>
    <p:sldId id="382" r:id="rId18"/>
    <p:sldId id="383" r:id="rId19"/>
    <p:sldId id="384" r:id="rId20"/>
    <p:sldId id="352" r:id="rId21"/>
    <p:sldId id="385" r:id="rId22"/>
    <p:sldId id="386" r:id="rId23"/>
    <p:sldId id="387" r:id="rId24"/>
    <p:sldId id="353" r:id="rId25"/>
    <p:sldId id="354" r:id="rId26"/>
    <p:sldId id="355" r:id="rId2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03.04.2023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HFBrThN4qE" TargetMode="External"/><Relationship Id="rId2" Type="http://schemas.openxmlformats.org/officeDocument/2006/relationships/hyperlink" Target="https://www.youtube.com/watch?v=1NGSznZI6s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Poruchy rovnováhy a pády</a:t>
            </a:r>
            <a:endParaRPr lang="cs-CZ" sz="3600" i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pády postihují značnou část seniorů a představují jeden ze specifických problémů geriatrie</a:t>
            </a:r>
          </a:p>
          <a:p>
            <a:r>
              <a:rPr lang="cs-CZ" dirty="0" smtClean="0"/>
              <a:t>výskyt v populaci je velmi vysoký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6753" y="3273552"/>
            <a:ext cx="3410712" cy="3145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u mladších seniorů (65 –74 let) lze provozovat i aerobní cvičení za dodržení zásad bezpečnosti s ohledem na předchozí trénovanost a přidružené choroby</a:t>
            </a:r>
          </a:p>
          <a:p>
            <a:r>
              <a:rPr lang="cs-CZ" dirty="0" smtClean="0"/>
              <a:t>mezi ostatní doporučované pohybové aktivity patří kondiční cvičení, </a:t>
            </a:r>
            <a:r>
              <a:rPr lang="cs-CZ" dirty="0" err="1" smtClean="0"/>
              <a:t>cvičení</a:t>
            </a:r>
            <a:r>
              <a:rPr lang="cs-CZ" dirty="0" smtClean="0"/>
              <a:t> pro zlepšení držení těla jako prevence </a:t>
            </a:r>
            <a:r>
              <a:rPr lang="cs-CZ" dirty="0" err="1" smtClean="0"/>
              <a:t>vertebrogenních</a:t>
            </a:r>
            <a:r>
              <a:rPr lang="cs-CZ" dirty="0" smtClean="0"/>
              <a:t> obtíží</a:t>
            </a:r>
          </a:p>
          <a:p>
            <a:r>
              <a:rPr lang="cs-CZ" dirty="0" smtClean="0"/>
              <a:t>doporučují se pohybové aktivity pro zlepšení rovnováhy a koordinace, vytvořit svalový korzet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/>
              <a:t>u osob nad 75 let je cílem pravidelného kondičního cvičení:</a:t>
            </a:r>
          </a:p>
          <a:p>
            <a:r>
              <a:rPr lang="cs-CZ" dirty="0" smtClean="0"/>
              <a:t>udržení pohyblivosti v kloubech </a:t>
            </a:r>
          </a:p>
          <a:p>
            <a:r>
              <a:rPr lang="cs-CZ" dirty="0" smtClean="0"/>
              <a:t>celkové obratnosti </a:t>
            </a:r>
          </a:p>
          <a:p>
            <a:r>
              <a:rPr lang="cs-CZ" dirty="0" smtClean="0"/>
              <a:t>dostatečné svalové síly</a:t>
            </a:r>
          </a:p>
          <a:p>
            <a:r>
              <a:rPr lang="cs-CZ" dirty="0" smtClean="0"/>
              <a:t>koordinace a rovnováhy</a:t>
            </a:r>
          </a:p>
          <a:p>
            <a:r>
              <a:rPr lang="cs-CZ" dirty="0" smtClean="0"/>
              <a:t>zdravotní cvičení, jóga, </a:t>
            </a:r>
            <a:r>
              <a:rPr lang="cs-CZ" dirty="0" err="1" smtClean="0"/>
              <a:t>pilates</a:t>
            </a:r>
            <a:r>
              <a:rPr lang="cs-CZ" dirty="0" smtClean="0"/>
              <a:t>, ZTV, psychomotorika</a:t>
            </a:r>
          </a:p>
          <a:p>
            <a:r>
              <a:rPr lang="cs-CZ" dirty="0" smtClean="0"/>
              <a:t>vhodnou pohybovou aktivitou pro seniory je také turistika, práce na zahrádce, jízda na kole, ale i plavání a tanec, který je vítanou společenskou událostí </a:t>
            </a:r>
          </a:p>
          <a:p>
            <a:endParaRPr lang="cs-CZ" dirty="0"/>
          </a:p>
        </p:txBody>
      </p:sp>
      <p:pic>
        <p:nvPicPr>
          <p:cNvPr id="4" name="Picture 3" descr="P405004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6072" y="2844420"/>
            <a:ext cx="2659296" cy="1617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Rovnovážná cvičení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slouží k rozvoji rovnováhy – schopnosti udržet stabilitu těla</a:t>
            </a:r>
          </a:p>
          <a:p>
            <a:r>
              <a:rPr lang="cs-CZ" dirty="0" smtClean="0"/>
              <a:t>nebo jeho částí během tělesného cvičení v relativně labilní poloze</a:t>
            </a:r>
          </a:p>
          <a:p>
            <a:r>
              <a:rPr lang="cs-CZ" dirty="0" smtClean="0"/>
              <a:t>schopnost k rovnováze je závislá na činnostech mechanismů</a:t>
            </a:r>
          </a:p>
          <a:p>
            <a:pPr>
              <a:buNone/>
            </a:pPr>
            <a:r>
              <a:rPr lang="cs-CZ" dirty="0" smtClean="0"/>
              <a:t>vestibulárního ústrojí</a:t>
            </a:r>
          </a:p>
          <a:p>
            <a:r>
              <a:rPr lang="cs-CZ" dirty="0" smtClean="0"/>
              <a:t>úroveň může být ovlivněna také kontrolou zrakem, psychickým stavem, úrovní nervosvalové koordinace a podmínkami, za nichž se RC provádějí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Rovnovážná cvičení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RC ovlivňujeme</a:t>
            </a:r>
          </a:p>
          <a:p>
            <a:pPr>
              <a:buFontTx/>
              <a:buChar char="-"/>
            </a:pPr>
            <a:r>
              <a:rPr lang="cs-CZ" dirty="0" smtClean="0"/>
              <a:t>rovnováhu statickou – schopnost udržet tělo v balanční poloze bez lokomoce</a:t>
            </a:r>
          </a:p>
          <a:p>
            <a:pPr>
              <a:buFontTx/>
              <a:buChar char="-"/>
            </a:pPr>
            <a:r>
              <a:rPr lang="cs-CZ" dirty="0" smtClean="0"/>
              <a:t>rovnováhu dynamickou – schopnost pohybu v balanční poloze</a:t>
            </a:r>
          </a:p>
          <a:p>
            <a:pPr>
              <a:buFontTx/>
              <a:buChar char="-"/>
            </a:pPr>
            <a:r>
              <a:rPr lang="cs-CZ" dirty="0" smtClean="0"/>
              <a:t>balancování, vyvažování předmětu – schopnost udržovat předměty v balanční poloze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Rovnovážná cvičení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rovnovážné polohy ve stoji, vsedě, vleže i v pohybu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nácvik pevného stoje na jedné  noze, různé druhy přemísťování, nošení předmětů, manipulace s předměty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pozor na zadržování dechu, pravidelné dýchání</a:t>
            </a:r>
          </a:p>
          <a:p>
            <a:r>
              <a:rPr lang="cs-CZ" dirty="0" smtClean="0"/>
              <a:t>správné držení těla</a:t>
            </a:r>
          </a:p>
          <a:p>
            <a:r>
              <a:rPr lang="cs-CZ" dirty="0" smtClean="0"/>
              <a:t>přiměřenost věku, individuální předpoklady, výdrže, počty opakování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Intervence v oblasti prevence úrazů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Mezi nejvýznamnější možnosti prevence úrazů seniorů patří: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• ovlivnění celkové kondice seniora </a:t>
            </a:r>
          </a:p>
          <a:p>
            <a:pPr>
              <a:buNone/>
            </a:pPr>
            <a:r>
              <a:rPr lang="cs-CZ" dirty="0" smtClean="0"/>
              <a:t>• edukace seniora i jeho rodiny o potenciálních rizicích úrazů a možnostech jejich eliminace </a:t>
            </a:r>
          </a:p>
          <a:p>
            <a:pPr>
              <a:buNone/>
            </a:pPr>
            <a:r>
              <a:rPr lang="cs-CZ" dirty="0" smtClean="0"/>
              <a:t>• vytvoření bezpečného domova </a:t>
            </a:r>
          </a:p>
          <a:p>
            <a:pPr>
              <a:buNone/>
            </a:pPr>
            <a:r>
              <a:rPr lang="cs-CZ" dirty="0" smtClean="0"/>
              <a:t>• zajištění služeb k omezení rizikových faktorů vzniku úrazů u seniora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Jak na to? Doporučení v prevenci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dirty="0" smtClean="0">
                <a:solidFill>
                  <a:srgbClr val="00B0F0"/>
                </a:solidFill>
              </a:rPr>
              <a:t>Mluvit o pádu </a:t>
            </a:r>
            <a:r>
              <a:rPr lang="cs-CZ" dirty="0" smtClean="0"/>
              <a:t>– narůstající riziko z dalších pádů, sdílená starost, je poloviční </a:t>
            </a:r>
            <a:r>
              <a:rPr lang="cs-CZ" dirty="0" smtClean="0"/>
              <a:t>starost.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Rozhlédnou se po svém bytě </a:t>
            </a:r>
            <a:r>
              <a:rPr lang="cs-CZ" dirty="0" smtClean="0"/>
              <a:t>– ostré hrany opatřit chrániči, koberečky, ostré předměty na zdi, kompenzační doplňky – madlo v koupelně, koupelnová vanová sedačka ad = </a:t>
            </a:r>
            <a:r>
              <a:rPr lang="cs-CZ" dirty="0" smtClean="0">
                <a:solidFill>
                  <a:srgbClr val="00B0F0"/>
                </a:solidFill>
              </a:rPr>
              <a:t>ovlivnitelné rizikové faktory </a:t>
            </a:r>
            <a:r>
              <a:rPr lang="cs-CZ" dirty="0" smtClean="0">
                <a:solidFill>
                  <a:srgbClr val="00B0F0"/>
                </a:solidFill>
              </a:rPr>
              <a:t>pádů.</a:t>
            </a:r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Jak na to? Doporučení v prevenci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Neodmítat pomoc druhých </a:t>
            </a:r>
            <a:r>
              <a:rPr lang="cs-CZ" dirty="0" smtClean="0"/>
              <a:t>– přijmout ztrátu soběstačnosti, nebát si říci o </a:t>
            </a:r>
            <a:r>
              <a:rPr lang="cs-CZ" dirty="0" smtClean="0"/>
              <a:t>pomoc.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Používat kompenzační pomůcky </a:t>
            </a:r>
            <a:r>
              <a:rPr lang="cs-CZ" dirty="0" smtClean="0"/>
              <a:t>– vyrovnávat handicap (hůlky, chodítka, lupy ad</a:t>
            </a:r>
            <a:r>
              <a:rPr lang="cs-CZ" dirty="0" smtClean="0"/>
              <a:t>.).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Jak na to? Doporučení v prevenci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Fyzická aktivita </a:t>
            </a:r>
            <a:r>
              <a:rPr lang="cs-CZ" dirty="0" smtClean="0"/>
              <a:t>– jakákoliv bude přínosná, pohybová </a:t>
            </a:r>
            <a:r>
              <a:rPr lang="cs-CZ" dirty="0" smtClean="0"/>
              <a:t>doporučení.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>
                <a:solidFill>
                  <a:srgbClr val="00B0F0"/>
                </a:solidFill>
              </a:rPr>
              <a:t>Přijmout všechny změny </a:t>
            </a:r>
            <a:r>
              <a:rPr lang="cs-CZ" dirty="0" smtClean="0"/>
              <a:t>– involuční procesy, propojení fyzické i psychické, sociální </a:t>
            </a:r>
            <a:r>
              <a:rPr lang="cs-CZ" dirty="0" smtClean="0"/>
              <a:t>složky.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Ukázky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>
                <a:hlinkClick r:id="rId2"/>
              </a:rPr>
              <a:t>https://www.youtube.com/watch?v=1NGSznZI6sM</a:t>
            </a:r>
            <a:endParaRPr lang="cs-CZ" u="sng" dirty="0" smtClean="0"/>
          </a:p>
          <a:p>
            <a:pPr>
              <a:buNone/>
            </a:pPr>
            <a:endParaRPr lang="cs-CZ" u="sng" dirty="0" smtClean="0"/>
          </a:p>
          <a:p>
            <a:endParaRPr lang="cs-CZ" u="sng" dirty="0" smtClean="0"/>
          </a:p>
          <a:p>
            <a:r>
              <a:rPr lang="cs-CZ" u="sng" dirty="0" smtClean="0">
                <a:hlinkClick r:id="rId3"/>
              </a:rPr>
              <a:t>https://www.youtube.com/watch?v=bHFBrThN4qE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Pády seniorů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pád je definovaný jako změna tělesné polohy, která končí kontaktem těla se zemí</a:t>
            </a:r>
          </a:p>
          <a:p>
            <a:r>
              <a:rPr lang="cs-CZ" dirty="0" smtClean="0"/>
              <a:t>může být doprovázen poruchou vědomí i poranění</a:t>
            </a:r>
          </a:p>
          <a:p>
            <a:r>
              <a:rPr lang="cs-CZ" dirty="0" smtClean="0"/>
              <a:t>pád sám o sobě není nemoc, ale je symptomem, který by měl vést nejen k podrobnému vyšetření seniora, ale i k zhodnocení rizika zevního prostředí</a:t>
            </a:r>
          </a:p>
          <a:p>
            <a:r>
              <a:rPr lang="cs-CZ" dirty="0" smtClean="0"/>
              <a:t>existuje celá řada definic, většina však zdůrazňuje, že pád je </a:t>
            </a:r>
            <a:r>
              <a:rPr lang="cs-CZ" b="1" dirty="0" smtClean="0">
                <a:solidFill>
                  <a:srgbClr val="00B0F0"/>
                </a:solidFill>
              </a:rPr>
              <a:t>nekontrolovaná událost</a:t>
            </a:r>
          </a:p>
          <a:p>
            <a:endParaRPr lang="cs-CZ" dirty="0"/>
          </a:p>
        </p:txBody>
      </p:sp>
      <p:pic>
        <p:nvPicPr>
          <p:cNvPr id="5122" name="Picture 2" descr="C:\Users\roman\Desktop\images (4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1888" y="5129785"/>
            <a:ext cx="4645151" cy="12161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Psychomotorika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- poznávat vlastní tělo (prožívání pocity, vnímání, sebezdokonalování…)</a:t>
            </a:r>
          </a:p>
          <a:p>
            <a:pPr>
              <a:buNone/>
            </a:pPr>
            <a:r>
              <a:rPr lang="cs-CZ" dirty="0" smtClean="0"/>
              <a:t>- práce s materiály, s pomůckami – rozvoj manuální zručnosti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soc</a:t>
            </a:r>
            <a:r>
              <a:rPr lang="cs-CZ" dirty="0" smtClean="0"/>
              <a:t>. komunikace, sociální vztahy - spolupráce</a:t>
            </a:r>
          </a:p>
          <a:p>
            <a:pPr>
              <a:buNone/>
            </a:pPr>
            <a:r>
              <a:rPr lang="cs-CZ" dirty="0" smtClean="0"/>
              <a:t>- pozitivní citový prožitek, radost z pohybu</a:t>
            </a:r>
          </a:p>
          <a:p>
            <a:pPr>
              <a:buFontTx/>
              <a:buChar char="-"/>
            </a:pPr>
            <a:r>
              <a:rPr lang="cs-CZ" dirty="0" smtClean="0"/>
              <a:t>celková harmonizace osobnosti</a:t>
            </a:r>
          </a:p>
          <a:p>
            <a:pPr>
              <a:buFontTx/>
              <a:buChar char="-"/>
            </a:pPr>
            <a:r>
              <a:rPr lang="cs-CZ" dirty="0" smtClean="0"/>
              <a:t>Jemná motorika („prstová cvičení")</a:t>
            </a:r>
          </a:p>
          <a:p>
            <a:pPr>
              <a:buNone/>
            </a:pPr>
            <a:r>
              <a:rPr lang="cs-CZ" dirty="0" smtClean="0"/>
              <a:t>- obohacení i z pohledu cvičitele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30213" y="3612996"/>
            <a:ext cx="1287553" cy="236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1010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8484" y="4167304"/>
            <a:ext cx="2400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Psychomotorické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Jednoduché pohybové herní aktivity, snadno přizpůsobitelné a modifikovatelné pro konkrétní cílovou skupinu.</a:t>
            </a:r>
          </a:p>
          <a:p>
            <a:r>
              <a:rPr lang="cs-CZ" dirty="0" smtClean="0"/>
              <a:t>Nejedná se pouze o cvičení a hry za účelem obratnosti, posílení fyzické zdatnosti, ale také rozvoj psychických funkcí.</a:t>
            </a:r>
          </a:p>
          <a:p>
            <a:r>
              <a:rPr lang="cs-CZ" dirty="0" smtClean="0"/>
              <a:t>Cíl = radost z pohybu, ze hry, nová pohybová zkušenost, spontánní, intervence zaměřena na hledání pohybových možností.</a:t>
            </a:r>
          </a:p>
          <a:p>
            <a:r>
              <a:rPr lang="cs-CZ" dirty="0" smtClean="0"/>
              <a:t>Nabídneme materiál, pomůcky a umožníme samostatné smyslové prozkoumání.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Psychomotorické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Využíváme mnoho netradičních pomůcek a náčiní – můžeme opatřit z pomůcek každodenního života.</a:t>
            </a:r>
          </a:p>
          <a:p>
            <a:r>
              <a:rPr lang="cs-CZ" dirty="0" smtClean="0"/>
              <a:t>Padák, molitanový míč, deky, noviny, balanční pomůcky, pivní tácky, víčka od PET lahví </a:t>
            </a:r>
            <a:r>
              <a:rPr lang="cs-CZ" dirty="0" err="1" smtClean="0"/>
              <a:t>apod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Motivace – barevné nářadí, prostřednictvím příběhu (asociace).</a:t>
            </a:r>
          </a:p>
          <a:p>
            <a:r>
              <a:rPr lang="cs-CZ" dirty="0" smtClean="0"/>
              <a:t>Originalita a jednoduchost aktivit, zapojení cvičitele do hry, prostor pro tvořivost a samostatnost.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Psychomotorické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Nejsou cíleně soutěžního charakteru, bez tlaku na výkon, rychlost.</a:t>
            </a:r>
          </a:p>
          <a:p>
            <a:r>
              <a:rPr lang="cs-CZ" dirty="0" smtClean="0"/>
              <a:t>Nenutit, pokud nechtějí se aktivit zúčastnit, respektujeme zásadu dobrovolnosti.</a:t>
            </a:r>
          </a:p>
          <a:p>
            <a:r>
              <a:rPr lang="cs-CZ" dirty="0" smtClean="0"/>
              <a:t>Volíme cvičení tak, aby odpovídala možnostem a respektujeme procesy stárnutí.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Tx/>
              <a:buChar char="-"/>
            </a:pPr>
            <a:r>
              <a:rPr lang="cs-CZ" dirty="0" smtClean="0"/>
              <a:t>respektovat identitu jedince a chránit jeho důstojnost</a:t>
            </a:r>
          </a:p>
          <a:p>
            <a:pPr lvl="0">
              <a:buFontTx/>
              <a:buChar char="-"/>
            </a:pPr>
            <a:r>
              <a:rPr lang="cs-CZ" dirty="0" smtClean="0"/>
              <a:t>respektovat jejich celkové zpomalení a chránit je před časovým stresem </a:t>
            </a:r>
          </a:p>
          <a:p>
            <a:pPr lvl="0">
              <a:buFontTx/>
              <a:buChar char="-"/>
            </a:pPr>
            <a:r>
              <a:rPr lang="cs-CZ" dirty="0" smtClean="0"/>
              <a:t>aktivně, ale taktně ověřit možné komunikační bariéry a přizpůsobit jim komunikaci</a:t>
            </a:r>
          </a:p>
          <a:p>
            <a:pPr lvl="0">
              <a:buFontTx/>
              <a:buChar char="-"/>
            </a:pPr>
            <a:r>
              <a:rPr lang="cs-CZ" dirty="0" smtClean="0"/>
              <a:t>při komunikaci se udržovat v zorném poli seniora, hovořit srozumitelně a dostatečně nahlas, udržovat neustále oční kontakt</a:t>
            </a:r>
          </a:p>
          <a:p>
            <a:pPr lvl="0">
              <a:buFontTx/>
              <a:buChar char="-"/>
            </a:pPr>
            <a:r>
              <a:rPr lang="cs-CZ" dirty="0" smtClean="0"/>
              <a:t>u imobilních jedinců respektovat používání opěrných pomůcek</a:t>
            </a:r>
          </a:p>
          <a:p>
            <a:pPr lvl="0">
              <a:buFontTx/>
              <a:buChar char="-"/>
            </a:pPr>
            <a:r>
              <a:rPr lang="cs-CZ" dirty="0" smtClean="0"/>
              <a:t>respektovat jejich fyzická a funkční omezení v důsledku stárnutí</a:t>
            </a:r>
          </a:p>
          <a:p>
            <a:pPr lvl="0">
              <a:buFontTx/>
              <a:buChar char="-"/>
            </a:pPr>
            <a:r>
              <a:rPr lang="cs-CZ" dirty="0" smtClean="0"/>
              <a:t>prostředky a formy práce diferencovat podle věku, pohlaví, jejich úrovně pohybových schopností a dovedností, celkové zdatnosti a aktuálního psychického a zdravotního stavu</a:t>
            </a:r>
          </a:p>
          <a:p>
            <a:pPr marL="609600" indent="-60960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Tx/>
              <a:buChar char="-"/>
            </a:pPr>
            <a:r>
              <a:rPr lang="cs-CZ" dirty="0" smtClean="0"/>
              <a:t>cvičení by měla být bezpečná</a:t>
            </a:r>
          </a:p>
          <a:p>
            <a:pPr lvl="0">
              <a:buFontTx/>
              <a:buChar char="-"/>
            </a:pPr>
            <a:r>
              <a:rPr lang="cs-CZ" dirty="0" smtClean="0"/>
              <a:t>přizpůsobit výběr psychomotorických cvičení a her dle cíle, kterého chceme dosáhnout (udržení funkčnosti pro aktivity denního života, dostat jedince zpět z </a:t>
            </a:r>
            <a:r>
              <a:rPr lang="cs-CZ" dirty="0" err="1" smtClean="0"/>
              <a:t>disability</a:t>
            </a:r>
            <a:r>
              <a:rPr lang="cs-CZ" dirty="0" smtClean="0"/>
              <a:t> do schopnosti provádět aktivity denního života)</a:t>
            </a:r>
          </a:p>
          <a:p>
            <a:pPr lvl="0">
              <a:buFontTx/>
              <a:buChar char="-"/>
            </a:pPr>
            <a:r>
              <a:rPr lang="cs-CZ" dirty="0" smtClean="0"/>
              <a:t>při cvičení vytvářet příjemnou a optimistickou atmosféru, cvičence vhodně motivovat a podněcovat radost z pohybu, dávat možnost seniorům podílet se na vytváření cvičebního programu, navrhovat a realizovat vlastní nápady, modifikace při cvičení</a:t>
            </a:r>
          </a:p>
          <a:p>
            <a:pPr lvl="0">
              <a:buFontTx/>
              <a:buChar char="-"/>
            </a:pPr>
            <a:r>
              <a:rPr lang="cs-CZ" dirty="0" smtClean="0"/>
              <a:t>dávat seniorům příležitost a prostor projevit se samostatně a tvůrčím způsobem</a:t>
            </a:r>
          </a:p>
          <a:p>
            <a:pPr lvl="0">
              <a:buFontTx/>
              <a:buChar char="-"/>
            </a:pPr>
            <a:r>
              <a:rPr lang="cs-CZ" dirty="0" smtClean="0"/>
              <a:t>dávat dostatečný prostor pro vzájemnou spolupráci seniorů při realizaci psychomotorických cvičení a her</a:t>
            </a:r>
          </a:p>
          <a:p>
            <a:pPr marL="609600" indent="-609600">
              <a:buNone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Komunikace je základ!!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9113" y="2430966"/>
            <a:ext cx="3691054" cy="2977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i="1" dirty="0" smtClean="0">
                <a:solidFill>
                  <a:srgbClr val="00B0F0"/>
                </a:solidFill>
              </a:rPr>
              <a:t>Pády seniorů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vzestup pádů zaznamenáváme s věkem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nejčastěji se pády vyskytují ve věku mezi 70 až 80 lety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 třetiny pádů jde o pády opakované, jen asi čtvrtinu pádů registrují zdravotníci, lékaře navštíví senioři většinou jen v případě zranění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40 % seniorů  - občasné pocity závratí; 25 % populace nad 65 let trpí opakovanými pády</a:t>
            </a:r>
          </a:p>
          <a:p>
            <a:r>
              <a:rPr lang="cs-CZ" dirty="0" smtClean="0"/>
              <a:t>podle Světové zdravotnické organizace (WHO) ročně upadne v domácím prostředí asi jedna třetina seniorů nad 65 let</a:t>
            </a:r>
          </a:p>
          <a:p>
            <a:r>
              <a:rPr lang="cs-CZ" dirty="0" smtClean="0"/>
              <a:t>ženy padají podle statistik častěji než muži a vážnější následky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6146" name="Picture 2" descr="C:\Users\roman\Desktop\stažený soubor (1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996696"/>
            <a:ext cx="3163824" cy="1892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32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Poruchy rovnováhy a pády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043796"/>
            <a:ext cx="10515600" cy="51331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  </a:t>
            </a:r>
          </a:p>
          <a:p>
            <a:r>
              <a:rPr lang="cs-CZ" dirty="0" smtClean="0"/>
              <a:t>důsledkem pádů bývá v 10 % poranění hlavy a měkkých tkání</a:t>
            </a:r>
          </a:p>
          <a:p>
            <a:r>
              <a:rPr lang="cs-CZ" dirty="0" smtClean="0"/>
              <a:t>v 80 % vzniká zlomenina končetin</a:t>
            </a:r>
          </a:p>
          <a:p>
            <a:r>
              <a:rPr lang="cs-CZ" dirty="0" smtClean="0"/>
              <a:t>zlomeniny vznikají vzhledem k osteoporóze u žen mnohem častěji než u mužů </a:t>
            </a:r>
          </a:p>
          <a:p>
            <a:r>
              <a:rPr lang="cs-CZ" dirty="0" smtClean="0"/>
              <a:t>z toho asi u 10 % padajících vznikne zlomenina krčku stehenní kosti, což vede k hospitalizaci nebo k prodloužení doby hospitalizace, což vede k zvýšení nákladů na péči a vyšší spotřebu zdravotnických služeb</a:t>
            </a:r>
          </a:p>
          <a:p>
            <a:r>
              <a:rPr lang="cs-CZ" dirty="0" smtClean="0"/>
              <a:t> hospitalizováno je zhruba 5 % padajících seniorů </a:t>
            </a:r>
          </a:p>
          <a:p>
            <a:r>
              <a:rPr lang="cs-CZ" dirty="0" smtClean="0"/>
              <a:t>pády jsou častá příčina úmrtí u osob starších nad 65 let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Dělení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k upřesnění a pochopení mechanismu a příčiny pádu pomáhá dělení</a:t>
            </a:r>
          </a:p>
          <a:p>
            <a:pPr>
              <a:buNone/>
            </a:pPr>
            <a:r>
              <a:rPr lang="cs-CZ" dirty="0" smtClean="0"/>
              <a:t>   podle fenomenologického obrazu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pády zhroucením </a:t>
            </a:r>
          </a:p>
          <a:p>
            <a:r>
              <a:rPr lang="cs-CZ" dirty="0" smtClean="0"/>
              <a:t>pády skácením</a:t>
            </a:r>
          </a:p>
          <a:p>
            <a:r>
              <a:rPr lang="cs-CZ" dirty="0" smtClean="0"/>
              <a:t>pády zakopnutím</a:t>
            </a:r>
          </a:p>
          <a:p>
            <a:r>
              <a:rPr lang="cs-CZ" dirty="0" smtClean="0"/>
              <a:t>pády zamrznutím</a:t>
            </a:r>
          </a:p>
          <a:p>
            <a:r>
              <a:rPr lang="cs-CZ" dirty="0" smtClean="0"/>
              <a:t>nediferencované pády při chůzi</a:t>
            </a:r>
          </a:p>
          <a:p>
            <a:r>
              <a:rPr lang="cs-CZ" dirty="0" smtClean="0"/>
              <a:t>jiné pády…</a:t>
            </a:r>
          </a:p>
          <a:p>
            <a:endParaRPr lang="cs-CZ" dirty="0"/>
          </a:p>
        </p:txBody>
      </p:sp>
      <p:pic>
        <p:nvPicPr>
          <p:cNvPr id="1026" name="Picture 2" descr="C:\Users\roman\Desktop\stažený soubor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5705" y="3127248"/>
            <a:ext cx="3959352" cy="2825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pádů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prevence je nejúčinnějším způsobem, jak mimořádným událostem a jejich následkům zabránit</a:t>
            </a:r>
          </a:p>
          <a:p>
            <a:endParaRPr lang="cs-CZ" dirty="0" smtClean="0"/>
          </a:p>
          <a:p>
            <a:r>
              <a:rPr lang="cs-CZ" dirty="0" smtClean="0"/>
              <a:t>mezi nejvíce riziková místa v bytě, nebo domě patří schodiště, WC, podlahy, postel, židle, osvětlené plochy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pravidelné hodnocení obytných místností, chodeb a sociálního zařízení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7 kritických okruhů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1) volnost cesty</a:t>
            </a:r>
          </a:p>
          <a:p>
            <a:pPr>
              <a:buNone/>
            </a:pPr>
            <a:r>
              <a:rPr lang="cs-CZ" dirty="0" smtClean="0"/>
              <a:t>2) stabilní nábytek</a:t>
            </a:r>
          </a:p>
          <a:p>
            <a:pPr>
              <a:buNone/>
            </a:pPr>
            <a:r>
              <a:rPr lang="cs-CZ" dirty="0" smtClean="0"/>
              <a:t>3) snadný přístup k pravidelně používaným věcem</a:t>
            </a:r>
          </a:p>
          <a:p>
            <a:pPr>
              <a:buNone/>
            </a:pPr>
            <a:r>
              <a:rPr lang="cs-CZ" dirty="0" smtClean="0"/>
              <a:t>4) vhodné osvětlení</a:t>
            </a:r>
          </a:p>
          <a:p>
            <a:pPr>
              <a:buNone/>
            </a:pPr>
            <a:r>
              <a:rPr lang="cs-CZ" dirty="0" smtClean="0"/>
              <a:t>5) dobrý stav podlah</a:t>
            </a:r>
          </a:p>
          <a:p>
            <a:pPr>
              <a:buNone/>
            </a:pPr>
            <a:r>
              <a:rPr lang="cs-CZ" dirty="0" smtClean="0"/>
              <a:t>6) dobře udržované vybavení</a:t>
            </a:r>
          </a:p>
          <a:p>
            <a:pPr>
              <a:buNone/>
            </a:pPr>
            <a:r>
              <a:rPr lang="cs-CZ" dirty="0" smtClean="0"/>
              <a:t>7) péče o nohy a výběr vhodné obuvi pro bezpečnou chůzi, vhodné   </a:t>
            </a:r>
          </a:p>
          <a:p>
            <a:pPr>
              <a:buNone/>
            </a:pPr>
            <a:r>
              <a:rPr lang="cs-CZ" dirty="0" smtClean="0"/>
              <a:t>    kompenzační pomůcky</a:t>
            </a:r>
            <a:endParaRPr lang="cs-CZ" dirty="0"/>
          </a:p>
        </p:txBody>
      </p:sp>
      <p:pic>
        <p:nvPicPr>
          <p:cNvPr id="3074" name="Picture 2" descr="C:\Users\roman\Desktop\images (2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2330" y="2076196"/>
            <a:ext cx="2761678" cy="24409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Primární prevence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edukace seniora, rodinných příslušníků (MCI)- prevence, předejít pádu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pravidelná fyzická aktivita (vhodná obuv i domácí obuv)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správná životospráva (vápník, vitamín D, hydratace organismu)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B0F0"/>
                </a:solidFill>
              </a:rPr>
              <a:t>Prevence pohybem</a:t>
            </a:r>
            <a:endParaRPr lang="cs-CZ" sz="3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   </a:t>
            </a:r>
            <a:r>
              <a:rPr lang="cs-CZ" b="1" dirty="0" smtClean="0">
                <a:solidFill>
                  <a:srgbClr val="00B0F0"/>
                </a:solidFill>
              </a:rPr>
              <a:t>jednou z nejefektnějších forem prevence pádů u seniorů je fyzická aktivita</a:t>
            </a:r>
            <a:endParaRPr lang="cs-CZ" dirty="0" smtClean="0"/>
          </a:p>
          <a:p>
            <a:r>
              <a:rPr lang="cs-CZ" dirty="0" smtClean="0"/>
              <a:t>rozvoj </a:t>
            </a:r>
            <a:r>
              <a:rPr lang="cs-CZ" dirty="0" err="1" smtClean="0"/>
              <a:t>rovnováhových</a:t>
            </a:r>
            <a:r>
              <a:rPr lang="cs-CZ" dirty="0" smtClean="0"/>
              <a:t> schopností (i balanční cvičení)</a:t>
            </a:r>
          </a:p>
          <a:p>
            <a:r>
              <a:rPr lang="cs-CZ" dirty="0" smtClean="0"/>
              <a:t>zvyšování rozsahu kloubní pohyblivosti, flexibilita</a:t>
            </a:r>
          </a:p>
          <a:p>
            <a:r>
              <a:rPr lang="cs-CZ" dirty="0" smtClean="0"/>
              <a:t>zvyšování síly svalstva DK, HK – </a:t>
            </a:r>
            <a:r>
              <a:rPr lang="cs-CZ" dirty="0" err="1" smtClean="0"/>
              <a:t>sarkopenie</a:t>
            </a:r>
            <a:r>
              <a:rPr lang="cs-CZ" dirty="0" smtClean="0"/>
              <a:t>, odporový trénink</a:t>
            </a:r>
          </a:p>
          <a:p>
            <a:r>
              <a:rPr lang="cs-CZ" dirty="0" smtClean="0"/>
              <a:t>zvýšit fyzickou zdatnost – aerobní</a:t>
            </a:r>
          </a:p>
          <a:p>
            <a:r>
              <a:rPr lang="cs-CZ" dirty="0" smtClean="0"/>
              <a:t>rytmická schopnost, hbitost, zručnost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C:\Users\roman\Desktop\images (3)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0857" y="4282504"/>
            <a:ext cx="3191255" cy="20908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2656</TotalTime>
  <Words>1232</Words>
  <Application>Microsoft Office PowerPoint</Application>
  <PresentationFormat>Vlastní</PresentationFormat>
  <Paragraphs>164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Office</vt:lpstr>
      <vt:lpstr>Poruchy rovnováhy a pády</vt:lpstr>
      <vt:lpstr>Pády seniorů</vt:lpstr>
      <vt:lpstr>Pády seniorů</vt:lpstr>
      <vt:lpstr>Poruchy rovnováhy a pády</vt:lpstr>
      <vt:lpstr>Dělení pádů</vt:lpstr>
      <vt:lpstr>Prevence pádů</vt:lpstr>
      <vt:lpstr>7 kritických okruhů</vt:lpstr>
      <vt:lpstr>Primární prevence</vt:lpstr>
      <vt:lpstr>Prevence pohybem</vt:lpstr>
      <vt:lpstr>Prevence pohybem</vt:lpstr>
      <vt:lpstr>Prevence pohybem</vt:lpstr>
      <vt:lpstr>Rovnovážná cvičení</vt:lpstr>
      <vt:lpstr>Rovnovážná cvičení</vt:lpstr>
      <vt:lpstr>Rovnovážná cvičení</vt:lpstr>
      <vt:lpstr>Intervence v oblasti prevence úrazů</vt:lpstr>
      <vt:lpstr>Jak na to? Doporučení v prevenci</vt:lpstr>
      <vt:lpstr>Jak na to? Doporučení v prevenci</vt:lpstr>
      <vt:lpstr>Jak na to? Doporučení v prevenci</vt:lpstr>
      <vt:lpstr>Ukázky</vt:lpstr>
      <vt:lpstr>Psychomotorika</vt:lpstr>
      <vt:lpstr>Psychomotorické hry</vt:lpstr>
      <vt:lpstr>Psychomotorické hry</vt:lpstr>
      <vt:lpstr>Psychomotorické hry</vt:lpstr>
      <vt:lpstr>Zásady</vt:lpstr>
      <vt:lpstr>Zásady</vt:lpstr>
      <vt:lpstr>Komunikace je základ!!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316</cp:revision>
  <dcterms:created xsi:type="dcterms:W3CDTF">2016-09-20T10:01:00Z</dcterms:created>
  <dcterms:modified xsi:type="dcterms:W3CDTF">2023-04-03T06:22:56Z</dcterms:modified>
</cp:coreProperties>
</file>