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77" r:id="rId4"/>
    <p:sldId id="311" r:id="rId5"/>
    <p:sldId id="265" r:id="rId6"/>
    <p:sldId id="257" r:id="rId7"/>
    <p:sldId id="258" r:id="rId8"/>
    <p:sldId id="259" r:id="rId9"/>
    <p:sldId id="260" r:id="rId10"/>
    <p:sldId id="266" r:id="rId11"/>
    <p:sldId id="267" r:id="rId12"/>
    <p:sldId id="268" r:id="rId13"/>
    <p:sldId id="261" r:id="rId14"/>
    <p:sldId id="262" r:id="rId15"/>
    <p:sldId id="308" r:id="rId16"/>
    <p:sldId id="309" r:id="rId17"/>
    <p:sldId id="276" r:id="rId18"/>
    <p:sldId id="269" r:id="rId19"/>
    <p:sldId id="270" r:id="rId20"/>
    <p:sldId id="271"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6" r:id="rId46"/>
    <p:sldId id="307" r:id="rId47"/>
    <p:sldId id="304" r:id="rId48"/>
    <p:sldId id="305" r:id="rId49"/>
    <p:sldId id="31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1D9D17F7-35E7-462E-B0DA-AABC4EB84725}">
          <p14:sldIdLst>
            <p14:sldId id="256"/>
            <p14:sldId id="264"/>
            <p14:sldId id="277"/>
            <p14:sldId id="311"/>
            <p14:sldId id="265"/>
            <p14:sldId id="257"/>
            <p14:sldId id="258"/>
            <p14:sldId id="259"/>
            <p14:sldId id="260"/>
            <p14:sldId id="266"/>
            <p14:sldId id="267"/>
            <p14:sldId id="268"/>
            <p14:sldId id="261"/>
          </p14:sldIdLst>
        </p14:section>
        <p14:section name="Oddíl bez názvu" id="{857E4B1B-419D-4224-8197-8065C6C17880}">
          <p14:sldIdLst>
            <p14:sldId id="262"/>
            <p14:sldId id="308"/>
            <p14:sldId id="309"/>
            <p14:sldId id="276"/>
            <p14:sldId id="269"/>
            <p14:sldId id="270"/>
            <p14:sldId id="271"/>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6"/>
            <p14:sldId id="307"/>
            <p14:sldId id="304"/>
            <p14:sldId id="305"/>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86F077B-A50F-4D64-8574-E2D6A98A5553}"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12/14/2023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12/14/2023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65B747F8-9654-4282-85D2-65F41AAE7A75}" type="datetimeFigureOut">
              <a:rPr lang="en-US" dirty="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12/14/2023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hyperlink" Target="https://www.muni.cz/en/people/55084-martin-seber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3389/fpsyg.2023.1260253" TargetMode="External"/><Relationship Id="rId2" Type="http://schemas.openxmlformats.org/officeDocument/2006/relationships/hyperlink" Target="https://doi.org/10.17765/2176-9206.2022v15n1.e9766" TargetMode="External"/><Relationship Id="rId1" Type="http://schemas.openxmlformats.org/officeDocument/2006/relationships/slideLayout" Target="../slideLayouts/slideLayout2.xml"/><Relationship Id="rId5" Type="http://schemas.openxmlformats.org/officeDocument/2006/relationships/hyperlink" Target="https://doi.org/10.1109/CIS.2016.0162" TargetMode="External"/><Relationship Id="rId4" Type="http://schemas.openxmlformats.org/officeDocument/2006/relationships/hyperlink" Target="https://doi.org/10.3389/fpsyg.2022.960255"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Factor</a:t>
            </a:r>
            <a:r>
              <a:rPr lang="cs-CZ" dirty="0" smtClean="0"/>
              <a:t> </a:t>
            </a:r>
            <a:r>
              <a:rPr lang="cs-CZ" dirty="0" err="1" smtClean="0"/>
              <a:t>Analysis</a:t>
            </a:r>
            <a:endParaRPr lang="en-GB" dirty="0"/>
          </a:p>
        </p:txBody>
      </p:sp>
      <p:sp>
        <p:nvSpPr>
          <p:cNvPr id="3" name="Podnadpis 2"/>
          <p:cNvSpPr>
            <a:spLocks noGrp="1"/>
          </p:cNvSpPr>
          <p:nvPr>
            <p:ph type="subTitle" idx="1"/>
          </p:nvPr>
        </p:nvSpPr>
        <p:spPr/>
        <p:txBody>
          <a:bodyPr/>
          <a:lstStyle/>
          <a:p>
            <a:r>
              <a:rPr lang="cs-CZ" b="1" dirty="0" smtClean="0"/>
              <a:t>Martin Sebera</a:t>
            </a:r>
          </a:p>
          <a:p>
            <a:pPr algn="r"/>
            <a:r>
              <a:rPr lang="cs-CZ" b="1" dirty="0" smtClean="0"/>
              <a:t>Magdeburg 15. 12. 2023</a:t>
            </a:r>
            <a:endParaRPr lang="en-GB" b="1" dirty="0"/>
          </a:p>
        </p:txBody>
      </p:sp>
    </p:spTree>
    <p:extLst>
      <p:ext uri="{BB962C8B-B14F-4D97-AF65-F5344CB8AC3E}">
        <p14:creationId xmlns:p14="http://schemas.microsoft.com/office/powerpoint/2010/main" val="4293638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a:t>Important terms </a:t>
            </a:r>
            <a:r>
              <a:rPr lang="en-GB" b="1" dirty="0" smtClean="0"/>
              <a:t>again</a:t>
            </a:r>
            <a:r>
              <a:rPr lang="cs-CZ" b="1" dirty="0" smtClean="0"/>
              <a:t> - 1/3</a:t>
            </a:r>
            <a:endParaRPr lang="en-GB" b="1" dirty="0"/>
          </a:p>
        </p:txBody>
      </p:sp>
      <p:sp>
        <p:nvSpPr>
          <p:cNvPr id="5" name="Zástupný symbol pro obsah 2"/>
          <p:cNvSpPr>
            <a:spLocks noGrp="1"/>
          </p:cNvSpPr>
          <p:nvPr>
            <p:ph idx="1"/>
          </p:nvPr>
        </p:nvSpPr>
        <p:spPr>
          <a:xfrm>
            <a:off x="526774" y="1845734"/>
            <a:ext cx="11410122" cy="4023360"/>
          </a:xfrm>
        </p:spPr>
        <p:txBody>
          <a:bodyPr>
            <a:noAutofit/>
          </a:bodyPr>
          <a:lstStyle/>
          <a:p>
            <a:r>
              <a:rPr lang="en-GB" sz="2500" b="1" dirty="0" smtClean="0"/>
              <a:t>The </a:t>
            </a:r>
            <a:r>
              <a:rPr lang="en-GB" sz="2500" b="1" dirty="0"/>
              <a:t>principal component method </a:t>
            </a:r>
            <a:r>
              <a:rPr lang="en-GB" sz="2500" dirty="0"/>
              <a:t>gives uncorrelated factors, which are additionally ordered according to their variance, such that the first factor has the largest variance and the last the smallest. </a:t>
            </a:r>
            <a:endParaRPr lang="cs-CZ" sz="2500" dirty="0" smtClean="0"/>
          </a:p>
          <a:p>
            <a:r>
              <a:rPr lang="cs-CZ" sz="2500" b="1" i="1" dirty="0" smtClean="0"/>
              <a:t>F</a:t>
            </a:r>
            <a:r>
              <a:rPr lang="en-GB" sz="2500" b="1" i="1" dirty="0" smtClean="0"/>
              <a:t>actor </a:t>
            </a:r>
            <a:r>
              <a:rPr lang="en-GB" sz="2500" b="1" i="1" dirty="0"/>
              <a:t>analysis </a:t>
            </a:r>
            <a:r>
              <a:rPr lang="en-GB" sz="2500" dirty="0"/>
              <a:t>can be considered as its extension. </a:t>
            </a:r>
            <a:endParaRPr lang="cs-CZ" sz="2500" dirty="0" smtClean="0"/>
          </a:p>
          <a:p>
            <a:r>
              <a:rPr lang="en-GB" sz="2500" dirty="0" smtClean="0"/>
              <a:t>While </a:t>
            </a:r>
            <a:r>
              <a:rPr lang="en-GB" sz="2500" dirty="0">
                <a:solidFill>
                  <a:srgbClr val="FF0000"/>
                </a:solidFill>
              </a:rPr>
              <a:t>principal component analysis </a:t>
            </a:r>
            <a:r>
              <a:rPr lang="en-GB" sz="2500" dirty="0"/>
              <a:t>tries to reduce the number of variables so that the variance of the original variables is best clarified, </a:t>
            </a:r>
            <a:r>
              <a:rPr lang="en-GB" sz="2500" dirty="0">
                <a:solidFill>
                  <a:srgbClr val="FF0000"/>
                </a:solidFill>
              </a:rPr>
              <a:t>factor analysis </a:t>
            </a:r>
            <a:r>
              <a:rPr lang="en-GB" sz="2500" dirty="0"/>
              <a:t>tries to clarify the correlations of the original variables as best as possible.</a:t>
            </a:r>
          </a:p>
        </p:txBody>
      </p:sp>
    </p:spTree>
    <p:extLst>
      <p:ext uri="{BB962C8B-B14F-4D97-AF65-F5344CB8AC3E}">
        <p14:creationId xmlns:p14="http://schemas.microsoft.com/office/powerpoint/2010/main" val="958032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a:t>Important terms </a:t>
            </a:r>
            <a:r>
              <a:rPr lang="en-GB" b="1" dirty="0" smtClean="0"/>
              <a:t>again</a:t>
            </a:r>
            <a:r>
              <a:rPr lang="cs-CZ" b="1" dirty="0" smtClean="0"/>
              <a:t> </a:t>
            </a:r>
            <a:r>
              <a:rPr lang="cs-CZ" b="1" dirty="0"/>
              <a:t>- </a:t>
            </a:r>
            <a:r>
              <a:rPr lang="cs-CZ" b="1" dirty="0" smtClean="0"/>
              <a:t>2/3</a:t>
            </a:r>
            <a:endParaRPr lang="en-GB" b="1" dirty="0"/>
          </a:p>
        </p:txBody>
      </p:sp>
      <p:sp>
        <p:nvSpPr>
          <p:cNvPr id="5" name="Zástupný symbol pro obsah 2"/>
          <p:cNvSpPr>
            <a:spLocks noGrp="1"/>
          </p:cNvSpPr>
          <p:nvPr>
            <p:ph idx="1"/>
          </p:nvPr>
        </p:nvSpPr>
        <p:spPr>
          <a:xfrm>
            <a:off x="526774" y="1845734"/>
            <a:ext cx="11410122" cy="4023360"/>
          </a:xfrm>
        </p:spPr>
        <p:txBody>
          <a:bodyPr>
            <a:noAutofit/>
          </a:bodyPr>
          <a:lstStyle/>
          <a:p>
            <a:r>
              <a:rPr lang="en-GB" sz="2500" b="1" dirty="0"/>
              <a:t>Factor rotation</a:t>
            </a:r>
          </a:p>
          <a:p>
            <a:pPr marL="457200" indent="-457200">
              <a:buFont typeface="+mj-lt"/>
              <a:buAutoNum type="arabicPeriod"/>
            </a:pPr>
            <a:r>
              <a:rPr lang="en-GB" sz="2500" dirty="0" smtClean="0"/>
              <a:t>there </a:t>
            </a:r>
            <a:r>
              <a:rPr lang="en-GB" sz="2500" dirty="0"/>
              <a:t>are infinitely many factor solutions. </a:t>
            </a:r>
            <a:endParaRPr lang="cs-CZ" sz="2500" dirty="0" smtClean="0"/>
          </a:p>
          <a:p>
            <a:pPr marL="457200" indent="-457200">
              <a:buFont typeface="+mj-lt"/>
              <a:buAutoNum type="arabicPeriod"/>
            </a:pPr>
            <a:r>
              <a:rPr lang="cs-CZ" sz="2500" dirty="0" smtClean="0"/>
              <a:t>T</a:t>
            </a:r>
            <a:r>
              <a:rPr lang="en-GB" sz="2500" dirty="0" smtClean="0"/>
              <a:t>he </a:t>
            </a:r>
            <a:r>
              <a:rPr lang="en-GB" sz="2500" dirty="0"/>
              <a:t>factors are transformed so that we can interpret them as best as possible. </a:t>
            </a:r>
            <a:endParaRPr lang="cs-CZ" sz="2500" dirty="0" smtClean="0"/>
          </a:p>
          <a:p>
            <a:pPr marL="457200" indent="-457200">
              <a:buFont typeface="+mj-lt"/>
              <a:buAutoNum type="arabicPeriod"/>
            </a:pPr>
            <a:r>
              <a:rPr lang="en-GB" sz="2500" dirty="0" smtClean="0"/>
              <a:t>At </a:t>
            </a:r>
            <a:r>
              <a:rPr lang="en-GB" sz="2500" dirty="0"/>
              <a:t>the same time, practice has shown that factors whose </a:t>
            </a:r>
            <a:r>
              <a:rPr lang="en-GB" sz="2500" dirty="0">
                <a:solidFill>
                  <a:srgbClr val="FF0000"/>
                </a:solidFill>
              </a:rPr>
              <a:t>factor loadings take on values close to either one or zero </a:t>
            </a:r>
            <a:r>
              <a:rPr lang="en-GB" sz="2500" dirty="0"/>
              <a:t>are best interpreted</a:t>
            </a:r>
          </a:p>
        </p:txBody>
      </p:sp>
    </p:spTree>
    <p:extLst>
      <p:ext uri="{BB962C8B-B14F-4D97-AF65-F5344CB8AC3E}">
        <p14:creationId xmlns:p14="http://schemas.microsoft.com/office/powerpoint/2010/main" val="297176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a:t>Important terms </a:t>
            </a:r>
            <a:r>
              <a:rPr lang="en-GB" b="1" dirty="0" smtClean="0"/>
              <a:t>again</a:t>
            </a:r>
            <a:r>
              <a:rPr lang="cs-CZ" b="1" dirty="0"/>
              <a:t> - </a:t>
            </a:r>
            <a:r>
              <a:rPr lang="cs-CZ" b="1" dirty="0" smtClean="0"/>
              <a:t>3/3</a:t>
            </a:r>
            <a:endParaRPr lang="en-GB" b="1" dirty="0"/>
          </a:p>
        </p:txBody>
      </p:sp>
      <p:sp>
        <p:nvSpPr>
          <p:cNvPr id="5" name="Zástupný symbol pro obsah 2"/>
          <p:cNvSpPr>
            <a:spLocks noGrp="1"/>
          </p:cNvSpPr>
          <p:nvPr>
            <p:ph idx="1"/>
          </p:nvPr>
        </p:nvSpPr>
        <p:spPr>
          <a:xfrm>
            <a:off x="526774" y="1845734"/>
            <a:ext cx="11410122" cy="4023360"/>
          </a:xfrm>
        </p:spPr>
        <p:txBody>
          <a:bodyPr>
            <a:noAutofit/>
          </a:bodyPr>
          <a:lstStyle/>
          <a:p>
            <a:r>
              <a:rPr lang="en-GB" sz="2500" b="1" dirty="0"/>
              <a:t>Interpretation of factors</a:t>
            </a:r>
          </a:p>
          <a:p>
            <a:pPr marL="457200" indent="-457200">
              <a:buFont typeface="+mj-lt"/>
              <a:buAutoNum type="arabicPeriod"/>
            </a:pPr>
            <a:r>
              <a:rPr lang="cs-CZ" sz="2500" dirty="0" err="1" smtClean="0"/>
              <a:t>We</a:t>
            </a:r>
            <a:r>
              <a:rPr lang="cs-CZ" sz="2500" dirty="0" smtClean="0"/>
              <a:t> </a:t>
            </a:r>
            <a:r>
              <a:rPr lang="en-GB" sz="2500" dirty="0" smtClean="0"/>
              <a:t>describe </a:t>
            </a:r>
            <a:r>
              <a:rPr lang="en-GB" sz="2500" dirty="0"/>
              <a:t>a factor as having something in common in content with those variables that have high factor loadings on that factor. </a:t>
            </a:r>
            <a:endParaRPr lang="cs-CZ" sz="2500" dirty="0"/>
          </a:p>
          <a:p>
            <a:pPr marL="457200" indent="-457200">
              <a:buFont typeface="+mj-lt"/>
              <a:buAutoNum type="arabicPeriod"/>
            </a:pPr>
            <a:r>
              <a:rPr lang="en-GB" sz="2500" dirty="0" smtClean="0"/>
              <a:t>When </a:t>
            </a:r>
            <a:r>
              <a:rPr lang="en-GB" sz="2500" dirty="0"/>
              <a:t>interpreting the factors, one must be careful and think about whether the name of the factor is really behind its real existence. </a:t>
            </a:r>
            <a:endParaRPr lang="cs-CZ" sz="2500" dirty="0" smtClean="0"/>
          </a:p>
          <a:p>
            <a:pPr marL="457200" indent="-457200">
              <a:buFont typeface="+mj-lt"/>
              <a:buAutoNum type="arabicPeriod"/>
            </a:pPr>
            <a:r>
              <a:rPr lang="en-GB" sz="2500" dirty="0">
                <a:solidFill>
                  <a:srgbClr val="FF0000"/>
                </a:solidFill>
              </a:rPr>
              <a:t>If it does not have a logical explanation for the factor, we cannot use factor analysis</a:t>
            </a:r>
          </a:p>
        </p:txBody>
      </p:sp>
    </p:spTree>
    <p:extLst>
      <p:ext uri="{BB962C8B-B14F-4D97-AF65-F5344CB8AC3E}">
        <p14:creationId xmlns:p14="http://schemas.microsoft.com/office/powerpoint/2010/main" val="424313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Weaknesses</a:t>
            </a:r>
          </a:p>
        </p:txBody>
      </p:sp>
      <p:sp>
        <p:nvSpPr>
          <p:cNvPr id="3" name="Zástupný symbol pro obsah 2"/>
          <p:cNvSpPr>
            <a:spLocks noGrp="1"/>
          </p:cNvSpPr>
          <p:nvPr>
            <p:ph idx="1"/>
          </p:nvPr>
        </p:nvSpPr>
        <p:spPr>
          <a:xfrm>
            <a:off x="546651" y="1845734"/>
            <a:ext cx="11211339" cy="4023360"/>
          </a:xfrm>
        </p:spPr>
        <p:txBody>
          <a:bodyPr>
            <a:noAutofit/>
          </a:bodyPr>
          <a:lstStyle/>
          <a:p>
            <a:pPr marL="457200" indent="-457200">
              <a:buFont typeface="+mj-lt"/>
              <a:buAutoNum type="arabicPeriod"/>
            </a:pPr>
            <a:r>
              <a:rPr lang="en-GB" sz="2500" dirty="0" smtClean="0"/>
              <a:t>Complexity </a:t>
            </a:r>
            <a:r>
              <a:rPr lang="en-GB" sz="2500" dirty="0"/>
              <a:t>and subjectivity: The interpretation of factors can often be subjective and depends on the researcher's decisions (e.g. choice of number of factors, rotation).</a:t>
            </a:r>
          </a:p>
          <a:p>
            <a:pPr marL="457200" indent="-457200">
              <a:buFont typeface="+mj-lt"/>
              <a:buAutoNum type="arabicPeriod"/>
            </a:pPr>
            <a:r>
              <a:rPr lang="en-GB" sz="2500" dirty="0" smtClean="0"/>
              <a:t>Assumptions </a:t>
            </a:r>
            <a:r>
              <a:rPr lang="en-GB" sz="2500" dirty="0"/>
              <a:t>about the data: </a:t>
            </a:r>
            <a:r>
              <a:rPr lang="en-GB" sz="2500" dirty="0" smtClean="0"/>
              <a:t>linear </a:t>
            </a:r>
            <a:r>
              <a:rPr lang="en-GB" sz="2500" dirty="0"/>
              <a:t>relationships between variables and normal distribution, which do not always correspond to the actual data.</a:t>
            </a:r>
          </a:p>
          <a:p>
            <a:pPr marL="457200" indent="-457200">
              <a:buFont typeface="+mj-lt"/>
              <a:buAutoNum type="arabicPeriod"/>
            </a:pPr>
            <a:r>
              <a:rPr lang="en-GB" sz="2500" dirty="0" smtClean="0"/>
              <a:t>Dependence </a:t>
            </a:r>
            <a:r>
              <a:rPr lang="en-GB" sz="2500" dirty="0"/>
              <a:t>on sample size: A large enough sample is needed for reliable results.</a:t>
            </a:r>
          </a:p>
          <a:p>
            <a:pPr marL="457200" indent="-457200">
              <a:buFont typeface="+mj-lt"/>
              <a:buAutoNum type="arabicPeriod"/>
            </a:pPr>
            <a:r>
              <a:rPr lang="en-GB" sz="2500" dirty="0" smtClean="0"/>
              <a:t>Limitation </a:t>
            </a:r>
            <a:r>
              <a:rPr lang="en-GB" sz="2500" dirty="0"/>
              <a:t>to linear relationships: Factor analysis cannot effectively handle non-linear relationships between variables.</a:t>
            </a:r>
          </a:p>
          <a:p>
            <a:pPr marL="457200" indent="-457200">
              <a:buFont typeface="+mj-lt"/>
              <a:buAutoNum type="arabicPeriod"/>
            </a:pPr>
            <a:r>
              <a:rPr lang="en-GB" sz="2500" dirty="0" smtClean="0"/>
              <a:t>Unclear </a:t>
            </a:r>
            <a:r>
              <a:rPr lang="en-GB" sz="2500" dirty="0"/>
              <a:t>meaning of factors: Identified factors may not always have a clear or intuitive meaning and may require further research to be fully understood</a:t>
            </a:r>
            <a:r>
              <a:rPr lang="en-GB" sz="2500" dirty="0" smtClean="0"/>
              <a:t>.</a:t>
            </a:r>
            <a:endParaRPr lang="en-GB" sz="2500" dirty="0"/>
          </a:p>
        </p:txBody>
      </p:sp>
    </p:spTree>
    <p:extLst>
      <p:ext uri="{BB962C8B-B14F-4D97-AF65-F5344CB8AC3E}">
        <p14:creationId xmlns:p14="http://schemas.microsoft.com/office/powerpoint/2010/main" val="234262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Conclusion</a:t>
            </a:r>
            <a:endParaRPr lang="en-GB" b="1" dirty="0"/>
          </a:p>
        </p:txBody>
      </p:sp>
      <p:sp>
        <p:nvSpPr>
          <p:cNvPr id="3" name="Zástupný symbol pro obsah 2"/>
          <p:cNvSpPr>
            <a:spLocks noGrp="1"/>
          </p:cNvSpPr>
          <p:nvPr>
            <p:ph idx="1"/>
          </p:nvPr>
        </p:nvSpPr>
        <p:spPr/>
        <p:txBody>
          <a:bodyPr>
            <a:normAutofit/>
          </a:bodyPr>
          <a:lstStyle/>
          <a:p>
            <a:r>
              <a:rPr lang="en-GB" sz="2500" dirty="0"/>
              <a:t>It is always important to remember that </a:t>
            </a:r>
            <a:endParaRPr lang="cs-CZ" sz="2500" dirty="0" smtClean="0"/>
          </a:p>
          <a:p>
            <a:pPr marL="457200" indent="-457200">
              <a:buFont typeface="+mj-lt"/>
              <a:buAutoNum type="arabicPeriod"/>
            </a:pPr>
            <a:r>
              <a:rPr lang="en-GB" sz="2500" dirty="0" smtClean="0"/>
              <a:t>no </a:t>
            </a:r>
            <a:r>
              <a:rPr lang="en-GB" sz="2500" dirty="0"/>
              <a:t>statistical technique is </a:t>
            </a:r>
            <a:r>
              <a:rPr lang="cs-CZ" sz="2500" dirty="0" err="1" smtClean="0"/>
              <a:t>all-powerfull</a:t>
            </a:r>
            <a:r>
              <a:rPr lang="en-GB" sz="2500" dirty="0" smtClean="0"/>
              <a:t>, </a:t>
            </a:r>
            <a:endParaRPr lang="cs-CZ" sz="2500" dirty="0" smtClean="0"/>
          </a:p>
          <a:p>
            <a:pPr marL="457200" indent="-457200">
              <a:buFont typeface="+mj-lt"/>
              <a:buAutoNum type="arabicPeriod"/>
            </a:pPr>
            <a:r>
              <a:rPr lang="en-GB" sz="2500" dirty="0" smtClean="0"/>
              <a:t>it </a:t>
            </a:r>
            <a:r>
              <a:rPr lang="en-GB" sz="2500" dirty="0"/>
              <a:t>is necessary to evaluate the appropriateness of the method in relation to the data and objectives of your research. </a:t>
            </a:r>
            <a:endParaRPr lang="cs-CZ" sz="2500" dirty="0" smtClean="0"/>
          </a:p>
          <a:p>
            <a:pPr marL="457200" indent="-457200">
              <a:buFont typeface="+mj-lt"/>
              <a:buAutoNum type="arabicPeriod"/>
            </a:pPr>
            <a:r>
              <a:rPr lang="en-GB" sz="2500" dirty="0" smtClean="0"/>
              <a:t>If </a:t>
            </a:r>
            <a:r>
              <a:rPr lang="en-GB" sz="2500" dirty="0"/>
              <a:t>you are unsure, it may also be helpful to consult an expert in statistics or research methodology about the issue.</a:t>
            </a:r>
          </a:p>
        </p:txBody>
      </p:sp>
    </p:spTree>
    <p:extLst>
      <p:ext uri="{BB962C8B-B14F-4D97-AF65-F5344CB8AC3E}">
        <p14:creationId xmlns:p14="http://schemas.microsoft.com/office/powerpoint/2010/main" val="325898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cs-CZ" dirty="0" err="1" smtClean="0"/>
              <a:t>Example</a:t>
            </a:r>
            <a:r>
              <a:rPr lang="cs-CZ" dirty="0" smtClean="0"/>
              <a:t> - </a:t>
            </a:r>
            <a:r>
              <a:rPr lang="en-GB" dirty="0"/>
              <a:t>Decathlon results from the Athens </a:t>
            </a:r>
            <a:r>
              <a:rPr lang="en-GB" dirty="0" smtClean="0"/>
              <a:t>Olympics</a:t>
            </a:r>
            <a:r>
              <a:rPr lang="cs-CZ" dirty="0" smtClean="0"/>
              <a:t> 2004</a:t>
            </a:r>
            <a:endParaRPr lang="en-GB" dirty="0"/>
          </a:p>
        </p:txBody>
      </p:sp>
      <p:sp>
        <p:nvSpPr>
          <p:cNvPr id="5" name="Zástupný symbol pro obsah 2"/>
          <p:cNvSpPr>
            <a:spLocks noGrp="1"/>
          </p:cNvSpPr>
          <p:nvPr>
            <p:ph idx="1"/>
          </p:nvPr>
        </p:nvSpPr>
        <p:spPr>
          <a:xfrm>
            <a:off x="1097280" y="1845734"/>
            <a:ext cx="10058400" cy="4023360"/>
          </a:xfrm>
        </p:spPr>
        <p:txBody>
          <a:bodyPr>
            <a:noAutofit/>
          </a:bodyPr>
          <a:lstStyle/>
          <a:p>
            <a:pPr marL="457200" indent="-457200">
              <a:buFont typeface="+mj-lt"/>
              <a:buAutoNum type="arabicPeriod"/>
            </a:pPr>
            <a:r>
              <a:rPr lang="cs-CZ" sz="3500" dirty="0" smtClean="0"/>
              <a:t>sw</a:t>
            </a:r>
            <a:r>
              <a:rPr lang="en-GB" sz="3500" dirty="0" smtClean="0"/>
              <a:t> </a:t>
            </a:r>
            <a:r>
              <a:rPr lang="cs-CZ" sz="3500" dirty="0" smtClean="0"/>
              <a:t>TIBCO </a:t>
            </a:r>
            <a:r>
              <a:rPr lang="en-GB" sz="3500" dirty="0" err="1" smtClean="0"/>
              <a:t>Statistica</a:t>
            </a:r>
            <a:r>
              <a:rPr lang="en-GB" sz="3500" dirty="0" smtClean="0"/>
              <a:t> 14</a:t>
            </a:r>
            <a:endParaRPr lang="cs-CZ" sz="3500" dirty="0" smtClean="0"/>
          </a:p>
          <a:p>
            <a:pPr marL="457200" indent="-457200">
              <a:buFont typeface="+mj-lt"/>
              <a:buAutoNum type="arabicPeriod"/>
            </a:pPr>
            <a:r>
              <a:rPr lang="cs-CZ" sz="3500" dirty="0"/>
              <a:t>s</a:t>
            </a:r>
            <a:r>
              <a:rPr lang="cs-CZ" sz="3500" dirty="0" smtClean="0"/>
              <a:t>w IBM SPSS 28</a:t>
            </a:r>
          </a:p>
        </p:txBody>
      </p:sp>
    </p:spTree>
    <p:extLst>
      <p:ext uri="{BB962C8B-B14F-4D97-AF65-F5344CB8AC3E}">
        <p14:creationId xmlns:p14="http://schemas.microsoft.com/office/powerpoint/2010/main" val="209711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36908"/>
            <a:ext cx="10058400" cy="1450757"/>
          </a:xfrm>
        </p:spPr>
        <p:txBody>
          <a:bodyPr/>
          <a:lstStyle/>
          <a:p>
            <a:r>
              <a:rPr lang="cs-CZ" dirty="0" err="1" smtClean="0"/>
              <a:t>Example</a:t>
            </a:r>
            <a:r>
              <a:rPr lang="cs-CZ" dirty="0" smtClean="0"/>
              <a:t> - </a:t>
            </a:r>
            <a:r>
              <a:rPr lang="en-GB" dirty="0"/>
              <a:t>Decathlon results from the Athens </a:t>
            </a:r>
            <a:r>
              <a:rPr lang="en-GB" dirty="0" smtClean="0"/>
              <a:t>Olympics</a:t>
            </a:r>
            <a:r>
              <a:rPr lang="cs-CZ" dirty="0" smtClean="0"/>
              <a:t> 2004</a:t>
            </a:r>
            <a:endParaRPr lang="en-GB" dirty="0"/>
          </a:p>
        </p:txBody>
      </p:sp>
      <p:sp>
        <p:nvSpPr>
          <p:cNvPr id="5" name="Zástupný symbol pro obsah 2"/>
          <p:cNvSpPr>
            <a:spLocks noGrp="1"/>
          </p:cNvSpPr>
          <p:nvPr>
            <p:ph idx="1"/>
          </p:nvPr>
        </p:nvSpPr>
        <p:spPr>
          <a:xfrm>
            <a:off x="1097280" y="1845734"/>
            <a:ext cx="10058400" cy="4023360"/>
          </a:xfrm>
        </p:spPr>
        <p:txBody>
          <a:bodyPr>
            <a:noAutofit/>
          </a:bodyPr>
          <a:lstStyle/>
          <a:p>
            <a:r>
              <a:rPr lang="cs-CZ" sz="2500" dirty="0" smtClean="0"/>
              <a:t>1</a:t>
            </a:r>
            <a:r>
              <a:rPr lang="en-GB" sz="2500" dirty="0" smtClean="0"/>
              <a:t>. </a:t>
            </a:r>
            <a:r>
              <a:rPr lang="en-GB" sz="2500" dirty="0"/>
              <a:t>Objective of the </a:t>
            </a:r>
            <a:r>
              <a:rPr lang="en-GB" sz="2500" dirty="0" smtClean="0"/>
              <a:t>analysis</a:t>
            </a:r>
            <a:r>
              <a:rPr lang="cs-CZ" sz="2500" dirty="0" smtClean="0"/>
              <a:t> - </a:t>
            </a:r>
            <a:r>
              <a:rPr lang="en-GB" sz="2500" dirty="0" smtClean="0"/>
              <a:t>We </a:t>
            </a:r>
            <a:r>
              <a:rPr lang="en-GB" sz="2500" dirty="0"/>
              <a:t>are interested in whether it is possible to identify the factors on which the results in individual disciplines depend. And further which factors are most important for victory.</a:t>
            </a:r>
          </a:p>
          <a:p>
            <a:r>
              <a:rPr lang="cs-CZ" sz="2500" dirty="0" smtClean="0"/>
              <a:t>2</a:t>
            </a:r>
            <a:r>
              <a:rPr lang="en-GB" sz="2500" dirty="0" smtClean="0"/>
              <a:t>. </a:t>
            </a:r>
            <a:r>
              <a:rPr lang="en-GB" sz="2500" dirty="0"/>
              <a:t>Data </a:t>
            </a:r>
            <a:r>
              <a:rPr lang="en-GB" sz="2500" dirty="0" smtClean="0"/>
              <a:t>standardization</a:t>
            </a:r>
            <a:r>
              <a:rPr lang="cs-CZ" sz="2500" dirty="0" smtClean="0"/>
              <a:t> - </a:t>
            </a:r>
            <a:r>
              <a:rPr lang="en-GB" sz="2500" dirty="0" smtClean="0"/>
              <a:t>Not </a:t>
            </a:r>
            <a:r>
              <a:rPr lang="en-GB" sz="2500" dirty="0"/>
              <a:t>necessary. Factor analysis, as a method based on the correlation matrix, is not dependent on the scale of the input values</a:t>
            </a:r>
            <a:r>
              <a:rPr lang="en-GB" sz="2500" dirty="0" smtClean="0"/>
              <a:t>.</a:t>
            </a:r>
            <a:endParaRPr lang="cs-CZ" sz="2500" dirty="0" smtClean="0"/>
          </a:p>
          <a:p>
            <a:r>
              <a:rPr lang="cs-CZ" sz="2500" dirty="0" smtClean="0"/>
              <a:t>3. </a:t>
            </a:r>
            <a:r>
              <a:rPr lang="en-GB" sz="2500" dirty="0" smtClean="0"/>
              <a:t>Factor </a:t>
            </a:r>
            <a:r>
              <a:rPr lang="en-GB" sz="2500" dirty="0"/>
              <a:t>estimation </a:t>
            </a:r>
            <a:r>
              <a:rPr lang="en-GB" sz="2500" dirty="0" smtClean="0"/>
              <a:t>methods</a:t>
            </a:r>
            <a:r>
              <a:rPr lang="cs-CZ" sz="2500" dirty="0" smtClean="0"/>
              <a:t> - </a:t>
            </a:r>
            <a:r>
              <a:rPr lang="en-GB" sz="2500" dirty="0" smtClean="0"/>
              <a:t>the </a:t>
            </a:r>
            <a:r>
              <a:rPr lang="en-GB" sz="2500" dirty="0"/>
              <a:t>method of principal components, </a:t>
            </a:r>
            <a:endParaRPr lang="cs-CZ" sz="2500" dirty="0" smtClean="0"/>
          </a:p>
        </p:txBody>
      </p:sp>
    </p:spTree>
    <p:extLst>
      <p:ext uri="{BB962C8B-B14F-4D97-AF65-F5344CB8AC3E}">
        <p14:creationId xmlns:p14="http://schemas.microsoft.com/office/powerpoint/2010/main" val="2313040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04627" y="655983"/>
            <a:ext cx="11798423" cy="5284571"/>
          </a:xfrm>
          <a:prstGeom prst="rect">
            <a:avLst/>
          </a:prstGeom>
        </p:spPr>
      </p:pic>
    </p:spTree>
    <p:extLst>
      <p:ext uri="{BB962C8B-B14F-4D97-AF65-F5344CB8AC3E}">
        <p14:creationId xmlns:p14="http://schemas.microsoft.com/office/powerpoint/2010/main" val="907549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cs-CZ" dirty="0" err="1" smtClean="0"/>
              <a:t>Example</a:t>
            </a:r>
            <a:r>
              <a:rPr lang="cs-CZ" dirty="0" smtClean="0"/>
              <a:t> - </a:t>
            </a:r>
            <a:r>
              <a:rPr lang="en-GB" dirty="0"/>
              <a:t>Decathlon results from the Athens </a:t>
            </a:r>
            <a:r>
              <a:rPr lang="en-GB" dirty="0" smtClean="0"/>
              <a:t>Olympics</a:t>
            </a:r>
            <a:r>
              <a:rPr lang="cs-CZ" dirty="0" smtClean="0"/>
              <a:t> 2004</a:t>
            </a:r>
            <a:endParaRPr lang="en-GB" dirty="0"/>
          </a:p>
        </p:txBody>
      </p:sp>
      <p:sp>
        <p:nvSpPr>
          <p:cNvPr id="5" name="Zástupný symbol pro obsah 2"/>
          <p:cNvSpPr>
            <a:spLocks noGrp="1"/>
          </p:cNvSpPr>
          <p:nvPr>
            <p:ph idx="1"/>
          </p:nvPr>
        </p:nvSpPr>
        <p:spPr>
          <a:xfrm>
            <a:off x="258418" y="1845734"/>
            <a:ext cx="4601818" cy="4023360"/>
          </a:xfrm>
        </p:spPr>
        <p:txBody>
          <a:bodyPr>
            <a:noAutofit/>
          </a:bodyPr>
          <a:lstStyle/>
          <a:p>
            <a:r>
              <a:rPr lang="cs-CZ" sz="2500" b="1" dirty="0" smtClean="0"/>
              <a:t>4</a:t>
            </a:r>
            <a:r>
              <a:rPr lang="en-GB" sz="2500" b="1" dirty="0" smtClean="0"/>
              <a:t>. </a:t>
            </a:r>
            <a:r>
              <a:rPr lang="en-GB" sz="2500" b="1" dirty="0" err="1"/>
              <a:t>Eigennumbers</a:t>
            </a:r>
            <a:r>
              <a:rPr lang="en-GB" sz="2500" b="1" dirty="0"/>
              <a:t> &amp; How many factors to create</a:t>
            </a:r>
          </a:p>
          <a:p>
            <a:r>
              <a:rPr lang="cs-CZ" sz="2500" dirty="0" smtClean="0"/>
              <a:t>T</a:t>
            </a:r>
            <a:r>
              <a:rPr lang="en-GB" sz="2500" dirty="0" smtClean="0"/>
              <a:t>here </a:t>
            </a:r>
            <a:r>
              <a:rPr lang="en-GB" sz="2500" dirty="0"/>
              <a:t>are </a:t>
            </a:r>
            <a:r>
              <a:rPr lang="en-GB" sz="2500" dirty="0">
                <a:solidFill>
                  <a:srgbClr val="FF0000"/>
                </a:solidFill>
              </a:rPr>
              <a:t>three eigenvalues </a:t>
            </a:r>
            <a:r>
              <a:rPr lang="en-GB" sz="2500" dirty="0" smtClean="0"/>
              <a:t>&gt; 1 </a:t>
            </a:r>
            <a:r>
              <a:rPr lang="en-GB" sz="2500" dirty="0"/>
              <a:t>and the factors/components corresponding to them describe roughly 70% of the variability of the original variables. It is to be considered whether to use a </a:t>
            </a:r>
            <a:r>
              <a:rPr lang="en-GB" sz="2500" dirty="0">
                <a:solidFill>
                  <a:srgbClr val="FF0000"/>
                </a:solidFill>
              </a:rPr>
              <a:t>fourth factor</a:t>
            </a:r>
            <a:r>
              <a:rPr lang="en-GB" sz="2500" dirty="0"/>
              <a:t>, which would increase the percentage of explained variance to 78%.</a:t>
            </a:r>
            <a:endParaRPr lang="cs-CZ" sz="2500" dirty="0" smtClean="0"/>
          </a:p>
        </p:txBody>
      </p:sp>
      <p:pic>
        <p:nvPicPr>
          <p:cNvPr id="7" name="Obrázek 6"/>
          <p:cNvPicPr>
            <a:picLocks noChangeAspect="1"/>
          </p:cNvPicPr>
          <p:nvPr/>
        </p:nvPicPr>
        <p:blipFill>
          <a:blip r:embed="rId2"/>
          <a:stretch>
            <a:fillRect/>
          </a:stretch>
        </p:blipFill>
        <p:spPr>
          <a:xfrm>
            <a:off x="4860236" y="2009767"/>
            <a:ext cx="7032090" cy="3859327"/>
          </a:xfrm>
          <a:prstGeom prst="rect">
            <a:avLst/>
          </a:prstGeom>
        </p:spPr>
      </p:pic>
    </p:spTree>
    <p:extLst>
      <p:ext uri="{BB962C8B-B14F-4D97-AF65-F5344CB8AC3E}">
        <p14:creationId xmlns:p14="http://schemas.microsoft.com/office/powerpoint/2010/main" val="3870595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cs-CZ" dirty="0" err="1" smtClean="0"/>
              <a:t>Example</a:t>
            </a:r>
            <a:r>
              <a:rPr lang="cs-CZ" dirty="0" smtClean="0"/>
              <a:t> - </a:t>
            </a:r>
            <a:r>
              <a:rPr lang="en-GB" dirty="0"/>
              <a:t>Decathlon results from the Athens </a:t>
            </a:r>
            <a:r>
              <a:rPr lang="en-GB" dirty="0" smtClean="0"/>
              <a:t>Olympics</a:t>
            </a:r>
            <a:r>
              <a:rPr lang="cs-CZ" dirty="0" smtClean="0"/>
              <a:t> 2004</a:t>
            </a:r>
            <a:endParaRPr lang="en-GB" dirty="0"/>
          </a:p>
        </p:txBody>
      </p:sp>
      <p:sp>
        <p:nvSpPr>
          <p:cNvPr id="5" name="Zástupný symbol pro obsah 2"/>
          <p:cNvSpPr>
            <a:spLocks noGrp="1"/>
          </p:cNvSpPr>
          <p:nvPr>
            <p:ph idx="1"/>
          </p:nvPr>
        </p:nvSpPr>
        <p:spPr>
          <a:xfrm>
            <a:off x="258417" y="1845733"/>
            <a:ext cx="5675243" cy="4477089"/>
          </a:xfrm>
        </p:spPr>
        <p:txBody>
          <a:bodyPr>
            <a:noAutofit/>
          </a:bodyPr>
          <a:lstStyle/>
          <a:p>
            <a:r>
              <a:rPr lang="cs-CZ" sz="2500" b="1" dirty="0" smtClean="0"/>
              <a:t>5</a:t>
            </a:r>
            <a:r>
              <a:rPr lang="en-GB" sz="2500" b="1" dirty="0" smtClean="0"/>
              <a:t>. </a:t>
            </a:r>
            <a:r>
              <a:rPr lang="en-GB" sz="2500" b="1" dirty="0"/>
              <a:t>Factor loadings &amp; Rotation and interpretation of factors</a:t>
            </a:r>
          </a:p>
          <a:p>
            <a:r>
              <a:rPr lang="en-GB" sz="2500" dirty="0"/>
              <a:t>We try to achieve that each factor is correlated only with a certain group of variables and the correlations with the other variables are zero. The goal is to find meaningful factors.</a:t>
            </a:r>
          </a:p>
          <a:p>
            <a:r>
              <a:rPr lang="en-GB" sz="2500" dirty="0"/>
              <a:t>We select using the </a:t>
            </a:r>
            <a:r>
              <a:rPr lang="en-GB" sz="2500" dirty="0" err="1"/>
              <a:t>Varimax</a:t>
            </a:r>
            <a:r>
              <a:rPr lang="en-GB" sz="2500" dirty="0"/>
              <a:t> method.</a:t>
            </a:r>
            <a:endParaRPr lang="cs-CZ" sz="2500" dirty="0" smtClean="0"/>
          </a:p>
        </p:txBody>
      </p:sp>
      <p:pic>
        <p:nvPicPr>
          <p:cNvPr id="7" name="Obrázek 6"/>
          <p:cNvPicPr>
            <a:picLocks noChangeAspect="1"/>
          </p:cNvPicPr>
          <p:nvPr/>
        </p:nvPicPr>
        <p:blipFill>
          <a:blip r:embed="rId2"/>
          <a:stretch>
            <a:fillRect/>
          </a:stretch>
        </p:blipFill>
        <p:spPr>
          <a:xfrm>
            <a:off x="6223776" y="1757238"/>
            <a:ext cx="5575579" cy="4565585"/>
          </a:xfrm>
          <a:prstGeom prst="rect">
            <a:avLst/>
          </a:prstGeom>
        </p:spPr>
      </p:pic>
    </p:spTree>
    <p:extLst>
      <p:ext uri="{BB962C8B-B14F-4D97-AF65-F5344CB8AC3E}">
        <p14:creationId xmlns:p14="http://schemas.microsoft.com/office/powerpoint/2010/main" val="3042457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3304" y="373206"/>
            <a:ext cx="8957530" cy="1400530"/>
          </a:xfrm>
        </p:spPr>
        <p:txBody>
          <a:bodyPr/>
          <a:lstStyle/>
          <a:p>
            <a:r>
              <a:rPr lang="cs-CZ" b="1" dirty="0" smtClean="0"/>
              <a:t>Martin Sebera</a:t>
            </a:r>
            <a:endParaRPr lang="en-GB" b="1" dirty="0"/>
          </a:p>
        </p:txBody>
      </p:sp>
      <p:sp>
        <p:nvSpPr>
          <p:cNvPr id="5" name="Zástupný symbol pro obsah 2"/>
          <p:cNvSpPr>
            <a:spLocks noGrp="1"/>
          </p:cNvSpPr>
          <p:nvPr>
            <p:ph idx="1"/>
          </p:nvPr>
        </p:nvSpPr>
        <p:spPr>
          <a:xfrm>
            <a:off x="357810" y="2052918"/>
            <a:ext cx="11648660" cy="4195481"/>
          </a:xfrm>
        </p:spPr>
        <p:txBody>
          <a:bodyPr>
            <a:noAutofit/>
          </a:bodyPr>
          <a:lstStyle/>
          <a:p>
            <a:r>
              <a:rPr lang="cs-CZ" sz="2800" dirty="0" err="1" smtClean="0"/>
              <a:t>Faculty</a:t>
            </a:r>
            <a:r>
              <a:rPr lang="cs-CZ" sz="2800" dirty="0" smtClean="0"/>
              <a:t> </a:t>
            </a:r>
            <a:r>
              <a:rPr lang="cs-CZ" sz="2800" dirty="0" err="1"/>
              <a:t>of</a:t>
            </a:r>
            <a:r>
              <a:rPr lang="cs-CZ" sz="2800" dirty="0"/>
              <a:t> </a:t>
            </a:r>
            <a:r>
              <a:rPr lang="cs-CZ" sz="2800" dirty="0" err="1"/>
              <a:t>Sports</a:t>
            </a:r>
            <a:r>
              <a:rPr lang="cs-CZ" sz="2800" dirty="0"/>
              <a:t> </a:t>
            </a:r>
            <a:r>
              <a:rPr lang="cs-CZ" sz="2800" dirty="0" err="1"/>
              <a:t>Studies</a:t>
            </a:r>
            <a:r>
              <a:rPr lang="cs-CZ" sz="2800" dirty="0"/>
              <a:t>, Masaryk University </a:t>
            </a:r>
            <a:r>
              <a:rPr lang="cs-CZ" sz="2800" dirty="0" smtClean="0"/>
              <a:t>Brno</a:t>
            </a:r>
            <a:br>
              <a:rPr lang="cs-CZ" sz="2800" dirty="0" smtClean="0"/>
            </a:br>
            <a:r>
              <a:rPr lang="cs-CZ" sz="2800" dirty="0" smtClean="0"/>
              <a:t>Czech Republic</a:t>
            </a:r>
            <a:endParaRPr lang="cs-CZ" sz="2800" dirty="0"/>
          </a:p>
          <a:p>
            <a:endParaRPr lang="cs-CZ" sz="2800" dirty="0" smtClean="0"/>
          </a:p>
          <a:p>
            <a:r>
              <a:rPr lang="cs-CZ" sz="2800" b="1" dirty="0" err="1" smtClean="0"/>
              <a:t>Interests</a:t>
            </a:r>
            <a:r>
              <a:rPr lang="cs-CZ" sz="2800" b="1" dirty="0" smtClean="0"/>
              <a:t>:</a:t>
            </a:r>
            <a:r>
              <a:rPr lang="cs-CZ" sz="2800" dirty="0" smtClean="0"/>
              <a:t> m</a:t>
            </a:r>
            <a:r>
              <a:rPr lang="en-GB" sz="2800" dirty="0" err="1" smtClean="0"/>
              <a:t>athematics</a:t>
            </a:r>
            <a:r>
              <a:rPr lang="en-GB" sz="2800" dirty="0"/>
              <a:t>, statistics, programming, artificial intelligence, </a:t>
            </a:r>
            <a:r>
              <a:rPr lang="en-GB" sz="2800" dirty="0" err="1"/>
              <a:t>esports</a:t>
            </a:r>
            <a:endParaRPr lang="cs-CZ" sz="2800" dirty="0" smtClean="0"/>
          </a:p>
          <a:p>
            <a:r>
              <a:rPr lang="cs-CZ" sz="2800" dirty="0" smtClean="0">
                <a:hlinkClick r:id="rId2"/>
              </a:rPr>
              <a:t>https</a:t>
            </a:r>
            <a:r>
              <a:rPr lang="cs-CZ" sz="2800" dirty="0">
                <a:hlinkClick r:id="rId2"/>
              </a:rPr>
              <a:t>://</a:t>
            </a:r>
            <a:r>
              <a:rPr lang="cs-CZ" sz="2800" dirty="0" smtClean="0">
                <a:hlinkClick r:id="rId2"/>
              </a:rPr>
              <a:t>www.muni.cz/en/people/55084-martin-sebera</a:t>
            </a:r>
            <a:endParaRPr lang="cs-CZ" sz="2800" dirty="0" smtClean="0"/>
          </a:p>
          <a:p>
            <a:r>
              <a:rPr lang="cs-CZ" sz="2800" b="1" dirty="0" smtClean="0"/>
              <a:t>Email</a:t>
            </a:r>
            <a:r>
              <a:rPr lang="cs-CZ" sz="2800" dirty="0" smtClean="0"/>
              <a:t>: sebera@fsps.muni.cz</a:t>
            </a:r>
            <a:endParaRPr lang="en-GB" sz="2800"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782" y="24860"/>
            <a:ext cx="2808011" cy="3408466"/>
          </a:xfrm>
          <a:prstGeom prst="rect">
            <a:avLst/>
          </a:prstGeom>
        </p:spPr>
      </p:pic>
    </p:spTree>
    <p:extLst>
      <p:ext uri="{BB962C8B-B14F-4D97-AF65-F5344CB8AC3E}">
        <p14:creationId xmlns:p14="http://schemas.microsoft.com/office/powerpoint/2010/main" val="2082111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223776" y="1757238"/>
            <a:ext cx="5575579" cy="4565585"/>
          </a:xfrm>
          <a:prstGeom prst="rect">
            <a:avLst/>
          </a:prstGeom>
        </p:spPr>
      </p:pic>
      <p:sp>
        <p:nvSpPr>
          <p:cNvPr id="5" name="Nadpis 1"/>
          <p:cNvSpPr>
            <a:spLocks noGrp="1"/>
          </p:cNvSpPr>
          <p:nvPr>
            <p:ph type="title"/>
          </p:nvPr>
        </p:nvSpPr>
        <p:spPr>
          <a:xfrm>
            <a:off x="1097280" y="286603"/>
            <a:ext cx="10058400" cy="1450757"/>
          </a:xfrm>
        </p:spPr>
        <p:txBody>
          <a:bodyPr/>
          <a:lstStyle/>
          <a:p>
            <a:r>
              <a:rPr lang="cs-CZ" dirty="0" err="1" smtClean="0"/>
              <a:t>Example</a:t>
            </a:r>
            <a:r>
              <a:rPr lang="cs-CZ" dirty="0" smtClean="0"/>
              <a:t> - </a:t>
            </a:r>
            <a:r>
              <a:rPr lang="en-GB" dirty="0"/>
              <a:t>Decathlon results from the Athens </a:t>
            </a:r>
            <a:r>
              <a:rPr lang="en-GB" dirty="0" smtClean="0"/>
              <a:t>Olympics</a:t>
            </a:r>
            <a:r>
              <a:rPr lang="cs-CZ" dirty="0" smtClean="0"/>
              <a:t> 2004</a:t>
            </a:r>
            <a:endParaRPr lang="en-GB" dirty="0"/>
          </a:p>
        </p:txBody>
      </p:sp>
      <p:sp>
        <p:nvSpPr>
          <p:cNvPr id="6" name="Zástupný symbol pro obsah 2"/>
          <p:cNvSpPr>
            <a:spLocks noGrp="1"/>
          </p:cNvSpPr>
          <p:nvPr>
            <p:ph idx="1"/>
          </p:nvPr>
        </p:nvSpPr>
        <p:spPr>
          <a:xfrm>
            <a:off x="258417" y="1845734"/>
            <a:ext cx="5695121" cy="4023360"/>
          </a:xfrm>
        </p:spPr>
        <p:txBody>
          <a:bodyPr>
            <a:noAutofit/>
          </a:bodyPr>
          <a:lstStyle/>
          <a:p>
            <a:r>
              <a:rPr lang="cs-CZ" sz="2500" b="1" dirty="0" smtClean="0"/>
              <a:t>6. </a:t>
            </a:r>
            <a:r>
              <a:rPr lang="en-GB" sz="2500" b="1" dirty="0" smtClean="0"/>
              <a:t>Interpretation</a:t>
            </a:r>
            <a:r>
              <a:rPr lang="cs-CZ" sz="2500" b="1" dirty="0" smtClean="0"/>
              <a:t>. </a:t>
            </a:r>
            <a:r>
              <a:rPr lang="en-GB" sz="2500" dirty="0" smtClean="0"/>
              <a:t>The </a:t>
            </a:r>
            <a:r>
              <a:rPr lang="en-GB" sz="2500" dirty="0"/>
              <a:t>first factor is clearly related to the results of short sprints and long jump - the better the result, the higher the value of the factor. </a:t>
            </a:r>
            <a:r>
              <a:rPr lang="cs-CZ" sz="2500" dirty="0" smtClean="0">
                <a:solidFill>
                  <a:srgbClr val="FF0000"/>
                </a:solidFill>
              </a:rPr>
              <a:t>F1 </a:t>
            </a:r>
            <a:r>
              <a:rPr lang="en-GB" sz="2500" dirty="0" smtClean="0">
                <a:solidFill>
                  <a:srgbClr val="FF0000"/>
                </a:solidFill>
              </a:rPr>
              <a:t>Speed </a:t>
            </a:r>
            <a:r>
              <a:rPr lang="en-GB" sz="2500" dirty="0">
                <a:solidFill>
                  <a:srgbClr val="FF0000"/>
                </a:solidFill>
              </a:rPr>
              <a:t>factor</a:t>
            </a:r>
            <a:r>
              <a:rPr lang="en-GB" sz="2500" dirty="0"/>
              <a:t>. The strongest correlations of the second factor are with all "throwing" events and the high jump. </a:t>
            </a:r>
            <a:r>
              <a:rPr lang="cs-CZ" sz="2500" dirty="0" smtClean="0">
                <a:solidFill>
                  <a:srgbClr val="FF0000"/>
                </a:solidFill>
              </a:rPr>
              <a:t>F2 „</a:t>
            </a:r>
            <a:r>
              <a:rPr lang="en-GB" sz="2500" dirty="0" smtClean="0">
                <a:solidFill>
                  <a:srgbClr val="FF0000"/>
                </a:solidFill>
              </a:rPr>
              <a:t>Trunk</a:t>
            </a:r>
            <a:r>
              <a:rPr lang="cs-CZ" sz="2500" dirty="0" smtClean="0">
                <a:solidFill>
                  <a:srgbClr val="FF0000"/>
                </a:solidFill>
              </a:rPr>
              <a:t>“</a:t>
            </a:r>
            <a:r>
              <a:rPr lang="en-GB" sz="2500" dirty="0" smtClean="0">
                <a:solidFill>
                  <a:srgbClr val="FF0000"/>
                </a:solidFill>
              </a:rPr>
              <a:t> strength</a:t>
            </a:r>
            <a:r>
              <a:rPr lang="cs-CZ" sz="2500" dirty="0">
                <a:solidFill>
                  <a:srgbClr val="FF0000"/>
                </a:solidFill>
              </a:rPr>
              <a:t> </a:t>
            </a:r>
            <a:r>
              <a:rPr lang="cs-CZ" sz="2500" dirty="0" smtClean="0">
                <a:solidFill>
                  <a:srgbClr val="FF0000"/>
                </a:solidFill>
              </a:rPr>
              <a:t>(</a:t>
            </a:r>
            <a:r>
              <a:rPr lang="cs-CZ" sz="2500" dirty="0" err="1" smtClean="0">
                <a:solidFill>
                  <a:srgbClr val="FF0000"/>
                </a:solidFill>
              </a:rPr>
              <a:t>abdominal</a:t>
            </a:r>
            <a:r>
              <a:rPr lang="cs-CZ" sz="2500" dirty="0">
                <a:solidFill>
                  <a:srgbClr val="FF0000"/>
                </a:solidFill>
              </a:rPr>
              <a:t>, </a:t>
            </a:r>
            <a:r>
              <a:rPr lang="cs-CZ" sz="2500" dirty="0" err="1">
                <a:solidFill>
                  <a:srgbClr val="FF0000"/>
                </a:solidFill>
              </a:rPr>
              <a:t>back</a:t>
            </a:r>
            <a:r>
              <a:rPr lang="cs-CZ" sz="2500" dirty="0">
                <a:solidFill>
                  <a:srgbClr val="FF0000"/>
                </a:solidFill>
              </a:rPr>
              <a:t>, </a:t>
            </a:r>
            <a:r>
              <a:rPr lang="cs-CZ" sz="2500" dirty="0" err="1">
                <a:solidFill>
                  <a:srgbClr val="FF0000"/>
                </a:solidFill>
              </a:rPr>
              <a:t>core</a:t>
            </a:r>
            <a:r>
              <a:rPr lang="cs-CZ" sz="2500" dirty="0" smtClean="0">
                <a:solidFill>
                  <a:srgbClr val="FF0000"/>
                </a:solidFill>
              </a:rPr>
              <a:t>)</a:t>
            </a:r>
            <a:r>
              <a:rPr lang="en-GB" sz="2500" dirty="0" smtClean="0"/>
              <a:t>. </a:t>
            </a:r>
            <a:r>
              <a:rPr lang="en-GB" sz="2500" dirty="0"/>
              <a:t>The last third factor is clearly correlated with longer </a:t>
            </a:r>
            <a:r>
              <a:rPr lang="cs-CZ" sz="2500" dirty="0" smtClean="0">
                <a:solidFill>
                  <a:srgbClr val="FF0000"/>
                </a:solidFill>
              </a:rPr>
              <a:t>F3 </a:t>
            </a:r>
            <a:r>
              <a:rPr lang="en-GB" sz="2500" dirty="0" smtClean="0">
                <a:solidFill>
                  <a:srgbClr val="FF0000"/>
                </a:solidFill>
              </a:rPr>
              <a:t>distance </a:t>
            </a:r>
            <a:r>
              <a:rPr lang="en-GB" sz="2500" dirty="0">
                <a:solidFill>
                  <a:srgbClr val="FF0000"/>
                </a:solidFill>
              </a:rPr>
              <a:t>running</a:t>
            </a:r>
            <a:r>
              <a:rPr lang="en-GB" sz="2500" dirty="0"/>
              <a:t>, which shows that this discipline is the most different from the others.</a:t>
            </a:r>
            <a:endParaRPr lang="cs-CZ" sz="2500" dirty="0" smtClean="0"/>
          </a:p>
        </p:txBody>
      </p:sp>
    </p:spTree>
    <p:extLst>
      <p:ext uri="{BB962C8B-B14F-4D97-AF65-F5344CB8AC3E}">
        <p14:creationId xmlns:p14="http://schemas.microsoft.com/office/powerpoint/2010/main" val="3060747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a:bodyPr>
          <a:lstStyle/>
          <a:p>
            <a:pPr marL="0" indent="0" algn="ctr">
              <a:buNone/>
            </a:pPr>
            <a:r>
              <a:rPr lang="cs-CZ" sz="3500" dirty="0"/>
              <a:t>sw IBM SPSS 28</a:t>
            </a:r>
          </a:p>
        </p:txBody>
      </p:sp>
    </p:spTree>
    <p:extLst>
      <p:ext uri="{BB962C8B-B14F-4D97-AF65-F5344CB8AC3E}">
        <p14:creationId xmlns:p14="http://schemas.microsoft.com/office/powerpoint/2010/main" val="585255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8" name="TextovéPole 2"/>
          <p:cNvSpPr txBox="1">
            <a:spLocks noChangeArrowheads="1"/>
          </p:cNvSpPr>
          <p:nvPr/>
        </p:nvSpPr>
        <p:spPr bwMode="auto">
          <a:xfrm>
            <a:off x="2351088" y="549275"/>
            <a:ext cx="6697240" cy="4770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2500" b="1" dirty="0">
                <a:solidFill>
                  <a:srgbClr val="FF0000"/>
                </a:solidFill>
              </a:rPr>
              <a:t>Basic characteristics of observed variables</a:t>
            </a:r>
            <a:endParaRPr lang="cs-CZ" altLang="en-US" sz="2500" b="1" dirty="0">
              <a:solidFill>
                <a:srgbClr val="FF0000"/>
              </a:solidFill>
            </a:endParaRPr>
          </a:p>
        </p:txBody>
      </p:sp>
      <p:graphicFrame>
        <p:nvGraphicFramePr>
          <p:cNvPr id="5" name="Tabulka 4"/>
          <p:cNvGraphicFramePr>
            <a:graphicFrameLocks noGrp="1"/>
          </p:cNvGraphicFramePr>
          <p:nvPr>
            <p:extLst>
              <p:ext uri="{D42A27DB-BD31-4B8C-83A1-F6EECF244321}">
                <p14:modId xmlns:p14="http://schemas.microsoft.com/office/powerpoint/2010/main" val="3970341815"/>
              </p:ext>
            </p:extLst>
          </p:nvPr>
        </p:nvGraphicFramePr>
        <p:xfrm>
          <a:off x="1849556" y="1135658"/>
          <a:ext cx="7272808" cy="5112564"/>
        </p:xfrm>
        <a:graphic>
          <a:graphicData uri="http://schemas.openxmlformats.org/drawingml/2006/table">
            <a:tbl>
              <a:tblPr>
                <a:tableStyleId>{5C22544A-7EE6-4342-B048-85BDC9FD1C3A}</a:tableStyleId>
              </a:tblPr>
              <a:tblGrid>
                <a:gridCol w="2447248">
                  <a:extLst>
                    <a:ext uri="{9D8B030D-6E8A-4147-A177-3AD203B41FA5}">
                      <a16:colId xmlns:a16="http://schemas.microsoft.com/office/drawing/2014/main" val="1397003553"/>
                    </a:ext>
                  </a:extLst>
                </a:gridCol>
                <a:gridCol w="1102985">
                  <a:extLst>
                    <a:ext uri="{9D8B030D-6E8A-4147-A177-3AD203B41FA5}">
                      <a16:colId xmlns:a16="http://schemas.microsoft.com/office/drawing/2014/main" val="3186622376"/>
                    </a:ext>
                  </a:extLst>
                </a:gridCol>
                <a:gridCol w="2102565">
                  <a:extLst>
                    <a:ext uri="{9D8B030D-6E8A-4147-A177-3AD203B41FA5}">
                      <a16:colId xmlns:a16="http://schemas.microsoft.com/office/drawing/2014/main" val="790037960"/>
                    </a:ext>
                  </a:extLst>
                </a:gridCol>
                <a:gridCol w="1620010">
                  <a:extLst>
                    <a:ext uri="{9D8B030D-6E8A-4147-A177-3AD203B41FA5}">
                      <a16:colId xmlns:a16="http://schemas.microsoft.com/office/drawing/2014/main" val="2470795042"/>
                    </a:ext>
                  </a:extLst>
                </a:gridCol>
              </a:tblGrid>
              <a:tr h="426047">
                <a:tc gridSpan="4">
                  <a:txBody>
                    <a:bodyPr/>
                    <a:lstStyle/>
                    <a:p>
                      <a:pPr algn="ctr" fontAlgn="ctr"/>
                      <a:r>
                        <a:rPr lang="en-GB" sz="2500" u="none" strike="noStrike">
                          <a:effectLst/>
                          <a:latin typeface="+mj-lt"/>
                        </a:rPr>
                        <a:t>Descriptive Statistics</a:t>
                      </a:r>
                      <a:endParaRPr lang="en-GB" sz="2500" b="1" i="0" u="none" strike="noStrike">
                        <a:solidFill>
                          <a:srgbClr val="993300"/>
                        </a:solidFill>
                        <a:effectLst/>
                        <a:latin typeface="+mj-lt"/>
                      </a:endParaRPr>
                    </a:p>
                  </a:txBody>
                  <a:tcPr marL="6350" marR="6350" marT="635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7726669"/>
                  </a:ext>
                </a:extLst>
              </a:tr>
              <a:tr h="426047">
                <a:tc>
                  <a:txBody>
                    <a:bodyPr/>
                    <a:lstStyle/>
                    <a:p>
                      <a:pPr algn="l" fontAlgn="b"/>
                      <a:r>
                        <a:rPr lang="en-GB" sz="2500" u="none" strike="noStrike" dirty="0">
                          <a:effectLst/>
                          <a:latin typeface="+mj-lt"/>
                        </a:rPr>
                        <a:t> </a:t>
                      </a:r>
                      <a:endParaRPr lang="en-GB" sz="2500" b="0" i="0" u="none" strike="noStrike" dirty="0">
                        <a:solidFill>
                          <a:srgbClr val="333399"/>
                        </a:solidFill>
                        <a:effectLst/>
                        <a:latin typeface="+mj-lt"/>
                      </a:endParaRPr>
                    </a:p>
                  </a:txBody>
                  <a:tcPr marL="6350" marR="6350" marT="6350" marB="0" anchor="b"/>
                </a:tc>
                <a:tc>
                  <a:txBody>
                    <a:bodyPr/>
                    <a:lstStyle/>
                    <a:p>
                      <a:pPr algn="ctr" fontAlgn="b"/>
                      <a:r>
                        <a:rPr lang="en-GB" sz="2500" b="1" u="none" strike="noStrike" dirty="0">
                          <a:effectLst/>
                          <a:latin typeface="+mj-lt"/>
                        </a:rPr>
                        <a:t>Mean</a:t>
                      </a:r>
                      <a:endParaRPr lang="en-GB" sz="2500" b="1" i="0" u="none" strike="noStrike" dirty="0">
                        <a:solidFill>
                          <a:srgbClr val="333399"/>
                        </a:solidFill>
                        <a:effectLst/>
                        <a:latin typeface="+mj-lt"/>
                      </a:endParaRPr>
                    </a:p>
                  </a:txBody>
                  <a:tcPr marL="6350" marR="6350" marT="6350" marB="0" anchor="b"/>
                </a:tc>
                <a:tc>
                  <a:txBody>
                    <a:bodyPr/>
                    <a:lstStyle/>
                    <a:p>
                      <a:pPr algn="ctr" fontAlgn="b"/>
                      <a:r>
                        <a:rPr lang="en-GB" sz="2500" b="1" u="none" strike="noStrike">
                          <a:effectLst/>
                          <a:latin typeface="+mj-lt"/>
                        </a:rPr>
                        <a:t>Std. Deviation</a:t>
                      </a:r>
                      <a:endParaRPr lang="en-GB" sz="2500" b="1" i="0" u="none" strike="noStrike">
                        <a:solidFill>
                          <a:srgbClr val="333399"/>
                        </a:solidFill>
                        <a:effectLst/>
                        <a:latin typeface="+mj-lt"/>
                      </a:endParaRPr>
                    </a:p>
                  </a:txBody>
                  <a:tcPr marL="6350" marR="6350" marT="6350" marB="0" anchor="b"/>
                </a:tc>
                <a:tc>
                  <a:txBody>
                    <a:bodyPr/>
                    <a:lstStyle/>
                    <a:p>
                      <a:pPr algn="ctr" fontAlgn="b"/>
                      <a:r>
                        <a:rPr lang="en-GB" sz="2500" b="1" u="none" strike="noStrike" dirty="0">
                          <a:effectLst/>
                          <a:latin typeface="+mj-lt"/>
                        </a:rPr>
                        <a:t>Analysis N</a:t>
                      </a:r>
                      <a:endParaRPr lang="en-GB" sz="2500" b="1" i="0" u="none" strike="noStrike" dirty="0">
                        <a:solidFill>
                          <a:srgbClr val="333399"/>
                        </a:solidFill>
                        <a:effectLst/>
                        <a:latin typeface="+mj-lt"/>
                      </a:endParaRPr>
                    </a:p>
                  </a:txBody>
                  <a:tcPr marL="6350" marR="6350" marT="6350" marB="0" anchor="b"/>
                </a:tc>
                <a:extLst>
                  <a:ext uri="{0D108BD9-81ED-4DB2-BD59-A6C34878D82A}">
                    <a16:rowId xmlns:a16="http://schemas.microsoft.com/office/drawing/2014/main" val="56445162"/>
                  </a:ext>
                </a:extLst>
              </a:tr>
              <a:tr h="426047">
                <a:tc>
                  <a:txBody>
                    <a:bodyPr/>
                    <a:lstStyle/>
                    <a:p>
                      <a:pPr algn="l" fontAlgn="t"/>
                      <a:r>
                        <a:rPr lang="en-GB" sz="2500" b="1" u="none" strike="noStrike" dirty="0">
                          <a:effectLst/>
                          <a:latin typeface="+mj-lt"/>
                        </a:rPr>
                        <a:t>v100_m</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10,92</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0,23</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3408687993"/>
                  </a:ext>
                </a:extLst>
              </a:tr>
              <a:tr h="426047">
                <a:tc>
                  <a:txBody>
                    <a:bodyPr/>
                    <a:lstStyle/>
                    <a:p>
                      <a:pPr algn="l" fontAlgn="t"/>
                      <a:r>
                        <a:rPr lang="en-GB" sz="2500" b="1" u="none" strike="noStrike" dirty="0" err="1">
                          <a:effectLst/>
                          <a:latin typeface="+mj-lt"/>
                        </a:rPr>
                        <a:t>Long_jump</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7,27</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0,34</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1401289638"/>
                  </a:ext>
                </a:extLst>
              </a:tr>
              <a:tr h="426047">
                <a:tc>
                  <a:txBody>
                    <a:bodyPr/>
                    <a:lstStyle/>
                    <a:p>
                      <a:pPr algn="l" fontAlgn="t"/>
                      <a:r>
                        <a:rPr lang="en-GB" sz="2500" b="1" u="none" strike="noStrike" dirty="0" err="1">
                          <a:effectLst/>
                          <a:latin typeface="+mj-lt"/>
                        </a:rPr>
                        <a:t>Shot_put</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14,63</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0,86</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696410718"/>
                  </a:ext>
                </a:extLst>
              </a:tr>
              <a:tr h="426047">
                <a:tc>
                  <a:txBody>
                    <a:bodyPr/>
                    <a:lstStyle/>
                    <a:p>
                      <a:pPr algn="l" fontAlgn="t"/>
                      <a:r>
                        <a:rPr lang="en-GB" sz="2500" b="1" u="none" strike="noStrike" dirty="0" err="1">
                          <a:effectLst/>
                          <a:latin typeface="+mj-lt"/>
                        </a:rPr>
                        <a:t>High_jump</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1,98</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0,09</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486109443"/>
                  </a:ext>
                </a:extLst>
              </a:tr>
              <a:tr h="426047">
                <a:tc>
                  <a:txBody>
                    <a:bodyPr/>
                    <a:lstStyle/>
                    <a:p>
                      <a:pPr algn="l" fontAlgn="t"/>
                      <a:r>
                        <a:rPr lang="en-GB" sz="2500" b="1" u="none" strike="noStrike" dirty="0">
                          <a:effectLst/>
                          <a:latin typeface="+mj-lt"/>
                        </a:rPr>
                        <a:t>v400_m</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49,61</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1,27</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2016706372"/>
                  </a:ext>
                </a:extLst>
              </a:tr>
              <a:tr h="426047">
                <a:tc>
                  <a:txBody>
                    <a:bodyPr/>
                    <a:lstStyle/>
                    <a:p>
                      <a:pPr algn="l" fontAlgn="t"/>
                      <a:r>
                        <a:rPr lang="en-GB" sz="2500" b="1" u="none" strike="noStrike" dirty="0">
                          <a:effectLst/>
                          <a:latin typeface="+mj-lt"/>
                        </a:rPr>
                        <a:t>v110_m_hurdles</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14,55</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0,44</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379172421"/>
                  </a:ext>
                </a:extLst>
              </a:tr>
              <a:tr h="426047">
                <a:tc>
                  <a:txBody>
                    <a:bodyPr/>
                    <a:lstStyle/>
                    <a:p>
                      <a:pPr algn="l" fontAlgn="t"/>
                      <a:r>
                        <a:rPr lang="en-GB" sz="2500" b="1" u="none" strike="noStrike" dirty="0" err="1">
                          <a:effectLst/>
                          <a:latin typeface="+mj-lt"/>
                        </a:rPr>
                        <a:t>Discus_Throw</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44,38</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3,30</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2867509050"/>
                  </a:ext>
                </a:extLst>
              </a:tr>
              <a:tr h="426047">
                <a:tc>
                  <a:txBody>
                    <a:bodyPr/>
                    <a:lstStyle/>
                    <a:p>
                      <a:pPr algn="l" fontAlgn="t"/>
                      <a:r>
                        <a:rPr lang="en-GB" sz="2500" b="1" u="none" strike="noStrike" dirty="0" err="1">
                          <a:effectLst/>
                          <a:latin typeface="+mj-lt"/>
                        </a:rPr>
                        <a:t>Pole_vault</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4,73</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0,29</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1706327561"/>
                  </a:ext>
                </a:extLst>
              </a:tr>
              <a:tr h="426047">
                <a:tc>
                  <a:txBody>
                    <a:bodyPr/>
                    <a:lstStyle/>
                    <a:p>
                      <a:pPr algn="l" fontAlgn="t"/>
                      <a:r>
                        <a:rPr lang="en-GB" sz="2500" b="1" u="none" strike="noStrike" dirty="0">
                          <a:effectLst/>
                          <a:latin typeface="+mj-lt"/>
                        </a:rPr>
                        <a:t>Javelin</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a:effectLst/>
                          <a:latin typeface="+mj-lt"/>
                        </a:rPr>
                        <a:t>58,95</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4,98</a:t>
                      </a:r>
                      <a:endParaRPr lang="en-GB" sz="2500" b="0" i="0" u="none" strike="noStrike">
                        <a:solidFill>
                          <a:srgbClr val="993300"/>
                        </a:solidFill>
                        <a:effectLst/>
                        <a:latin typeface="+mj-lt"/>
                      </a:endParaRPr>
                    </a:p>
                  </a:txBody>
                  <a:tcPr marL="6350" marR="6350" marT="6350" marB="0"/>
                </a:tc>
                <a:tc>
                  <a:txBody>
                    <a:bodyPr/>
                    <a:lstStyle/>
                    <a:p>
                      <a:pPr algn="r" fontAlgn="t"/>
                      <a:r>
                        <a:rPr lang="en-GB" sz="2500" u="none" strike="noStrike">
                          <a:effectLst/>
                          <a:latin typeface="+mj-lt"/>
                        </a:rPr>
                        <a:t>28</a:t>
                      </a:r>
                      <a:endParaRPr lang="en-GB" sz="2500" b="0" i="0" u="none" strike="noStrike">
                        <a:solidFill>
                          <a:srgbClr val="993300"/>
                        </a:solidFill>
                        <a:effectLst/>
                        <a:latin typeface="+mj-lt"/>
                      </a:endParaRPr>
                    </a:p>
                  </a:txBody>
                  <a:tcPr marL="6350" marR="6350" marT="6350" marB="0"/>
                </a:tc>
                <a:extLst>
                  <a:ext uri="{0D108BD9-81ED-4DB2-BD59-A6C34878D82A}">
                    <a16:rowId xmlns:a16="http://schemas.microsoft.com/office/drawing/2014/main" val="1970064735"/>
                  </a:ext>
                </a:extLst>
              </a:tr>
              <a:tr h="426047">
                <a:tc>
                  <a:txBody>
                    <a:bodyPr/>
                    <a:lstStyle/>
                    <a:p>
                      <a:pPr algn="l" fontAlgn="t"/>
                      <a:r>
                        <a:rPr lang="en-GB" sz="2500" b="1" u="none" strike="noStrike" dirty="0">
                          <a:effectLst/>
                          <a:latin typeface="+mj-lt"/>
                        </a:rPr>
                        <a:t>v1500_m</a:t>
                      </a:r>
                      <a:endParaRPr lang="en-GB" sz="2500" b="1" i="0" u="none" strike="noStrike" dirty="0">
                        <a:solidFill>
                          <a:srgbClr val="333399"/>
                        </a:solidFill>
                        <a:effectLst/>
                        <a:latin typeface="+mj-lt"/>
                      </a:endParaRPr>
                    </a:p>
                  </a:txBody>
                  <a:tcPr marL="6350" marR="6350" marT="6350" marB="0"/>
                </a:tc>
                <a:tc>
                  <a:txBody>
                    <a:bodyPr/>
                    <a:lstStyle/>
                    <a:p>
                      <a:pPr algn="r" fontAlgn="t"/>
                      <a:r>
                        <a:rPr lang="en-GB" sz="2500" u="none" strike="noStrike" dirty="0">
                          <a:effectLst/>
                          <a:latin typeface="+mj-lt"/>
                        </a:rPr>
                        <a:t>277,54</a:t>
                      </a:r>
                      <a:endParaRPr lang="en-GB" sz="2500" b="0" i="0" u="none" strike="noStrike" dirty="0">
                        <a:solidFill>
                          <a:srgbClr val="993300"/>
                        </a:solidFill>
                        <a:effectLst/>
                        <a:latin typeface="+mj-lt"/>
                      </a:endParaRPr>
                    </a:p>
                  </a:txBody>
                  <a:tcPr marL="6350" marR="6350" marT="6350" marB="0"/>
                </a:tc>
                <a:tc>
                  <a:txBody>
                    <a:bodyPr/>
                    <a:lstStyle/>
                    <a:p>
                      <a:pPr algn="r" fontAlgn="t"/>
                      <a:r>
                        <a:rPr lang="en-GB" sz="2500" u="none" strike="noStrike" dirty="0">
                          <a:effectLst/>
                          <a:latin typeface="+mj-lt"/>
                        </a:rPr>
                        <a:t>11,32</a:t>
                      </a:r>
                      <a:endParaRPr lang="en-GB" sz="2500" b="0" i="0" u="none" strike="noStrike" dirty="0">
                        <a:solidFill>
                          <a:srgbClr val="993300"/>
                        </a:solidFill>
                        <a:effectLst/>
                        <a:latin typeface="+mj-lt"/>
                      </a:endParaRPr>
                    </a:p>
                  </a:txBody>
                  <a:tcPr marL="6350" marR="6350" marT="6350" marB="0"/>
                </a:tc>
                <a:tc>
                  <a:txBody>
                    <a:bodyPr/>
                    <a:lstStyle/>
                    <a:p>
                      <a:pPr algn="r" fontAlgn="t"/>
                      <a:r>
                        <a:rPr lang="en-GB" sz="2500" u="none" strike="noStrike" dirty="0">
                          <a:effectLst/>
                          <a:latin typeface="+mj-lt"/>
                        </a:rPr>
                        <a:t>28</a:t>
                      </a:r>
                      <a:endParaRPr lang="en-GB" sz="2500" b="0" i="0" u="none" strike="noStrike" dirty="0">
                        <a:solidFill>
                          <a:srgbClr val="993300"/>
                        </a:solidFill>
                        <a:effectLst/>
                        <a:latin typeface="+mj-lt"/>
                      </a:endParaRPr>
                    </a:p>
                  </a:txBody>
                  <a:tcPr marL="6350" marR="6350" marT="6350" marB="0"/>
                </a:tc>
                <a:extLst>
                  <a:ext uri="{0D108BD9-81ED-4DB2-BD59-A6C34878D82A}">
                    <a16:rowId xmlns:a16="http://schemas.microsoft.com/office/drawing/2014/main" val="3010852427"/>
                  </a:ext>
                </a:extLst>
              </a:tr>
            </a:tbl>
          </a:graphicData>
        </a:graphic>
      </p:graphicFrame>
    </p:spTree>
    <p:extLst>
      <p:ext uri="{BB962C8B-B14F-4D97-AF65-F5344CB8AC3E}">
        <p14:creationId xmlns:p14="http://schemas.microsoft.com/office/powerpoint/2010/main" val="277442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3"/>
          <p:cNvSpPr txBox="1">
            <a:spLocks noChangeArrowheads="1"/>
          </p:cNvSpPr>
          <p:nvPr/>
        </p:nvSpPr>
        <p:spPr bwMode="auto">
          <a:xfrm>
            <a:off x="336577" y="210036"/>
            <a:ext cx="5472608" cy="4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2500" b="1" dirty="0"/>
              <a:t>Conditions of use of factor analysis</a:t>
            </a:r>
            <a:endParaRPr lang="cs-CZ" altLang="en-US" sz="2500" dirty="0"/>
          </a:p>
        </p:txBody>
      </p:sp>
      <p:sp>
        <p:nvSpPr>
          <p:cNvPr id="6" name="TextovéPole 5"/>
          <p:cNvSpPr txBox="1"/>
          <p:nvPr/>
        </p:nvSpPr>
        <p:spPr>
          <a:xfrm>
            <a:off x="5809185" y="1016590"/>
            <a:ext cx="6192490" cy="1015663"/>
          </a:xfrm>
          <a:prstGeom prst="rect">
            <a:avLst/>
          </a:prstGeom>
          <a:solidFill>
            <a:schemeClr val="accent6">
              <a:lumMod val="60000"/>
              <a:lumOff val="40000"/>
            </a:schemeClr>
          </a:solidFill>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000" dirty="0" err="1"/>
              <a:t>correlation</a:t>
            </a:r>
            <a:r>
              <a:rPr lang="cs-CZ" altLang="en-US" sz="2000" dirty="0"/>
              <a:t> </a:t>
            </a:r>
            <a:r>
              <a:rPr lang="cs-CZ" altLang="en-US" sz="2000" dirty="0" err="1"/>
              <a:t>coefficients</a:t>
            </a:r>
            <a:r>
              <a:rPr lang="cs-CZ" altLang="en-US" sz="2000" dirty="0"/>
              <a:t> are </a:t>
            </a:r>
            <a:r>
              <a:rPr lang="cs-CZ" altLang="en-US" sz="2000" dirty="0" err="1"/>
              <a:t>high</a:t>
            </a:r>
            <a:endParaRPr lang="cs-CZ" altLang="en-US" sz="2000" dirty="0"/>
          </a:p>
          <a:p>
            <a:r>
              <a:rPr lang="en-GB" altLang="en-US" sz="2000" dirty="0"/>
              <a:t>we see positive and negative correlations, </a:t>
            </a:r>
            <a:endParaRPr lang="cs-CZ" altLang="en-US" sz="2000" dirty="0"/>
          </a:p>
          <a:p>
            <a:r>
              <a:rPr lang="en-GB" altLang="en-US" sz="2000" i="1" dirty="0"/>
              <a:t>there is a conditional formatting tool for that in Excel</a:t>
            </a:r>
            <a:endParaRPr lang="cs-CZ" altLang="en-US" sz="2000" i="1" dirty="0"/>
          </a:p>
        </p:txBody>
      </p:sp>
      <p:pic>
        <p:nvPicPr>
          <p:cNvPr id="3" name="Obrázek 2"/>
          <p:cNvPicPr>
            <a:picLocks noChangeAspect="1"/>
          </p:cNvPicPr>
          <p:nvPr/>
        </p:nvPicPr>
        <p:blipFill>
          <a:blip r:embed="rId2"/>
          <a:stretch>
            <a:fillRect/>
          </a:stretch>
        </p:blipFill>
        <p:spPr>
          <a:xfrm>
            <a:off x="294623" y="2345635"/>
            <a:ext cx="11577057" cy="3728205"/>
          </a:xfrm>
          <a:prstGeom prst="rect">
            <a:avLst/>
          </a:prstGeom>
        </p:spPr>
      </p:pic>
    </p:spTree>
    <p:extLst>
      <p:ext uri="{BB962C8B-B14F-4D97-AF65-F5344CB8AC3E}">
        <p14:creationId xmlns:p14="http://schemas.microsoft.com/office/powerpoint/2010/main" val="1492391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087938" y="1844676"/>
            <a:ext cx="5472558" cy="1015663"/>
          </a:xfrm>
          <a:prstGeom prst="rect">
            <a:avLst/>
          </a:prstGeom>
          <a:solidFill>
            <a:schemeClr val="accent6">
              <a:lumMod val="60000"/>
              <a:lumOff val="40000"/>
            </a:schemeClr>
          </a:solidFill>
        </p:spPr>
        <p:txBody>
          <a:bodyPr wrap="square">
            <a:spAutoFit/>
          </a:bodyPr>
          <a:lstStyle/>
          <a:p>
            <a:pPr>
              <a:defRPr/>
            </a:pPr>
            <a:r>
              <a:rPr lang="en-GB" sz="2000" dirty="0"/>
              <a:t>The Kaiser-Meyer-</a:t>
            </a:r>
            <a:r>
              <a:rPr lang="en-GB" sz="2000" dirty="0" err="1"/>
              <a:t>Olkin</a:t>
            </a:r>
            <a:r>
              <a:rPr lang="en-GB" sz="2000" dirty="0"/>
              <a:t> measure takes on a value of 0.58,</a:t>
            </a:r>
            <a:r>
              <a:rPr lang="cs-CZ" sz="2000" dirty="0"/>
              <a:t> </a:t>
            </a:r>
            <a:r>
              <a:rPr lang="en-GB" sz="2000" dirty="0"/>
              <a:t>is high and indicates the appropriateness of using factor analysis</a:t>
            </a:r>
            <a:endParaRPr lang="cs-CZ" sz="2000" dirty="0"/>
          </a:p>
        </p:txBody>
      </p:sp>
      <p:sp>
        <p:nvSpPr>
          <p:cNvPr id="5" name="TextovéPole 3"/>
          <p:cNvSpPr txBox="1">
            <a:spLocks noChangeArrowheads="1"/>
          </p:cNvSpPr>
          <p:nvPr/>
        </p:nvSpPr>
        <p:spPr bwMode="auto">
          <a:xfrm>
            <a:off x="1631504" y="1215761"/>
            <a:ext cx="5472608" cy="4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2500" b="1" dirty="0"/>
              <a:t>Conditions of use of factor analysis</a:t>
            </a:r>
            <a:endParaRPr lang="cs-CZ" altLang="en-US" sz="2500" dirty="0"/>
          </a:p>
        </p:txBody>
      </p:sp>
      <p:pic>
        <p:nvPicPr>
          <p:cNvPr id="2" name="Obrázek 1"/>
          <p:cNvPicPr>
            <a:picLocks noChangeAspect="1"/>
          </p:cNvPicPr>
          <p:nvPr/>
        </p:nvPicPr>
        <p:blipFill>
          <a:blip r:embed="rId2"/>
          <a:stretch>
            <a:fillRect/>
          </a:stretch>
        </p:blipFill>
        <p:spPr>
          <a:xfrm>
            <a:off x="2063553" y="3600199"/>
            <a:ext cx="8045199" cy="2588940"/>
          </a:xfrm>
          <a:prstGeom prst="rect">
            <a:avLst/>
          </a:prstGeom>
        </p:spPr>
      </p:pic>
      <p:sp>
        <p:nvSpPr>
          <p:cNvPr id="3" name="Šipka dolů 2"/>
          <p:cNvSpPr/>
          <p:nvPr/>
        </p:nvSpPr>
        <p:spPr>
          <a:xfrm>
            <a:off x="9336360" y="32998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6833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295800" y="1698461"/>
            <a:ext cx="6120680" cy="1323439"/>
          </a:xfrm>
          <a:prstGeom prst="rect">
            <a:avLst/>
          </a:prstGeom>
          <a:solidFill>
            <a:schemeClr val="accent6">
              <a:lumMod val="60000"/>
              <a:lumOff val="40000"/>
            </a:schemeClr>
          </a:solidFill>
        </p:spPr>
        <p:txBody>
          <a:bodyPr wrap="square">
            <a:spAutoFit/>
          </a:bodyPr>
          <a:lstStyle/>
          <a:p>
            <a:pPr>
              <a:defRPr/>
            </a:pPr>
            <a:r>
              <a:rPr lang="en-GB" sz="2000" dirty="0"/>
              <a:t>Bartlett's test of </a:t>
            </a:r>
            <a:r>
              <a:rPr lang="en-GB" sz="2000" dirty="0" err="1"/>
              <a:t>sphericity</a:t>
            </a:r>
            <a:r>
              <a:rPr lang="en-GB" sz="2000" dirty="0"/>
              <a:t>:</a:t>
            </a:r>
          </a:p>
          <a:p>
            <a:pPr>
              <a:defRPr/>
            </a:pPr>
            <a:r>
              <a:rPr lang="en-GB" sz="2000" dirty="0"/>
              <a:t>Test criterion value = </a:t>
            </a:r>
            <a:r>
              <a:rPr lang="cs-CZ" sz="2000" dirty="0"/>
              <a:t>112</a:t>
            </a:r>
            <a:r>
              <a:rPr lang="en-GB" sz="2000" dirty="0"/>
              <a:t>.</a:t>
            </a:r>
            <a:r>
              <a:rPr lang="cs-CZ" sz="2000" dirty="0"/>
              <a:t>179</a:t>
            </a:r>
          </a:p>
          <a:p>
            <a:pPr>
              <a:defRPr/>
            </a:pPr>
            <a:r>
              <a:rPr lang="en-GB" sz="2000" dirty="0"/>
              <a:t>Number of degrees of freedom = </a:t>
            </a:r>
            <a:r>
              <a:rPr lang="cs-CZ" sz="2000" dirty="0"/>
              <a:t>45</a:t>
            </a:r>
            <a:endParaRPr lang="en-GB" sz="2000" dirty="0"/>
          </a:p>
          <a:p>
            <a:pPr>
              <a:defRPr/>
            </a:pPr>
            <a:r>
              <a:rPr lang="en-GB" sz="2000" dirty="0"/>
              <a:t>Significance ( = observed significance level) &lt; 0.001</a:t>
            </a:r>
            <a:endParaRPr lang="cs-CZ" sz="2000" dirty="0"/>
          </a:p>
        </p:txBody>
      </p:sp>
      <p:pic>
        <p:nvPicPr>
          <p:cNvPr id="5" name="Obrázek 4"/>
          <p:cNvPicPr>
            <a:picLocks noChangeAspect="1"/>
          </p:cNvPicPr>
          <p:nvPr/>
        </p:nvPicPr>
        <p:blipFill>
          <a:blip r:embed="rId2"/>
          <a:stretch>
            <a:fillRect/>
          </a:stretch>
        </p:blipFill>
        <p:spPr>
          <a:xfrm>
            <a:off x="1991545" y="3148472"/>
            <a:ext cx="8045199" cy="2588940"/>
          </a:xfrm>
          <a:prstGeom prst="rect">
            <a:avLst/>
          </a:prstGeom>
        </p:spPr>
      </p:pic>
      <p:sp>
        <p:nvSpPr>
          <p:cNvPr id="7" name="TextovéPole 3"/>
          <p:cNvSpPr txBox="1">
            <a:spLocks noChangeArrowheads="1"/>
          </p:cNvSpPr>
          <p:nvPr/>
        </p:nvSpPr>
        <p:spPr bwMode="auto">
          <a:xfrm>
            <a:off x="1631504" y="980728"/>
            <a:ext cx="5472608" cy="4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2500" b="1" dirty="0"/>
              <a:t>Conditions of use of factor analysis</a:t>
            </a:r>
            <a:endParaRPr lang="cs-CZ" altLang="en-US" sz="2500" dirty="0"/>
          </a:p>
        </p:txBody>
      </p:sp>
      <p:sp>
        <p:nvSpPr>
          <p:cNvPr id="8" name="Šipka dolů 7"/>
          <p:cNvSpPr/>
          <p:nvPr/>
        </p:nvSpPr>
        <p:spPr>
          <a:xfrm rot="14647753">
            <a:off x="7951765" y="422301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Šipka dolů 9"/>
          <p:cNvSpPr/>
          <p:nvPr/>
        </p:nvSpPr>
        <p:spPr>
          <a:xfrm rot="624765">
            <a:off x="9876271" y="3899426"/>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Šipka dolů 10"/>
          <p:cNvSpPr/>
          <p:nvPr/>
        </p:nvSpPr>
        <p:spPr>
          <a:xfrm rot="13414172">
            <a:off x="8464508" y="5333464"/>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529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703512" y="5385345"/>
            <a:ext cx="8964488" cy="1015663"/>
          </a:xfrm>
          <a:prstGeom prst="rect">
            <a:avLst/>
          </a:prstGeom>
          <a:noFill/>
        </p:spPr>
        <p:txBody>
          <a:bodyPr wrap="square">
            <a:spAutoFit/>
          </a:bodyPr>
          <a:lstStyle/>
          <a:p>
            <a:pPr>
              <a:defRPr/>
            </a:pPr>
            <a:r>
              <a:rPr lang="cs-CZ" sz="2000" dirty="0">
                <a:solidFill>
                  <a:schemeClr val="accent5">
                    <a:lumMod val="50000"/>
                  </a:schemeClr>
                </a:solidFill>
              </a:rPr>
              <a:t>S</a:t>
            </a:r>
            <a:r>
              <a:rPr lang="en-GB" sz="2000" dirty="0" err="1">
                <a:solidFill>
                  <a:schemeClr val="accent5">
                    <a:lumMod val="50000"/>
                  </a:schemeClr>
                </a:solidFill>
              </a:rPr>
              <a:t>ignificance</a:t>
            </a:r>
            <a:r>
              <a:rPr lang="en-GB" sz="2000" dirty="0">
                <a:solidFill>
                  <a:schemeClr val="accent5">
                    <a:lumMod val="50000"/>
                  </a:schemeClr>
                </a:solidFill>
              </a:rPr>
              <a:t> level is &lt; 0,001, we reject H0: The correlation matrix is unity (correlation coefficients off the diagonal are zero).</a:t>
            </a:r>
          </a:p>
          <a:p>
            <a:pPr>
              <a:defRPr/>
            </a:pPr>
            <a:r>
              <a:rPr lang="en-GB" sz="2000" b="1" dirty="0">
                <a:solidFill>
                  <a:schemeClr val="accent5">
                    <a:lumMod val="50000"/>
                  </a:schemeClr>
                </a:solidFill>
              </a:rPr>
              <a:t>Thus, the basic assumption for the use of factor analysis is fulfilled.</a:t>
            </a:r>
            <a:endParaRPr lang="cs-CZ" sz="2000" b="1" dirty="0"/>
          </a:p>
        </p:txBody>
      </p:sp>
      <p:sp>
        <p:nvSpPr>
          <p:cNvPr id="7" name="TextovéPole 6"/>
          <p:cNvSpPr txBox="1"/>
          <p:nvPr/>
        </p:nvSpPr>
        <p:spPr>
          <a:xfrm>
            <a:off x="4295800" y="1412777"/>
            <a:ext cx="6120680" cy="1323439"/>
          </a:xfrm>
          <a:prstGeom prst="rect">
            <a:avLst/>
          </a:prstGeom>
          <a:solidFill>
            <a:schemeClr val="accent6">
              <a:lumMod val="60000"/>
              <a:lumOff val="40000"/>
            </a:schemeClr>
          </a:solidFill>
        </p:spPr>
        <p:txBody>
          <a:bodyPr wrap="square">
            <a:spAutoFit/>
          </a:bodyPr>
          <a:lstStyle/>
          <a:p>
            <a:pPr>
              <a:defRPr/>
            </a:pPr>
            <a:r>
              <a:rPr lang="en-GB" sz="2000" dirty="0"/>
              <a:t>Bartlett's test of </a:t>
            </a:r>
            <a:r>
              <a:rPr lang="en-GB" sz="2000" dirty="0" err="1"/>
              <a:t>sphericity</a:t>
            </a:r>
            <a:r>
              <a:rPr lang="en-GB" sz="2000" dirty="0"/>
              <a:t>:</a:t>
            </a:r>
          </a:p>
          <a:p>
            <a:pPr>
              <a:defRPr/>
            </a:pPr>
            <a:r>
              <a:rPr lang="en-GB" sz="2000" dirty="0"/>
              <a:t>Test criterion value = </a:t>
            </a:r>
            <a:r>
              <a:rPr lang="cs-CZ" sz="2000" dirty="0"/>
              <a:t>112</a:t>
            </a:r>
            <a:r>
              <a:rPr lang="en-GB" sz="2000" dirty="0"/>
              <a:t>.</a:t>
            </a:r>
            <a:r>
              <a:rPr lang="cs-CZ" sz="2000" dirty="0"/>
              <a:t>179</a:t>
            </a:r>
          </a:p>
          <a:p>
            <a:pPr>
              <a:defRPr/>
            </a:pPr>
            <a:r>
              <a:rPr lang="en-GB" sz="2000" dirty="0"/>
              <a:t>Number of degrees of freedom = </a:t>
            </a:r>
            <a:r>
              <a:rPr lang="cs-CZ" sz="2000" dirty="0"/>
              <a:t>45</a:t>
            </a:r>
            <a:endParaRPr lang="en-GB" sz="2000" dirty="0"/>
          </a:p>
          <a:p>
            <a:pPr>
              <a:defRPr/>
            </a:pPr>
            <a:r>
              <a:rPr lang="en-GB" sz="2000" dirty="0"/>
              <a:t>Significance ( = observed significance level) &lt; 0.001</a:t>
            </a:r>
            <a:endParaRPr lang="cs-CZ" sz="2000" dirty="0"/>
          </a:p>
        </p:txBody>
      </p:sp>
      <p:pic>
        <p:nvPicPr>
          <p:cNvPr id="8" name="Obrázek 7"/>
          <p:cNvPicPr>
            <a:picLocks noChangeAspect="1"/>
          </p:cNvPicPr>
          <p:nvPr/>
        </p:nvPicPr>
        <p:blipFill>
          <a:blip r:embed="rId2"/>
          <a:stretch>
            <a:fillRect/>
          </a:stretch>
        </p:blipFill>
        <p:spPr>
          <a:xfrm>
            <a:off x="1991545" y="2852936"/>
            <a:ext cx="8045199" cy="2588940"/>
          </a:xfrm>
          <a:prstGeom prst="rect">
            <a:avLst/>
          </a:prstGeom>
        </p:spPr>
      </p:pic>
      <p:sp>
        <p:nvSpPr>
          <p:cNvPr id="10" name="TextovéPole 3"/>
          <p:cNvSpPr txBox="1">
            <a:spLocks noChangeArrowheads="1"/>
          </p:cNvSpPr>
          <p:nvPr/>
        </p:nvSpPr>
        <p:spPr bwMode="auto">
          <a:xfrm>
            <a:off x="1631504" y="908720"/>
            <a:ext cx="5472608" cy="4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2500" b="1" dirty="0"/>
              <a:t>Conditions of use of factor analysis</a:t>
            </a:r>
            <a:endParaRPr lang="cs-CZ" altLang="en-US" sz="2500" dirty="0"/>
          </a:p>
        </p:txBody>
      </p:sp>
      <p:sp>
        <p:nvSpPr>
          <p:cNvPr id="11" name="Šipka dolů 10"/>
          <p:cNvSpPr/>
          <p:nvPr/>
        </p:nvSpPr>
        <p:spPr>
          <a:xfrm rot="14647753">
            <a:off x="7951765" y="39473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Šipka dolů 11"/>
          <p:cNvSpPr/>
          <p:nvPr/>
        </p:nvSpPr>
        <p:spPr>
          <a:xfrm rot="624765">
            <a:off x="9876271" y="3464740"/>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Šipka dolů 12"/>
          <p:cNvSpPr/>
          <p:nvPr/>
        </p:nvSpPr>
        <p:spPr>
          <a:xfrm rot="15170688">
            <a:off x="8163056" y="475467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6192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854417" y="534899"/>
            <a:ext cx="5162431" cy="707886"/>
          </a:xfrm>
          <a:prstGeom prst="rect">
            <a:avLst/>
          </a:prstGeom>
          <a:solidFill>
            <a:schemeClr val="accent6">
              <a:lumMod val="60000"/>
              <a:lumOff val="40000"/>
            </a:schemeClr>
          </a:solidFill>
        </p:spPr>
        <p:txBody>
          <a:bodyPr wrap="square">
            <a:spAutoFit/>
          </a:bodyPr>
          <a:lstStyle/>
          <a:p>
            <a:pPr>
              <a:defRPr/>
            </a:pPr>
            <a:r>
              <a:rPr lang="en-GB" sz="2000" dirty="0"/>
              <a:t>All KMO values for individual observed variables are satisfactory – greater than 0.5</a:t>
            </a:r>
            <a:endParaRPr lang="cs-CZ" sz="2000" dirty="0"/>
          </a:p>
        </p:txBody>
      </p:sp>
      <p:pic>
        <p:nvPicPr>
          <p:cNvPr id="2" name="Obrázek 1"/>
          <p:cNvPicPr>
            <a:picLocks noChangeAspect="1"/>
          </p:cNvPicPr>
          <p:nvPr/>
        </p:nvPicPr>
        <p:blipFill>
          <a:blip r:embed="rId2"/>
          <a:stretch>
            <a:fillRect/>
          </a:stretch>
        </p:blipFill>
        <p:spPr>
          <a:xfrm>
            <a:off x="411615" y="1560417"/>
            <a:ext cx="11363675" cy="4415885"/>
          </a:xfrm>
          <a:prstGeom prst="rect">
            <a:avLst/>
          </a:prstGeom>
        </p:spPr>
      </p:pic>
      <p:sp>
        <p:nvSpPr>
          <p:cNvPr id="8" name="TextovéPole 3"/>
          <p:cNvSpPr txBox="1">
            <a:spLocks noChangeArrowheads="1"/>
          </p:cNvSpPr>
          <p:nvPr/>
        </p:nvSpPr>
        <p:spPr bwMode="auto">
          <a:xfrm>
            <a:off x="707164" y="888842"/>
            <a:ext cx="5472608" cy="4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2500" b="1" dirty="0"/>
              <a:t>Conditions of use of factor analysis</a:t>
            </a:r>
            <a:endParaRPr lang="cs-CZ" altLang="en-US" sz="2500" dirty="0"/>
          </a:p>
        </p:txBody>
      </p:sp>
    </p:spTree>
    <p:extLst>
      <p:ext uri="{BB962C8B-B14F-4D97-AF65-F5344CB8AC3E}">
        <p14:creationId xmlns:p14="http://schemas.microsoft.com/office/powerpoint/2010/main" val="3498816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42"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
        <p:nvSpPr>
          <p:cNvPr id="7" name="TextovéPole 6"/>
          <p:cNvSpPr txBox="1"/>
          <p:nvPr/>
        </p:nvSpPr>
        <p:spPr>
          <a:xfrm>
            <a:off x="5087888" y="441581"/>
            <a:ext cx="5580112" cy="1261884"/>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Attention!</a:t>
            </a:r>
          </a:p>
          <a:p>
            <a:pPr>
              <a:defRPr/>
            </a:pPr>
            <a:r>
              <a:rPr lang="en-GB" sz="1900" dirty="0">
                <a:ln w="18000">
                  <a:solidFill>
                    <a:srgbClr val="C00000"/>
                  </a:solidFill>
                  <a:prstDash val="solid"/>
                  <a:miter lim="800000"/>
                </a:ln>
                <a:solidFill>
                  <a:schemeClr val="accent5">
                    <a:lumMod val="75000"/>
                  </a:schemeClr>
                </a:solidFill>
                <a:latin typeface="+mj-lt"/>
              </a:rPr>
              <a:t>Unlike the tables of correlation coefficients and communalities, the rows of this table are not devoted to manifest variables, but to factors (components).</a:t>
            </a:r>
            <a:endParaRPr lang="cs-CZ" sz="1900" dirty="0">
              <a:solidFill>
                <a:srgbClr val="C00000"/>
              </a:solidFill>
              <a:latin typeface="+mj-lt"/>
            </a:endParaRPr>
          </a:p>
        </p:txBody>
      </p:sp>
      <p:pic>
        <p:nvPicPr>
          <p:cNvPr id="2" name="Obrázek 1"/>
          <p:cNvPicPr>
            <a:picLocks noChangeAspect="1"/>
          </p:cNvPicPr>
          <p:nvPr/>
        </p:nvPicPr>
        <p:blipFill>
          <a:blip r:embed="rId2"/>
          <a:stretch>
            <a:fillRect/>
          </a:stretch>
        </p:blipFill>
        <p:spPr>
          <a:xfrm>
            <a:off x="109331" y="1739670"/>
            <a:ext cx="11896452" cy="4283443"/>
          </a:xfrm>
          <a:prstGeom prst="rect">
            <a:avLst/>
          </a:prstGeom>
        </p:spPr>
      </p:pic>
      <p:cxnSp>
        <p:nvCxnSpPr>
          <p:cNvPr id="9" name="Přímá spojovací šipka 8"/>
          <p:cNvCxnSpPr/>
          <p:nvPr/>
        </p:nvCxnSpPr>
        <p:spPr>
          <a:xfrm flipH="1">
            <a:off x="1083366" y="1311965"/>
            <a:ext cx="3836504" cy="10634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648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5246912" y="570794"/>
            <a:ext cx="5580112" cy="969496"/>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first section, entitled "Initial Eigenvalues" by SPSS, contains the results of the principal components method</a:t>
            </a:r>
            <a:endParaRPr lang="cs-CZ" sz="1900" dirty="0">
              <a:solidFill>
                <a:srgbClr val="C00000"/>
              </a:solidFill>
              <a:latin typeface="+mj-lt"/>
            </a:endParaRPr>
          </a:p>
        </p:txBody>
      </p:sp>
      <p:sp>
        <p:nvSpPr>
          <p:cNvPr id="5"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pic>
        <p:nvPicPr>
          <p:cNvPr id="7" name="Obrázek 6"/>
          <p:cNvPicPr>
            <a:picLocks noChangeAspect="1"/>
          </p:cNvPicPr>
          <p:nvPr/>
        </p:nvPicPr>
        <p:blipFill>
          <a:blip r:embed="rId2"/>
          <a:stretch>
            <a:fillRect/>
          </a:stretch>
        </p:blipFill>
        <p:spPr>
          <a:xfrm>
            <a:off x="109331" y="1739670"/>
            <a:ext cx="11896452" cy="4283443"/>
          </a:xfrm>
          <a:prstGeom prst="rect">
            <a:avLst/>
          </a:prstGeom>
        </p:spPr>
      </p:pic>
    </p:spTree>
    <p:extLst>
      <p:ext uri="{BB962C8B-B14F-4D97-AF65-F5344CB8AC3E}">
        <p14:creationId xmlns:p14="http://schemas.microsoft.com/office/powerpoint/2010/main" val="2186656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24" y="0"/>
            <a:ext cx="8378552" cy="6858000"/>
          </a:xfrm>
          <a:prstGeom prst="rect">
            <a:avLst/>
          </a:prstGeom>
        </p:spPr>
      </p:pic>
    </p:spTree>
    <p:extLst>
      <p:ext uri="{BB962C8B-B14F-4D97-AF65-F5344CB8AC3E}">
        <p14:creationId xmlns:p14="http://schemas.microsoft.com/office/powerpoint/2010/main" val="1123175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087888" y="908720"/>
            <a:ext cx="5580112" cy="677108"/>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eigenvalues are listed in the second column, which follows the column </a:t>
            </a:r>
            <a:r>
              <a:rPr lang="en-GB" sz="1900" dirty="0" err="1">
                <a:ln w="18000">
                  <a:solidFill>
                    <a:srgbClr val="C00000"/>
                  </a:solidFill>
                  <a:prstDash val="solid"/>
                  <a:miter lim="800000"/>
                </a:ln>
                <a:solidFill>
                  <a:schemeClr val="accent5">
                    <a:lumMod val="75000"/>
                  </a:schemeClr>
                </a:solidFill>
                <a:latin typeface="+mj-lt"/>
              </a:rPr>
              <a:t>labeled</a:t>
            </a:r>
            <a:r>
              <a:rPr lang="en-GB" sz="1900" dirty="0">
                <a:ln w="18000">
                  <a:solidFill>
                    <a:srgbClr val="C00000"/>
                  </a:solidFill>
                  <a:prstDash val="solid"/>
                  <a:miter lim="800000"/>
                </a:ln>
                <a:solidFill>
                  <a:schemeClr val="accent5">
                    <a:lumMod val="75000"/>
                  </a:schemeClr>
                </a:solidFill>
                <a:latin typeface="+mj-lt"/>
              </a:rPr>
              <a:t> factors (components).</a:t>
            </a:r>
            <a:endParaRPr lang="cs-CZ" sz="1900" dirty="0">
              <a:solidFill>
                <a:srgbClr val="C00000"/>
              </a:solidFill>
              <a:latin typeface="+mj-lt"/>
            </a:endParaRPr>
          </a:p>
        </p:txBody>
      </p:sp>
      <p:cxnSp>
        <p:nvCxnSpPr>
          <p:cNvPr id="10" name="Přímá spojovací šipka 8"/>
          <p:cNvCxnSpPr/>
          <p:nvPr/>
        </p:nvCxnSpPr>
        <p:spPr>
          <a:xfrm flipH="1">
            <a:off x="2256183" y="1767608"/>
            <a:ext cx="3191745" cy="95571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Přímá spojovací šipka 8"/>
          <p:cNvCxnSpPr/>
          <p:nvPr/>
        </p:nvCxnSpPr>
        <p:spPr>
          <a:xfrm flipH="1">
            <a:off x="2256183" y="1767608"/>
            <a:ext cx="3191745" cy="379830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7"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2656567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674297" y="312372"/>
            <a:ext cx="5580112" cy="1261884"/>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eigenvalues of the correlation matrix indicate the variance exhausted by the factor. This variance, expressed as a percentage, is shown in the third column of the tables</a:t>
            </a:r>
            <a:endParaRPr lang="cs-CZ" sz="1900" dirty="0">
              <a:solidFill>
                <a:srgbClr val="C00000"/>
              </a:solidFill>
              <a:latin typeface="+mj-lt"/>
            </a:endParaRPr>
          </a:p>
        </p:txBody>
      </p:sp>
      <p:cxnSp>
        <p:nvCxnSpPr>
          <p:cNvPr id="10" name="Přímá spojovací šipka 8"/>
          <p:cNvCxnSpPr/>
          <p:nvPr/>
        </p:nvCxnSpPr>
        <p:spPr>
          <a:xfrm flipH="1">
            <a:off x="3538330" y="1815874"/>
            <a:ext cx="1898806" cy="93726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Přímá spojovací šipka 8"/>
          <p:cNvCxnSpPr/>
          <p:nvPr/>
        </p:nvCxnSpPr>
        <p:spPr>
          <a:xfrm flipH="1">
            <a:off x="3538330" y="1767608"/>
            <a:ext cx="1909598" cy="37883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7"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1386946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437136" y="398939"/>
            <a:ext cx="5580112" cy="1261884"/>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For a better idea of how much variance is already exhausted by the given number of factors, the fourth column with the cumulative percentage values of the exhausted variance is used.</a:t>
            </a:r>
            <a:endParaRPr lang="cs-CZ" sz="1900" dirty="0">
              <a:solidFill>
                <a:srgbClr val="C00000"/>
              </a:solidFill>
              <a:latin typeface="+mj-lt"/>
            </a:endParaRPr>
          </a:p>
        </p:txBody>
      </p:sp>
      <p:cxnSp>
        <p:nvCxnSpPr>
          <p:cNvPr id="10" name="Přímá spojovací šipka 8"/>
          <p:cNvCxnSpPr/>
          <p:nvPr/>
        </p:nvCxnSpPr>
        <p:spPr>
          <a:xfrm flipH="1">
            <a:off x="4850296" y="1815874"/>
            <a:ext cx="586840" cy="9472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Přímá spojovací šipka 8"/>
          <p:cNvCxnSpPr/>
          <p:nvPr/>
        </p:nvCxnSpPr>
        <p:spPr>
          <a:xfrm flipH="1">
            <a:off x="4770783" y="1767608"/>
            <a:ext cx="677145" cy="382812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7"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4291409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a:picLocks noChangeAspect="1"/>
          </p:cNvPicPr>
          <p:nvPr/>
        </p:nvPicPr>
        <p:blipFill>
          <a:blip r:embed="rId2"/>
          <a:stretch>
            <a:fillRect/>
          </a:stretch>
        </p:blipFill>
        <p:spPr>
          <a:xfrm>
            <a:off x="109331" y="1739670"/>
            <a:ext cx="11896452" cy="4283443"/>
          </a:xfrm>
          <a:prstGeom prst="rect">
            <a:avLst/>
          </a:prstGeom>
        </p:spPr>
      </p:pic>
      <p:sp>
        <p:nvSpPr>
          <p:cNvPr id="7" name="TextovéPole 6"/>
          <p:cNvSpPr txBox="1"/>
          <p:nvPr/>
        </p:nvSpPr>
        <p:spPr>
          <a:xfrm>
            <a:off x="5478536" y="545133"/>
            <a:ext cx="5580112" cy="969496"/>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second part of the table "Extraction Sums of Squared Loadings" gives the amount of variance extracted after factor extraction</a:t>
            </a:r>
            <a:endParaRPr lang="cs-CZ" sz="1900" dirty="0">
              <a:solidFill>
                <a:srgbClr val="C00000"/>
              </a:solidFill>
              <a:latin typeface="+mj-lt"/>
            </a:endParaRPr>
          </a:p>
        </p:txBody>
      </p:sp>
      <p:cxnSp>
        <p:nvCxnSpPr>
          <p:cNvPr id="10" name="Přímá spojovací šipka 8"/>
          <p:cNvCxnSpPr/>
          <p:nvPr/>
        </p:nvCxnSpPr>
        <p:spPr>
          <a:xfrm flipH="1">
            <a:off x="5015880" y="1514629"/>
            <a:ext cx="462656" cy="103207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Přímá spojovací šipka 8"/>
          <p:cNvCxnSpPr/>
          <p:nvPr/>
        </p:nvCxnSpPr>
        <p:spPr>
          <a:xfrm>
            <a:off x="5575852" y="1514629"/>
            <a:ext cx="2692740" cy="111924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8"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1064868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303912" y="436738"/>
            <a:ext cx="5580112" cy="969496"/>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second part of the table "Extraction Sums of Squared Loadings" gives the amount of variance extracted after factor extraction</a:t>
            </a:r>
            <a:endParaRPr lang="cs-CZ" sz="1900" dirty="0">
              <a:solidFill>
                <a:srgbClr val="C00000"/>
              </a:solidFill>
              <a:latin typeface="+mj-lt"/>
            </a:endParaRPr>
          </a:p>
        </p:txBody>
      </p:sp>
      <p:cxnSp>
        <p:nvCxnSpPr>
          <p:cNvPr id="10" name="Přímá spojovací šipka 8"/>
          <p:cNvCxnSpPr/>
          <p:nvPr/>
        </p:nvCxnSpPr>
        <p:spPr>
          <a:xfrm flipH="1">
            <a:off x="4767007" y="1406234"/>
            <a:ext cx="1148061" cy="12293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Přímá spojovací šipka 8"/>
          <p:cNvCxnSpPr/>
          <p:nvPr/>
        </p:nvCxnSpPr>
        <p:spPr>
          <a:xfrm>
            <a:off x="5915067" y="1406234"/>
            <a:ext cx="2430016" cy="12293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5288" name="TextovéPole 13"/>
          <p:cNvSpPr txBox="1">
            <a:spLocks noChangeArrowheads="1"/>
          </p:cNvSpPr>
          <p:nvPr/>
        </p:nvSpPr>
        <p:spPr bwMode="auto">
          <a:xfrm>
            <a:off x="4891541" y="3605074"/>
            <a:ext cx="1310477" cy="400110"/>
          </a:xfrm>
          <a:prstGeom prst="rect">
            <a:avLst/>
          </a:prstGeom>
          <a:solidFill>
            <a:srgbClr val="92D050"/>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000" dirty="0" err="1"/>
              <a:t>absolute</a:t>
            </a:r>
            <a:endParaRPr lang="cs-CZ" altLang="en-US" sz="2000" dirty="0"/>
          </a:p>
        </p:txBody>
      </p:sp>
      <p:sp>
        <p:nvSpPr>
          <p:cNvPr id="12"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2140825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p:cNvPicPr>
            <a:picLocks noChangeAspect="1"/>
          </p:cNvPicPr>
          <p:nvPr/>
        </p:nvPicPr>
        <p:blipFill>
          <a:blip r:embed="rId2"/>
          <a:stretch>
            <a:fillRect/>
          </a:stretch>
        </p:blipFill>
        <p:spPr>
          <a:xfrm>
            <a:off x="109331" y="1739669"/>
            <a:ext cx="11896452" cy="4283443"/>
          </a:xfrm>
          <a:prstGeom prst="rect">
            <a:avLst/>
          </a:prstGeom>
        </p:spPr>
      </p:pic>
      <p:sp>
        <p:nvSpPr>
          <p:cNvPr id="8" name="TextovéPole 7"/>
          <p:cNvSpPr txBox="1"/>
          <p:nvPr/>
        </p:nvSpPr>
        <p:spPr>
          <a:xfrm>
            <a:off x="5555027" y="436738"/>
            <a:ext cx="5580112" cy="969496"/>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second part of the table "Extraction Sums of Squared Loadings" gives the amount of variance extracted after factor extraction</a:t>
            </a:r>
            <a:endParaRPr lang="cs-CZ" sz="1900" dirty="0">
              <a:solidFill>
                <a:srgbClr val="C00000"/>
              </a:solidFill>
              <a:latin typeface="+mj-lt"/>
            </a:endParaRPr>
          </a:p>
        </p:txBody>
      </p:sp>
      <p:sp>
        <p:nvSpPr>
          <p:cNvPr id="12" name="TextovéPole 13"/>
          <p:cNvSpPr txBox="1">
            <a:spLocks noChangeArrowheads="1"/>
          </p:cNvSpPr>
          <p:nvPr/>
        </p:nvSpPr>
        <p:spPr bwMode="auto">
          <a:xfrm>
            <a:off x="5844568" y="3681336"/>
            <a:ext cx="1510389" cy="400110"/>
          </a:xfrm>
          <a:prstGeom prst="rect">
            <a:avLst/>
          </a:prstGeom>
          <a:solidFill>
            <a:srgbClr val="92D050"/>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000" dirty="0" err="1"/>
              <a:t>percentage</a:t>
            </a:r>
            <a:endParaRPr lang="cs-CZ" altLang="en-US" sz="2000" dirty="0"/>
          </a:p>
        </p:txBody>
      </p:sp>
      <p:sp>
        <p:nvSpPr>
          <p:cNvPr id="13"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cxnSp>
        <p:nvCxnSpPr>
          <p:cNvPr id="15" name="Přímá spojovací šipka 8"/>
          <p:cNvCxnSpPr/>
          <p:nvPr/>
        </p:nvCxnSpPr>
        <p:spPr>
          <a:xfrm flipH="1">
            <a:off x="4767007" y="1406234"/>
            <a:ext cx="1148061" cy="12293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Přímá spojovací šipka 8"/>
          <p:cNvCxnSpPr/>
          <p:nvPr/>
        </p:nvCxnSpPr>
        <p:spPr>
          <a:xfrm>
            <a:off x="5915067" y="1406234"/>
            <a:ext cx="2430016" cy="12293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5529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341037" y="415280"/>
            <a:ext cx="5580112" cy="969496"/>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second part of the table "Extraction Sums of Squared Loadings" gives the amount of variance extracted after factor extraction</a:t>
            </a:r>
            <a:endParaRPr lang="cs-CZ" sz="1900" dirty="0">
              <a:solidFill>
                <a:srgbClr val="C00000"/>
              </a:solidFill>
              <a:latin typeface="+mj-lt"/>
            </a:endParaRPr>
          </a:p>
        </p:txBody>
      </p:sp>
      <p:sp>
        <p:nvSpPr>
          <p:cNvPr id="12" name="TextovéPole 13"/>
          <p:cNvSpPr txBox="1">
            <a:spLocks noChangeArrowheads="1"/>
          </p:cNvSpPr>
          <p:nvPr/>
        </p:nvSpPr>
        <p:spPr bwMode="auto">
          <a:xfrm>
            <a:off x="7049548" y="3636230"/>
            <a:ext cx="1607434" cy="923330"/>
          </a:xfrm>
          <a:prstGeom prst="rect">
            <a:avLst/>
          </a:prstGeom>
          <a:solidFill>
            <a:srgbClr val="92D050"/>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cs-CZ" altLang="en-US" dirty="0"/>
              <a:t>in </a:t>
            </a:r>
            <a:r>
              <a:rPr lang="cs-CZ" altLang="en-US" dirty="0" err="1"/>
              <a:t>cumulative</a:t>
            </a:r>
            <a:r>
              <a:rPr lang="cs-CZ" altLang="en-US" dirty="0"/>
              <a:t> </a:t>
            </a:r>
            <a:r>
              <a:rPr lang="cs-CZ" altLang="en-US" dirty="0" err="1"/>
              <a:t>percentage</a:t>
            </a:r>
            <a:r>
              <a:rPr lang="cs-CZ" altLang="en-US" dirty="0"/>
              <a:t> </a:t>
            </a:r>
            <a:r>
              <a:rPr lang="cs-CZ" altLang="en-US" dirty="0" err="1"/>
              <a:t>form</a:t>
            </a:r>
            <a:endParaRPr lang="cs-CZ" altLang="en-US" dirty="0"/>
          </a:p>
        </p:txBody>
      </p:sp>
      <p:sp>
        <p:nvSpPr>
          <p:cNvPr id="13"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cxnSp>
        <p:nvCxnSpPr>
          <p:cNvPr id="15" name="Přímá spojovací šipka 8"/>
          <p:cNvCxnSpPr/>
          <p:nvPr/>
        </p:nvCxnSpPr>
        <p:spPr>
          <a:xfrm flipH="1">
            <a:off x="4767007" y="1406234"/>
            <a:ext cx="1148061" cy="12293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Přímá spojovací šipka 8"/>
          <p:cNvCxnSpPr/>
          <p:nvPr/>
        </p:nvCxnSpPr>
        <p:spPr>
          <a:xfrm>
            <a:off x="5915067" y="1406234"/>
            <a:ext cx="2430016" cy="12293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84100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326427" y="819268"/>
            <a:ext cx="5580112" cy="677108"/>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We see that it is limited to a given number </a:t>
            </a:r>
            <a:endParaRPr lang="cs-CZ" sz="1900" dirty="0">
              <a:ln w="18000">
                <a:solidFill>
                  <a:srgbClr val="C00000"/>
                </a:solidFill>
                <a:prstDash val="solid"/>
                <a:miter lim="800000"/>
              </a:ln>
              <a:solidFill>
                <a:schemeClr val="accent5">
                  <a:lumMod val="75000"/>
                </a:schemeClr>
              </a:solidFill>
              <a:latin typeface="+mj-lt"/>
            </a:endParaRPr>
          </a:p>
          <a:p>
            <a:pPr>
              <a:defRPr/>
            </a:pPr>
            <a:r>
              <a:rPr lang="en-GB" sz="1900" dirty="0">
                <a:ln w="18000">
                  <a:solidFill>
                    <a:srgbClr val="C00000"/>
                  </a:solidFill>
                  <a:prstDash val="solid"/>
                  <a:miter lim="800000"/>
                </a:ln>
                <a:solidFill>
                  <a:schemeClr val="accent5">
                    <a:lumMod val="75000"/>
                  </a:schemeClr>
                </a:solidFill>
                <a:latin typeface="+mj-lt"/>
              </a:rPr>
              <a:t>of factors, i.e. 3.</a:t>
            </a:r>
            <a:endParaRPr lang="cs-CZ" sz="1900" dirty="0">
              <a:solidFill>
                <a:srgbClr val="C00000"/>
              </a:solidFill>
              <a:latin typeface="+mj-lt"/>
            </a:endParaRPr>
          </a:p>
        </p:txBody>
      </p:sp>
      <p:sp>
        <p:nvSpPr>
          <p:cNvPr id="5"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796156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087888" y="908720"/>
            <a:ext cx="5580112" cy="677108"/>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For principal component factor extraction, it is of course identical to the first part of the table.</a:t>
            </a:r>
            <a:endParaRPr lang="cs-CZ" sz="1900" dirty="0">
              <a:solidFill>
                <a:srgbClr val="C00000"/>
              </a:solidFill>
              <a:latin typeface="+mj-lt"/>
            </a:endParaRPr>
          </a:p>
        </p:txBody>
      </p:sp>
      <p:sp>
        <p:nvSpPr>
          <p:cNvPr id="10" name="Ovál 9"/>
          <p:cNvSpPr/>
          <p:nvPr/>
        </p:nvSpPr>
        <p:spPr>
          <a:xfrm>
            <a:off x="5015879" y="2146852"/>
            <a:ext cx="3660981" cy="197788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ál 10"/>
          <p:cNvSpPr/>
          <p:nvPr/>
        </p:nvSpPr>
        <p:spPr>
          <a:xfrm>
            <a:off x="1194454" y="2223381"/>
            <a:ext cx="3821426" cy="17423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3623076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5558475" y="545133"/>
            <a:ext cx="5580112" cy="969496"/>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In the third part of the table "Extraction Sums of Squared Loadings" the values of the exhausted variance after rotation are presented analogously.</a:t>
            </a:r>
            <a:endParaRPr lang="cs-CZ" sz="1900" dirty="0">
              <a:solidFill>
                <a:srgbClr val="C00000"/>
              </a:solidFill>
              <a:latin typeface="+mj-lt"/>
            </a:endParaRPr>
          </a:p>
        </p:txBody>
      </p:sp>
      <p:sp>
        <p:nvSpPr>
          <p:cNvPr id="11" name="Ovál 10"/>
          <p:cNvSpPr/>
          <p:nvPr/>
        </p:nvSpPr>
        <p:spPr>
          <a:xfrm>
            <a:off x="8348531" y="1773061"/>
            <a:ext cx="3729259" cy="247094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690046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Lecture</a:t>
            </a:r>
            <a:r>
              <a:rPr lang="cs-CZ" b="1" dirty="0"/>
              <a:t> </a:t>
            </a:r>
            <a:r>
              <a:rPr lang="cs-CZ" b="1" dirty="0" err="1" smtClean="0"/>
              <a:t>schedule</a:t>
            </a:r>
            <a:r>
              <a:rPr lang="cs-CZ" b="1" dirty="0" smtClean="0"/>
              <a:t> – </a:t>
            </a:r>
            <a:r>
              <a:rPr lang="cs-CZ" b="1" dirty="0" err="1" smtClean="0"/>
              <a:t>Factor</a:t>
            </a:r>
            <a:r>
              <a:rPr lang="cs-CZ" b="1" dirty="0" smtClean="0"/>
              <a:t> </a:t>
            </a:r>
            <a:r>
              <a:rPr lang="cs-CZ" b="1" dirty="0" err="1" smtClean="0"/>
              <a:t>Analysis</a:t>
            </a:r>
            <a:endParaRPr lang="en-GB" b="1" dirty="0"/>
          </a:p>
        </p:txBody>
      </p:sp>
      <p:sp>
        <p:nvSpPr>
          <p:cNvPr id="3" name="Zástupný symbol pro obsah 2"/>
          <p:cNvSpPr>
            <a:spLocks noGrp="1"/>
          </p:cNvSpPr>
          <p:nvPr>
            <p:ph idx="1"/>
          </p:nvPr>
        </p:nvSpPr>
        <p:spPr/>
        <p:txBody>
          <a:bodyPr>
            <a:noAutofit/>
          </a:bodyPr>
          <a:lstStyle/>
          <a:p>
            <a:r>
              <a:rPr lang="en-GB" sz="2500" dirty="0"/>
              <a:t>What is it used for</a:t>
            </a:r>
          </a:p>
          <a:p>
            <a:r>
              <a:rPr lang="en-GB" sz="2500" dirty="0"/>
              <a:t>Requirements</a:t>
            </a:r>
          </a:p>
          <a:p>
            <a:r>
              <a:rPr lang="en-GB" sz="2500" dirty="0"/>
              <a:t>Procedure</a:t>
            </a:r>
          </a:p>
          <a:p>
            <a:r>
              <a:rPr lang="en-GB" sz="2500" dirty="0"/>
              <a:t>Weaknesses</a:t>
            </a:r>
          </a:p>
          <a:p>
            <a:r>
              <a:rPr lang="en-GB" sz="2500" dirty="0"/>
              <a:t>Conclusion</a:t>
            </a:r>
          </a:p>
          <a:p>
            <a:r>
              <a:rPr lang="en-GB" sz="2500" dirty="0" smtClean="0"/>
              <a:t>Example </a:t>
            </a:r>
            <a:r>
              <a:rPr lang="en-GB" sz="2500" dirty="0"/>
              <a:t>- Decathlon</a:t>
            </a:r>
          </a:p>
          <a:p>
            <a:r>
              <a:rPr lang="en-GB" sz="2500" dirty="0"/>
              <a:t>- </a:t>
            </a:r>
            <a:r>
              <a:rPr lang="en-GB" sz="2500" dirty="0" err="1"/>
              <a:t>sw</a:t>
            </a:r>
            <a:r>
              <a:rPr lang="en-GB" sz="2500" dirty="0"/>
              <a:t> TIBCO </a:t>
            </a:r>
            <a:r>
              <a:rPr lang="en-GB" sz="2500" dirty="0" err="1"/>
              <a:t>Statistica</a:t>
            </a:r>
            <a:r>
              <a:rPr lang="en-GB" sz="2500" dirty="0"/>
              <a:t> 14 </a:t>
            </a:r>
          </a:p>
          <a:p>
            <a:r>
              <a:rPr lang="en-GB" sz="2500" dirty="0"/>
              <a:t>- </a:t>
            </a:r>
            <a:r>
              <a:rPr lang="en-GB" sz="2500" dirty="0" err="1"/>
              <a:t>sw</a:t>
            </a:r>
            <a:r>
              <a:rPr lang="en-GB" sz="2500" dirty="0"/>
              <a:t> IBM SPSS 28</a:t>
            </a:r>
          </a:p>
        </p:txBody>
      </p:sp>
    </p:spTree>
    <p:extLst>
      <p:ext uri="{BB962C8B-B14F-4D97-AF65-F5344CB8AC3E}">
        <p14:creationId xmlns:p14="http://schemas.microsoft.com/office/powerpoint/2010/main" val="2500898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6057557" y="282757"/>
            <a:ext cx="5580112" cy="1261884"/>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In the third part of the table "Extraction Sums of Squared Loadings" the values of the exhausted variance after rotation are presented analogously. We see that the first factor accounts for 30.4% of the variance</a:t>
            </a:r>
            <a:endParaRPr lang="cs-CZ" sz="1900" dirty="0">
              <a:solidFill>
                <a:srgbClr val="C00000"/>
              </a:solidFill>
              <a:latin typeface="+mj-lt"/>
            </a:endParaRPr>
          </a:p>
        </p:txBody>
      </p:sp>
      <p:sp>
        <p:nvSpPr>
          <p:cNvPr id="11" name="Šipka dolů 10"/>
          <p:cNvSpPr/>
          <p:nvPr/>
        </p:nvSpPr>
        <p:spPr>
          <a:xfrm rot="13121851">
            <a:off x="9397151" y="2848735"/>
            <a:ext cx="275870" cy="663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2151143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p:cNvPicPr>
            <a:picLocks noChangeAspect="1"/>
          </p:cNvPicPr>
          <p:nvPr/>
        </p:nvPicPr>
        <p:blipFill>
          <a:blip r:embed="rId2"/>
          <a:stretch>
            <a:fillRect/>
          </a:stretch>
        </p:blipFill>
        <p:spPr>
          <a:xfrm>
            <a:off x="109331" y="1739670"/>
            <a:ext cx="11896452" cy="4283443"/>
          </a:xfrm>
          <a:prstGeom prst="rect">
            <a:avLst/>
          </a:prstGeom>
        </p:spPr>
      </p:pic>
      <p:sp>
        <p:nvSpPr>
          <p:cNvPr id="8" name="TextovéPole 7"/>
          <p:cNvSpPr txBox="1"/>
          <p:nvPr/>
        </p:nvSpPr>
        <p:spPr>
          <a:xfrm>
            <a:off x="6057557" y="114200"/>
            <a:ext cx="5580112" cy="1554272"/>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In the third part of the table "Extraction Sums of Squared Loadings" the values of the exhausted variance after rotation are presented analogously. We see that the first factor consumes 30.4% of the variance, the second 24.58% and the third 14.38%.</a:t>
            </a:r>
            <a:endParaRPr lang="cs-CZ" sz="1900" dirty="0">
              <a:solidFill>
                <a:srgbClr val="C00000"/>
              </a:solidFill>
              <a:latin typeface="+mj-lt"/>
            </a:endParaRPr>
          </a:p>
        </p:txBody>
      </p:sp>
      <p:sp>
        <p:nvSpPr>
          <p:cNvPr id="11" name="Šipka dolů 10"/>
          <p:cNvSpPr/>
          <p:nvPr/>
        </p:nvSpPr>
        <p:spPr>
          <a:xfrm rot="13121851">
            <a:off x="9546236" y="3125655"/>
            <a:ext cx="275870" cy="66313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Šipka dolů 11"/>
          <p:cNvSpPr/>
          <p:nvPr/>
        </p:nvSpPr>
        <p:spPr>
          <a:xfrm rot="13121851">
            <a:off x="9546237" y="3422453"/>
            <a:ext cx="275870" cy="66313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
        <p:nvSpPr>
          <p:cNvPr id="15" name="Šipka dolů 14"/>
          <p:cNvSpPr/>
          <p:nvPr/>
        </p:nvSpPr>
        <p:spPr>
          <a:xfrm rot="13121851">
            <a:off x="9546234" y="2780641"/>
            <a:ext cx="275870" cy="663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095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109331" y="1739670"/>
            <a:ext cx="11896452" cy="4283443"/>
          </a:xfrm>
          <a:prstGeom prst="rect">
            <a:avLst/>
          </a:prstGeom>
        </p:spPr>
      </p:pic>
      <p:sp>
        <p:nvSpPr>
          <p:cNvPr id="9" name="TextovéPole 8"/>
          <p:cNvSpPr txBox="1"/>
          <p:nvPr/>
        </p:nvSpPr>
        <p:spPr>
          <a:xfrm>
            <a:off x="6270644" y="34279"/>
            <a:ext cx="5580112" cy="1554272"/>
          </a:xfrm>
          <a:prstGeom prst="rect">
            <a:avLst/>
          </a:prstGeom>
          <a:solidFill>
            <a:schemeClr val="bg1"/>
          </a:solidFill>
          <a:ln>
            <a:solidFill>
              <a:schemeClr val="accent5">
                <a:lumMod val="75000"/>
              </a:schemeClr>
            </a:solidFill>
          </a:ln>
        </p:spPr>
        <p:txBody>
          <a:bodyPr wrap="square">
            <a:spAutoFit/>
          </a:bodyPr>
          <a:lstStyle/>
          <a:p>
            <a:pPr>
              <a:defRPr/>
            </a:pPr>
            <a:r>
              <a:rPr lang="en-GB" sz="1900" dirty="0">
                <a:ln w="18000">
                  <a:solidFill>
                    <a:srgbClr val="C00000"/>
                  </a:solidFill>
                  <a:prstDash val="solid"/>
                  <a:miter lim="800000"/>
                </a:ln>
                <a:solidFill>
                  <a:schemeClr val="accent5">
                    <a:lumMod val="75000"/>
                  </a:schemeClr>
                </a:solidFill>
                <a:latin typeface="+mj-lt"/>
              </a:rPr>
              <a:t>The method of principal components gives the factors that exhaust the highest percentage of variance of all the methods used. However, the main task of factor analysis is to clarify the original correlation matrix with the help of factors, not the variance.</a:t>
            </a:r>
            <a:endParaRPr lang="cs-CZ" sz="1900" dirty="0">
              <a:solidFill>
                <a:srgbClr val="C00000"/>
              </a:solidFill>
              <a:latin typeface="+mj-lt"/>
            </a:endParaRPr>
          </a:p>
        </p:txBody>
      </p:sp>
      <p:sp>
        <p:nvSpPr>
          <p:cNvPr id="5" name="TextovéPole 5"/>
          <p:cNvSpPr txBox="1">
            <a:spLocks noChangeArrowheads="1"/>
          </p:cNvSpPr>
          <p:nvPr/>
        </p:nvSpPr>
        <p:spPr bwMode="auto">
          <a:xfrm>
            <a:off x="357809" y="168107"/>
            <a:ext cx="46580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cs-CZ" altLang="en-US" sz="2500" b="1" dirty="0" err="1"/>
              <a:t>Factor</a:t>
            </a:r>
            <a:r>
              <a:rPr lang="cs-CZ" altLang="en-US" sz="2500" b="1" dirty="0"/>
              <a:t> </a:t>
            </a:r>
            <a:r>
              <a:rPr lang="cs-CZ" altLang="en-US" sz="2500" b="1" dirty="0" err="1"/>
              <a:t>extraction</a:t>
            </a:r>
            <a:endParaRPr lang="cs-CZ" altLang="en-US" sz="2500" b="1" dirty="0"/>
          </a:p>
          <a:p>
            <a:r>
              <a:rPr lang="cs-CZ" altLang="en-US" sz="2500" b="1" dirty="0" err="1"/>
              <a:t>Principal</a:t>
            </a:r>
            <a:r>
              <a:rPr lang="cs-CZ" altLang="en-US" sz="2500" b="1" dirty="0"/>
              <a:t> </a:t>
            </a:r>
            <a:r>
              <a:rPr lang="cs-CZ" altLang="en-US" sz="2500" b="1" dirty="0" err="1"/>
              <a:t>component</a:t>
            </a:r>
            <a:r>
              <a:rPr lang="cs-CZ" altLang="en-US" sz="2500" b="1" dirty="0"/>
              <a:t> </a:t>
            </a:r>
            <a:r>
              <a:rPr lang="cs-CZ" altLang="en-US" sz="2500" b="1" dirty="0" err="1"/>
              <a:t>method</a:t>
            </a:r>
            <a:endParaRPr lang="cs-CZ" altLang="en-US" sz="2500" b="1" dirty="0">
              <a:solidFill>
                <a:schemeClr val="tx2"/>
              </a:solidFill>
            </a:endParaRPr>
          </a:p>
        </p:txBody>
      </p:sp>
    </p:spTree>
    <p:extLst>
      <p:ext uri="{BB962C8B-B14F-4D97-AF65-F5344CB8AC3E}">
        <p14:creationId xmlns:p14="http://schemas.microsoft.com/office/powerpoint/2010/main" val="712350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31504" y="469495"/>
            <a:ext cx="4320480" cy="8617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defRPr/>
            </a:pPr>
            <a:r>
              <a:rPr lang="cs-CZ" sz="2500" b="1" dirty="0">
                <a:solidFill>
                  <a:schemeClr val="tx1"/>
                </a:solidFill>
                <a:latin typeface="Arial" pitchFamily="34" charset="0"/>
                <a:ea typeface="Times New Roman" pitchFamily="18" charset="0"/>
              </a:rPr>
              <a:t>Rotated Component Matrix</a:t>
            </a:r>
          </a:p>
          <a:p>
            <a:pPr>
              <a:defRPr/>
            </a:pPr>
            <a:r>
              <a:rPr lang="cs-CZ" sz="2500" dirty="0">
                <a:solidFill>
                  <a:srgbClr val="000000"/>
                </a:solidFill>
                <a:latin typeface="Times New Roman"/>
                <a:ea typeface="Times New Roman"/>
                <a:cs typeface="Times New Roman"/>
              </a:rPr>
              <a:t>Principal Component Analysis</a:t>
            </a:r>
            <a:endParaRPr lang="cs-CZ" sz="2500" dirty="0">
              <a:solidFill>
                <a:schemeClr val="tx1"/>
              </a:solidFill>
              <a:latin typeface="Arial" pitchFamily="34" charset="0"/>
            </a:endParaRPr>
          </a:p>
        </p:txBody>
      </p:sp>
      <p:sp>
        <p:nvSpPr>
          <p:cNvPr id="11" name="TextovéPole 10"/>
          <p:cNvSpPr txBox="1"/>
          <p:nvPr/>
        </p:nvSpPr>
        <p:spPr>
          <a:xfrm>
            <a:off x="7244477" y="467489"/>
            <a:ext cx="3456384"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2000" dirty="0">
                <a:solidFill>
                  <a:srgbClr val="000000"/>
                </a:solidFill>
              </a:rPr>
              <a:t>Finally the result!</a:t>
            </a:r>
          </a:p>
          <a:p>
            <a:r>
              <a:rPr lang="en-GB" altLang="en-US" sz="2000" dirty="0">
                <a:solidFill>
                  <a:srgbClr val="000000"/>
                </a:solidFill>
              </a:rPr>
              <a:t>We </a:t>
            </a:r>
            <a:r>
              <a:rPr lang="en-GB" altLang="en-US" sz="2000" dirty="0" smtClean="0">
                <a:solidFill>
                  <a:srgbClr val="000000"/>
                </a:solidFill>
              </a:rPr>
              <a:t>can </a:t>
            </a:r>
            <a:r>
              <a:rPr lang="en-GB" altLang="en-US" sz="2000" dirty="0">
                <a:solidFill>
                  <a:srgbClr val="000000"/>
                </a:solidFill>
              </a:rPr>
              <a:t>now try to interpret the factors</a:t>
            </a:r>
            <a:endParaRPr lang="cs-CZ" altLang="en-US" sz="2000" dirty="0">
              <a:solidFill>
                <a:srgbClr val="000000"/>
              </a:solidFill>
            </a:endParaRPr>
          </a:p>
        </p:txBody>
      </p:sp>
      <p:pic>
        <p:nvPicPr>
          <p:cNvPr id="3" name="Obrázek 2"/>
          <p:cNvPicPr>
            <a:picLocks noChangeAspect="1"/>
          </p:cNvPicPr>
          <p:nvPr/>
        </p:nvPicPr>
        <p:blipFill>
          <a:blip r:embed="rId2"/>
          <a:stretch>
            <a:fillRect/>
          </a:stretch>
        </p:blipFill>
        <p:spPr>
          <a:xfrm>
            <a:off x="1452397" y="1700037"/>
            <a:ext cx="3263297" cy="4397682"/>
          </a:xfrm>
          <a:prstGeom prst="rect">
            <a:avLst/>
          </a:prstGeom>
        </p:spPr>
      </p:pic>
      <p:pic>
        <p:nvPicPr>
          <p:cNvPr id="4" name="Obrázek 3"/>
          <p:cNvPicPr>
            <a:picLocks noChangeAspect="1"/>
          </p:cNvPicPr>
          <p:nvPr/>
        </p:nvPicPr>
        <p:blipFill>
          <a:blip r:embed="rId3"/>
          <a:stretch>
            <a:fillRect/>
          </a:stretch>
        </p:blipFill>
        <p:spPr>
          <a:xfrm>
            <a:off x="5588293" y="1700037"/>
            <a:ext cx="3312368" cy="4487980"/>
          </a:xfrm>
          <a:prstGeom prst="rect">
            <a:avLst/>
          </a:prstGeom>
        </p:spPr>
      </p:pic>
      <p:sp>
        <p:nvSpPr>
          <p:cNvPr id="10" name="TextovéPole 9"/>
          <p:cNvSpPr txBox="1"/>
          <p:nvPr/>
        </p:nvSpPr>
        <p:spPr>
          <a:xfrm>
            <a:off x="8972669" y="3059022"/>
            <a:ext cx="248376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solidFill>
                  <a:srgbClr val="000000"/>
                </a:solidFill>
              </a:rPr>
              <a:t>Loads less than ±0.4 are deleted</a:t>
            </a:r>
            <a:endParaRPr lang="cs-CZ" altLang="en-US" dirty="0">
              <a:solidFill>
                <a:srgbClr val="000000"/>
              </a:solidFill>
            </a:endParaRPr>
          </a:p>
        </p:txBody>
      </p:sp>
    </p:spTree>
    <p:extLst>
      <p:ext uri="{BB962C8B-B14F-4D97-AF65-F5344CB8AC3E}">
        <p14:creationId xmlns:p14="http://schemas.microsoft.com/office/powerpoint/2010/main" val="779507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467139" y="1251347"/>
            <a:ext cx="11111948" cy="5000836"/>
          </a:xfrm>
          <a:prstGeom prst="rect">
            <a:avLst/>
          </a:prstGeom>
        </p:spPr>
      </p:pic>
      <p:sp>
        <p:nvSpPr>
          <p:cNvPr id="4" name="TextovéPole 3"/>
          <p:cNvSpPr txBox="1"/>
          <p:nvPr/>
        </p:nvSpPr>
        <p:spPr>
          <a:xfrm>
            <a:off x="1977886" y="556942"/>
            <a:ext cx="769924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defRPr/>
            </a:pPr>
            <a:r>
              <a:rPr lang="cs-CZ" sz="2000" b="1" dirty="0" err="1">
                <a:ln w="1905"/>
                <a:effectLst>
                  <a:innerShdw blurRad="69850" dist="43180" dir="5400000">
                    <a:srgbClr val="000000">
                      <a:alpha val="65000"/>
                    </a:srgbClr>
                  </a:innerShdw>
                </a:effectLst>
              </a:rPr>
              <a:t>Compare</a:t>
            </a:r>
            <a:r>
              <a:rPr lang="cs-CZ" sz="2000" b="1" dirty="0">
                <a:ln w="1905"/>
                <a:effectLst>
                  <a:innerShdw blurRad="69850" dist="43180" dir="5400000">
                    <a:srgbClr val="000000">
                      <a:alpha val="65000"/>
                    </a:srgbClr>
                  </a:innerShdw>
                </a:effectLst>
              </a:rPr>
              <a:t> 4 </a:t>
            </a:r>
            <a:r>
              <a:rPr lang="cs-CZ" sz="2000" b="1" dirty="0" err="1">
                <a:ln w="1905"/>
                <a:effectLst>
                  <a:innerShdw blurRad="69850" dist="43180" dir="5400000">
                    <a:srgbClr val="000000">
                      <a:alpha val="65000"/>
                    </a:srgbClr>
                  </a:innerShdw>
                </a:effectLst>
              </a:rPr>
              <a:t>rotation</a:t>
            </a:r>
            <a:r>
              <a:rPr lang="cs-CZ" sz="2000" b="1" dirty="0">
                <a:ln w="1905"/>
                <a:effectLst>
                  <a:innerShdw blurRad="69850" dist="43180" dir="5400000">
                    <a:srgbClr val="000000">
                      <a:alpha val="65000"/>
                    </a:srgbClr>
                  </a:innerShdw>
                </a:effectLst>
              </a:rPr>
              <a:t> </a:t>
            </a:r>
            <a:r>
              <a:rPr lang="cs-CZ" sz="2000" b="1" dirty="0" err="1">
                <a:ln w="1905"/>
                <a:effectLst>
                  <a:innerShdw blurRad="69850" dist="43180" dir="5400000">
                    <a:srgbClr val="000000">
                      <a:alpha val="65000"/>
                    </a:srgbClr>
                  </a:innerShdw>
                </a:effectLst>
              </a:rPr>
              <a:t>methods</a:t>
            </a:r>
            <a:endParaRPr lang="cs-CZ" sz="20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43232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Transfer to sports training</a:t>
            </a:r>
          </a:p>
        </p:txBody>
      </p:sp>
      <p:sp>
        <p:nvSpPr>
          <p:cNvPr id="3" name="Zástupný symbol pro obsah 2"/>
          <p:cNvSpPr>
            <a:spLocks noGrp="1"/>
          </p:cNvSpPr>
          <p:nvPr>
            <p:ph idx="1"/>
          </p:nvPr>
        </p:nvSpPr>
        <p:spPr>
          <a:xfrm>
            <a:off x="1097280" y="1845734"/>
            <a:ext cx="6108590" cy="4023360"/>
          </a:xfrm>
        </p:spPr>
        <p:txBody>
          <a:bodyPr>
            <a:normAutofit/>
          </a:bodyPr>
          <a:lstStyle/>
          <a:p>
            <a:pPr marL="457200" indent="-457200">
              <a:buFont typeface="+mj-lt"/>
              <a:buAutoNum type="arabicPeriod"/>
            </a:pPr>
            <a:r>
              <a:rPr lang="cs-CZ" sz="2500" dirty="0" smtClean="0"/>
              <a:t>W</a:t>
            </a:r>
            <a:r>
              <a:rPr lang="en-GB" sz="2500" dirty="0" smtClean="0"/>
              <a:t>hat </a:t>
            </a:r>
            <a:r>
              <a:rPr lang="en-GB" sz="2500" dirty="0"/>
              <a:t>to train (it is not possible to train all 10 disciplines at the same time</a:t>
            </a:r>
            <a:r>
              <a:rPr lang="en-GB" sz="2500" dirty="0" smtClean="0"/>
              <a:t>)</a:t>
            </a:r>
            <a:r>
              <a:rPr lang="cs-CZ" sz="2500" dirty="0" smtClean="0"/>
              <a:t> to </a:t>
            </a:r>
            <a:r>
              <a:rPr lang="cs-CZ" sz="2500" dirty="0" err="1" smtClean="0"/>
              <a:t>be</a:t>
            </a:r>
            <a:r>
              <a:rPr lang="cs-CZ" sz="2500" dirty="0" smtClean="0"/>
              <a:t> </a:t>
            </a:r>
            <a:r>
              <a:rPr lang="cs-CZ" sz="2500" dirty="0" err="1" smtClean="0"/>
              <a:t>the</a:t>
            </a:r>
            <a:r>
              <a:rPr lang="cs-CZ" sz="2500" dirty="0" smtClean="0"/>
              <a:t> </a:t>
            </a:r>
            <a:r>
              <a:rPr lang="cs-CZ" sz="2500" dirty="0" err="1" smtClean="0"/>
              <a:t>best</a:t>
            </a:r>
            <a:r>
              <a:rPr lang="cs-CZ" sz="2500" dirty="0" smtClean="0"/>
              <a:t> </a:t>
            </a:r>
            <a:r>
              <a:rPr lang="cs-CZ" sz="2500" dirty="0" err="1" smtClean="0"/>
              <a:t>decathlete</a:t>
            </a:r>
            <a:r>
              <a:rPr lang="cs-CZ" sz="2500" dirty="0" smtClean="0"/>
              <a:t>?</a:t>
            </a:r>
            <a:endParaRPr lang="en-GB" sz="2500" dirty="0"/>
          </a:p>
        </p:txBody>
      </p:sp>
      <p:pic>
        <p:nvPicPr>
          <p:cNvPr id="6" name="Obrázek 5"/>
          <p:cNvPicPr>
            <a:picLocks noChangeAspect="1"/>
          </p:cNvPicPr>
          <p:nvPr/>
        </p:nvPicPr>
        <p:blipFill>
          <a:blip r:embed="rId2"/>
          <a:stretch>
            <a:fillRect/>
          </a:stretch>
        </p:blipFill>
        <p:spPr>
          <a:xfrm>
            <a:off x="7663069" y="105937"/>
            <a:ext cx="4388295" cy="5945771"/>
          </a:xfrm>
          <a:prstGeom prst="rect">
            <a:avLst/>
          </a:prstGeom>
        </p:spPr>
      </p:pic>
    </p:spTree>
    <p:extLst>
      <p:ext uri="{BB962C8B-B14F-4D97-AF65-F5344CB8AC3E}">
        <p14:creationId xmlns:p14="http://schemas.microsoft.com/office/powerpoint/2010/main" val="404494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a:t>Transfer to sports training</a:t>
            </a:r>
          </a:p>
        </p:txBody>
      </p:sp>
      <p:pic>
        <p:nvPicPr>
          <p:cNvPr id="6" name="Obrázek 5"/>
          <p:cNvPicPr>
            <a:picLocks noChangeAspect="1"/>
          </p:cNvPicPr>
          <p:nvPr/>
        </p:nvPicPr>
        <p:blipFill>
          <a:blip r:embed="rId2"/>
          <a:stretch>
            <a:fillRect/>
          </a:stretch>
        </p:blipFill>
        <p:spPr>
          <a:xfrm>
            <a:off x="7663069" y="105937"/>
            <a:ext cx="4388295" cy="5945771"/>
          </a:xfrm>
          <a:prstGeom prst="rect">
            <a:avLst/>
          </a:prstGeom>
        </p:spPr>
      </p:pic>
      <p:sp>
        <p:nvSpPr>
          <p:cNvPr id="8" name="Zástupný symbol pro obsah 2"/>
          <p:cNvSpPr>
            <a:spLocks noGrp="1"/>
          </p:cNvSpPr>
          <p:nvPr>
            <p:ph idx="1"/>
          </p:nvPr>
        </p:nvSpPr>
        <p:spPr>
          <a:xfrm>
            <a:off x="248479" y="1845734"/>
            <a:ext cx="7235686" cy="4023360"/>
          </a:xfrm>
        </p:spPr>
        <p:txBody>
          <a:bodyPr>
            <a:normAutofit/>
          </a:bodyPr>
          <a:lstStyle/>
          <a:p>
            <a:pPr marL="457200" indent="-457200">
              <a:buFont typeface="+mj-lt"/>
              <a:buAutoNum type="arabicPeriod"/>
            </a:pPr>
            <a:r>
              <a:rPr lang="cs-CZ" sz="2500" dirty="0" smtClean="0"/>
              <a:t>W</a:t>
            </a:r>
            <a:r>
              <a:rPr lang="en-GB" sz="2500" dirty="0" smtClean="0"/>
              <a:t>hat </a:t>
            </a:r>
            <a:r>
              <a:rPr lang="en-GB" sz="2500" dirty="0"/>
              <a:t>to train (it is not possible to train all 10 disciplines at the same time</a:t>
            </a:r>
            <a:r>
              <a:rPr lang="en-GB" sz="2500" dirty="0" smtClean="0"/>
              <a:t>)</a:t>
            </a:r>
            <a:r>
              <a:rPr lang="cs-CZ" sz="2500" dirty="0" smtClean="0"/>
              <a:t> to </a:t>
            </a:r>
            <a:r>
              <a:rPr lang="cs-CZ" sz="2500" dirty="0" err="1" smtClean="0"/>
              <a:t>be</a:t>
            </a:r>
            <a:r>
              <a:rPr lang="cs-CZ" sz="2500" dirty="0" smtClean="0"/>
              <a:t> </a:t>
            </a:r>
            <a:r>
              <a:rPr lang="cs-CZ" sz="2500" dirty="0" err="1" smtClean="0"/>
              <a:t>the</a:t>
            </a:r>
            <a:r>
              <a:rPr lang="cs-CZ" sz="2500" dirty="0" smtClean="0"/>
              <a:t> </a:t>
            </a:r>
            <a:r>
              <a:rPr lang="cs-CZ" sz="2500" dirty="0" err="1" smtClean="0"/>
              <a:t>best</a:t>
            </a:r>
            <a:r>
              <a:rPr lang="cs-CZ" sz="2500" dirty="0" smtClean="0"/>
              <a:t> </a:t>
            </a:r>
            <a:r>
              <a:rPr lang="cs-CZ" sz="2500" dirty="0" err="1" smtClean="0"/>
              <a:t>decathlete</a:t>
            </a:r>
            <a:r>
              <a:rPr lang="cs-CZ" sz="2500" dirty="0" smtClean="0"/>
              <a:t>?</a:t>
            </a:r>
          </a:p>
          <a:p>
            <a:pPr marL="457200" indent="-457200">
              <a:buFont typeface="+mj-lt"/>
              <a:buAutoNum type="arabicPeriod"/>
            </a:pPr>
            <a:r>
              <a:rPr lang="en-GB" sz="2500" dirty="0" smtClean="0">
                <a:solidFill>
                  <a:srgbClr val="FF0000"/>
                </a:solidFill>
              </a:rPr>
              <a:t>You </a:t>
            </a:r>
            <a:r>
              <a:rPr lang="en-GB" sz="2500" dirty="0">
                <a:solidFill>
                  <a:srgbClr val="FF0000"/>
                </a:solidFill>
              </a:rPr>
              <a:t>can't always generalize, but </a:t>
            </a:r>
            <a:r>
              <a:rPr lang="en-GB" sz="2500" dirty="0" smtClean="0">
                <a:solidFill>
                  <a:srgbClr val="FF0000"/>
                </a:solidFill>
              </a:rPr>
              <a:t>it's</a:t>
            </a:r>
            <a:r>
              <a:rPr lang="cs-CZ" sz="2500" dirty="0" smtClean="0">
                <a:solidFill>
                  <a:srgbClr val="FF0000"/>
                </a:solidFill>
              </a:rPr>
              <a:t/>
            </a:r>
            <a:br>
              <a:rPr lang="cs-CZ" sz="2500" dirty="0" smtClean="0">
                <a:solidFill>
                  <a:srgbClr val="FF0000"/>
                </a:solidFill>
              </a:rPr>
            </a:br>
            <a:r>
              <a:rPr lang="en-GB" sz="2500" b="1" dirty="0" smtClean="0">
                <a:solidFill>
                  <a:srgbClr val="FF0000"/>
                </a:solidFill>
              </a:rPr>
              <a:t>a </a:t>
            </a:r>
            <a:r>
              <a:rPr lang="en-GB" sz="2500" b="1" dirty="0">
                <a:solidFill>
                  <a:srgbClr val="FF0000"/>
                </a:solidFill>
              </a:rPr>
              <a:t>400m run</a:t>
            </a:r>
            <a:r>
              <a:rPr lang="en-GB" sz="2500" dirty="0">
                <a:solidFill>
                  <a:srgbClr val="FF0000"/>
                </a:solidFill>
              </a:rPr>
              <a:t> and a </a:t>
            </a:r>
            <a:r>
              <a:rPr lang="cs-CZ" sz="2500" b="1" dirty="0" smtClean="0">
                <a:solidFill>
                  <a:srgbClr val="FF0000"/>
                </a:solidFill>
              </a:rPr>
              <a:t>shot </a:t>
            </a:r>
            <a:r>
              <a:rPr lang="cs-CZ" sz="2500" b="1" dirty="0" err="1" smtClean="0">
                <a:solidFill>
                  <a:srgbClr val="FF0000"/>
                </a:solidFill>
              </a:rPr>
              <a:t>put</a:t>
            </a:r>
            <a:r>
              <a:rPr lang="cs-CZ" sz="2500" b="1" dirty="0" smtClean="0">
                <a:solidFill>
                  <a:srgbClr val="FF0000"/>
                </a:solidFill>
              </a:rPr>
              <a:t> spin</a:t>
            </a:r>
            <a:r>
              <a:rPr lang="en-GB" sz="2500" dirty="0" smtClean="0">
                <a:solidFill>
                  <a:srgbClr val="FF0000"/>
                </a:solidFill>
              </a:rPr>
              <a:t>!</a:t>
            </a:r>
            <a:r>
              <a:rPr lang="cs-CZ" sz="2500" dirty="0" smtClean="0">
                <a:solidFill>
                  <a:srgbClr val="FF0000"/>
                </a:solidFill>
              </a:rPr>
              <a:t> </a:t>
            </a:r>
          </a:p>
          <a:p>
            <a:pPr marL="457200" indent="-457200">
              <a:buFont typeface="+mj-lt"/>
              <a:buAutoNum type="arabicPeriod"/>
            </a:pPr>
            <a:r>
              <a:rPr lang="cs-CZ" sz="2500" dirty="0" err="1" smtClean="0">
                <a:solidFill>
                  <a:srgbClr val="0070C0"/>
                </a:solidFill>
              </a:rPr>
              <a:t>Why</a:t>
            </a:r>
            <a:r>
              <a:rPr lang="cs-CZ" sz="2500" dirty="0" smtClean="0">
                <a:solidFill>
                  <a:srgbClr val="0070C0"/>
                </a:solidFill>
              </a:rPr>
              <a:t>? </a:t>
            </a:r>
            <a:r>
              <a:rPr lang="cs-CZ" sz="2500" dirty="0" err="1" smtClean="0">
                <a:solidFill>
                  <a:srgbClr val="0070C0"/>
                </a:solidFill>
              </a:rPr>
              <a:t>It</a:t>
            </a:r>
            <a:r>
              <a:rPr lang="cs-CZ" sz="2500" dirty="0" smtClean="0">
                <a:solidFill>
                  <a:srgbClr val="0070C0"/>
                </a:solidFill>
              </a:rPr>
              <a:t> </a:t>
            </a:r>
            <a:r>
              <a:rPr lang="en-GB" sz="2500" dirty="0" smtClean="0">
                <a:solidFill>
                  <a:srgbClr val="0070C0"/>
                </a:solidFill>
              </a:rPr>
              <a:t>said </a:t>
            </a:r>
            <a:r>
              <a:rPr lang="en-GB" sz="2500" dirty="0">
                <a:solidFill>
                  <a:srgbClr val="0070C0"/>
                </a:solidFill>
              </a:rPr>
              <a:t>Mr. Váňa, the coach of the Czech decathletes Roman </a:t>
            </a:r>
            <a:r>
              <a:rPr lang="en-GB" sz="2500" dirty="0" err="1">
                <a:solidFill>
                  <a:srgbClr val="0070C0"/>
                </a:solidFill>
              </a:rPr>
              <a:t>Šebrle</a:t>
            </a:r>
            <a:r>
              <a:rPr lang="en-GB" sz="2500" dirty="0">
                <a:solidFill>
                  <a:srgbClr val="0070C0"/>
                </a:solidFill>
              </a:rPr>
              <a:t> (gold and silver from the Olympics) and Tomáš Dvořák (3x world champion, bronze from the Olympics). Váňa bet on the speed of execution of individual disciplines.</a:t>
            </a:r>
          </a:p>
        </p:txBody>
      </p:sp>
    </p:spTree>
    <p:extLst>
      <p:ext uri="{BB962C8B-B14F-4D97-AF65-F5344CB8AC3E}">
        <p14:creationId xmlns:p14="http://schemas.microsoft.com/office/powerpoint/2010/main" val="2368687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97280" y="434378"/>
            <a:ext cx="10058400" cy="4023360"/>
          </a:xfrm>
        </p:spPr>
        <p:txBody>
          <a:bodyPr>
            <a:normAutofit/>
          </a:bodyPr>
          <a:lstStyle/>
          <a:p>
            <a:pPr algn="ctr"/>
            <a:r>
              <a:rPr lang="en-GB" sz="3000" dirty="0"/>
              <a:t>And </a:t>
            </a:r>
            <a:r>
              <a:rPr lang="en-GB" sz="3000" b="1" dirty="0"/>
              <a:t>what to do </a:t>
            </a:r>
            <a:r>
              <a:rPr lang="en-GB" sz="3000" dirty="0"/>
              <a:t>if we are looking for relationships and the conditions for classic tests known from statistics, such as linear regression, factor analysis, etc., are not met</a:t>
            </a:r>
            <a:r>
              <a:rPr lang="en-GB" sz="3000" dirty="0" smtClean="0"/>
              <a:t>?</a:t>
            </a:r>
            <a:endParaRPr lang="cs-CZ" sz="3000" dirty="0" smtClean="0"/>
          </a:p>
        </p:txBody>
      </p:sp>
      <p:pic>
        <p:nvPicPr>
          <p:cNvPr id="4" name="Obrázek 3"/>
          <p:cNvPicPr>
            <a:picLocks noChangeAspect="1"/>
          </p:cNvPicPr>
          <p:nvPr/>
        </p:nvPicPr>
        <p:blipFill>
          <a:blip r:embed="rId2"/>
          <a:stretch>
            <a:fillRect/>
          </a:stretch>
        </p:blipFill>
        <p:spPr>
          <a:xfrm>
            <a:off x="1980173" y="2204311"/>
            <a:ext cx="7734698" cy="3657788"/>
          </a:xfrm>
          <a:prstGeom prst="rect">
            <a:avLst/>
          </a:prstGeom>
        </p:spPr>
      </p:pic>
    </p:spTree>
    <p:extLst>
      <p:ext uri="{BB962C8B-B14F-4D97-AF65-F5344CB8AC3E}">
        <p14:creationId xmlns:p14="http://schemas.microsoft.com/office/powerpoint/2010/main" val="2710498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a:spLocks noGrp="1"/>
          </p:cNvSpPr>
          <p:nvPr>
            <p:ph idx="1"/>
          </p:nvPr>
        </p:nvSpPr>
        <p:spPr>
          <a:xfrm>
            <a:off x="506896" y="715620"/>
            <a:ext cx="11102008" cy="5163416"/>
          </a:xfrm>
        </p:spPr>
        <p:txBody>
          <a:bodyPr>
            <a:noAutofit/>
          </a:bodyPr>
          <a:lstStyle/>
          <a:p>
            <a:r>
              <a:rPr lang="en-GB" sz="2200" dirty="0"/>
              <a:t>de Oliveira </a:t>
            </a:r>
            <a:r>
              <a:rPr lang="en-GB" sz="2200" dirty="0" err="1"/>
              <a:t>Abrahão</a:t>
            </a:r>
            <a:r>
              <a:rPr lang="en-GB" sz="2200" dirty="0"/>
              <a:t>, A. A., Marcos de Andrade </a:t>
            </a:r>
            <a:r>
              <a:rPr lang="en-GB" sz="2200" dirty="0" err="1"/>
              <a:t>Júnior</a:t>
            </a:r>
            <a:r>
              <a:rPr lang="en-GB" sz="2200" dirty="0"/>
              <a:t>, É., de </a:t>
            </a:r>
            <a:r>
              <a:rPr lang="en-GB" sz="2200" dirty="0" err="1"/>
              <a:t>França</a:t>
            </a:r>
            <a:r>
              <a:rPr lang="en-GB" sz="2200" dirty="0"/>
              <a:t> </a:t>
            </a:r>
            <a:r>
              <a:rPr lang="en-GB" sz="2200" dirty="0" err="1"/>
              <a:t>Ferraz</a:t>
            </a:r>
            <a:r>
              <a:rPr lang="en-GB" sz="2200" dirty="0"/>
              <a:t>, A., </a:t>
            </a:r>
            <a:r>
              <a:rPr lang="en-GB" sz="2200" dirty="0" err="1"/>
              <a:t>Kuang</a:t>
            </a:r>
            <a:r>
              <a:rPr lang="en-GB" sz="2200" dirty="0"/>
              <a:t> </a:t>
            </a:r>
            <a:r>
              <a:rPr lang="en-GB" sz="2200" dirty="0" err="1"/>
              <a:t>Hongyu</a:t>
            </a:r>
            <a:r>
              <a:rPr lang="en-GB" sz="2200" dirty="0"/>
              <a:t>, &amp; Fett, C. A. (2022). Factor Analysis for </a:t>
            </a:r>
            <a:r>
              <a:rPr lang="en-GB" sz="2200" dirty="0" smtClean="0"/>
              <a:t>d</a:t>
            </a:r>
            <a:r>
              <a:rPr lang="cs-CZ" sz="2200" dirty="0" smtClean="0"/>
              <a:t>e</a:t>
            </a:r>
            <a:r>
              <a:rPr lang="en-GB" sz="2200" dirty="0" err="1" smtClean="0"/>
              <a:t>tection</a:t>
            </a:r>
            <a:r>
              <a:rPr lang="en-GB" sz="2200" dirty="0" smtClean="0"/>
              <a:t> </a:t>
            </a:r>
            <a:r>
              <a:rPr lang="en-GB" sz="2200" dirty="0"/>
              <a:t>of sports talent in football players. </a:t>
            </a:r>
            <a:r>
              <a:rPr lang="en-GB" sz="2200" i="1" dirty="0" err="1"/>
              <a:t>Saúde</a:t>
            </a:r>
            <a:r>
              <a:rPr lang="en-GB" sz="2200" i="1" dirty="0"/>
              <a:t> e </a:t>
            </a:r>
            <a:r>
              <a:rPr lang="en-GB" sz="2200" i="1" dirty="0" err="1"/>
              <a:t>Pesquisa</a:t>
            </a:r>
            <a:r>
              <a:rPr lang="en-GB" sz="2200" dirty="0"/>
              <a:t>, </a:t>
            </a:r>
            <a:r>
              <a:rPr lang="en-GB" sz="2200" i="1" dirty="0"/>
              <a:t>15</a:t>
            </a:r>
            <a:r>
              <a:rPr lang="en-GB" sz="2200" dirty="0"/>
              <a:t>(1), 1–12. </a:t>
            </a:r>
            <a:r>
              <a:rPr lang="en-GB" sz="2200" dirty="0">
                <a:hlinkClick r:id="rId2"/>
              </a:rPr>
              <a:t>https://doi.org/10.17765/2176-9206.2022v15n1.e9766</a:t>
            </a:r>
            <a:endParaRPr lang="cs-CZ" sz="2200" dirty="0"/>
          </a:p>
          <a:p>
            <a:r>
              <a:rPr lang="en-GB" sz="2200" dirty="0" err="1" smtClean="0"/>
              <a:t>Jinrui</a:t>
            </a:r>
            <a:r>
              <a:rPr lang="en-GB" sz="2200" dirty="0" smtClean="0"/>
              <a:t> </a:t>
            </a:r>
            <a:r>
              <a:rPr lang="en-GB" sz="2200" dirty="0"/>
              <a:t>Zhang, </a:t>
            </a:r>
            <a:r>
              <a:rPr lang="en-GB" sz="2200" dirty="0" err="1"/>
              <a:t>Zhiwen</a:t>
            </a:r>
            <a:r>
              <a:rPr lang="en-GB" sz="2200" dirty="0"/>
              <a:t> Zhang, </a:t>
            </a:r>
            <a:r>
              <a:rPr lang="en-GB" sz="2200" dirty="0" err="1"/>
              <a:t>Shuo</a:t>
            </a:r>
            <a:r>
              <a:rPr lang="en-GB" sz="2200" dirty="0"/>
              <a:t> Peng, </a:t>
            </a:r>
            <a:r>
              <a:rPr lang="en-GB" sz="2200" dirty="0" err="1"/>
              <a:t>Veloo</a:t>
            </a:r>
            <a:r>
              <a:rPr lang="en-GB" sz="2200" dirty="0"/>
              <a:t>, A., Bailey, R. P., &amp; Wee Hoe Tan. (2023). Psychometric properties of the Chinese version of Sport Anxiety Scale-2. </a:t>
            </a:r>
            <a:r>
              <a:rPr lang="en-GB" sz="2200" i="1" dirty="0"/>
              <a:t>Frontiers in Psychology</a:t>
            </a:r>
            <a:r>
              <a:rPr lang="en-GB" sz="2200" dirty="0"/>
              <a:t>, 1–10. </a:t>
            </a:r>
            <a:r>
              <a:rPr lang="en-GB" sz="2200" dirty="0">
                <a:hlinkClick r:id="rId3"/>
              </a:rPr>
              <a:t>https://</a:t>
            </a:r>
            <a:r>
              <a:rPr lang="en-GB" sz="2200" dirty="0" smtClean="0">
                <a:hlinkClick r:id="rId3"/>
              </a:rPr>
              <a:t>doi.org/10.3389/fpsyg.2023.1260253</a:t>
            </a:r>
            <a:endParaRPr lang="cs-CZ" sz="2200" dirty="0" smtClean="0"/>
          </a:p>
          <a:p>
            <a:r>
              <a:rPr lang="en-GB" sz="2200" dirty="0"/>
              <a:t>Lan Zhou, Sang-</a:t>
            </a:r>
            <a:r>
              <a:rPr lang="en-GB" sz="2200" dirty="0" err="1"/>
              <a:t>Ho</a:t>
            </a:r>
            <a:r>
              <a:rPr lang="en-GB" sz="2200" dirty="0"/>
              <a:t> Lee, &amp; </a:t>
            </a:r>
            <a:r>
              <a:rPr lang="en-GB" sz="2200" dirty="0" err="1"/>
              <a:t>Youshen</a:t>
            </a:r>
            <a:r>
              <a:rPr lang="en-GB" sz="2200" dirty="0"/>
              <a:t> Cao. (2022). An empirical analysis of sport for mental health from the perspective of a factor analysis approach. </a:t>
            </a:r>
            <a:r>
              <a:rPr lang="en-GB" sz="2200" i="1" dirty="0"/>
              <a:t>Frontiers in Psychology</a:t>
            </a:r>
            <a:r>
              <a:rPr lang="en-GB" sz="2200" dirty="0"/>
              <a:t>, </a:t>
            </a:r>
            <a:r>
              <a:rPr lang="en-GB" sz="2200" i="1" dirty="0"/>
              <a:t>13</a:t>
            </a:r>
            <a:r>
              <a:rPr lang="en-GB" sz="2200" dirty="0"/>
              <a:t>. </a:t>
            </a:r>
            <a:r>
              <a:rPr lang="en-GB" sz="2200" dirty="0">
                <a:hlinkClick r:id="rId4"/>
              </a:rPr>
              <a:t>https://</a:t>
            </a:r>
            <a:r>
              <a:rPr lang="en-GB" sz="2200" dirty="0" smtClean="0">
                <a:hlinkClick r:id="rId4"/>
              </a:rPr>
              <a:t>doi.org/10.3389/fpsyg.2022.960255</a:t>
            </a:r>
            <a:endParaRPr lang="cs-CZ" sz="2200" dirty="0" smtClean="0"/>
          </a:p>
          <a:p>
            <a:r>
              <a:rPr lang="en-GB" sz="2200" dirty="0"/>
              <a:t>Li, X., Chen, J., Zhan, J., &amp; Liu, L. (2016). A Study on Sports Tourism Competitiveness Based on Factor Analysis Method. </a:t>
            </a:r>
            <a:r>
              <a:rPr lang="en-GB" sz="2200" i="1" dirty="0"/>
              <a:t>2016 12th International Conference on Computational Intelligence and Security (CIS), Computational Intelligence and Security (CIS), 2016 12th International Conference on, CIS</a:t>
            </a:r>
            <a:r>
              <a:rPr lang="en-GB" sz="2200" dirty="0"/>
              <a:t>, 673–676. </a:t>
            </a:r>
            <a:r>
              <a:rPr lang="en-GB" sz="2200" dirty="0">
                <a:hlinkClick r:id="rId5"/>
              </a:rPr>
              <a:t>https://doi.org/10.1109/CIS.2016.0162</a:t>
            </a:r>
            <a:endParaRPr lang="cs-CZ" sz="2200" dirty="0"/>
          </a:p>
          <a:p>
            <a:r>
              <a:rPr lang="en-GB" sz="2200" dirty="0"/>
              <a:t>Putra, M. F. P. (2022). Construct validity test of spirituality in sports test (SIST) using confirmatory factor analysis (CFA) method. </a:t>
            </a:r>
            <a:r>
              <a:rPr lang="en-GB" sz="2200" i="1" dirty="0" err="1"/>
              <a:t>Ovidius</a:t>
            </a:r>
            <a:r>
              <a:rPr lang="en-GB" sz="2200" i="1" dirty="0"/>
              <a:t> University Annals, Series Physical Education and Sport/Science, Movement and Health</a:t>
            </a:r>
            <a:r>
              <a:rPr lang="en-GB" sz="2200" dirty="0"/>
              <a:t>, </a:t>
            </a:r>
            <a:r>
              <a:rPr lang="en-GB" sz="2200" i="1" dirty="0"/>
              <a:t>22</a:t>
            </a:r>
            <a:r>
              <a:rPr lang="en-GB" sz="2200" dirty="0"/>
              <a:t>(2), 139.</a:t>
            </a:r>
            <a:endParaRPr lang="cs-CZ" sz="2200" dirty="0"/>
          </a:p>
          <a:p>
            <a:endParaRPr lang="en-GB" sz="2200" dirty="0"/>
          </a:p>
        </p:txBody>
      </p:sp>
    </p:spTree>
    <p:extLst>
      <p:ext uri="{BB962C8B-B14F-4D97-AF65-F5344CB8AC3E}">
        <p14:creationId xmlns:p14="http://schemas.microsoft.com/office/powerpoint/2010/main" val="1989493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algn="ctr"/>
            <a:r>
              <a:rPr lang="en-GB" sz="3500" b="1" dirty="0" err="1"/>
              <a:t>Děkuji</a:t>
            </a:r>
            <a:r>
              <a:rPr lang="en-GB" sz="3500" b="1" dirty="0"/>
              <a:t> </a:t>
            </a:r>
            <a:r>
              <a:rPr lang="en-GB" sz="3500" b="1" dirty="0" err="1"/>
              <a:t>za</a:t>
            </a:r>
            <a:r>
              <a:rPr lang="en-GB" sz="3500" b="1" dirty="0"/>
              <a:t> </a:t>
            </a:r>
            <a:r>
              <a:rPr lang="en-GB" sz="3500" b="1" dirty="0" err="1" smtClean="0"/>
              <a:t>pozornost</a:t>
            </a:r>
            <a:endParaRPr lang="cs-CZ" sz="3500" b="1" dirty="0" smtClean="0"/>
          </a:p>
          <a:p>
            <a:pPr algn="ctr"/>
            <a:r>
              <a:rPr lang="en-GB" sz="3500" b="1" dirty="0" smtClean="0"/>
              <a:t>Thank </a:t>
            </a:r>
            <a:r>
              <a:rPr lang="en-GB" sz="3500" b="1" dirty="0"/>
              <a:t>you for your </a:t>
            </a:r>
            <a:r>
              <a:rPr lang="en-GB" sz="3500" b="1" dirty="0" smtClean="0"/>
              <a:t>attention</a:t>
            </a:r>
            <a:endParaRPr lang="cs-CZ" sz="3500" b="1" dirty="0" smtClean="0"/>
          </a:p>
          <a:p>
            <a:pPr algn="ctr"/>
            <a:r>
              <a:rPr lang="en-GB" sz="3500" b="1" dirty="0" err="1"/>
              <a:t>Danke</a:t>
            </a:r>
            <a:r>
              <a:rPr lang="en-GB" sz="3500" b="1" dirty="0"/>
              <a:t> </a:t>
            </a:r>
            <a:r>
              <a:rPr lang="en-GB" sz="3500" b="1" dirty="0" err="1"/>
              <a:t>für</a:t>
            </a:r>
            <a:r>
              <a:rPr lang="en-GB" sz="3500" b="1" dirty="0"/>
              <a:t> </a:t>
            </a:r>
            <a:r>
              <a:rPr lang="en-GB" sz="3500" b="1" dirty="0" err="1"/>
              <a:t>Ihre</a:t>
            </a:r>
            <a:r>
              <a:rPr lang="en-GB" sz="3500" b="1" dirty="0"/>
              <a:t> </a:t>
            </a:r>
            <a:r>
              <a:rPr lang="en-GB" sz="3500" b="1" dirty="0" err="1"/>
              <a:t>Aufmerksamkeit</a:t>
            </a:r>
            <a:endParaRPr lang="en-GB" sz="3500" b="1" dirty="0"/>
          </a:p>
        </p:txBody>
      </p:sp>
    </p:spTree>
    <p:extLst>
      <p:ext uri="{BB962C8B-B14F-4D97-AF65-F5344CB8AC3E}">
        <p14:creationId xmlns:p14="http://schemas.microsoft.com/office/powerpoint/2010/main" val="138455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4583" y="286603"/>
            <a:ext cx="10271097" cy="1450757"/>
          </a:xfrm>
        </p:spPr>
        <p:txBody>
          <a:bodyPr>
            <a:normAutofit/>
          </a:bodyPr>
          <a:lstStyle/>
          <a:p>
            <a:r>
              <a:rPr lang="en-GB" sz="4600" b="1" dirty="0"/>
              <a:t>When was it created and who discovered it?</a:t>
            </a:r>
          </a:p>
        </p:txBody>
      </p:sp>
      <p:sp>
        <p:nvSpPr>
          <p:cNvPr id="3" name="Zástupný symbol pro obsah 2"/>
          <p:cNvSpPr>
            <a:spLocks noGrp="1"/>
          </p:cNvSpPr>
          <p:nvPr>
            <p:ph idx="1"/>
          </p:nvPr>
        </p:nvSpPr>
        <p:spPr/>
        <p:txBody>
          <a:bodyPr>
            <a:normAutofit/>
          </a:bodyPr>
          <a:lstStyle/>
          <a:p>
            <a:pPr marL="457200" indent="-457200">
              <a:buFont typeface="+mj-lt"/>
              <a:buAutoNum type="arabicPeriod"/>
            </a:pPr>
            <a:r>
              <a:rPr lang="en-GB" sz="2500" dirty="0" smtClean="0"/>
              <a:t>Factor </a:t>
            </a:r>
            <a:r>
              <a:rPr lang="en-GB" sz="2500" dirty="0"/>
              <a:t>analysis originated in the field of psychology. </a:t>
            </a:r>
            <a:endParaRPr lang="cs-CZ" sz="2500" dirty="0" smtClean="0"/>
          </a:p>
          <a:p>
            <a:pPr marL="457200" indent="-457200">
              <a:buFont typeface="+mj-lt"/>
              <a:buAutoNum type="arabicPeriod"/>
            </a:pPr>
            <a:r>
              <a:rPr lang="en-GB" sz="2500" dirty="0" smtClean="0"/>
              <a:t>Its </a:t>
            </a:r>
            <a:r>
              <a:rPr lang="en-GB" sz="2500" dirty="0"/>
              <a:t>founder is considered to be Charles </a:t>
            </a:r>
            <a:r>
              <a:rPr lang="en-GB" sz="2500" dirty="0" smtClean="0"/>
              <a:t>Spearman</a:t>
            </a:r>
            <a:endParaRPr lang="cs-CZ" sz="2500" dirty="0" smtClean="0"/>
          </a:p>
          <a:p>
            <a:pPr marL="457200" indent="-457200">
              <a:buFont typeface="+mj-lt"/>
              <a:buAutoNum type="arabicPeriod"/>
            </a:pPr>
            <a:r>
              <a:rPr lang="en-GB" sz="2500" dirty="0" smtClean="0"/>
              <a:t>in </a:t>
            </a:r>
            <a:r>
              <a:rPr lang="en-GB" sz="2500" dirty="0"/>
              <a:t>1904 in an article on the nature of intelligence proposed the hypothesis of the existence of a common factor of "general intellectual ability", causing correlations between the results of various intelligence tests</a:t>
            </a:r>
          </a:p>
        </p:txBody>
      </p:sp>
    </p:spTree>
    <p:extLst>
      <p:ext uri="{BB962C8B-B14F-4D97-AF65-F5344CB8AC3E}">
        <p14:creationId xmlns:p14="http://schemas.microsoft.com/office/powerpoint/2010/main" val="2056329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W</a:t>
            </a:r>
            <a:r>
              <a:rPr lang="en-GB" b="1" dirty="0" smtClean="0"/>
              <a:t>hat </a:t>
            </a:r>
            <a:r>
              <a:rPr lang="en-GB" b="1" dirty="0"/>
              <a:t>is it used for</a:t>
            </a:r>
          </a:p>
        </p:txBody>
      </p:sp>
      <p:sp>
        <p:nvSpPr>
          <p:cNvPr id="3" name="Zástupný symbol pro obsah 2"/>
          <p:cNvSpPr>
            <a:spLocks noGrp="1"/>
          </p:cNvSpPr>
          <p:nvPr>
            <p:ph idx="1"/>
          </p:nvPr>
        </p:nvSpPr>
        <p:spPr>
          <a:xfrm>
            <a:off x="516835" y="1845734"/>
            <a:ext cx="11310730" cy="4023360"/>
          </a:xfrm>
        </p:spPr>
        <p:txBody>
          <a:bodyPr>
            <a:noAutofit/>
          </a:bodyPr>
          <a:lstStyle/>
          <a:p>
            <a:pPr marL="457200" indent="-457200">
              <a:buFont typeface="+mj-lt"/>
              <a:buAutoNum type="arabicPeriod"/>
            </a:pPr>
            <a:r>
              <a:rPr lang="cs-CZ" sz="2500" dirty="0" smtClean="0"/>
              <a:t>T</a:t>
            </a:r>
            <a:r>
              <a:rPr lang="en-GB" sz="2500" dirty="0" smtClean="0"/>
              <a:t>o </a:t>
            </a:r>
            <a:r>
              <a:rPr lang="en-GB" sz="2500" dirty="0"/>
              <a:t>identify groups of variables that are interrelated and can be represented by a smaller number of factors or latent variables. </a:t>
            </a:r>
          </a:p>
          <a:p>
            <a:pPr marL="457200" indent="-457200">
              <a:buFont typeface="+mj-lt"/>
              <a:buAutoNum type="arabicPeriod"/>
            </a:pPr>
            <a:r>
              <a:rPr lang="en-GB" sz="2500" dirty="0" smtClean="0"/>
              <a:t>Dimensionality </a:t>
            </a:r>
            <a:r>
              <a:rPr lang="en-GB" sz="2500" dirty="0"/>
              <a:t>reduction: Factor analysis allows data simplification by reducing many measured variables to a smaller number of factors.</a:t>
            </a:r>
          </a:p>
          <a:p>
            <a:pPr marL="457200" indent="-457200">
              <a:buFont typeface="+mj-lt"/>
              <a:buAutoNum type="arabicPeriod"/>
            </a:pPr>
            <a:r>
              <a:rPr lang="en-GB" sz="2500" dirty="0" smtClean="0"/>
              <a:t>Structure </a:t>
            </a:r>
            <a:r>
              <a:rPr lang="en-GB" sz="2500" dirty="0"/>
              <a:t>Identification: Helps identify hidden structure in a data set, which can for example reveal groups of variables that </a:t>
            </a:r>
            <a:r>
              <a:rPr lang="en-GB" sz="2500" dirty="0" smtClean="0"/>
              <a:t>may </a:t>
            </a:r>
            <a:r>
              <a:rPr lang="en-GB" sz="2500" dirty="0"/>
              <a:t>represent a common concept or factor.</a:t>
            </a:r>
          </a:p>
          <a:p>
            <a:pPr marL="457200" indent="-457200">
              <a:buFont typeface="+mj-lt"/>
              <a:buAutoNum type="arabicPeriod"/>
            </a:pPr>
            <a:r>
              <a:rPr lang="en-GB" sz="2500" dirty="0" smtClean="0"/>
              <a:t>Data </a:t>
            </a:r>
            <a:r>
              <a:rPr lang="en-GB" sz="2500" dirty="0"/>
              <a:t>Exploration: It is useful for data exploration when researchers are looking for patterns or relationships in complex datasets</a:t>
            </a:r>
            <a:r>
              <a:rPr lang="en-GB" sz="2500" dirty="0" smtClean="0"/>
              <a:t>.</a:t>
            </a:r>
            <a:endParaRPr lang="en-GB" sz="2500" dirty="0"/>
          </a:p>
        </p:txBody>
      </p:sp>
    </p:spTree>
    <p:extLst>
      <p:ext uri="{BB962C8B-B14F-4D97-AF65-F5344CB8AC3E}">
        <p14:creationId xmlns:p14="http://schemas.microsoft.com/office/powerpoint/2010/main" val="3320013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Requirements</a:t>
            </a:r>
            <a:endParaRPr lang="en-GB" b="1" dirty="0"/>
          </a:p>
        </p:txBody>
      </p:sp>
      <p:sp>
        <p:nvSpPr>
          <p:cNvPr id="3" name="Zástupný symbol pro obsah 2"/>
          <p:cNvSpPr>
            <a:spLocks noGrp="1"/>
          </p:cNvSpPr>
          <p:nvPr>
            <p:ph idx="1"/>
          </p:nvPr>
        </p:nvSpPr>
        <p:spPr>
          <a:xfrm>
            <a:off x="337931" y="1845734"/>
            <a:ext cx="11579086" cy="4023360"/>
          </a:xfrm>
        </p:spPr>
        <p:txBody>
          <a:bodyPr>
            <a:noAutofit/>
          </a:bodyPr>
          <a:lstStyle/>
          <a:p>
            <a:pPr marL="457200" indent="-457200">
              <a:buFont typeface="+mj-lt"/>
              <a:buAutoNum type="arabicPeriod"/>
            </a:pPr>
            <a:r>
              <a:rPr lang="en-GB" sz="2500" b="1" dirty="0"/>
              <a:t>Sample size</a:t>
            </a:r>
            <a:r>
              <a:rPr lang="en-GB" sz="2500" dirty="0"/>
              <a:t>: </a:t>
            </a:r>
            <a:r>
              <a:rPr lang="en-GB" sz="2500" dirty="0" smtClean="0"/>
              <a:t>at </a:t>
            </a:r>
            <a:r>
              <a:rPr lang="en-GB" sz="2500" dirty="0"/>
              <a:t>least 5-10 observations for each variable, but ideally the total sample should have at least 100 observations. Larger samples provide more robust and stable results.</a:t>
            </a:r>
          </a:p>
          <a:p>
            <a:pPr marL="457200" indent="-457200">
              <a:buFont typeface="+mj-lt"/>
              <a:buAutoNum type="arabicPeriod"/>
            </a:pPr>
            <a:r>
              <a:rPr lang="en-GB" sz="2500" b="1" dirty="0" smtClean="0"/>
              <a:t>Linear </a:t>
            </a:r>
            <a:r>
              <a:rPr lang="en-GB" sz="2500" b="1" dirty="0"/>
              <a:t>relationships</a:t>
            </a:r>
            <a:r>
              <a:rPr lang="en-GB" sz="2500" dirty="0"/>
              <a:t>: Factor analysis assumes linear relationships between variables. </a:t>
            </a:r>
            <a:endParaRPr lang="cs-CZ" sz="2500" dirty="0" smtClean="0"/>
          </a:p>
          <a:p>
            <a:pPr marL="457200" indent="-457200">
              <a:buFont typeface="+mj-lt"/>
              <a:buAutoNum type="arabicPeriod"/>
            </a:pPr>
            <a:r>
              <a:rPr lang="en-GB" sz="2500" b="1" dirty="0" smtClean="0"/>
              <a:t>Normal </a:t>
            </a:r>
            <a:r>
              <a:rPr lang="en-GB" sz="2500" b="1" dirty="0"/>
              <a:t>distribution of data</a:t>
            </a:r>
            <a:r>
              <a:rPr lang="en-GB" sz="2500" dirty="0"/>
              <a:t>: Although factor analysis can be performed on data that is not normally distributed, the normal distribution increases the </a:t>
            </a:r>
            <a:r>
              <a:rPr lang="en-GB" sz="2500" dirty="0" smtClean="0"/>
              <a:t>reliability.</a:t>
            </a:r>
            <a:endParaRPr lang="en-GB" sz="2500" dirty="0"/>
          </a:p>
          <a:p>
            <a:pPr marL="457200" indent="-457200">
              <a:buFont typeface="+mj-lt"/>
              <a:buAutoNum type="arabicPeriod"/>
            </a:pPr>
            <a:r>
              <a:rPr lang="en-GB" sz="2500" b="1" dirty="0" smtClean="0"/>
              <a:t>Homogeneity </a:t>
            </a:r>
            <a:r>
              <a:rPr lang="en-GB" sz="2500" b="1" dirty="0"/>
              <a:t>of the sample</a:t>
            </a:r>
            <a:r>
              <a:rPr lang="en-GB" sz="2500" dirty="0"/>
              <a:t>: The data should come from a homogeneous group or population so that the results of the factor analysis are relevant and interpretable for that population.</a:t>
            </a:r>
          </a:p>
          <a:p>
            <a:pPr marL="457200" indent="-457200">
              <a:buFont typeface="+mj-lt"/>
              <a:buAutoNum type="arabicPeriod"/>
            </a:pPr>
            <a:r>
              <a:rPr lang="en-GB" sz="2500" b="1" dirty="0" smtClean="0"/>
              <a:t>No </a:t>
            </a:r>
            <a:r>
              <a:rPr lang="en-GB" sz="2500" b="1" dirty="0"/>
              <a:t>or minimal missing </a:t>
            </a:r>
            <a:r>
              <a:rPr lang="en-GB" sz="2500" b="1" dirty="0" smtClean="0"/>
              <a:t>values</a:t>
            </a:r>
            <a:endParaRPr lang="en-GB" sz="2500" b="1" dirty="0"/>
          </a:p>
        </p:txBody>
      </p:sp>
    </p:spTree>
    <p:extLst>
      <p:ext uri="{BB962C8B-B14F-4D97-AF65-F5344CB8AC3E}">
        <p14:creationId xmlns:p14="http://schemas.microsoft.com/office/powerpoint/2010/main" val="1097465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Procedure</a:t>
            </a:r>
            <a:r>
              <a:rPr lang="cs-CZ" b="1" dirty="0" smtClean="0"/>
              <a:t> 1/2</a:t>
            </a:r>
            <a:endParaRPr lang="en-GB" b="1" dirty="0"/>
          </a:p>
        </p:txBody>
      </p:sp>
      <p:sp>
        <p:nvSpPr>
          <p:cNvPr id="3" name="Zástupný symbol pro obsah 2"/>
          <p:cNvSpPr>
            <a:spLocks noGrp="1"/>
          </p:cNvSpPr>
          <p:nvPr>
            <p:ph idx="1"/>
          </p:nvPr>
        </p:nvSpPr>
        <p:spPr>
          <a:xfrm>
            <a:off x="526774" y="1845733"/>
            <a:ext cx="11241156" cy="4286709"/>
          </a:xfrm>
        </p:spPr>
        <p:txBody>
          <a:bodyPr>
            <a:noAutofit/>
          </a:bodyPr>
          <a:lstStyle/>
          <a:p>
            <a:r>
              <a:rPr lang="en-GB" sz="2500" b="1" dirty="0"/>
              <a:t>Data </a:t>
            </a:r>
            <a:r>
              <a:rPr lang="en-GB" sz="2500" b="1" dirty="0" smtClean="0"/>
              <a:t>preparation:</a:t>
            </a:r>
            <a:r>
              <a:rPr lang="cs-CZ" sz="2500" dirty="0" smtClean="0"/>
              <a:t> </a:t>
            </a:r>
          </a:p>
          <a:p>
            <a:pPr lvl="1"/>
            <a:r>
              <a:rPr lang="en-GB" sz="2500" dirty="0" smtClean="0"/>
              <a:t>sample </a:t>
            </a:r>
            <a:r>
              <a:rPr lang="en-GB" sz="2500" dirty="0"/>
              <a:t>size, linear relationships between variables, normal distribution, </a:t>
            </a:r>
            <a:r>
              <a:rPr lang="en-GB" sz="2500" dirty="0" smtClean="0"/>
              <a:t>etc.</a:t>
            </a:r>
            <a:endParaRPr lang="cs-CZ" sz="2500" dirty="0" smtClean="0"/>
          </a:p>
          <a:p>
            <a:pPr lvl="1"/>
            <a:r>
              <a:rPr lang="en-GB" sz="2500" b="1" dirty="0" smtClean="0"/>
              <a:t>Data cleaning</a:t>
            </a:r>
            <a:r>
              <a:rPr lang="cs-CZ" sz="2500" dirty="0" smtClean="0"/>
              <a:t> -</a:t>
            </a:r>
            <a:r>
              <a:rPr lang="en-GB" sz="2500" dirty="0" smtClean="0"/>
              <a:t> </a:t>
            </a:r>
            <a:r>
              <a:rPr lang="en-GB" sz="2500" dirty="0"/>
              <a:t>including addressing missing values and removing outliers.</a:t>
            </a:r>
          </a:p>
          <a:p>
            <a:r>
              <a:rPr lang="en-GB" sz="2500" b="1" dirty="0"/>
              <a:t>Method </a:t>
            </a:r>
            <a:r>
              <a:rPr lang="en-GB" sz="2500" b="1" dirty="0" smtClean="0"/>
              <a:t>selection</a:t>
            </a:r>
            <a:r>
              <a:rPr lang="cs-CZ" sz="2500" b="1" dirty="0" smtClean="0"/>
              <a:t> </a:t>
            </a:r>
            <a:r>
              <a:rPr lang="cs-CZ" sz="2500" dirty="0" smtClean="0"/>
              <a:t>- </a:t>
            </a:r>
            <a:r>
              <a:rPr lang="en-GB" sz="2500" dirty="0" smtClean="0"/>
              <a:t>Deciding </a:t>
            </a:r>
            <a:r>
              <a:rPr lang="en-GB" sz="2500" dirty="0"/>
              <a:t>whether to use </a:t>
            </a:r>
            <a:r>
              <a:rPr lang="en-GB" sz="2500" dirty="0">
                <a:solidFill>
                  <a:srgbClr val="FF0000"/>
                </a:solidFill>
              </a:rPr>
              <a:t>exploratory factor analysis</a:t>
            </a:r>
            <a:r>
              <a:rPr lang="en-GB" sz="2500" dirty="0"/>
              <a:t> (EFA) or </a:t>
            </a:r>
            <a:r>
              <a:rPr lang="en-GB" sz="2500" dirty="0">
                <a:solidFill>
                  <a:srgbClr val="FF0000"/>
                </a:solidFill>
              </a:rPr>
              <a:t>confirmatory factor analysis </a:t>
            </a:r>
            <a:r>
              <a:rPr lang="en-GB" sz="2500" dirty="0"/>
              <a:t>(CFA). EFA is used for discovering potential structures, while CFA for testing hypotheses about the structure.</a:t>
            </a:r>
          </a:p>
          <a:p>
            <a:r>
              <a:rPr lang="en-GB" sz="2500" b="1" dirty="0"/>
              <a:t>Calculation of the correlation </a:t>
            </a:r>
            <a:r>
              <a:rPr lang="en-GB" sz="2500" b="1" dirty="0" smtClean="0"/>
              <a:t>matrix</a:t>
            </a:r>
            <a:r>
              <a:rPr lang="cs-CZ" sz="2500" dirty="0" smtClean="0"/>
              <a:t> - </a:t>
            </a:r>
            <a:r>
              <a:rPr lang="en-GB" sz="2500" dirty="0" smtClean="0"/>
              <a:t>Creating </a:t>
            </a:r>
            <a:r>
              <a:rPr lang="en-GB" sz="2500" dirty="0"/>
              <a:t>a correlation matrix of variables. This matrix provides the basis for factor analysis</a:t>
            </a:r>
            <a:r>
              <a:rPr lang="en-GB" sz="2500" dirty="0" smtClean="0"/>
              <a:t>.</a:t>
            </a:r>
            <a:endParaRPr lang="cs-CZ" sz="2500" dirty="0" smtClean="0"/>
          </a:p>
          <a:p>
            <a:r>
              <a:rPr lang="en-GB" sz="2500" b="1" dirty="0"/>
              <a:t>Choosing an extraction </a:t>
            </a:r>
            <a:r>
              <a:rPr lang="en-GB" sz="2500" b="1" dirty="0" smtClean="0"/>
              <a:t>method</a:t>
            </a:r>
            <a:r>
              <a:rPr lang="cs-CZ" sz="2500" dirty="0" smtClean="0"/>
              <a:t> - </a:t>
            </a:r>
            <a:r>
              <a:rPr lang="en-GB" sz="2500" dirty="0" smtClean="0"/>
              <a:t>principal </a:t>
            </a:r>
            <a:r>
              <a:rPr lang="en-GB" sz="2500" dirty="0"/>
              <a:t>axes (Principal Axis Factoring) or maximum </a:t>
            </a:r>
            <a:r>
              <a:rPr lang="en-GB" sz="2500" dirty="0" smtClean="0"/>
              <a:t>likelihood</a:t>
            </a:r>
            <a:endParaRPr lang="cs-CZ" sz="2500" dirty="0" smtClean="0"/>
          </a:p>
        </p:txBody>
      </p:sp>
    </p:spTree>
    <p:extLst>
      <p:ext uri="{BB962C8B-B14F-4D97-AF65-F5344CB8AC3E}">
        <p14:creationId xmlns:p14="http://schemas.microsoft.com/office/powerpoint/2010/main" val="185132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cs-CZ" b="1" dirty="0" err="1" smtClean="0"/>
              <a:t>Procedure</a:t>
            </a:r>
            <a:r>
              <a:rPr lang="cs-CZ" b="1" dirty="0" smtClean="0"/>
              <a:t> 2/2</a:t>
            </a:r>
            <a:endParaRPr lang="en-GB" b="1" dirty="0"/>
          </a:p>
        </p:txBody>
      </p:sp>
      <p:sp>
        <p:nvSpPr>
          <p:cNvPr id="5" name="Zástupný symbol pro obsah 2"/>
          <p:cNvSpPr>
            <a:spLocks noGrp="1"/>
          </p:cNvSpPr>
          <p:nvPr>
            <p:ph idx="1"/>
          </p:nvPr>
        </p:nvSpPr>
        <p:spPr>
          <a:xfrm>
            <a:off x="318052" y="1858616"/>
            <a:ext cx="11618844" cy="4010477"/>
          </a:xfrm>
        </p:spPr>
        <p:txBody>
          <a:bodyPr>
            <a:noAutofit/>
          </a:bodyPr>
          <a:lstStyle/>
          <a:p>
            <a:r>
              <a:rPr lang="en-GB" sz="2500" b="1" dirty="0"/>
              <a:t>Selection of the number of factors</a:t>
            </a:r>
            <a:r>
              <a:rPr lang="en-GB" sz="2500" dirty="0"/>
              <a:t> to be extracted, which can be done using the Kaiser criterion (eigenvalues </a:t>
            </a:r>
            <a:r>
              <a:rPr lang="en-GB" sz="2500" dirty="0" smtClean="0"/>
              <a:t>&gt; 1</a:t>
            </a:r>
            <a:r>
              <a:rPr lang="en-GB" sz="2500" dirty="0"/>
              <a:t>), the scree test, or based on theoretical considerations.</a:t>
            </a:r>
          </a:p>
          <a:p>
            <a:r>
              <a:rPr lang="en-GB" sz="2500" b="1" dirty="0" smtClean="0"/>
              <a:t>Factor rotation</a:t>
            </a:r>
            <a:r>
              <a:rPr lang="cs-CZ" sz="2500" dirty="0" smtClean="0"/>
              <a:t> – </a:t>
            </a:r>
            <a:r>
              <a:rPr lang="cs-CZ" sz="2500" dirty="0" err="1" smtClean="0"/>
              <a:t>better</a:t>
            </a:r>
            <a:r>
              <a:rPr lang="cs-CZ" sz="2500" dirty="0" smtClean="0"/>
              <a:t> </a:t>
            </a:r>
            <a:r>
              <a:rPr lang="en-GB" sz="2500" dirty="0" smtClean="0"/>
              <a:t>interpretation</a:t>
            </a:r>
            <a:r>
              <a:rPr lang="en-GB" sz="2500" dirty="0"/>
              <a:t>. Orthogonal rotation (e.g. </a:t>
            </a:r>
            <a:r>
              <a:rPr lang="en-GB" sz="2500" dirty="0" err="1"/>
              <a:t>Varimax</a:t>
            </a:r>
            <a:r>
              <a:rPr lang="en-GB" sz="2500" dirty="0"/>
              <a:t>) maintains factor </a:t>
            </a:r>
            <a:r>
              <a:rPr lang="en-GB" sz="2500" dirty="0" smtClean="0"/>
              <a:t>independence.</a:t>
            </a:r>
            <a:endParaRPr lang="en-GB" sz="2500" dirty="0"/>
          </a:p>
          <a:p>
            <a:r>
              <a:rPr lang="en-GB" sz="2500" b="1" dirty="0"/>
              <a:t>Interpretation of </a:t>
            </a:r>
            <a:r>
              <a:rPr lang="en-GB" sz="2500" b="1" dirty="0" smtClean="0"/>
              <a:t>factors</a:t>
            </a:r>
            <a:r>
              <a:rPr lang="cs-CZ" sz="2500" dirty="0" smtClean="0"/>
              <a:t> - </a:t>
            </a:r>
            <a:r>
              <a:rPr lang="en-GB" sz="2500" dirty="0" smtClean="0"/>
              <a:t>Each </a:t>
            </a:r>
            <a:r>
              <a:rPr lang="en-GB" sz="2500" dirty="0"/>
              <a:t>factor is interpreted on the basis of variables that have high loadings on it. Interpretation depends on the research </a:t>
            </a:r>
            <a:r>
              <a:rPr lang="en-GB" sz="2500" dirty="0" smtClean="0"/>
              <a:t>context.</a:t>
            </a:r>
            <a:endParaRPr lang="en-GB" sz="2500" dirty="0"/>
          </a:p>
          <a:p>
            <a:r>
              <a:rPr lang="en-GB" sz="2500" b="1" dirty="0"/>
              <a:t>Assessment of model fit and </a:t>
            </a:r>
            <a:r>
              <a:rPr lang="en-GB" sz="2500" b="1" dirty="0" smtClean="0"/>
              <a:t>reliability</a:t>
            </a:r>
            <a:r>
              <a:rPr lang="cs-CZ" sz="2500" dirty="0" smtClean="0"/>
              <a:t> - </a:t>
            </a:r>
            <a:r>
              <a:rPr lang="en-GB" sz="2500" dirty="0" smtClean="0"/>
              <a:t>In </a:t>
            </a:r>
            <a:r>
              <a:rPr lang="en-GB" sz="2500" dirty="0"/>
              <a:t>CFA, model fit is evaluated using various measures such as </a:t>
            </a:r>
            <a:r>
              <a:rPr lang="en-GB" sz="2500" dirty="0" smtClean="0"/>
              <a:t>RMSEA</a:t>
            </a:r>
            <a:r>
              <a:rPr lang="cs-CZ" sz="2500" dirty="0" smtClean="0"/>
              <a:t> (</a:t>
            </a:r>
            <a:r>
              <a:rPr lang="en-GB" sz="2500" dirty="0" smtClean="0"/>
              <a:t>Root </a:t>
            </a:r>
            <a:r>
              <a:rPr lang="en-GB" sz="2500" dirty="0"/>
              <a:t>Mean Square Error of Approximation</a:t>
            </a:r>
            <a:r>
              <a:rPr lang="cs-CZ" sz="2500" dirty="0" smtClean="0"/>
              <a:t>)</a:t>
            </a:r>
            <a:r>
              <a:rPr lang="en-GB" sz="2500" dirty="0" smtClean="0"/>
              <a:t>, CFI</a:t>
            </a:r>
            <a:r>
              <a:rPr lang="cs-CZ" sz="2500" dirty="0" smtClean="0"/>
              <a:t> (</a:t>
            </a:r>
            <a:r>
              <a:rPr lang="en-GB" sz="2500" dirty="0"/>
              <a:t>Comparative Fit </a:t>
            </a:r>
            <a:r>
              <a:rPr lang="en-GB" sz="2500" dirty="0" smtClean="0"/>
              <a:t>Index</a:t>
            </a:r>
            <a:r>
              <a:rPr lang="cs-CZ" sz="2500" dirty="0" smtClean="0"/>
              <a:t>)</a:t>
            </a:r>
            <a:r>
              <a:rPr lang="en-GB" sz="2500" dirty="0" smtClean="0"/>
              <a:t>, and </a:t>
            </a:r>
            <a:r>
              <a:rPr lang="en-GB" sz="2500" dirty="0"/>
              <a:t>others</a:t>
            </a:r>
            <a:r>
              <a:rPr lang="en-GB" sz="2500" dirty="0" smtClean="0"/>
              <a:t>.</a:t>
            </a:r>
            <a:r>
              <a:rPr lang="cs-CZ" sz="2500" dirty="0" smtClean="0"/>
              <a:t> </a:t>
            </a:r>
            <a:endParaRPr lang="en-GB" sz="2500" dirty="0"/>
          </a:p>
        </p:txBody>
      </p:sp>
    </p:spTree>
    <p:extLst>
      <p:ext uri="{BB962C8B-B14F-4D97-AF65-F5344CB8AC3E}">
        <p14:creationId xmlns:p14="http://schemas.microsoft.com/office/powerpoint/2010/main" val="1457113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196</TotalTime>
  <Words>2469</Words>
  <Application>Microsoft Office PowerPoint</Application>
  <PresentationFormat>Širokoúhlá obrazovka</PresentationFormat>
  <Paragraphs>224</Paragraphs>
  <Slides>49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49</vt:i4>
      </vt:variant>
    </vt:vector>
  </HeadingPairs>
  <TitlesOfParts>
    <vt:vector size="55" baseType="lpstr">
      <vt:lpstr>Arial</vt:lpstr>
      <vt:lpstr>Calibri</vt:lpstr>
      <vt:lpstr>Calibri Light</vt:lpstr>
      <vt:lpstr>Constantia</vt:lpstr>
      <vt:lpstr>Times New Roman</vt:lpstr>
      <vt:lpstr>Retrospektiva</vt:lpstr>
      <vt:lpstr>Factor Analysis</vt:lpstr>
      <vt:lpstr>Martin Sebera</vt:lpstr>
      <vt:lpstr>Prezentace aplikace PowerPoint</vt:lpstr>
      <vt:lpstr>Lecture schedule – Factor Analysis</vt:lpstr>
      <vt:lpstr>When was it created and who discovered it?</vt:lpstr>
      <vt:lpstr>What is it used for</vt:lpstr>
      <vt:lpstr>Requirements</vt:lpstr>
      <vt:lpstr>Procedure 1/2</vt:lpstr>
      <vt:lpstr>Procedure 2/2</vt:lpstr>
      <vt:lpstr>Important terms again - 1/3</vt:lpstr>
      <vt:lpstr>Important terms again - 2/3</vt:lpstr>
      <vt:lpstr>Important terms again - 3/3</vt:lpstr>
      <vt:lpstr>Weaknesses</vt:lpstr>
      <vt:lpstr>Conclusion</vt:lpstr>
      <vt:lpstr>Example - Decathlon results from the Athens Olympics 2004</vt:lpstr>
      <vt:lpstr>Example - Decathlon results from the Athens Olympics 2004</vt:lpstr>
      <vt:lpstr>Prezentace aplikace PowerPoint</vt:lpstr>
      <vt:lpstr>Example - Decathlon results from the Athens Olympics 2004</vt:lpstr>
      <vt:lpstr>Example - Decathlon results from the Athens Olympics 2004</vt:lpstr>
      <vt:lpstr>Example - Decathlon results from the Athens Olympics 2004</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Transfer to sports training</vt:lpstr>
      <vt:lpstr>Transfer to sports training</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Factoral Analysis</dc:title>
  <dc:creator>Sebera Martin</dc:creator>
  <cp:lastModifiedBy>Sebera Martin</cp:lastModifiedBy>
  <cp:revision>21</cp:revision>
  <dcterms:created xsi:type="dcterms:W3CDTF">2023-12-13T19:36:25Z</dcterms:created>
  <dcterms:modified xsi:type="dcterms:W3CDTF">2023-12-14T15:20:27Z</dcterms:modified>
</cp:coreProperties>
</file>