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4" r:id="rId3"/>
    <p:sldId id="285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6" r:id="rId14"/>
    <p:sldId id="265" r:id="rId15"/>
    <p:sldId id="266" r:id="rId16"/>
    <p:sldId id="267" r:id="rId17"/>
    <p:sldId id="268" r:id="rId18"/>
    <p:sldId id="287" r:id="rId19"/>
    <p:sldId id="269" r:id="rId20"/>
    <p:sldId id="279" r:id="rId21"/>
    <p:sldId id="272" r:id="rId22"/>
    <p:sldId id="288" r:id="rId23"/>
    <p:sldId id="289" r:id="rId24"/>
    <p:sldId id="280" r:id="rId25"/>
    <p:sldId id="281" r:id="rId26"/>
    <p:sldId id="271" r:id="rId27"/>
    <p:sldId id="270" r:id="rId28"/>
    <p:sldId id="273" r:id="rId29"/>
    <p:sldId id="282" r:id="rId30"/>
    <p:sldId id="283" r:id="rId31"/>
    <p:sldId id="274" r:id="rId32"/>
    <p:sldId id="275" r:id="rId33"/>
    <p:sldId id="276" r:id="rId34"/>
    <p:sldId id="277" r:id="rId3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643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6:54:28.0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 1,'-6'0,"-2"0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06:54:30.2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1,'9'1,"1"1,-1 1,0 0,0 0,0 0,0 1,10 7,9 3,-1-2,0-1,1-1,1-2,0 0,0-2,47 3,620 23,152-23,-529-11,142-17,-85 1,997 15,-709 6,-609-6,94-15,-103 10,26 1,135 5,-127 3,-45-1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3353" y="1828800"/>
            <a:ext cx="4752528" cy="109614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dirty="0"/>
              <a:t>ENDOKRINNÍ SYSTÉM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C7E66E0-8DA7-470C-938C-8E5F642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EFE17-0CEA-4796-9C48-823DC1D3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NESTEROIDNÍ HORMONY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4EC5B-215D-4964-931A-FB105360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28800"/>
            <a:ext cx="9144000" cy="49299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Nejsou rozpustné v tucích</a:t>
            </a:r>
          </a:p>
          <a:p>
            <a:pPr>
              <a:lnSpc>
                <a:spcPct val="100000"/>
              </a:lnSpc>
            </a:pPr>
            <a:r>
              <a:rPr lang="cs-CZ" dirty="0"/>
              <a:t>Nedifundují samy přes buněčné membrány; musí se navázat na specifické receptory umístěné na buněčné membráně</a:t>
            </a:r>
          </a:p>
          <a:p>
            <a:pPr>
              <a:lnSpc>
                <a:spcPct val="100000"/>
              </a:lnSpc>
            </a:pPr>
            <a:r>
              <a:rPr lang="cs-CZ" dirty="0"/>
              <a:t>Dva typy: 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Deriváty aminokyselin</a:t>
            </a:r>
            <a:br>
              <a:rPr lang="cs-CZ" sz="2400" dirty="0"/>
            </a:br>
            <a:r>
              <a:rPr lang="cs-CZ" sz="2400" dirty="0"/>
              <a:t>(např. epinefrin)</a:t>
            </a:r>
          </a:p>
          <a:p>
            <a:pPr lvl="1">
              <a:lnSpc>
                <a:spcPct val="100000"/>
              </a:lnSpc>
            </a:pPr>
            <a:r>
              <a:rPr lang="cs-CZ" sz="2400" dirty="0"/>
              <a:t>Proteinové nebo peptidové</a:t>
            </a:r>
            <a:br>
              <a:rPr lang="cs-CZ" sz="2400" dirty="0"/>
            </a:br>
            <a:r>
              <a:rPr lang="cs-CZ" sz="2400" dirty="0"/>
              <a:t>hormony (např. inzulín)</a:t>
            </a:r>
          </a:p>
          <a:p>
            <a:pPr>
              <a:lnSpc>
                <a:spcPct val="100000"/>
              </a:lnSpc>
            </a:pPr>
            <a:endParaRPr lang="cs-CZ" sz="1600" dirty="0"/>
          </a:p>
        </p:txBody>
      </p:sp>
      <p:pic>
        <p:nvPicPr>
          <p:cNvPr id="4" name="Picture 6" descr="83069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9F9E061C-F7F7-4596-81F6-285E883D0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9207"/>
          <a:stretch>
            <a:fillRect/>
          </a:stretch>
        </p:blipFill>
        <p:spPr bwMode="auto">
          <a:xfrm>
            <a:off x="5303913" y="3080179"/>
            <a:ext cx="6888088" cy="378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9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63A5D-6259-4FC6-9F1D-F67CCE12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ŘÍZENÍ UVOLŇOVÁNÍ HORMONŮ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557A16-CEA5-4EF9-A05D-671F0AC7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628800"/>
            <a:ext cx="11809312" cy="522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Zpětnovazebný systém – negativní a pozitivní zpětná vazba; hladiny hormonů kolísají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kontrolní</a:t>
            </a:r>
            <a:r>
              <a:rPr lang="en-GB" dirty="0"/>
              <a:t> </a:t>
            </a:r>
            <a:r>
              <a:rPr lang="en-GB" dirty="0" err="1"/>
              <a:t>mechanismus</a:t>
            </a:r>
            <a:r>
              <a:rPr lang="en-GB" dirty="0"/>
              <a:t> -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vyvolaná</a:t>
            </a:r>
            <a:r>
              <a:rPr lang="en-GB" dirty="0"/>
              <a:t> </a:t>
            </a:r>
            <a:r>
              <a:rPr lang="en-GB" dirty="0" err="1"/>
              <a:t>hormonem</a:t>
            </a:r>
            <a:r>
              <a:rPr lang="en-GB" dirty="0"/>
              <a:t> v </a:t>
            </a:r>
            <a:r>
              <a:rPr lang="en-GB" dirty="0" err="1"/>
              <a:t>cílové</a:t>
            </a:r>
            <a:r>
              <a:rPr lang="en-GB" dirty="0"/>
              <a:t> </a:t>
            </a:r>
            <a:r>
              <a:rPr lang="en-GB" dirty="0" err="1"/>
              <a:t>tkáni</a:t>
            </a:r>
            <a:r>
              <a:rPr lang="en-GB" dirty="0"/>
              <a:t> je </a:t>
            </a:r>
            <a:r>
              <a:rPr lang="en-GB" dirty="0" err="1"/>
              <a:t>monitorována</a:t>
            </a:r>
            <a:r>
              <a:rPr lang="en-GB" dirty="0"/>
              <a:t> à </a:t>
            </a:r>
            <a:r>
              <a:rPr lang="en-GB" dirty="0" err="1"/>
              <a:t>zpětně</a:t>
            </a:r>
            <a:r>
              <a:rPr lang="en-GB" dirty="0"/>
              <a:t> </a:t>
            </a:r>
            <a:r>
              <a:rPr lang="en-GB" dirty="0" err="1"/>
              <a:t>inhibuje</a:t>
            </a:r>
            <a:r>
              <a:rPr lang="en-GB" dirty="0"/>
              <a:t> </a:t>
            </a:r>
            <a:r>
              <a:rPr lang="en-GB" dirty="0" err="1"/>
              <a:t>sekreci</a:t>
            </a:r>
            <a:r>
              <a:rPr lang="en-GB" dirty="0"/>
              <a:t> </a:t>
            </a:r>
            <a:r>
              <a:rPr lang="en-GB" dirty="0" err="1"/>
              <a:t>hormonu</a:t>
            </a:r>
            <a:r>
              <a:rPr lang="en-GB" dirty="0"/>
              <a:t> à </a:t>
            </a:r>
            <a:r>
              <a:rPr lang="en-GB" dirty="0" err="1"/>
              <a:t>zabraňuje</a:t>
            </a:r>
            <a:r>
              <a:rPr lang="en-GB" dirty="0"/>
              <a:t> se </a:t>
            </a: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hypersekreci</a:t>
            </a:r>
            <a:r>
              <a:rPr lang="en-GB" dirty="0"/>
              <a:t> </a:t>
            </a:r>
            <a:r>
              <a:rPr lang="en-GB" dirty="0" err="1"/>
              <a:t>hormonu</a:t>
            </a:r>
            <a:r>
              <a:rPr lang="en-GB" dirty="0"/>
              <a:t> 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sz="2800" dirty="0"/>
              <a:t>Může kolísat i množství receptorů (nahoru i dolů)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Regulační osy:</a:t>
            </a:r>
          </a:p>
          <a:p>
            <a:pPr lvl="1">
              <a:lnSpc>
                <a:spcPct val="150000"/>
              </a:lnSpc>
            </a:pPr>
            <a:r>
              <a:rPr lang="cs-CZ" sz="2600" dirty="0"/>
              <a:t>S nadřazeností a stimulací </a:t>
            </a:r>
          </a:p>
          <a:p>
            <a:pPr lvl="2">
              <a:lnSpc>
                <a:spcPct val="150000"/>
              </a:lnSpc>
            </a:pPr>
            <a:r>
              <a:rPr lang="cs-CZ" sz="2300" dirty="0"/>
              <a:t>Hypotalamus – hypofýza – cílový orgán (např. nadledviny, štítná žláza, gonády)</a:t>
            </a:r>
          </a:p>
          <a:p>
            <a:pPr lvl="1">
              <a:lnSpc>
                <a:spcPct val="150000"/>
              </a:lnSpc>
            </a:pPr>
            <a:r>
              <a:rPr lang="cs-CZ" sz="2600" dirty="0"/>
              <a:t>Bez nadřazenosti </a:t>
            </a:r>
          </a:p>
          <a:p>
            <a:pPr lvl="2">
              <a:lnSpc>
                <a:spcPct val="150000"/>
              </a:lnSpc>
            </a:pPr>
            <a:r>
              <a:rPr lang="cs-CZ" sz="2400" dirty="0"/>
              <a:t>Např. pankreas, příštítná tělíska, dřeň nadledvinek a renin-angiotensinový systém</a:t>
            </a:r>
          </a:p>
          <a:p>
            <a:pPr marL="388620" indent="-342900">
              <a:lnSpc>
                <a:spcPct val="150000"/>
              </a:lnSpc>
            </a:pPr>
            <a:r>
              <a:rPr lang="en-GB" sz="2900" dirty="0" err="1"/>
              <a:t>cyklické</a:t>
            </a:r>
            <a:r>
              <a:rPr lang="en-GB" sz="2900" dirty="0"/>
              <a:t> </a:t>
            </a:r>
            <a:r>
              <a:rPr lang="en-GB" sz="2900" dirty="0" err="1"/>
              <a:t>změny</a:t>
            </a:r>
            <a:r>
              <a:rPr lang="en-GB" sz="2900" dirty="0"/>
              <a:t> </a:t>
            </a:r>
            <a:r>
              <a:rPr lang="en-GB" sz="2900" dirty="0" err="1"/>
              <a:t>sekrece</a:t>
            </a:r>
            <a:r>
              <a:rPr lang="en-GB" sz="2900" dirty="0"/>
              <a:t> </a:t>
            </a:r>
            <a:r>
              <a:rPr lang="en-GB" sz="2900" dirty="0" err="1"/>
              <a:t>hormonů</a:t>
            </a:r>
            <a:r>
              <a:rPr lang="en-GB" sz="2900" dirty="0"/>
              <a:t> - </a:t>
            </a:r>
            <a:r>
              <a:rPr lang="en-GB" sz="2900" dirty="0" err="1"/>
              <a:t>vliv</a:t>
            </a:r>
            <a:r>
              <a:rPr lang="en-GB" sz="2900" dirty="0"/>
              <a:t> </a:t>
            </a:r>
            <a:r>
              <a:rPr lang="en-GB" sz="2900" dirty="0" err="1"/>
              <a:t>spánku</a:t>
            </a:r>
            <a:r>
              <a:rPr lang="en-GB" sz="2900" dirty="0"/>
              <a:t>, </a:t>
            </a:r>
            <a:r>
              <a:rPr lang="en-GB" sz="2900" dirty="0" err="1"/>
              <a:t>stárnutí</a:t>
            </a:r>
            <a:r>
              <a:rPr lang="en-GB" sz="2900" dirty="0"/>
              <a:t>, </a:t>
            </a:r>
            <a:r>
              <a:rPr lang="en-GB" sz="2900" dirty="0" err="1"/>
              <a:t>střídání</a:t>
            </a:r>
            <a:r>
              <a:rPr lang="en-GB" sz="2900" dirty="0"/>
              <a:t> </a:t>
            </a:r>
            <a:r>
              <a:rPr lang="en-GB" sz="2900" dirty="0" err="1"/>
              <a:t>ročních</a:t>
            </a:r>
            <a:r>
              <a:rPr lang="en-GB" sz="2900" dirty="0"/>
              <a:t> </a:t>
            </a:r>
            <a:r>
              <a:rPr lang="en-GB" sz="2900" dirty="0" err="1"/>
              <a:t>období</a:t>
            </a:r>
            <a:r>
              <a:rPr lang="en-GB" sz="2900" dirty="0"/>
              <a:t> - </a:t>
            </a:r>
            <a:r>
              <a:rPr lang="en-GB" sz="2900" dirty="0" err="1"/>
              <a:t>např</a:t>
            </a:r>
            <a:r>
              <a:rPr lang="en-GB" sz="2900" dirty="0"/>
              <a:t>. </a:t>
            </a:r>
            <a:r>
              <a:rPr lang="en-GB" sz="2900" dirty="0" err="1"/>
              <a:t>sekrece</a:t>
            </a:r>
            <a:r>
              <a:rPr lang="en-GB" sz="2900" dirty="0"/>
              <a:t> </a:t>
            </a:r>
            <a:r>
              <a:rPr lang="en-GB" sz="2900" dirty="0" err="1"/>
              <a:t>růstového</a:t>
            </a:r>
            <a:r>
              <a:rPr lang="en-GB" sz="2900" dirty="0"/>
              <a:t> </a:t>
            </a:r>
            <a:r>
              <a:rPr lang="en-GB" sz="2900" dirty="0" err="1"/>
              <a:t>hormonu</a:t>
            </a:r>
            <a:r>
              <a:rPr lang="en-GB" sz="2900" dirty="0"/>
              <a:t> – </a:t>
            </a:r>
            <a:r>
              <a:rPr lang="en-GB" sz="2900" dirty="0" err="1"/>
              <a:t>dosahuje</a:t>
            </a:r>
            <a:r>
              <a:rPr lang="en-GB" sz="2900" dirty="0"/>
              <a:t> maxima </a:t>
            </a:r>
            <a:r>
              <a:rPr lang="en-GB" sz="2900" dirty="0" err="1"/>
              <a:t>během</a:t>
            </a:r>
            <a:r>
              <a:rPr lang="en-GB" sz="2900" dirty="0"/>
              <a:t> </a:t>
            </a:r>
            <a:r>
              <a:rPr lang="en-GB" sz="2900" dirty="0" err="1"/>
              <a:t>časných</a:t>
            </a:r>
            <a:r>
              <a:rPr lang="en-GB" sz="2900" dirty="0"/>
              <a:t> </a:t>
            </a:r>
            <a:r>
              <a:rPr lang="en-GB" sz="2900" dirty="0" err="1"/>
              <a:t>fází</a:t>
            </a:r>
            <a:r>
              <a:rPr lang="en-GB" sz="2900" dirty="0"/>
              <a:t> </a:t>
            </a:r>
            <a:r>
              <a:rPr lang="en-GB" sz="2900" dirty="0" err="1"/>
              <a:t>spánku</a:t>
            </a:r>
            <a:r>
              <a:rPr lang="en-GB" sz="2900" dirty="0"/>
              <a:t>, ale </a:t>
            </a:r>
            <a:r>
              <a:rPr lang="en-GB" sz="2900" dirty="0" err="1"/>
              <a:t>pak</a:t>
            </a:r>
            <a:r>
              <a:rPr lang="en-GB" sz="2900" dirty="0"/>
              <a:t> se </a:t>
            </a:r>
            <a:r>
              <a:rPr lang="en-GB" sz="2900" dirty="0" err="1"/>
              <a:t>vrací</a:t>
            </a:r>
            <a:r>
              <a:rPr lang="en-GB" sz="2900" dirty="0"/>
              <a:t> </a:t>
            </a:r>
            <a:r>
              <a:rPr lang="en-GB" sz="2900" dirty="0" err="1"/>
              <a:t>na</a:t>
            </a:r>
            <a:r>
              <a:rPr lang="en-GB" sz="2900" dirty="0"/>
              <a:t> </a:t>
            </a:r>
            <a:r>
              <a:rPr lang="en-GB" sz="2900" dirty="0" err="1"/>
              <a:t>udržovací</a:t>
            </a:r>
            <a:r>
              <a:rPr lang="en-GB" sz="2900" dirty="0"/>
              <a:t> </a:t>
            </a:r>
            <a:r>
              <a:rPr lang="en-GB" sz="2900" dirty="0" err="1"/>
              <a:t>hladinu</a:t>
            </a:r>
            <a:endParaRPr lang="cs-CZ" sz="29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BE82CC-44D7-462D-9BA3-6DCD0D6A8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15" t="37394" r="5113" b="34243"/>
          <a:stretch/>
        </p:blipFill>
        <p:spPr>
          <a:xfrm>
            <a:off x="7248128" y="2636912"/>
            <a:ext cx="482453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F2FA2-2C58-47F3-A79F-7FAFA5BC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HYPOTALAMO-HYPOFYZÁRNÍ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771F33-3751-4FCE-9D67-431383E9D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628800"/>
            <a:ext cx="8446097" cy="51299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Součást neuroendokrinního systému, řídí žlázy s vnitřní sekrecí</a:t>
            </a:r>
          </a:p>
          <a:p>
            <a:pPr>
              <a:lnSpc>
                <a:spcPct val="150000"/>
              </a:lnSpc>
            </a:pPr>
            <a:r>
              <a:rPr lang="cs-CZ" dirty="0"/>
              <a:t>Hypotalamus zpracovává informace z celého těla (vnitřní prostředí, emoce, stres, senzorické vjemy atd.)</a:t>
            </a:r>
          </a:p>
          <a:p>
            <a:pPr>
              <a:lnSpc>
                <a:spcPct val="150000"/>
              </a:lnSpc>
            </a:pPr>
            <a:r>
              <a:rPr lang="cs-CZ" dirty="0"/>
              <a:t>Hypotalamus bezprostředně ovlivňuje hypofýzu - </a:t>
            </a:r>
            <a:r>
              <a:rPr lang="en-GB" dirty="0" err="1"/>
              <a:t>spojení</a:t>
            </a:r>
            <a:r>
              <a:rPr lang="en-GB" dirty="0"/>
              <a:t> </a:t>
            </a:r>
            <a:r>
              <a:rPr lang="en-GB" dirty="0" err="1"/>
              <a:t>nervového</a:t>
            </a:r>
            <a:r>
              <a:rPr lang="en-GB" dirty="0"/>
              <a:t> a </a:t>
            </a:r>
            <a:r>
              <a:rPr lang="en-GB" dirty="0" err="1"/>
              <a:t>endokrinního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prostřednictvím</a:t>
            </a:r>
            <a:r>
              <a:rPr lang="en-GB" dirty="0"/>
              <a:t> </a:t>
            </a:r>
            <a:r>
              <a:rPr lang="en-GB" dirty="0" err="1"/>
              <a:t>hypofýzy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en-GB" dirty="0" err="1"/>
              <a:t>Hormony</a:t>
            </a:r>
            <a:r>
              <a:rPr lang="en-GB" dirty="0"/>
              <a:t> hypothalamus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Hy</a:t>
            </a:r>
            <a:r>
              <a:rPr lang="en-GB" dirty="0" err="1"/>
              <a:t>pothalamické</a:t>
            </a:r>
            <a:r>
              <a:rPr lang="en-GB" dirty="0"/>
              <a:t> </a:t>
            </a:r>
            <a:r>
              <a:rPr lang="en-GB" dirty="0" err="1"/>
              <a:t>regulační</a:t>
            </a:r>
            <a:r>
              <a:rPr lang="en-GB" dirty="0"/>
              <a:t> </a:t>
            </a:r>
            <a:r>
              <a:rPr lang="en-GB" dirty="0" err="1"/>
              <a:t>hormony</a:t>
            </a:r>
            <a:r>
              <a:rPr lang="en-GB" dirty="0"/>
              <a:t> 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en-GB" dirty="0"/>
              <a:t>Oxytocin </a:t>
            </a:r>
            <a:r>
              <a:rPr lang="cs-CZ" dirty="0"/>
              <a:t>- </a:t>
            </a:r>
            <a:r>
              <a:rPr lang="en-GB" dirty="0" err="1"/>
              <a:t>ejekc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mléka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kojení</a:t>
            </a:r>
            <a:r>
              <a:rPr lang="cs-CZ" dirty="0"/>
              <a:t>, </a:t>
            </a:r>
            <a:r>
              <a:rPr lang="en-GB" dirty="0" err="1"/>
              <a:t>kontrakc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hladké</a:t>
            </a:r>
            <a:r>
              <a:rPr lang="en-GB" dirty="0"/>
              <a:t> </a:t>
            </a:r>
            <a:r>
              <a:rPr lang="en-GB" dirty="0" err="1"/>
              <a:t>svaloviny</a:t>
            </a:r>
            <a:r>
              <a:rPr lang="en-GB" dirty="0"/>
              <a:t> </a:t>
            </a:r>
            <a:r>
              <a:rPr lang="en-GB" dirty="0" err="1"/>
              <a:t>dělohy</a:t>
            </a:r>
            <a:r>
              <a:rPr lang="cs-CZ" dirty="0"/>
              <a:t>, p</a:t>
            </a:r>
            <a:r>
              <a:rPr lang="en-GB" dirty="0" err="1"/>
              <a:t>odněcuje</a:t>
            </a:r>
            <a:r>
              <a:rPr lang="en-GB" dirty="0"/>
              <a:t> </a:t>
            </a:r>
            <a:r>
              <a:rPr lang="en-GB" dirty="0" err="1"/>
              <a:t>vznik</a:t>
            </a:r>
            <a:r>
              <a:rPr lang="en-GB" dirty="0"/>
              <a:t> </a:t>
            </a:r>
            <a:r>
              <a:rPr lang="en-GB" dirty="0" err="1"/>
              <a:t>příjemných</a:t>
            </a:r>
            <a:r>
              <a:rPr lang="en-GB" dirty="0"/>
              <a:t> </a:t>
            </a:r>
            <a:r>
              <a:rPr lang="en-GB" dirty="0" err="1"/>
              <a:t>pocitů</a:t>
            </a:r>
            <a:r>
              <a:rPr lang="en-GB" dirty="0"/>
              <a:t> a </a:t>
            </a:r>
            <a:r>
              <a:rPr lang="en-GB" dirty="0" err="1"/>
              <a:t>navozuje</a:t>
            </a:r>
            <a:r>
              <a:rPr lang="en-GB" dirty="0"/>
              <a:t> </a:t>
            </a:r>
            <a:r>
              <a:rPr lang="en-GB" dirty="0" err="1"/>
              <a:t>pečovatelské</a:t>
            </a:r>
            <a:r>
              <a:rPr lang="en-GB" dirty="0"/>
              <a:t> a </a:t>
            </a:r>
            <a:r>
              <a:rPr lang="en-GB" dirty="0" err="1"/>
              <a:t>ochranitelské</a:t>
            </a:r>
            <a:r>
              <a:rPr lang="en-GB" dirty="0"/>
              <a:t> </a:t>
            </a:r>
            <a:r>
              <a:rPr lang="en-GB" dirty="0" err="1"/>
              <a:t>chování</a:t>
            </a:r>
            <a:r>
              <a:rPr lang="en-GB" dirty="0"/>
              <a:t> u </a:t>
            </a:r>
            <a:r>
              <a:rPr lang="en-GB" dirty="0" err="1"/>
              <a:t>mužů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žen</a:t>
            </a:r>
            <a:r>
              <a:rPr lang="en-GB" dirty="0"/>
              <a:t> (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nazýván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hormon</a:t>
            </a:r>
            <a:r>
              <a:rPr lang="en-GB" dirty="0"/>
              <a:t> </a:t>
            </a:r>
            <a:r>
              <a:rPr lang="en-GB" dirty="0" err="1"/>
              <a:t>lásky</a:t>
            </a:r>
            <a:r>
              <a:rPr lang="en-GB" dirty="0"/>
              <a:t>)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en-GB" dirty="0"/>
              <a:t>ADH</a:t>
            </a:r>
            <a:r>
              <a:rPr lang="cs-CZ" dirty="0"/>
              <a:t> (</a:t>
            </a:r>
            <a:r>
              <a:rPr lang="en-GB" dirty="0" err="1"/>
              <a:t>antidiuretický</a:t>
            </a:r>
            <a:r>
              <a:rPr lang="en-GB" dirty="0"/>
              <a:t> </a:t>
            </a:r>
            <a:r>
              <a:rPr lang="en-GB" dirty="0" err="1"/>
              <a:t>hormon</a:t>
            </a:r>
            <a:r>
              <a:rPr lang="cs-CZ" sz="2800" dirty="0"/>
              <a:t>) - </a:t>
            </a:r>
            <a:r>
              <a:rPr lang="en-GB" dirty="0" err="1"/>
              <a:t>resorbce</a:t>
            </a:r>
            <a:r>
              <a:rPr lang="en-GB" dirty="0"/>
              <a:t> </a:t>
            </a:r>
            <a:r>
              <a:rPr lang="en-GB" dirty="0" err="1"/>
              <a:t>vody</a:t>
            </a:r>
            <a:r>
              <a:rPr lang="en-GB" dirty="0"/>
              <a:t> v </a:t>
            </a:r>
            <a:r>
              <a:rPr lang="en-GB" dirty="0" err="1"/>
              <a:t>ledvinách</a:t>
            </a:r>
            <a:r>
              <a:rPr lang="cs-CZ" dirty="0"/>
              <a:t> -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příjmu</a:t>
            </a:r>
            <a:r>
              <a:rPr lang="en-GB" dirty="0"/>
              <a:t> </a:t>
            </a:r>
            <a:r>
              <a:rPr lang="en-GB" dirty="0" err="1"/>
              <a:t>tekutin</a:t>
            </a:r>
            <a:r>
              <a:rPr lang="en-GB" dirty="0"/>
              <a:t> a </a:t>
            </a:r>
            <a:r>
              <a:rPr lang="en-GB" dirty="0" err="1"/>
              <a:t>nárůst</a:t>
            </a:r>
            <a:r>
              <a:rPr lang="en-GB" dirty="0"/>
              <a:t> </a:t>
            </a:r>
            <a:r>
              <a:rPr lang="en-GB" dirty="0" err="1"/>
              <a:t>krevního</a:t>
            </a:r>
            <a:r>
              <a:rPr lang="en-GB" dirty="0"/>
              <a:t> </a:t>
            </a:r>
            <a:r>
              <a:rPr lang="en-GB" dirty="0" err="1"/>
              <a:t>tlaku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CD429F-DFD5-4E15-9665-F7A31E9B6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56" t="17435" r="6885" b="6412"/>
          <a:stretch/>
        </p:blipFill>
        <p:spPr>
          <a:xfrm>
            <a:off x="8760296" y="1555802"/>
            <a:ext cx="3431704" cy="52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22000CA-6447-4F72-8613-ABB0289C2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25" y="0"/>
            <a:ext cx="9259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B88DD035-E1A1-45FB-831F-8C12E6D081E5}"/>
              </a:ext>
            </a:extLst>
          </p:cNvPr>
          <p:cNvSpPr/>
          <p:nvPr/>
        </p:nvSpPr>
        <p:spPr>
          <a:xfrm>
            <a:off x="1739516" y="476672"/>
            <a:ext cx="8712968" cy="19282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b="1" dirty="0">
                <a:solidFill>
                  <a:sysClr val="windowText" lastClr="000000"/>
                </a:solidFill>
              </a:rPr>
              <a:t>HYPOTALAMUS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8C03C888-5095-465A-9765-68987AEB3DB0}"/>
              </a:ext>
            </a:extLst>
          </p:cNvPr>
          <p:cNvSpPr/>
          <p:nvPr/>
        </p:nvSpPr>
        <p:spPr>
          <a:xfrm>
            <a:off x="1631504" y="2676745"/>
            <a:ext cx="8928992" cy="1888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  <a:p>
            <a:pPr algn="ctr"/>
            <a:endParaRPr lang="cs-CZ" sz="2400" b="1" dirty="0">
              <a:solidFill>
                <a:sysClr val="windowText" lastClr="000000"/>
              </a:solidFill>
            </a:endParaRPr>
          </a:p>
          <a:p>
            <a:pPr algn="ctr"/>
            <a:r>
              <a:rPr lang="cs-CZ" sz="2400" b="1" dirty="0">
                <a:solidFill>
                  <a:sysClr val="windowText" lastClr="000000"/>
                </a:solidFill>
              </a:rPr>
              <a:t>HYPOFÝZA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1458F6E5-0574-43F3-9038-B952DE3457E1}"/>
              </a:ext>
            </a:extLst>
          </p:cNvPr>
          <p:cNvSpPr/>
          <p:nvPr/>
        </p:nvSpPr>
        <p:spPr>
          <a:xfrm>
            <a:off x="2495600" y="3108794"/>
            <a:ext cx="2736304" cy="93610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Elipsa 7">
            <a:extLst>
              <a:ext uri="{FF2B5EF4-FFF2-40B4-BE49-F238E27FC236}">
                <a16:creationId xmlns:a16="http://schemas.microsoft.com/office/drawing/2014/main" id="{C313B5D1-EF35-4024-8F5A-0B282948A8F3}"/>
              </a:ext>
            </a:extLst>
          </p:cNvPr>
          <p:cNvSpPr/>
          <p:nvPr/>
        </p:nvSpPr>
        <p:spPr>
          <a:xfrm>
            <a:off x="5375920" y="2820762"/>
            <a:ext cx="1440160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Elipsa 9">
            <a:extLst>
              <a:ext uri="{FF2B5EF4-FFF2-40B4-BE49-F238E27FC236}">
                <a16:creationId xmlns:a16="http://schemas.microsoft.com/office/drawing/2014/main" id="{BB33C598-E3A4-4F27-A907-F2C24C72E89A}"/>
              </a:ext>
            </a:extLst>
          </p:cNvPr>
          <p:cNvSpPr/>
          <p:nvPr/>
        </p:nvSpPr>
        <p:spPr>
          <a:xfrm>
            <a:off x="7032104" y="3036786"/>
            <a:ext cx="2736304" cy="10081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Šipka doprava 11">
            <a:extLst>
              <a:ext uri="{FF2B5EF4-FFF2-40B4-BE49-F238E27FC236}">
                <a16:creationId xmlns:a16="http://schemas.microsoft.com/office/drawing/2014/main" id="{F8265472-A8BB-4F64-B267-C822549553B3}"/>
              </a:ext>
            </a:extLst>
          </p:cNvPr>
          <p:cNvSpPr/>
          <p:nvPr/>
        </p:nvSpPr>
        <p:spPr>
          <a:xfrm rot="7440047">
            <a:off x="3529067" y="2412918"/>
            <a:ext cx="108012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" name="Šipka doprava 12">
            <a:extLst>
              <a:ext uri="{FF2B5EF4-FFF2-40B4-BE49-F238E27FC236}">
                <a16:creationId xmlns:a16="http://schemas.microsoft.com/office/drawing/2014/main" id="{F18BB1F8-B1D3-4C54-9B28-08C08695E0C8}"/>
              </a:ext>
            </a:extLst>
          </p:cNvPr>
          <p:cNvSpPr/>
          <p:nvPr/>
        </p:nvSpPr>
        <p:spPr>
          <a:xfrm rot="5400000">
            <a:off x="5555940" y="2424718"/>
            <a:ext cx="108012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Šipka doprava 13">
            <a:extLst>
              <a:ext uri="{FF2B5EF4-FFF2-40B4-BE49-F238E27FC236}">
                <a16:creationId xmlns:a16="http://schemas.microsoft.com/office/drawing/2014/main" id="{88C3BFFE-6955-487C-A203-964CE9B7BF57}"/>
              </a:ext>
            </a:extLst>
          </p:cNvPr>
          <p:cNvSpPr/>
          <p:nvPr/>
        </p:nvSpPr>
        <p:spPr>
          <a:xfrm rot="3357455">
            <a:off x="7705797" y="2340778"/>
            <a:ext cx="108012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12" name="Přímá spojovací šipka 21">
            <a:extLst>
              <a:ext uri="{FF2B5EF4-FFF2-40B4-BE49-F238E27FC236}">
                <a16:creationId xmlns:a16="http://schemas.microsoft.com/office/drawing/2014/main" id="{4E6D246E-444E-45AB-BE84-BDCD9BD4691E}"/>
              </a:ext>
            </a:extLst>
          </p:cNvPr>
          <p:cNvCxnSpPr>
            <a:cxnSpLocks/>
            <a:stCxn id="6" idx="4"/>
            <a:endCxn id="17" idx="0"/>
          </p:cNvCxnSpPr>
          <p:nvPr/>
        </p:nvCxnSpPr>
        <p:spPr>
          <a:xfrm flipH="1">
            <a:off x="3719736" y="4044898"/>
            <a:ext cx="144016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ovací šipka 34">
            <a:extLst>
              <a:ext uri="{FF2B5EF4-FFF2-40B4-BE49-F238E27FC236}">
                <a16:creationId xmlns:a16="http://schemas.microsoft.com/office/drawing/2014/main" id="{307ED8E3-5F9F-4CEB-9CDC-DC9F899A9B62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6096000" y="3972890"/>
            <a:ext cx="49273" cy="1312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ovéPole 40">
            <a:extLst>
              <a:ext uri="{FF2B5EF4-FFF2-40B4-BE49-F238E27FC236}">
                <a16:creationId xmlns:a16="http://schemas.microsoft.com/office/drawing/2014/main" id="{96998789-7DF8-4ECB-A55D-4DF8EF657694}"/>
              </a:ext>
            </a:extLst>
          </p:cNvPr>
          <p:cNvSpPr txBox="1"/>
          <p:nvPr/>
        </p:nvSpPr>
        <p:spPr>
          <a:xfrm>
            <a:off x="1524000" y="59171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Prolaktin</a:t>
            </a:r>
          </a:p>
        </p:txBody>
      </p:sp>
      <p:sp>
        <p:nvSpPr>
          <p:cNvPr id="15" name="TextovéPole 41">
            <a:extLst>
              <a:ext uri="{FF2B5EF4-FFF2-40B4-BE49-F238E27FC236}">
                <a16:creationId xmlns:a16="http://schemas.microsoft.com/office/drawing/2014/main" id="{76D44A2D-9F1B-4963-9A00-D252490DC0E2}"/>
              </a:ext>
            </a:extLst>
          </p:cNvPr>
          <p:cNvSpPr txBox="1"/>
          <p:nvPr/>
        </p:nvSpPr>
        <p:spPr>
          <a:xfrm>
            <a:off x="2567608" y="56290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LH</a:t>
            </a:r>
          </a:p>
        </p:txBody>
      </p:sp>
      <p:sp>
        <p:nvSpPr>
          <p:cNvPr id="16" name="TextovéPole 42">
            <a:extLst>
              <a:ext uri="{FF2B5EF4-FFF2-40B4-BE49-F238E27FC236}">
                <a16:creationId xmlns:a16="http://schemas.microsoft.com/office/drawing/2014/main" id="{F4BADA59-09B6-4615-BBC5-44676BEF9FE9}"/>
              </a:ext>
            </a:extLst>
          </p:cNvPr>
          <p:cNvSpPr txBox="1"/>
          <p:nvPr/>
        </p:nvSpPr>
        <p:spPr>
          <a:xfrm>
            <a:off x="2927648" y="5197026"/>
            <a:ext cx="80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ACTH</a:t>
            </a:r>
          </a:p>
        </p:txBody>
      </p:sp>
      <p:sp>
        <p:nvSpPr>
          <p:cNvPr id="17" name="TextovéPole 43">
            <a:extLst>
              <a:ext uri="{FF2B5EF4-FFF2-40B4-BE49-F238E27FC236}">
                <a16:creationId xmlns:a16="http://schemas.microsoft.com/office/drawing/2014/main" id="{83876FBA-D81D-4C6E-A3AE-DE64B6A66797}"/>
              </a:ext>
            </a:extLst>
          </p:cNvPr>
          <p:cNvSpPr txBox="1"/>
          <p:nvPr/>
        </p:nvSpPr>
        <p:spPr>
          <a:xfrm>
            <a:off x="3431704" y="627714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FSH</a:t>
            </a:r>
          </a:p>
        </p:txBody>
      </p:sp>
      <p:sp>
        <p:nvSpPr>
          <p:cNvPr id="18" name="TextovéPole 44">
            <a:extLst>
              <a:ext uri="{FF2B5EF4-FFF2-40B4-BE49-F238E27FC236}">
                <a16:creationId xmlns:a16="http://schemas.microsoft.com/office/drawing/2014/main" id="{FA53EB6E-2A13-4369-A973-A5FC4BA20696}"/>
              </a:ext>
            </a:extLst>
          </p:cNvPr>
          <p:cNvSpPr txBox="1"/>
          <p:nvPr/>
        </p:nvSpPr>
        <p:spPr>
          <a:xfrm>
            <a:off x="4007768" y="534104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TSH</a:t>
            </a:r>
          </a:p>
        </p:txBody>
      </p:sp>
      <p:sp>
        <p:nvSpPr>
          <p:cNvPr id="19" name="TextovéPole 45">
            <a:extLst>
              <a:ext uri="{FF2B5EF4-FFF2-40B4-BE49-F238E27FC236}">
                <a16:creationId xmlns:a16="http://schemas.microsoft.com/office/drawing/2014/main" id="{C34D0AB9-097C-47BF-8325-2B2AFA9D7476}"/>
              </a:ext>
            </a:extLst>
          </p:cNvPr>
          <p:cNvSpPr txBox="1"/>
          <p:nvPr/>
        </p:nvSpPr>
        <p:spPr>
          <a:xfrm>
            <a:off x="4655840" y="577309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STH</a:t>
            </a:r>
          </a:p>
        </p:txBody>
      </p:sp>
      <p:sp>
        <p:nvSpPr>
          <p:cNvPr id="20" name="TextovéPole 46">
            <a:extLst>
              <a:ext uri="{FF2B5EF4-FFF2-40B4-BE49-F238E27FC236}">
                <a16:creationId xmlns:a16="http://schemas.microsoft.com/office/drawing/2014/main" id="{20077FB8-3F04-45DA-BBD8-47CB5B069558}"/>
              </a:ext>
            </a:extLst>
          </p:cNvPr>
          <p:cNvSpPr txBox="1"/>
          <p:nvPr/>
        </p:nvSpPr>
        <p:spPr>
          <a:xfrm>
            <a:off x="5447928" y="53410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/>
              <a:t>Melanotropin</a:t>
            </a:r>
            <a:endParaRPr lang="cs-CZ" b="1" dirty="0"/>
          </a:p>
        </p:txBody>
      </p:sp>
      <p:sp>
        <p:nvSpPr>
          <p:cNvPr id="21" name="TextovéPole 47">
            <a:extLst>
              <a:ext uri="{FF2B5EF4-FFF2-40B4-BE49-F238E27FC236}">
                <a16:creationId xmlns:a16="http://schemas.microsoft.com/office/drawing/2014/main" id="{34766DA3-51C5-4682-9529-1BAAEDE2DB60}"/>
              </a:ext>
            </a:extLst>
          </p:cNvPr>
          <p:cNvSpPr txBox="1"/>
          <p:nvPr/>
        </p:nvSpPr>
        <p:spPr>
          <a:xfrm>
            <a:off x="7392144" y="5341042"/>
            <a:ext cx="127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Oxytocin</a:t>
            </a:r>
          </a:p>
        </p:txBody>
      </p:sp>
      <p:sp>
        <p:nvSpPr>
          <p:cNvPr id="22" name="TextovéPole 48">
            <a:extLst>
              <a:ext uri="{FF2B5EF4-FFF2-40B4-BE49-F238E27FC236}">
                <a16:creationId xmlns:a16="http://schemas.microsoft.com/office/drawing/2014/main" id="{43664960-896F-475B-BD3C-0BAB1C1117EC}"/>
              </a:ext>
            </a:extLst>
          </p:cNvPr>
          <p:cNvSpPr txBox="1"/>
          <p:nvPr/>
        </p:nvSpPr>
        <p:spPr>
          <a:xfrm>
            <a:off x="8757835" y="517935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ADH</a:t>
            </a:r>
          </a:p>
        </p:txBody>
      </p:sp>
      <p:sp>
        <p:nvSpPr>
          <p:cNvPr id="23" name="TextovéPole 6">
            <a:extLst>
              <a:ext uri="{FF2B5EF4-FFF2-40B4-BE49-F238E27FC236}">
                <a16:creationId xmlns:a16="http://schemas.microsoft.com/office/drawing/2014/main" id="{59950200-1B07-4EE4-9C77-BE604CDC4C39}"/>
              </a:ext>
            </a:extLst>
          </p:cNvPr>
          <p:cNvSpPr txBox="1"/>
          <p:nvPr/>
        </p:nvSpPr>
        <p:spPr>
          <a:xfrm>
            <a:off x="2820144" y="332360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Adenohypofýza</a:t>
            </a:r>
          </a:p>
        </p:txBody>
      </p:sp>
      <p:sp>
        <p:nvSpPr>
          <p:cNvPr id="24" name="TextovéPole 8">
            <a:extLst>
              <a:ext uri="{FF2B5EF4-FFF2-40B4-BE49-F238E27FC236}">
                <a16:creationId xmlns:a16="http://schemas.microsoft.com/office/drawing/2014/main" id="{3415AD09-2893-428A-92C2-36AC9C22D2E7}"/>
              </a:ext>
            </a:extLst>
          </p:cNvPr>
          <p:cNvSpPr txBox="1"/>
          <p:nvPr/>
        </p:nvSpPr>
        <p:spPr>
          <a:xfrm>
            <a:off x="5578709" y="3091607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Střední lalok</a:t>
            </a:r>
          </a:p>
        </p:txBody>
      </p:sp>
      <p:sp>
        <p:nvSpPr>
          <p:cNvPr id="25" name="TextovéPole 10">
            <a:extLst>
              <a:ext uri="{FF2B5EF4-FFF2-40B4-BE49-F238E27FC236}">
                <a16:creationId xmlns:a16="http://schemas.microsoft.com/office/drawing/2014/main" id="{9A02B178-9FDE-48C6-A3A7-2C3B92FD47BE}"/>
              </a:ext>
            </a:extLst>
          </p:cNvPr>
          <p:cNvSpPr txBox="1"/>
          <p:nvPr/>
        </p:nvSpPr>
        <p:spPr>
          <a:xfrm>
            <a:off x="7500664" y="330763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Neurohypofýza</a:t>
            </a:r>
          </a:p>
        </p:txBody>
      </p:sp>
      <p:cxnSp>
        <p:nvCxnSpPr>
          <p:cNvPr id="26" name="Přímá spojovací šipka 18">
            <a:extLst>
              <a:ext uri="{FF2B5EF4-FFF2-40B4-BE49-F238E27FC236}">
                <a16:creationId xmlns:a16="http://schemas.microsoft.com/office/drawing/2014/main" id="{43FE3548-C2A2-4D11-9659-0BADF9CFB01E}"/>
              </a:ext>
            </a:extLst>
          </p:cNvPr>
          <p:cNvCxnSpPr>
            <a:cxnSpLocks/>
          </p:cNvCxnSpPr>
          <p:nvPr/>
        </p:nvCxnSpPr>
        <p:spPr>
          <a:xfrm flipH="1">
            <a:off x="2172072" y="3972890"/>
            <a:ext cx="1031673" cy="19270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Přímá spojovací šipka 19">
            <a:extLst>
              <a:ext uri="{FF2B5EF4-FFF2-40B4-BE49-F238E27FC236}">
                <a16:creationId xmlns:a16="http://schemas.microsoft.com/office/drawing/2014/main" id="{87132BF5-C3C0-4203-94B6-026C8E58C5C3}"/>
              </a:ext>
            </a:extLst>
          </p:cNvPr>
          <p:cNvCxnSpPr>
            <a:cxnSpLocks/>
          </p:cNvCxnSpPr>
          <p:nvPr/>
        </p:nvCxnSpPr>
        <p:spPr>
          <a:xfrm flipH="1">
            <a:off x="2820144" y="4042007"/>
            <a:ext cx="597164" cy="1489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Přímá spojovací šipka 20">
            <a:extLst>
              <a:ext uri="{FF2B5EF4-FFF2-40B4-BE49-F238E27FC236}">
                <a16:creationId xmlns:a16="http://schemas.microsoft.com/office/drawing/2014/main" id="{0E4BD36B-2C27-4A6A-B00E-1CA914D536E4}"/>
              </a:ext>
            </a:extLst>
          </p:cNvPr>
          <p:cNvCxnSpPr>
            <a:cxnSpLocks/>
          </p:cNvCxnSpPr>
          <p:nvPr/>
        </p:nvCxnSpPr>
        <p:spPr>
          <a:xfrm flipH="1">
            <a:off x="3324204" y="4041595"/>
            <a:ext cx="305484" cy="10755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Přímá spojovací šipka 20">
            <a:extLst>
              <a:ext uri="{FF2B5EF4-FFF2-40B4-BE49-F238E27FC236}">
                <a16:creationId xmlns:a16="http://schemas.microsoft.com/office/drawing/2014/main" id="{D70F2766-D7B3-4A35-A3AE-BC8B7D3B95AB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084126" y="4042007"/>
            <a:ext cx="211674" cy="12990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Přímá spojovací šipka 20">
            <a:extLst>
              <a:ext uri="{FF2B5EF4-FFF2-40B4-BE49-F238E27FC236}">
                <a16:creationId xmlns:a16="http://schemas.microsoft.com/office/drawing/2014/main" id="{4B93AD58-C378-4269-B6BA-B463E2A1FB29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28347" y="3986517"/>
            <a:ext cx="715525" cy="1786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Přímá spojovací šipka 34">
            <a:extLst>
              <a:ext uri="{FF2B5EF4-FFF2-40B4-BE49-F238E27FC236}">
                <a16:creationId xmlns:a16="http://schemas.microsoft.com/office/drawing/2014/main" id="{0BD75622-0CE5-4E6B-9F8A-83502BF19F53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8029833" y="4041595"/>
            <a:ext cx="216024" cy="1299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Přímá spojovací šipka 34">
            <a:extLst>
              <a:ext uri="{FF2B5EF4-FFF2-40B4-BE49-F238E27FC236}">
                <a16:creationId xmlns:a16="http://schemas.microsoft.com/office/drawing/2014/main" id="{33371E0A-54D6-44D5-82B0-79B0DFC6F313}"/>
              </a:ext>
            </a:extLst>
          </p:cNvPr>
          <p:cNvCxnSpPr>
            <a:cxnSpLocks/>
          </p:cNvCxnSpPr>
          <p:nvPr/>
        </p:nvCxnSpPr>
        <p:spPr>
          <a:xfrm>
            <a:off x="8616280" y="4068762"/>
            <a:ext cx="432048" cy="1110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A60335-E356-4513-9142-97A15D26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HYPOFÝZA – PODVĚSEK MOZKOVÝ</a:t>
            </a:r>
            <a:endParaRPr lang="en-US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1676B58D-31FD-4E07-B56C-25055D4D9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88088" y="1556791"/>
            <a:ext cx="5300747" cy="5300747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667E930-F2A2-4091-8D1C-FB7CDB8DE715}"/>
              </a:ext>
            </a:extLst>
          </p:cNvPr>
          <p:cNvSpPr txBox="1"/>
          <p:nvPr/>
        </p:nvSpPr>
        <p:spPr>
          <a:xfrm>
            <a:off x="407368" y="1700808"/>
            <a:ext cx="56886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3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Hypofýza se skládá ze dvou funkčně i morfologicky odlišných částí:</a:t>
            </a:r>
          </a:p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předního laloku – adenohypofýzy</a:t>
            </a:r>
          </a:p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zadního laloku – neurohypofýzy</a:t>
            </a:r>
          </a:p>
        </p:txBody>
      </p:sp>
    </p:spTree>
    <p:extLst>
      <p:ext uri="{BB962C8B-B14F-4D97-AF65-F5344CB8AC3E}">
        <p14:creationId xmlns:p14="http://schemas.microsoft.com/office/powerpoint/2010/main" val="6173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8547F0-372D-4541-960D-9330DCD7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HORMONY ADENOHYPOFÝZY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8B14C1-300A-4297-A1B5-D228F606A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700808"/>
            <a:ext cx="9289032" cy="50579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b="1" dirty="0"/>
              <a:t>ACTH – adrenokortikotropní hormon - </a:t>
            </a:r>
            <a:r>
              <a:rPr lang="en-GB" sz="1800" dirty="0" err="1"/>
              <a:t>Řídí</a:t>
            </a:r>
            <a:r>
              <a:rPr lang="en-GB" sz="1800" dirty="0"/>
              <a:t> </a:t>
            </a:r>
            <a:r>
              <a:rPr lang="en-GB" sz="1800" b="1" dirty="0" err="1"/>
              <a:t>činnost</a:t>
            </a:r>
            <a:r>
              <a:rPr lang="en-GB" sz="1800" b="1" dirty="0"/>
              <a:t> </a:t>
            </a:r>
            <a:r>
              <a:rPr lang="en-GB" sz="1800" b="1" dirty="0" err="1"/>
              <a:t>kůry</a:t>
            </a:r>
            <a:r>
              <a:rPr lang="en-GB" sz="1800" b="1" dirty="0"/>
              <a:t> </a:t>
            </a:r>
            <a:r>
              <a:rPr lang="en-GB" sz="1800" b="1" dirty="0" err="1"/>
              <a:t>nadledvin</a:t>
            </a:r>
            <a:r>
              <a:rPr lang="cs-CZ" sz="1800" dirty="0"/>
              <a:t>, </a:t>
            </a:r>
            <a:r>
              <a:rPr lang="en-GB" sz="1800" dirty="0" err="1"/>
              <a:t>zvýšení</a:t>
            </a:r>
            <a:r>
              <a:rPr lang="en-GB" sz="1800" dirty="0"/>
              <a:t> </a:t>
            </a:r>
            <a:r>
              <a:rPr lang="en-GB" sz="1800" dirty="0" err="1"/>
              <a:t>produkce</a:t>
            </a:r>
            <a:r>
              <a:rPr lang="en-GB" sz="1800" dirty="0"/>
              <a:t> </a:t>
            </a:r>
            <a:r>
              <a:rPr lang="en-GB" sz="1800" dirty="0" err="1"/>
              <a:t>glukokortikoidů</a:t>
            </a:r>
            <a:r>
              <a:rPr lang="cs-CZ" sz="1800" dirty="0"/>
              <a:t> (kortizolu)</a:t>
            </a:r>
            <a:endParaRPr lang="cs-CZ" sz="1800" b="1" dirty="0"/>
          </a:p>
          <a:p>
            <a:pPr>
              <a:lnSpc>
                <a:spcPct val="150000"/>
              </a:lnSpc>
            </a:pPr>
            <a:r>
              <a:rPr lang="cs-CZ" sz="1800" b="1" dirty="0"/>
              <a:t>FSH – folikuly stimulující hormon - </a:t>
            </a:r>
            <a:r>
              <a:rPr lang="en-GB" sz="1800" dirty="0" err="1"/>
              <a:t>stimulující</a:t>
            </a:r>
            <a:r>
              <a:rPr lang="en-GB" sz="1800" dirty="0"/>
              <a:t> </a:t>
            </a:r>
            <a:r>
              <a:rPr lang="en-GB" sz="1800" dirty="0" err="1"/>
              <a:t>růst</a:t>
            </a:r>
            <a:r>
              <a:rPr lang="en-GB" sz="1800" dirty="0"/>
              <a:t> </a:t>
            </a:r>
            <a:r>
              <a:rPr lang="en-GB" sz="1800" dirty="0" err="1"/>
              <a:t>ovariálních</a:t>
            </a:r>
            <a:r>
              <a:rPr lang="en-GB" sz="1800" dirty="0"/>
              <a:t> </a:t>
            </a:r>
            <a:r>
              <a:rPr lang="en-GB" sz="1800" dirty="0" err="1"/>
              <a:t>folikulů</a:t>
            </a:r>
            <a:r>
              <a:rPr lang="en-GB" sz="1800" dirty="0"/>
              <a:t> u </a:t>
            </a:r>
            <a:r>
              <a:rPr lang="en-GB" sz="1800" dirty="0" err="1"/>
              <a:t>žen</a:t>
            </a:r>
            <a:r>
              <a:rPr lang="en-GB" sz="1800" dirty="0"/>
              <a:t> a </a:t>
            </a:r>
            <a:r>
              <a:rPr lang="en-GB" sz="1800" dirty="0" err="1"/>
              <a:t>spermatogenezi</a:t>
            </a:r>
            <a:r>
              <a:rPr lang="en-GB" sz="1800" dirty="0"/>
              <a:t> u </a:t>
            </a:r>
            <a:r>
              <a:rPr lang="en-GB" sz="1800" dirty="0" err="1"/>
              <a:t>mužů</a:t>
            </a:r>
            <a:endParaRPr lang="cs-CZ" sz="1800" b="1" dirty="0"/>
          </a:p>
          <a:p>
            <a:pPr>
              <a:lnSpc>
                <a:spcPct val="150000"/>
              </a:lnSpc>
            </a:pPr>
            <a:r>
              <a:rPr lang="cs-CZ" sz="1800" b="1" dirty="0"/>
              <a:t>LH – luteinizační hormon - </a:t>
            </a:r>
            <a:r>
              <a:rPr lang="en-GB" sz="1800" dirty="0" err="1"/>
              <a:t>způsobuje</a:t>
            </a:r>
            <a:r>
              <a:rPr lang="en-GB" sz="1800" dirty="0"/>
              <a:t> u </a:t>
            </a:r>
            <a:r>
              <a:rPr lang="en-GB" sz="1800" dirty="0" err="1"/>
              <a:t>žen</a:t>
            </a:r>
            <a:r>
              <a:rPr lang="en-GB" sz="1800" dirty="0"/>
              <a:t> </a:t>
            </a:r>
            <a:r>
              <a:rPr lang="en-GB" sz="1800" b="1" dirty="0" err="1"/>
              <a:t>ovulaci</a:t>
            </a:r>
            <a:r>
              <a:rPr lang="en-GB" sz="1800" dirty="0"/>
              <a:t> a </a:t>
            </a:r>
            <a:r>
              <a:rPr lang="en-GB" sz="1800" dirty="0" err="1"/>
              <a:t>vznik</a:t>
            </a:r>
            <a:r>
              <a:rPr lang="en-GB" sz="1800" dirty="0"/>
              <a:t> </a:t>
            </a:r>
            <a:r>
              <a:rPr lang="en-GB" sz="1800" dirty="0" err="1"/>
              <a:t>žlutého</a:t>
            </a:r>
            <a:r>
              <a:rPr lang="en-GB" sz="1800" dirty="0"/>
              <a:t> </a:t>
            </a:r>
            <a:r>
              <a:rPr lang="en-GB" sz="1800" dirty="0" err="1"/>
              <a:t>tělíska</a:t>
            </a:r>
            <a:endParaRPr lang="cs-CZ" sz="1800" b="1" dirty="0"/>
          </a:p>
          <a:p>
            <a:pPr>
              <a:lnSpc>
                <a:spcPct val="150000"/>
              </a:lnSpc>
            </a:pPr>
            <a:r>
              <a:rPr lang="cs-CZ" sz="1800" b="1" dirty="0"/>
              <a:t>S</a:t>
            </a:r>
            <a:r>
              <a:rPr lang="en-GB" sz="1800" b="1" dirty="0" err="1"/>
              <a:t>omatotropin</a:t>
            </a:r>
            <a:r>
              <a:rPr lang="en-GB" sz="1800" b="1" dirty="0"/>
              <a:t> (STH)</a:t>
            </a:r>
            <a:r>
              <a:rPr lang="cs-CZ" sz="1800" b="1" dirty="0"/>
              <a:t> </a:t>
            </a:r>
            <a:r>
              <a:rPr lang="cs-CZ" sz="1800" dirty="0"/>
              <a:t>- </a:t>
            </a:r>
            <a:r>
              <a:rPr lang="en-GB" sz="1800" dirty="0" err="1"/>
              <a:t>růstový</a:t>
            </a:r>
            <a:r>
              <a:rPr lang="en-GB" sz="1800" dirty="0"/>
              <a:t> </a:t>
            </a:r>
            <a:r>
              <a:rPr lang="en-GB" sz="1800" dirty="0" err="1"/>
              <a:t>hormon</a:t>
            </a:r>
            <a:r>
              <a:rPr lang="cs-CZ" sz="1800" dirty="0"/>
              <a:t> – </a:t>
            </a:r>
            <a:r>
              <a:rPr lang="cs-CZ" sz="1800" b="1" dirty="0"/>
              <a:t>metabolismus - s</a:t>
            </a:r>
            <a:r>
              <a:rPr lang="en-GB" sz="1800" dirty="0" err="1"/>
              <a:t>timulace</a:t>
            </a:r>
            <a:r>
              <a:rPr lang="en-GB" sz="1800" dirty="0"/>
              <a:t> </a:t>
            </a:r>
            <a:r>
              <a:rPr lang="en-GB" sz="1800" dirty="0" err="1"/>
              <a:t>růstu</a:t>
            </a:r>
            <a:r>
              <a:rPr lang="en-GB" sz="1800" dirty="0"/>
              <a:t>, </a:t>
            </a:r>
            <a:r>
              <a:rPr lang="en-GB" sz="1800" dirty="0" err="1"/>
              <a:t>proteosyntézy</a:t>
            </a:r>
            <a:r>
              <a:rPr lang="en-GB" sz="1800" dirty="0"/>
              <a:t>, </a:t>
            </a:r>
            <a:r>
              <a:rPr lang="en-GB" sz="1800" dirty="0" err="1"/>
              <a:t>pozitivní</a:t>
            </a:r>
            <a:r>
              <a:rPr lang="en-GB" sz="1800" dirty="0"/>
              <a:t> </a:t>
            </a:r>
            <a:r>
              <a:rPr lang="en-GB" sz="1800" dirty="0" err="1"/>
              <a:t>bilance</a:t>
            </a:r>
            <a:r>
              <a:rPr lang="en-GB" sz="1800" dirty="0"/>
              <a:t> </a:t>
            </a:r>
            <a:r>
              <a:rPr lang="en-GB" sz="1800" dirty="0" err="1"/>
              <a:t>dusíku</a:t>
            </a:r>
            <a:r>
              <a:rPr lang="en-GB" sz="1800" dirty="0"/>
              <a:t> a </a:t>
            </a:r>
            <a:r>
              <a:rPr lang="en-GB" sz="1800" dirty="0" err="1"/>
              <a:t>fosforu</a:t>
            </a:r>
            <a:r>
              <a:rPr lang="en-GB" sz="1800" dirty="0"/>
              <a:t>, </a:t>
            </a:r>
            <a:r>
              <a:rPr lang="en-GB" sz="1800" dirty="0" err="1"/>
              <a:t>zadržení</a:t>
            </a:r>
            <a:r>
              <a:rPr lang="en-GB" sz="1800" dirty="0"/>
              <a:t> Na+ a K+ </a:t>
            </a:r>
            <a:r>
              <a:rPr lang="en-GB" sz="1800" dirty="0" err="1"/>
              <a:t>nezávisle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aldosteron</a:t>
            </a:r>
            <a:r>
              <a:rPr lang="cs-CZ" sz="1800" dirty="0"/>
              <a:t>u, </a:t>
            </a:r>
            <a:r>
              <a:rPr lang="cs-CZ" sz="1800" b="1" dirty="0"/>
              <a:t>z</a:t>
            </a:r>
            <a:r>
              <a:rPr lang="cs-CZ" sz="1800" dirty="0"/>
              <a:t>vyšování tvorby kostí, podporuje biosyntézu proteinů, zvyšuje hladinu glukosy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P</a:t>
            </a:r>
            <a:r>
              <a:rPr lang="en-GB" sz="1800" b="1" dirty="0" err="1"/>
              <a:t>rolaktin</a:t>
            </a:r>
            <a:r>
              <a:rPr lang="en-GB" sz="1800" b="1" dirty="0"/>
              <a:t> (PRL)</a:t>
            </a:r>
            <a:r>
              <a:rPr lang="cs-CZ" sz="1800" b="1" dirty="0"/>
              <a:t> </a:t>
            </a:r>
            <a:r>
              <a:rPr lang="cs-CZ" sz="1800" dirty="0"/>
              <a:t>- </a:t>
            </a:r>
            <a:r>
              <a:rPr lang="en-GB" sz="1800" dirty="0" err="1"/>
              <a:t>stimuluje</a:t>
            </a:r>
            <a:r>
              <a:rPr lang="en-GB" sz="1800" dirty="0"/>
              <a:t> </a:t>
            </a:r>
            <a:r>
              <a:rPr lang="en-GB" sz="1800" dirty="0" err="1"/>
              <a:t>růst</a:t>
            </a:r>
            <a:r>
              <a:rPr lang="en-GB" sz="1800" dirty="0"/>
              <a:t> </a:t>
            </a:r>
            <a:r>
              <a:rPr lang="en-GB" sz="1800" b="1" dirty="0" err="1"/>
              <a:t>mléčné</a:t>
            </a:r>
            <a:r>
              <a:rPr lang="en-GB" sz="1800" b="1" dirty="0"/>
              <a:t> </a:t>
            </a:r>
            <a:r>
              <a:rPr lang="en-GB" sz="1800" b="1" dirty="0" err="1"/>
              <a:t>žlázy</a:t>
            </a:r>
            <a:r>
              <a:rPr lang="en-GB" sz="1800" b="1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duktálního</a:t>
            </a:r>
            <a:r>
              <a:rPr lang="en-GB" sz="1800" dirty="0"/>
              <a:t> </a:t>
            </a:r>
            <a:r>
              <a:rPr lang="en-GB" sz="1800" dirty="0" err="1"/>
              <a:t>systému</a:t>
            </a:r>
            <a:r>
              <a:rPr lang="en-GB" sz="1800" dirty="0"/>
              <a:t>) a </a:t>
            </a:r>
            <a:r>
              <a:rPr lang="en-GB" sz="1800" dirty="0" err="1"/>
              <a:t>tvorbu</a:t>
            </a:r>
            <a:r>
              <a:rPr lang="en-GB" sz="1800" dirty="0"/>
              <a:t> </a:t>
            </a:r>
            <a:r>
              <a:rPr lang="en-GB" sz="1800" dirty="0" err="1"/>
              <a:t>mateřského</a:t>
            </a:r>
            <a:r>
              <a:rPr lang="en-GB" sz="1800" dirty="0"/>
              <a:t> </a:t>
            </a:r>
            <a:r>
              <a:rPr lang="en-GB" sz="1800" dirty="0" err="1"/>
              <a:t>mléka</a:t>
            </a:r>
            <a:endParaRPr lang="cs-CZ" sz="1800" dirty="0"/>
          </a:p>
          <a:p>
            <a:pPr>
              <a:lnSpc>
                <a:spcPct val="150000"/>
              </a:lnSpc>
            </a:pPr>
            <a:r>
              <a:rPr lang="en-GB" sz="1800" b="1" dirty="0"/>
              <a:t>TSH – </a:t>
            </a:r>
            <a:r>
              <a:rPr lang="en-GB" sz="1800" b="1" dirty="0" err="1"/>
              <a:t>tyerotropní</a:t>
            </a:r>
            <a:r>
              <a:rPr lang="en-GB" sz="1800" b="1" dirty="0"/>
              <a:t> </a:t>
            </a:r>
            <a:r>
              <a:rPr lang="en-GB" sz="1800" b="1" dirty="0" err="1"/>
              <a:t>hormon</a:t>
            </a:r>
            <a:r>
              <a:rPr lang="cs-CZ" sz="1800" b="1" dirty="0"/>
              <a:t> </a:t>
            </a:r>
            <a:r>
              <a:rPr lang="cs-CZ" sz="1800" dirty="0"/>
              <a:t>- </a:t>
            </a:r>
            <a:r>
              <a:rPr lang="en-GB" sz="1800" dirty="0" err="1"/>
              <a:t>stimul</a:t>
            </a:r>
            <a:r>
              <a:rPr lang="cs-CZ" sz="1800" dirty="0" err="1"/>
              <a:t>uje</a:t>
            </a:r>
            <a:r>
              <a:rPr lang="en-GB" sz="1800" dirty="0"/>
              <a:t> </a:t>
            </a:r>
            <a:r>
              <a:rPr lang="en-GB" sz="1800" dirty="0" err="1"/>
              <a:t>sekreci</a:t>
            </a:r>
            <a:r>
              <a:rPr lang="en-GB" sz="1800" dirty="0"/>
              <a:t> </a:t>
            </a:r>
            <a:r>
              <a:rPr lang="en-GB" sz="1800" dirty="0" err="1"/>
              <a:t>hormonů</a:t>
            </a:r>
            <a:r>
              <a:rPr lang="en-GB" sz="1800" dirty="0"/>
              <a:t> </a:t>
            </a:r>
            <a:r>
              <a:rPr lang="en-GB" sz="1800" b="1" dirty="0" err="1"/>
              <a:t>štítné</a:t>
            </a:r>
            <a:r>
              <a:rPr lang="en-GB" sz="1800" b="1" dirty="0"/>
              <a:t> </a:t>
            </a:r>
            <a:r>
              <a:rPr lang="en-GB" sz="1800" b="1" dirty="0" err="1"/>
              <a:t>žlázy</a:t>
            </a:r>
            <a:endParaRPr lang="en-US" sz="1800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BC7F92C-5C53-40F3-A0AE-C5DFDCF9BFAA}"/>
              </a:ext>
            </a:extLst>
          </p:cNvPr>
          <p:cNvSpPr txBox="1"/>
          <p:nvPr/>
        </p:nvSpPr>
        <p:spPr>
          <a:xfrm>
            <a:off x="9984432" y="2842114"/>
            <a:ext cx="2207568" cy="226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Gonadotropní hormony (ovlivňují vaječníky/varlata a jejich produkty – progesteron, estrogen, testosteron)</a:t>
            </a:r>
          </a:p>
        </p:txBody>
      </p:sp>
      <p:sp>
        <p:nvSpPr>
          <p:cNvPr id="12" name="Pravá složená závorka 11">
            <a:extLst>
              <a:ext uri="{FF2B5EF4-FFF2-40B4-BE49-F238E27FC236}">
                <a16:creationId xmlns:a16="http://schemas.microsoft.com/office/drawing/2014/main" id="{1B84D800-273C-41D1-9C81-64F597030020}"/>
              </a:ext>
            </a:extLst>
          </p:cNvPr>
          <p:cNvSpPr/>
          <p:nvPr/>
        </p:nvSpPr>
        <p:spPr>
          <a:xfrm>
            <a:off x="9480376" y="2842113"/>
            <a:ext cx="360040" cy="132556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4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1666B-30EF-457B-987B-D089347A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HORMONY NEUROHYPOFÝZY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968AF-C6B1-4AD8-9792-B05EA377B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syntetizovány</a:t>
            </a:r>
            <a:r>
              <a:rPr lang="en-GB" dirty="0"/>
              <a:t> v </a:t>
            </a:r>
            <a:r>
              <a:rPr lang="en-GB" dirty="0" err="1"/>
              <a:t>hypothalamu</a:t>
            </a:r>
            <a:r>
              <a:rPr lang="en-GB" dirty="0"/>
              <a:t>, </a:t>
            </a:r>
            <a:r>
              <a:rPr lang="en-GB" dirty="0" err="1"/>
              <a:t>transportovány</a:t>
            </a:r>
            <a:r>
              <a:rPr lang="en-GB" dirty="0"/>
              <a:t> do </a:t>
            </a:r>
            <a:r>
              <a:rPr lang="en-GB" dirty="0" err="1"/>
              <a:t>neurohypofýzy</a:t>
            </a:r>
            <a:r>
              <a:rPr lang="en-GB" dirty="0"/>
              <a:t> a </a:t>
            </a:r>
            <a:r>
              <a:rPr lang="en-GB" dirty="0" err="1"/>
              <a:t>odtud</a:t>
            </a:r>
            <a:r>
              <a:rPr lang="en-GB" dirty="0"/>
              <a:t> </a:t>
            </a:r>
            <a:r>
              <a:rPr lang="en-GB" dirty="0" err="1"/>
              <a:t>uvolňovány</a:t>
            </a:r>
            <a:r>
              <a:rPr lang="en-GB" dirty="0"/>
              <a:t> do </a:t>
            </a:r>
            <a:r>
              <a:rPr lang="en-GB" dirty="0" err="1"/>
              <a:t>krve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b="1" dirty="0"/>
              <a:t>ADH – antidiuretický hormon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Řídí resorpci </a:t>
            </a:r>
            <a:r>
              <a:rPr lang="cs-CZ" sz="2200" b="1" dirty="0"/>
              <a:t>vody</a:t>
            </a:r>
            <a:r>
              <a:rPr lang="cs-CZ" sz="2200" dirty="0"/>
              <a:t> v ledvinách</a:t>
            </a:r>
          </a:p>
          <a:p>
            <a:pPr>
              <a:lnSpc>
                <a:spcPct val="150000"/>
              </a:lnSpc>
            </a:pPr>
            <a:r>
              <a:rPr lang="cs-CZ" b="1" dirty="0"/>
              <a:t>Oxytocin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Uplatňuje se především během </a:t>
            </a:r>
            <a:r>
              <a:rPr lang="cs-CZ" sz="2200" b="1" dirty="0"/>
              <a:t>porodu a v období mateřství </a:t>
            </a:r>
          </a:p>
          <a:p>
            <a:pPr lvl="1">
              <a:lnSpc>
                <a:spcPct val="150000"/>
              </a:lnSpc>
            </a:pPr>
            <a:r>
              <a:rPr lang="cs-CZ" sz="2200" dirty="0"/>
              <a:t>Tzv. hormon lásky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6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DF6CA9B-BD07-4423-A08F-9A5CFF12F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549" y="0"/>
            <a:ext cx="7620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6681B-22CC-48B6-8002-D9B03693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HORMONY ŠTÍTNÉ ŽLÁZY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CAD53-01F1-462E-94D2-F4E6840D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772816"/>
            <a:ext cx="7776864" cy="45720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Tyroxin (T</a:t>
            </a:r>
            <a:r>
              <a:rPr lang="cs-CZ" b="1" baseline="-25000" dirty="0"/>
              <a:t>4</a:t>
            </a:r>
            <a:r>
              <a:rPr lang="cs-CZ" b="1" dirty="0"/>
              <a:t>), </a:t>
            </a:r>
            <a:r>
              <a:rPr lang="cs-CZ" b="1" dirty="0" err="1"/>
              <a:t>trijodtyronin</a:t>
            </a:r>
            <a:r>
              <a:rPr lang="cs-CZ" b="1" dirty="0"/>
              <a:t> (T</a:t>
            </a:r>
            <a:r>
              <a:rPr lang="cs-CZ" b="1" baseline="-25000" dirty="0"/>
              <a:t>3</a:t>
            </a:r>
            <a:r>
              <a:rPr lang="cs-CZ" b="1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tvorba</a:t>
            </a:r>
            <a:r>
              <a:rPr lang="en-GB" dirty="0"/>
              <a:t> je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závislá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přívodu</a:t>
            </a:r>
            <a:r>
              <a:rPr lang="en-GB" b="1" dirty="0"/>
              <a:t> </a:t>
            </a:r>
            <a:r>
              <a:rPr lang="en-GB" b="1" dirty="0" err="1"/>
              <a:t>jodu</a:t>
            </a:r>
            <a:r>
              <a:rPr lang="cs-CZ" b="1" dirty="0"/>
              <a:t> </a:t>
            </a:r>
            <a:r>
              <a:rPr lang="cs-CZ" dirty="0"/>
              <a:t>- vážou/uvolňují jód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Zvýšení syntézy proteinů a enzymů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Zvětšení velikosti a počtu </a:t>
            </a:r>
            <a:r>
              <a:rPr lang="cs-CZ" b="1" dirty="0"/>
              <a:t>mitochondrií </a:t>
            </a:r>
            <a:r>
              <a:rPr lang="cs-CZ" dirty="0"/>
              <a:t>v buňkách – ovlivnění </a:t>
            </a:r>
            <a:r>
              <a:rPr lang="en-GB" dirty="0" err="1"/>
              <a:t>přeměn</a:t>
            </a:r>
            <a:r>
              <a:rPr lang="cs-CZ" dirty="0"/>
              <a:t>y </a:t>
            </a:r>
            <a:r>
              <a:rPr lang="en-GB" dirty="0" err="1"/>
              <a:t>látek</a:t>
            </a:r>
            <a:r>
              <a:rPr lang="en-GB" dirty="0"/>
              <a:t> a </a:t>
            </a:r>
            <a:r>
              <a:rPr lang="en-GB" dirty="0" err="1"/>
              <a:t>spotřeb</a:t>
            </a:r>
            <a:r>
              <a:rPr lang="cs-CZ" dirty="0"/>
              <a:t>y</a:t>
            </a:r>
            <a:r>
              <a:rPr lang="en-GB" dirty="0"/>
              <a:t> </a:t>
            </a:r>
            <a:r>
              <a:rPr lang="en-GB" dirty="0" err="1"/>
              <a:t>kyslíku</a:t>
            </a:r>
            <a:r>
              <a:rPr lang="cs-CZ" dirty="0"/>
              <a:t>, </a:t>
            </a:r>
            <a:r>
              <a:rPr lang="en-GB" dirty="0" err="1"/>
              <a:t>zvýšení</a:t>
            </a:r>
            <a:r>
              <a:rPr lang="en-GB" dirty="0"/>
              <a:t> </a:t>
            </a:r>
            <a:r>
              <a:rPr lang="en-GB" dirty="0" err="1"/>
              <a:t>krvetvorby</a:t>
            </a:r>
            <a:r>
              <a:rPr lang="cs-CZ" dirty="0"/>
              <a:t> – regulace </a:t>
            </a:r>
            <a:r>
              <a:rPr lang="cs-CZ" b="1" dirty="0"/>
              <a:t>metabolismu a </a:t>
            </a:r>
            <a:r>
              <a:rPr lang="cs-CZ" b="1" dirty="0" err="1"/>
              <a:t>termolregulace</a:t>
            </a:r>
            <a:r>
              <a:rPr lang="cs-CZ" b="1" dirty="0"/>
              <a:t>, svalové funkce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Zvýšení</a:t>
            </a:r>
            <a:r>
              <a:rPr lang="en-GB" dirty="0"/>
              <a:t> </a:t>
            </a:r>
            <a:r>
              <a:rPr lang="en-GB" dirty="0" err="1"/>
              <a:t>reflexní</a:t>
            </a:r>
            <a:r>
              <a:rPr lang="en-GB" dirty="0"/>
              <a:t> </a:t>
            </a:r>
            <a:r>
              <a:rPr lang="en-GB" dirty="0" err="1"/>
              <a:t>odpově</a:t>
            </a:r>
            <a:r>
              <a:rPr lang="cs-CZ" dirty="0"/>
              <a:t>di</a:t>
            </a:r>
          </a:p>
          <a:p>
            <a:pPr marL="228600" lvl="1" indent="0">
              <a:lnSpc>
                <a:spcPct val="150000"/>
              </a:lnSpc>
              <a:buNone/>
            </a:pPr>
            <a:r>
              <a:rPr lang="cs-CZ" b="1" dirty="0"/>
              <a:t>Kalcitonin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Snižuje </a:t>
            </a:r>
            <a:r>
              <a:rPr lang="cs-CZ" b="1" dirty="0"/>
              <a:t>koncentraci vápníku </a:t>
            </a:r>
            <a:r>
              <a:rPr lang="cs-CZ" dirty="0"/>
              <a:t>v krvi, působí především na</a:t>
            </a:r>
            <a:br>
              <a:rPr lang="cs-CZ" dirty="0"/>
            </a:br>
            <a:r>
              <a:rPr lang="cs-CZ" dirty="0"/>
              <a:t>ledviny a kosti</a:t>
            </a:r>
          </a:p>
          <a:p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D83F76-1D06-44B1-A225-E821B175C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1" t="35717" r="9963" b="7556"/>
          <a:stretch/>
        </p:blipFill>
        <p:spPr>
          <a:xfrm>
            <a:off x="8112224" y="1662083"/>
            <a:ext cx="4079776" cy="46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C129A-9BD0-4251-868B-D9EDA172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– NERVOVÝ SYSTÉM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E9A8601-4D28-4B74-8DE3-C4E739317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49030"/>
            <a:ext cx="9144000" cy="45315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F65F7904-B676-494F-9D03-37DC73EDDE21}"/>
                  </a:ext>
                </a:extLst>
              </p14:cNvPr>
              <p14:cNvContentPartPr/>
              <p14:nvPr/>
            </p14:nvContentPartPr>
            <p14:xfrm>
              <a:off x="1809981" y="3140306"/>
              <a:ext cx="540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F65F7904-B676-494F-9D03-37DC73EDDE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6341" y="3032666"/>
                <a:ext cx="11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16C2F566-E218-461A-99C3-889CCAEE87C6}"/>
                  </a:ext>
                </a:extLst>
              </p14:cNvPr>
              <p14:cNvContentPartPr/>
              <p14:nvPr/>
            </p14:nvContentPartPr>
            <p14:xfrm>
              <a:off x="1802061" y="3140306"/>
              <a:ext cx="2065680" cy="54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16C2F566-E218-461A-99C3-889CCAEE87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8421" y="3032666"/>
                <a:ext cx="2173320" cy="2696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0BB7C16B-D630-4BFE-B3CE-3992CAD648FF}"/>
              </a:ext>
            </a:extLst>
          </p:cNvPr>
          <p:cNvSpPr/>
          <p:nvPr/>
        </p:nvSpPr>
        <p:spPr>
          <a:xfrm>
            <a:off x="1646769" y="2995959"/>
            <a:ext cx="2376263" cy="35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40C80C4-33CF-43EC-B28C-59E768DE15DF}"/>
              </a:ext>
            </a:extLst>
          </p:cNvPr>
          <p:cNvSpPr/>
          <p:nvPr/>
        </p:nvSpPr>
        <p:spPr>
          <a:xfrm>
            <a:off x="3143671" y="3708899"/>
            <a:ext cx="879361" cy="368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04E66143-978A-49A0-BC2C-4BE2AE0085FC}"/>
              </a:ext>
            </a:extLst>
          </p:cNvPr>
          <p:cNvSpPr/>
          <p:nvPr/>
        </p:nvSpPr>
        <p:spPr>
          <a:xfrm>
            <a:off x="5591944" y="2995958"/>
            <a:ext cx="2376262" cy="352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288510D8-9F3F-4BD8-BCA7-B1ED04B76C77}"/>
              </a:ext>
            </a:extLst>
          </p:cNvPr>
          <p:cNvSpPr/>
          <p:nvPr/>
        </p:nvSpPr>
        <p:spPr>
          <a:xfrm>
            <a:off x="4178325" y="4941168"/>
            <a:ext cx="90956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CD8FB40-5B49-472B-A09E-4200ACFCE382}"/>
              </a:ext>
            </a:extLst>
          </p:cNvPr>
          <p:cNvSpPr/>
          <p:nvPr/>
        </p:nvSpPr>
        <p:spPr>
          <a:xfrm>
            <a:off x="5402461" y="4941167"/>
            <a:ext cx="909563" cy="576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6587A5D5-98B3-46EB-BE53-2537B39BE12D}"/>
              </a:ext>
            </a:extLst>
          </p:cNvPr>
          <p:cNvSpPr/>
          <p:nvPr/>
        </p:nvSpPr>
        <p:spPr>
          <a:xfrm>
            <a:off x="6429499" y="4941167"/>
            <a:ext cx="1250678" cy="352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DCDA5B92-72FE-4E04-93EA-084EE3D8103C}"/>
              </a:ext>
            </a:extLst>
          </p:cNvPr>
          <p:cNvSpPr/>
          <p:nvPr/>
        </p:nvSpPr>
        <p:spPr>
          <a:xfrm>
            <a:off x="7824192" y="4941168"/>
            <a:ext cx="1584176" cy="35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43A96E19-3088-4067-8313-6617EEE09053}"/>
              </a:ext>
            </a:extLst>
          </p:cNvPr>
          <p:cNvSpPr/>
          <p:nvPr/>
        </p:nvSpPr>
        <p:spPr>
          <a:xfrm>
            <a:off x="7680177" y="3708900"/>
            <a:ext cx="1152128" cy="872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8B88014D-131E-418F-A79C-E944616C2A87}"/>
              </a:ext>
            </a:extLst>
          </p:cNvPr>
          <p:cNvSpPr/>
          <p:nvPr/>
        </p:nvSpPr>
        <p:spPr>
          <a:xfrm>
            <a:off x="1646768" y="3708900"/>
            <a:ext cx="879361" cy="368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7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C2D37-B394-45CC-922E-4D00A201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PŘÍŠTITNÁ TĚLÍSKA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263CC8-CEA9-4C0C-B366-E51E25070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41" t="35000" r="7496" b="25625"/>
          <a:stretch/>
        </p:blipFill>
        <p:spPr>
          <a:xfrm>
            <a:off x="7144590" y="3429000"/>
            <a:ext cx="4928074" cy="332978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9DCD2F1-93DD-479D-A79A-7A7FDA6AE9EC}"/>
              </a:ext>
            </a:extLst>
          </p:cNvPr>
          <p:cNvSpPr txBox="1"/>
          <p:nvPr/>
        </p:nvSpPr>
        <p:spPr>
          <a:xfrm>
            <a:off x="407368" y="1914703"/>
            <a:ext cx="8313494" cy="2505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malé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žlázy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uložené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horním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dolním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pólu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obou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laloků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štítné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žlázy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parathormon (PTH)</a:t>
            </a:r>
          </a:p>
          <a:p>
            <a:pPr lvl="2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volňování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vápníku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kostí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vylučování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vápníku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fosfátů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ledvinami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228600">
              <a:lnSpc>
                <a:spcPct val="14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</a:pP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absorpce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vápníku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fosfátů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střevě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2A172-B39C-4B8D-B2C7-142419AF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ENDOKRINNÍ ČÁST PANKREATU</a:t>
            </a:r>
            <a:r>
              <a:rPr lang="cs-CZ" dirty="0"/>
              <a:t> - HORMONY SLINIVKY BŘIŠNÍ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C13BD-37A4-4AC6-B338-A8CC4E42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9580"/>
            <a:ext cx="7320136" cy="53284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Udržují konstantní hodnotu </a:t>
            </a:r>
            <a:r>
              <a:rPr lang="cs-CZ" b="1" dirty="0"/>
              <a:t>glykémie v těle</a:t>
            </a:r>
            <a:r>
              <a:rPr lang="cs-CZ" dirty="0"/>
              <a:t>, při hladovění, stresu nebo v průběhu tělesné námahy </a:t>
            </a:r>
            <a:r>
              <a:rPr lang="cs-CZ" b="1" dirty="0"/>
              <a:t>mobilizují energetické zásoby, s</a:t>
            </a:r>
            <a:r>
              <a:rPr lang="cs-CZ" dirty="0"/>
              <a:t>timulace závisí na hladině glykémie - </a:t>
            </a:r>
            <a:r>
              <a:rPr lang="cs-CZ" b="1" dirty="0"/>
              <a:t>pulzní charakter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Langerhansovy ostrůvky pankreatu - </a:t>
            </a:r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žláz</a:t>
            </a:r>
            <a:r>
              <a:rPr lang="cs-CZ" dirty="0"/>
              <a:t>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je </a:t>
            </a:r>
            <a:r>
              <a:rPr lang="en-GB" dirty="0" err="1"/>
              <a:t>roztroušena</a:t>
            </a:r>
            <a:r>
              <a:rPr lang="en-GB" dirty="0"/>
              <a:t> </a:t>
            </a:r>
            <a:r>
              <a:rPr lang="en-GB" dirty="0" err="1"/>
              <a:t>uvnitř</a:t>
            </a:r>
            <a:r>
              <a:rPr lang="en-GB" dirty="0"/>
              <a:t> </a:t>
            </a:r>
            <a:r>
              <a:rPr lang="en-GB" dirty="0" err="1"/>
              <a:t>pankreatu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sz="2100" b="1" dirty="0"/>
              <a:t>Inzulín</a:t>
            </a:r>
            <a:r>
              <a:rPr lang="cs-CZ" sz="2100" dirty="0"/>
              <a:t> – beta buňky, snižování hladiny cukru v krvi, anabolický hormon</a:t>
            </a:r>
          </a:p>
          <a:p>
            <a:pPr lvl="2">
              <a:lnSpc>
                <a:spcPct val="150000"/>
              </a:lnSpc>
            </a:pPr>
            <a:r>
              <a:rPr lang="en-GB" sz="2100" dirty="0" err="1"/>
              <a:t>snižuje</a:t>
            </a:r>
            <a:r>
              <a:rPr lang="en-GB" sz="2100" dirty="0"/>
              <a:t> </a:t>
            </a:r>
            <a:r>
              <a:rPr lang="en-GB" sz="2100" dirty="0" err="1"/>
              <a:t>glykemii</a:t>
            </a:r>
            <a:r>
              <a:rPr lang="en-GB" sz="2100" dirty="0"/>
              <a:t> </a:t>
            </a:r>
            <a:endParaRPr lang="cs-CZ" sz="2100" dirty="0"/>
          </a:p>
          <a:p>
            <a:pPr lvl="2">
              <a:lnSpc>
                <a:spcPct val="150000"/>
              </a:lnSpc>
            </a:pPr>
            <a:r>
              <a:rPr lang="en-GB" sz="2100" dirty="0" err="1"/>
              <a:t>usnadňuje</a:t>
            </a:r>
            <a:r>
              <a:rPr lang="en-GB" sz="2100" dirty="0"/>
              <a:t> </a:t>
            </a:r>
            <a:r>
              <a:rPr lang="en-GB" sz="2100" dirty="0" err="1"/>
              <a:t>vstup</a:t>
            </a:r>
            <a:r>
              <a:rPr lang="en-GB" sz="2100" dirty="0"/>
              <a:t> </a:t>
            </a:r>
            <a:r>
              <a:rPr lang="en-GB" sz="2100" dirty="0" err="1"/>
              <a:t>glukózy</a:t>
            </a:r>
            <a:r>
              <a:rPr lang="en-GB" sz="2100" dirty="0"/>
              <a:t> do </a:t>
            </a:r>
            <a:r>
              <a:rPr lang="en-GB" sz="2100" dirty="0" err="1"/>
              <a:t>buněk</a:t>
            </a:r>
            <a:endParaRPr lang="cs-CZ" sz="2100" dirty="0"/>
          </a:p>
          <a:p>
            <a:pPr lvl="1">
              <a:lnSpc>
                <a:spcPct val="150000"/>
              </a:lnSpc>
            </a:pPr>
            <a:r>
              <a:rPr lang="cs-CZ" sz="2100" b="1" dirty="0"/>
              <a:t>Glukagon</a:t>
            </a:r>
            <a:r>
              <a:rPr lang="cs-CZ" sz="2100" dirty="0"/>
              <a:t> – alfa buňky, zvyšování hladiny cukru v krvi, katabolický hormon</a:t>
            </a:r>
          </a:p>
          <a:p>
            <a:pPr lvl="2">
              <a:lnSpc>
                <a:spcPct val="150000"/>
              </a:lnSpc>
            </a:pPr>
            <a:r>
              <a:rPr lang="en-GB" sz="2100" dirty="0" err="1"/>
              <a:t>glykogenolytický</a:t>
            </a:r>
            <a:r>
              <a:rPr lang="en-GB" sz="2100" dirty="0"/>
              <a:t> (</a:t>
            </a:r>
            <a:r>
              <a:rPr lang="en-GB" sz="2100" dirty="0" err="1"/>
              <a:t>vyvolává</a:t>
            </a:r>
            <a:r>
              <a:rPr lang="en-GB" sz="2100" dirty="0"/>
              <a:t> </a:t>
            </a:r>
            <a:r>
              <a:rPr lang="en-GB" sz="2100" dirty="0" err="1"/>
              <a:t>rozpad</a:t>
            </a:r>
            <a:r>
              <a:rPr lang="en-GB" sz="2100" dirty="0"/>
              <a:t> </a:t>
            </a:r>
            <a:r>
              <a:rPr lang="en-GB" sz="2100" dirty="0" err="1"/>
              <a:t>glykogenu</a:t>
            </a:r>
            <a:r>
              <a:rPr lang="en-GB" sz="2100" dirty="0"/>
              <a:t> v </a:t>
            </a:r>
            <a:r>
              <a:rPr lang="en-GB" sz="2100" dirty="0" err="1"/>
              <a:t>játrech</a:t>
            </a:r>
            <a:r>
              <a:rPr lang="en-GB" sz="2100" dirty="0"/>
              <a:t> a </a:t>
            </a:r>
            <a:r>
              <a:rPr lang="en-GB" sz="2100" dirty="0" err="1"/>
              <a:t>následné</a:t>
            </a:r>
            <a:r>
              <a:rPr lang="en-GB" sz="2100" dirty="0"/>
              <a:t> </a:t>
            </a:r>
            <a:r>
              <a:rPr lang="en-GB" sz="2100" dirty="0" err="1"/>
              <a:t>uvolnění</a:t>
            </a:r>
            <a:r>
              <a:rPr lang="en-GB" sz="2100" dirty="0"/>
              <a:t> </a:t>
            </a:r>
            <a:r>
              <a:rPr lang="en-GB" sz="2100" dirty="0" err="1"/>
              <a:t>glukózy</a:t>
            </a:r>
            <a:r>
              <a:rPr lang="cs-CZ" sz="2100" dirty="0"/>
              <a:t>)</a:t>
            </a:r>
          </a:p>
          <a:p>
            <a:pPr lvl="2">
              <a:lnSpc>
                <a:spcPct val="150000"/>
              </a:lnSpc>
            </a:pPr>
            <a:r>
              <a:rPr lang="en-GB" sz="2100" dirty="0" err="1"/>
              <a:t>glukoneogenetický</a:t>
            </a:r>
            <a:r>
              <a:rPr lang="en-GB" sz="2100" dirty="0"/>
              <a:t> (</a:t>
            </a:r>
            <a:r>
              <a:rPr lang="en-GB" sz="2100" dirty="0" err="1"/>
              <a:t>vyvolává</a:t>
            </a:r>
            <a:r>
              <a:rPr lang="en-GB" sz="2100" dirty="0"/>
              <a:t> </a:t>
            </a:r>
            <a:r>
              <a:rPr lang="en-GB" sz="2100" dirty="0" err="1"/>
              <a:t>tvorbu</a:t>
            </a:r>
            <a:r>
              <a:rPr lang="en-GB" sz="2100" dirty="0"/>
              <a:t> </a:t>
            </a:r>
            <a:r>
              <a:rPr lang="en-GB" sz="2100" dirty="0" err="1"/>
              <a:t>glukózy</a:t>
            </a:r>
            <a:r>
              <a:rPr lang="en-GB" sz="2100" dirty="0"/>
              <a:t> z </a:t>
            </a:r>
            <a:r>
              <a:rPr lang="en-GB" sz="2100" dirty="0" err="1"/>
              <a:t>aminokyselin</a:t>
            </a:r>
            <a:r>
              <a:rPr lang="en-GB" sz="2100" dirty="0"/>
              <a:t>)</a:t>
            </a:r>
            <a:endParaRPr lang="cs-CZ" sz="2100" dirty="0"/>
          </a:p>
          <a:p>
            <a:pPr lvl="2">
              <a:lnSpc>
                <a:spcPct val="150000"/>
              </a:lnSpc>
            </a:pPr>
            <a:r>
              <a:rPr lang="en-GB" sz="2100" dirty="0" err="1"/>
              <a:t>lipolytický</a:t>
            </a:r>
            <a:r>
              <a:rPr lang="en-GB" sz="2100" dirty="0"/>
              <a:t> (</a:t>
            </a:r>
            <a:r>
              <a:rPr lang="en-GB" sz="2100" dirty="0" err="1"/>
              <a:t>uvolňuje</a:t>
            </a:r>
            <a:r>
              <a:rPr lang="en-GB" sz="2100" dirty="0"/>
              <a:t> </a:t>
            </a:r>
            <a:r>
              <a:rPr lang="en-GB" sz="2100" dirty="0" err="1"/>
              <a:t>mastné</a:t>
            </a:r>
            <a:r>
              <a:rPr lang="en-GB" sz="2100" dirty="0"/>
              <a:t> </a:t>
            </a:r>
            <a:r>
              <a:rPr lang="en-GB" sz="2100" dirty="0" err="1"/>
              <a:t>kyseliny</a:t>
            </a:r>
            <a:r>
              <a:rPr lang="en-GB" sz="2100" dirty="0"/>
              <a:t> z </a:t>
            </a:r>
            <a:r>
              <a:rPr lang="en-GB" sz="2100" dirty="0" err="1"/>
              <a:t>tukové</a:t>
            </a:r>
            <a:r>
              <a:rPr lang="en-GB" sz="2100" dirty="0"/>
              <a:t> </a:t>
            </a:r>
            <a:r>
              <a:rPr lang="en-GB" sz="2100" dirty="0" err="1"/>
              <a:t>tkáně</a:t>
            </a:r>
            <a:r>
              <a:rPr lang="en-GB" sz="2100" dirty="0"/>
              <a:t>)</a:t>
            </a:r>
            <a:endParaRPr lang="cs-CZ" sz="2100" dirty="0"/>
          </a:p>
          <a:p>
            <a:pPr lvl="2">
              <a:lnSpc>
                <a:spcPct val="150000"/>
              </a:lnSpc>
            </a:pPr>
            <a:r>
              <a:rPr lang="en-GB" sz="2100" dirty="0" err="1"/>
              <a:t>ketogenní</a:t>
            </a:r>
            <a:r>
              <a:rPr lang="en-GB" sz="2100" dirty="0"/>
              <a:t> (</a:t>
            </a:r>
            <a:r>
              <a:rPr lang="en-GB" sz="2100" dirty="0" err="1"/>
              <a:t>zvyšuje</a:t>
            </a:r>
            <a:r>
              <a:rPr lang="en-GB" sz="2100" dirty="0"/>
              <a:t> </a:t>
            </a:r>
            <a:r>
              <a:rPr lang="en-GB" sz="2100" dirty="0" err="1"/>
              <a:t>tvorbu</a:t>
            </a:r>
            <a:r>
              <a:rPr lang="en-GB" sz="2100" dirty="0"/>
              <a:t> </a:t>
            </a:r>
            <a:r>
              <a:rPr lang="en-GB" sz="2100" dirty="0" err="1"/>
              <a:t>ketolátek</a:t>
            </a:r>
            <a:r>
              <a:rPr lang="en-GB" sz="2100" dirty="0"/>
              <a:t> v </a:t>
            </a:r>
            <a:r>
              <a:rPr lang="en-GB" sz="2100" dirty="0" err="1"/>
              <a:t>játrech</a:t>
            </a:r>
            <a:r>
              <a:rPr lang="en-GB" sz="2100" dirty="0"/>
              <a:t> </a:t>
            </a:r>
            <a:r>
              <a:rPr lang="en-GB" sz="2100" dirty="0" err="1"/>
              <a:t>utilizujících</a:t>
            </a:r>
            <a:r>
              <a:rPr lang="en-GB" sz="2100" dirty="0"/>
              <a:t> </a:t>
            </a:r>
            <a:r>
              <a:rPr lang="en-GB" sz="2100" dirty="0" err="1"/>
              <a:t>mastné</a:t>
            </a:r>
            <a:r>
              <a:rPr lang="en-GB" sz="2100" dirty="0"/>
              <a:t> </a:t>
            </a:r>
            <a:r>
              <a:rPr lang="en-GB" sz="2100" dirty="0" err="1"/>
              <a:t>kyseliny</a:t>
            </a:r>
            <a:endParaRPr lang="cs-CZ" sz="21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CEF3D-489D-99A3-2C26-A8F1B08AA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2" t="35758" r="52953" b="7515"/>
          <a:stretch/>
        </p:blipFill>
        <p:spPr>
          <a:xfrm>
            <a:off x="7432373" y="1889620"/>
            <a:ext cx="4759627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416A50-592C-D001-CE4F-F8958B83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76" y="836712"/>
            <a:ext cx="3932237" cy="1752600"/>
          </a:xfrm>
        </p:spPr>
        <p:txBody>
          <a:bodyPr/>
          <a:lstStyle/>
          <a:p>
            <a:pPr algn="ctr"/>
            <a:r>
              <a:rPr lang="cs-CZ" dirty="0"/>
              <a:t>REGULACE HLADINY GLUKÓZY V KRVI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049437-2A68-A7FC-9E08-5806263F4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5" t="26656" r="50000" b="17434"/>
          <a:stretch/>
        </p:blipFill>
        <p:spPr>
          <a:xfrm>
            <a:off x="191344" y="620688"/>
            <a:ext cx="6735689" cy="5935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53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9A78C-DEF3-9CF5-A3D9-DB052762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DIABETES MELLITUS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D92FE-5E2E-BDBE-3F4D-EE2E2DFC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35% populace </a:t>
            </a:r>
          </a:p>
          <a:p>
            <a:r>
              <a:rPr lang="cs-CZ" dirty="0"/>
              <a:t>Asi polovina je nediagnostikována </a:t>
            </a:r>
          </a:p>
          <a:p>
            <a:r>
              <a:rPr lang="cs-CZ" dirty="0"/>
              <a:t>20% má závažné komplikace</a:t>
            </a:r>
          </a:p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1.typu </a:t>
            </a:r>
          </a:p>
          <a:p>
            <a:pPr lvl="1"/>
            <a:r>
              <a:rPr lang="cs-CZ" dirty="0"/>
              <a:t>10% závislý na insulinu defekt tvorby insulinu, vyvolaný destrukcí buněk Langerhansových ostrůvků </a:t>
            </a:r>
          </a:p>
          <a:p>
            <a:pPr lvl="1"/>
            <a:r>
              <a:rPr lang="cs-CZ" dirty="0"/>
              <a:t>Příčina: autoimunitní proces (virové onemocnění, chemická modifikace buněk)</a:t>
            </a:r>
          </a:p>
          <a:p>
            <a:pPr lvl="1"/>
            <a:r>
              <a:rPr lang="cs-CZ" dirty="0" err="1"/>
              <a:t>Diabetesmellitus</a:t>
            </a:r>
            <a:r>
              <a:rPr lang="cs-CZ" dirty="0"/>
              <a:t> 2.typu </a:t>
            </a:r>
          </a:p>
          <a:p>
            <a:pPr lvl="1"/>
            <a:r>
              <a:rPr lang="cs-CZ" dirty="0"/>
              <a:t>¨nezávislý na insulinu po 40.letech stařecká cukrovka </a:t>
            </a:r>
          </a:p>
          <a:p>
            <a:pPr lvl="1"/>
            <a:r>
              <a:rPr lang="cs-CZ" dirty="0"/>
              <a:t>90%diabetiků </a:t>
            </a:r>
          </a:p>
          <a:p>
            <a:pPr lvl="1"/>
            <a:r>
              <a:rPr lang="cs-CZ" dirty="0"/>
              <a:t>Nesprávná výživa mnoho jídla tučná strava nadváha málo pohybu</a:t>
            </a:r>
          </a:p>
        </p:txBody>
      </p:sp>
    </p:spTree>
    <p:extLst>
      <p:ext uri="{BB962C8B-B14F-4D97-AF65-F5344CB8AC3E}">
        <p14:creationId xmlns:p14="http://schemas.microsoft.com/office/powerpoint/2010/main" val="33953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7D0C5-3D3E-4C28-801D-187A10C8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EPIFÝZA (ŠIŠINKA)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2F579FE-021E-4583-BABA-0BB35DA26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168" t="27125" r="8382" b="22475"/>
          <a:stretch/>
        </p:blipFill>
        <p:spPr>
          <a:xfrm>
            <a:off x="8760296" y="3339561"/>
            <a:ext cx="3312368" cy="341921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7F75214-4143-4B56-AD95-DB253C62D753}"/>
              </a:ext>
            </a:extLst>
          </p:cNvPr>
          <p:cNvSpPr txBox="1"/>
          <p:nvPr/>
        </p:nvSpPr>
        <p:spPr>
          <a:xfrm>
            <a:off x="623392" y="1785854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Epifýza je producentem melatoninu - podílí se na regulaci cirkadiánních rytmů</a:t>
            </a:r>
          </a:p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Ovlivňuje rytmickou funkci hypofýzy (pozitivně ovlivňuje produkci růstového hormonu)</a:t>
            </a:r>
          </a:p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Sekrece melatoninu kolísá v průběhu 24 hodin, neboť je tlumena světlem</a:t>
            </a:r>
          </a:p>
        </p:txBody>
      </p:sp>
    </p:spTree>
    <p:extLst>
      <p:ext uri="{BB962C8B-B14F-4D97-AF65-F5344CB8AC3E}">
        <p14:creationId xmlns:p14="http://schemas.microsoft.com/office/powerpoint/2010/main" val="34608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14116-519C-4AC4-9A28-6A684FD6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NADLEDVINY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EEFA7-8A20-4A95-9981-D2B6AE41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919637"/>
            <a:ext cx="7488832" cy="4572001"/>
          </a:xfrm>
        </p:spPr>
        <p:txBody>
          <a:bodyPr/>
          <a:lstStyle/>
          <a:p>
            <a:r>
              <a:rPr lang="cs-CZ" dirty="0"/>
              <a:t>P</a:t>
            </a:r>
            <a:r>
              <a:rPr lang="en-GB" dirty="0" err="1"/>
              <a:t>árová</a:t>
            </a:r>
            <a:r>
              <a:rPr lang="en-GB" dirty="0"/>
              <a:t> </a:t>
            </a:r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žláza</a:t>
            </a:r>
            <a:r>
              <a:rPr lang="en-GB" dirty="0"/>
              <a:t> </a:t>
            </a:r>
            <a:r>
              <a:rPr lang="en-GB" dirty="0" err="1"/>
              <a:t>uložená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horních</a:t>
            </a:r>
            <a:r>
              <a:rPr lang="en-GB" dirty="0"/>
              <a:t> </a:t>
            </a:r>
            <a:r>
              <a:rPr lang="en-GB" dirty="0" err="1"/>
              <a:t>pólech</a:t>
            </a:r>
            <a:r>
              <a:rPr lang="en-GB" dirty="0"/>
              <a:t> </a:t>
            </a:r>
            <a:r>
              <a:rPr lang="en-GB" dirty="0" err="1"/>
              <a:t>ledvin</a:t>
            </a:r>
            <a:endParaRPr lang="cs-CZ" dirty="0"/>
          </a:p>
          <a:p>
            <a:r>
              <a:rPr lang="cs-CZ" dirty="0"/>
              <a:t>V</a:t>
            </a:r>
            <a:r>
              <a:rPr lang="en-GB" dirty="0" err="1"/>
              <a:t>áží</a:t>
            </a:r>
            <a:r>
              <a:rPr lang="en-GB" dirty="0"/>
              <a:t> </a:t>
            </a:r>
            <a:r>
              <a:rPr lang="en-GB" dirty="0" err="1"/>
              <a:t>kolem</a:t>
            </a:r>
            <a:r>
              <a:rPr lang="en-GB" dirty="0"/>
              <a:t> 8–10 g a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složeny</a:t>
            </a:r>
            <a:r>
              <a:rPr lang="en-GB" dirty="0"/>
              <a:t> </a:t>
            </a: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žluté</a:t>
            </a:r>
            <a:r>
              <a:rPr lang="en-GB" dirty="0"/>
              <a:t> (</a:t>
            </a:r>
            <a:r>
              <a:rPr lang="en-GB" dirty="0" err="1"/>
              <a:t>barva</a:t>
            </a:r>
            <a:r>
              <a:rPr lang="en-GB" dirty="0"/>
              <a:t> je </a:t>
            </a:r>
            <a:r>
              <a:rPr lang="en-GB" dirty="0" err="1"/>
              <a:t>dána</a:t>
            </a:r>
            <a:r>
              <a:rPr lang="en-GB" dirty="0"/>
              <a:t> </a:t>
            </a:r>
            <a:r>
              <a:rPr lang="en-GB" dirty="0" err="1"/>
              <a:t>přítomností</a:t>
            </a:r>
            <a:r>
              <a:rPr lang="en-GB" dirty="0"/>
              <a:t> </a:t>
            </a:r>
            <a:r>
              <a:rPr lang="en-GB" dirty="0" err="1"/>
              <a:t>lipidů</a:t>
            </a:r>
            <a:r>
              <a:rPr lang="en-GB" dirty="0"/>
              <a:t>) </a:t>
            </a:r>
            <a:r>
              <a:rPr lang="en-GB" dirty="0" err="1"/>
              <a:t>kůry</a:t>
            </a:r>
            <a:r>
              <a:rPr lang="en-GB" dirty="0"/>
              <a:t> (90 % </a:t>
            </a:r>
            <a:r>
              <a:rPr lang="en-GB" dirty="0" err="1"/>
              <a:t>objemu</a:t>
            </a:r>
            <a:r>
              <a:rPr lang="en-GB" dirty="0"/>
              <a:t> </a:t>
            </a:r>
            <a:r>
              <a:rPr lang="en-GB" dirty="0" err="1"/>
              <a:t>nadledvin</a:t>
            </a:r>
            <a:r>
              <a:rPr lang="en-GB" dirty="0"/>
              <a:t>) a </a:t>
            </a:r>
            <a:r>
              <a:rPr lang="en-GB" dirty="0" err="1"/>
              <a:t>červené</a:t>
            </a:r>
            <a:r>
              <a:rPr lang="en-GB" dirty="0"/>
              <a:t> (</a:t>
            </a:r>
            <a:r>
              <a:rPr lang="en-GB" dirty="0" err="1"/>
              <a:t>dáno</a:t>
            </a:r>
            <a:r>
              <a:rPr lang="en-GB" dirty="0"/>
              <a:t> </a:t>
            </a:r>
            <a:r>
              <a:rPr lang="en-GB" dirty="0" err="1"/>
              <a:t>silným</a:t>
            </a:r>
            <a:r>
              <a:rPr lang="en-GB" dirty="0"/>
              <a:t> </a:t>
            </a:r>
            <a:r>
              <a:rPr lang="en-GB" dirty="0" err="1"/>
              <a:t>prokrvením</a:t>
            </a:r>
            <a:r>
              <a:rPr lang="en-GB" dirty="0"/>
              <a:t>) </a:t>
            </a:r>
            <a:r>
              <a:rPr lang="en-GB" dirty="0" err="1"/>
              <a:t>dřeně</a:t>
            </a:r>
            <a:r>
              <a:rPr lang="en-GB" dirty="0"/>
              <a:t> (10 %)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ACED52-AFB7-4C4A-886F-52C65E926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31" t="20761" r="8750" b="10081"/>
          <a:stretch/>
        </p:blipFill>
        <p:spPr>
          <a:xfrm>
            <a:off x="8040216" y="1652495"/>
            <a:ext cx="4021088" cy="51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7910E-D69F-47A8-8016-8093FA63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HORMONY DŘENĚ NADLEDVIN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525D7-2EF7-4F47-8323-9CF60859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Stimulace z ANS – sympatikus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Aktivace</a:t>
            </a:r>
            <a:r>
              <a:rPr lang="en-GB" dirty="0"/>
              <a:t> </a:t>
            </a:r>
            <a:r>
              <a:rPr lang="en-GB" dirty="0" err="1"/>
              <a:t>dřeně</a:t>
            </a:r>
            <a:r>
              <a:rPr lang="en-GB" dirty="0"/>
              <a:t> </a:t>
            </a:r>
            <a:r>
              <a:rPr lang="en-GB" dirty="0" err="1"/>
              <a:t>vyvolává</a:t>
            </a:r>
            <a:r>
              <a:rPr lang="en-GB" dirty="0"/>
              <a:t> </a:t>
            </a:r>
            <a:r>
              <a:rPr lang="en-GB" dirty="0" err="1"/>
              <a:t>takové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směřují</a:t>
            </a:r>
            <a:r>
              <a:rPr lang="en-GB" dirty="0"/>
              <a:t> k </a:t>
            </a:r>
            <a:r>
              <a:rPr lang="en-GB" dirty="0" err="1"/>
              <a:t>přežití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 za </a:t>
            </a:r>
            <a:r>
              <a:rPr lang="en-GB" dirty="0" err="1"/>
              <a:t>mimořádných</a:t>
            </a:r>
            <a:r>
              <a:rPr lang="en-GB" dirty="0"/>
              <a:t> </a:t>
            </a:r>
            <a:r>
              <a:rPr lang="en-GB" dirty="0" err="1"/>
              <a:t>podmínek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b="1" dirty="0"/>
              <a:t>Katecholaminy</a:t>
            </a:r>
            <a:r>
              <a:rPr lang="cs-CZ" dirty="0"/>
              <a:t> (stresové hormony)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Zvyšují rychlost a sílu srdečních kontrakcí, krevního tlaku a dýchání, zvyšují rychlost metabolismu, </a:t>
            </a:r>
            <a:r>
              <a:rPr lang="cs-CZ" dirty="0" err="1"/>
              <a:t>glykogenolýzu</a:t>
            </a:r>
            <a:r>
              <a:rPr lang="cs-CZ" dirty="0"/>
              <a:t> a uvolňování glukózy a FFA do krve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Způsobují vasodilataci v pracujících svalech a vasokonstrikci (především v GIT)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Adrenalin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Noradrenalin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Dopamin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0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E9C65-9DB0-41B6-993C-5E32ACFE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HORMONY KŮRY NADLEDVIN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FAC58-14AB-4399-8CC9-C81A1B83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8405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200" dirty="0"/>
              <a:t>Řízeny z hypofýzy adrenokortikotropním hormonem</a:t>
            </a:r>
          </a:p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</a:pPr>
            <a:r>
              <a:rPr lang="cs-CZ" sz="2200" b="1" dirty="0"/>
              <a:t>Glukokortikoidy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Kortizol – udržuje konzistentní hladinu glukózy v krevní plazmě mezi jídly, stimulace glukoneogeneze, lipolýzy, má protizánětlivý účinek, brání před poškozením účinky adrenalinu</a:t>
            </a:r>
          </a:p>
          <a:p>
            <a:pPr>
              <a:lnSpc>
                <a:spcPct val="150000"/>
              </a:lnSpc>
            </a:pPr>
            <a:r>
              <a:rPr lang="cs-CZ" b="1" dirty="0"/>
              <a:t>Mineralokortikoidy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Aldosteron –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metabolismus</a:t>
            </a:r>
            <a:r>
              <a:rPr lang="en-GB" dirty="0"/>
              <a:t> </a:t>
            </a:r>
            <a:r>
              <a:rPr lang="en-GB" dirty="0" err="1"/>
              <a:t>minerálů</a:t>
            </a:r>
            <a:r>
              <a:rPr lang="cs-CZ" dirty="0"/>
              <a:t> - udržuje rovnováhu elektrolytů v extracelulárních tekutinách, působí především v ledvinách</a:t>
            </a:r>
            <a:endParaRPr lang="cs-CZ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cs-CZ" b="1" dirty="0"/>
              <a:t>Androgeny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Testosteron – vývoj a růst mužských pohlavních orgánů, anabolický efekt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9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7D7DB-39AA-4249-BEF5-3B0A3BCB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LEDVINY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E15EF-65BA-47FD-A8C0-75A19C407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Nepatří mezi žlázy s vnitřní sekrecí, ale produkují hormony</a:t>
            </a:r>
          </a:p>
          <a:p>
            <a:pPr>
              <a:lnSpc>
                <a:spcPct val="150000"/>
              </a:lnSpc>
            </a:pPr>
            <a:r>
              <a:rPr lang="cs-CZ" b="1" dirty="0"/>
              <a:t>Erytropoetin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Regulace produkce erytrocytů stimulací buněk kostní dřeně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 důležitý v adaptaci na trénink a na nadmořskou výšku (kapacita červených krvinek nesoucích kyslík)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Renin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Hormon a enzym podílející se na regulaci krevního tlaku a rovnováze tekutin a elektrolytů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5EC17-AC90-41E9-A711-F127815C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TESTES (VARLATA)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E394993-08CF-4883-8EB3-3ED546DD2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168" t="28700" r="7496" b="19326"/>
          <a:stretch/>
        </p:blipFill>
        <p:spPr>
          <a:xfrm>
            <a:off x="7151440" y="1560703"/>
            <a:ext cx="5040560" cy="519807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FC369C-3872-48DA-B402-307720CF9F5F}"/>
              </a:ext>
            </a:extLst>
          </p:cNvPr>
          <p:cNvSpPr txBox="1"/>
          <p:nvPr/>
        </p:nvSpPr>
        <p:spPr>
          <a:xfrm>
            <a:off x="335360" y="1560703"/>
            <a:ext cx="65527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endokrinní funkci varlat se uplatňují dva typy buněk: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Leydigovy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Sertoliho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Leydigovy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buňky představují 20 % buněčné populace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testes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Tvoří několik typů pohlavních hormonů (androgenů). </a:t>
            </a:r>
          </a:p>
          <a:p>
            <a:pPr marL="228600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Nejdůležitějším pohlavním hormonem muže je testosteron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zajišťuje vývoj mužského typu genitálu u plodu,</a:t>
            </a:r>
          </a:p>
          <a:p>
            <a:pPr marL="800100" lvl="1" indent="-342900"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pubertě navozuje růst zevních pohlavních orgánů,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působí na vývoj sekundárních pohlavních znaků,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vliv na kůži,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ovlivňuje metabolismus,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vliv na kosti,</a:t>
            </a:r>
          </a:p>
          <a:p>
            <a:pPr marL="685800" lvl="1" indent="-228600">
              <a:spcBef>
                <a:spcPts val="1800"/>
              </a:spcBef>
              <a:buSzPct val="100000"/>
              <a:buFont typeface="Arial" pitchFamily="34" charset="0"/>
              <a:buChar char="▪"/>
            </a:pP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stimulace produkce erytropoetinu</a:t>
            </a:r>
          </a:p>
        </p:txBody>
      </p:sp>
    </p:spTree>
    <p:extLst>
      <p:ext uri="{BB962C8B-B14F-4D97-AF65-F5344CB8AC3E}">
        <p14:creationId xmlns:p14="http://schemas.microsoft.com/office/powerpoint/2010/main" val="4293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8BB96-D736-406B-A7C8-CB255D9C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B8D112F-C7C9-4301-9A72-CEEDBA009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9219"/>
            <a:ext cx="7416824" cy="6692525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5B701559-FA03-435B-AE1A-A4B7E8F03CF3}"/>
              </a:ext>
            </a:extLst>
          </p:cNvPr>
          <p:cNvSpPr/>
          <p:nvPr/>
        </p:nvSpPr>
        <p:spPr>
          <a:xfrm>
            <a:off x="2063552" y="260648"/>
            <a:ext cx="158417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C074760-DF22-4F29-A27F-8233AD0FC029}"/>
              </a:ext>
            </a:extLst>
          </p:cNvPr>
          <p:cNvSpPr/>
          <p:nvPr/>
        </p:nvSpPr>
        <p:spPr>
          <a:xfrm>
            <a:off x="7104112" y="260647"/>
            <a:ext cx="158417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9A2AC-1FF2-40BA-949F-7B9C62E6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OVARIA (VAJEČNÍKY)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D581F-30CC-4895-9C8C-25B8E3C6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44824"/>
            <a:ext cx="9144000" cy="4572001"/>
          </a:xfrm>
        </p:spPr>
        <p:txBody>
          <a:bodyPr>
            <a:normAutofit/>
          </a:bodyPr>
          <a:lstStyle/>
          <a:p>
            <a:r>
              <a:rPr lang="cs-CZ" dirty="0"/>
              <a:t>V ovariích se tvoří pod vlivem gonadotropinů (FSH a LH) pohlavní hormony: </a:t>
            </a:r>
          </a:p>
          <a:p>
            <a:pPr lvl="1"/>
            <a:r>
              <a:rPr lang="cs-CZ" dirty="0"/>
              <a:t>estrogeny, gestageny (progesteron) a androgeny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7C1754-4401-41DE-9E30-F0F67F4D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03" t="31091" r="6294" b="20586"/>
          <a:stretch/>
        </p:blipFill>
        <p:spPr>
          <a:xfrm>
            <a:off x="7392144" y="2726332"/>
            <a:ext cx="464608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82B1B-D2BC-4826-B155-D44C98BE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RENIN-ANGIOTENZIN-ALDOSTERONOVÝ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2B0765-DDD4-4E7C-9B77-2A207F59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Regulace fyziologické homeostázy a krevního tlaku, řízení koncentrace solí a extracelulární tekutiny</a:t>
            </a:r>
          </a:p>
          <a:p>
            <a:pPr>
              <a:lnSpc>
                <a:spcPct val="150000"/>
              </a:lnSpc>
            </a:pPr>
            <a:r>
              <a:rPr lang="cs-CZ" dirty="0"/>
              <a:t>Aktivace přes receptory v ledvinách – nízký krevní tlak či nízká hladina sodíku v plazmě	         </a:t>
            </a:r>
            <a:r>
              <a:rPr lang="cs-CZ" b="1" dirty="0"/>
              <a:t>uvolnění reninu</a:t>
            </a:r>
          </a:p>
          <a:p>
            <a:pPr>
              <a:lnSpc>
                <a:spcPct val="150000"/>
              </a:lnSpc>
            </a:pPr>
            <a:r>
              <a:rPr lang="cs-CZ" dirty="0"/>
              <a:t>Uvolněný renin způsobí v plazmě </a:t>
            </a:r>
            <a:r>
              <a:rPr lang="cs-CZ" b="1" dirty="0"/>
              <a:t>produkci </a:t>
            </a:r>
            <a:r>
              <a:rPr lang="cs-CZ" b="1" dirty="0" err="1"/>
              <a:t>angiotenzinu</a:t>
            </a:r>
            <a:r>
              <a:rPr lang="cs-CZ" b="1" dirty="0"/>
              <a:t>, </a:t>
            </a:r>
            <a:r>
              <a:rPr lang="cs-CZ" dirty="0"/>
              <a:t>ten má silné </a:t>
            </a:r>
            <a:r>
              <a:rPr lang="cs-CZ" dirty="0" err="1"/>
              <a:t>vazokonstrikční</a:t>
            </a:r>
            <a:r>
              <a:rPr lang="cs-CZ" dirty="0"/>
              <a:t> účinky (zvedá tlak) a </a:t>
            </a:r>
            <a:r>
              <a:rPr lang="cs-CZ" b="1" dirty="0"/>
              <a:t>stimuluje produkci aldosteronu</a:t>
            </a:r>
          </a:p>
          <a:p>
            <a:pPr>
              <a:lnSpc>
                <a:spcPct val="150000"/>
              </a:lnSpc>
            </a:pPr>
            <a:r>
              <a:rPr lang="cs-CZ" dirty="0"/>
              <a:t>Aldosteron spouští zvýšenou resorpci sodíkových iontů</a:t>
            </a:r>
            <a:br>
              <a:rPr lang="cs-CZ" dirty="0"/>
            </a:br>
            <a:r>
              <a:rPr lang="cs-CZ" dirty="0"/>
              <a:t>(vč. zadržování vody) a zvyšuje sekreci draselných iontů </a:t>
            </a:r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005333FB-2CB2-40FD-A343-F9860BDFB533}"/>
              </a:ext>
            </a:extLst>
          </p:cNvPr>
          <p:cNvSpPr/>
          <p:nvPr/>
        </p:nvSpPr>
        <p:spPr>
          <a:xfrm>
            <a:off x="4007768" y="3717032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8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CA74B-9525-4225-A987-859CBCDC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RENIN-ANGIOTENZIN-ALDOSTERONOVÝ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F71E66-7CEF-42C2-AF2C-FCC733B66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Systém tedy vede ke smrštění cév a ke snížení vylučování sodíkových iontů a vody ledvinami</a:t>
            </a:r>
          </a:p>
          <a:p>
            <a:pPr>
              <a:lnSpc>
                <a:spcPct val="150000"/>
              </a:lnSpc>
            </a:pPr>
            <a:r>
              <a:rPr lang="cs-CZ" dirty="0"/>
              <a:t>Nastane pocit žízně a zvýší se tonus sympatického vegetativního nervstva</a:t>
            </a:r>
          </a:p>
          <a:p>
            <a:pPr>
              <a:lnSpc>
                <a:spcPct val="150000"/>
              </a:lnSpc>
            </a:pPr>
            <a:r>
              <a:rPr lang="cs-CZ" dirty="0"/>
              <a:t>To vede ke zvýšení krevního tlaku a zvýšení koncentrace</a:t>
            </a:r>
            <a:br>
              <a:rPr lang="cs-CZ" dirty="0"/>
            </a:br>
            <a:r>
              <a:rPr lang="cs-CZ" dirty="0"/>
              <a:t>sodíku 		mizí prvotní podnět pro produkci reninu</a:t>
            </a:r>
          </a:p>
          <a:p>
            <a:endParaRPr lang="cs-CZ" b="1" dirty="0"/>
          </a:p>
        </p:txBody>
      </p:sp>
      <p:sp>
        <p:nvSpPr>
          <p:cNvPr id="4" name="Šipka doprava 3">
            <a:extLst>
              <a:ext uri="{FF2B5EF4-FFF2-40B4-BE49-F238E27FC236}">
                <a16:creationId xmlns:a16="http://schemas.microsoft.com/office/drawing/2014/main" id="{296AD783-E94D-423D-AF7D-A20B6E8D430B}"/>
              </a:ext>
            </a:extLst>
          </p:cNvPr>
          <p:cNvSpPr/>
          <p:nvPr/>
        </p:nvSpPr>
        <p:spPr>
          <a:xfrm>
            <a:off x="3215680" y="5301208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3084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B7CAD0D9-E9FF-4421-9ECC-6F787365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833"/>
          <a:stretch>
            <a:fillRect/>
          </a:stretch>
        </p:blipFill>
        <p:spPr bwMode="auto">
          <a:xfrm>
            <a:off x="2681076" y="0"/>
            <a:ext cx="682984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98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9E090227-540C-4174-8CBA-983061996089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671"/>
            <a:ext cx="12192000" cy="61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BA04F-581E-4E48-BBF2-BF6D0C5B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ENDOKRINNÍ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4B667-3D5F-4ED7-BE5B-A4724D7D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= </a:t>
            </a:r>
            <a:r>
              <a:rPr lang="en-GB" dirty="0" err="1"/>
              <a:t>soustava</a:t>
            </a:r>
            <a:r>
              <a:rPr lang="en-GB" dirty="0"/>
              <a:t> </a:t>
            </a:r>
            <a:r>
              <a:rPr lang="en-GB" dirty="0" err="1"/>
              <a:t>žláz</a:t>
            </a:r>
            <a:r>
              <a:rPr lang="en-GB" dirty="0"/>
              <a:t> s </a:t>
            </a:r>
            <a:r>
              <a:rPr lang="en-GB" dirty="0" err="1"/>
              <a:t>vnitřní</a:t>
            </a:r>
            <a:r>
              <a:rPr lang="en-GB" dirty="0"/>
              <a:t> </a:t>
            </a:r>
            <a:r>
              <a:rPr lang="en-GB" dirty="0" err="1"/>
              <a:t>sekrecí</a:t>
            </a:r>
            <a:endParaRPr lang="cs-CZ" dirty="0"/>
          </a:p>
          <a:p>
            <a:r>
              <a:rPr lang="en-GB" dirty="0" err="1"/>
              <a:t>Reguluje</a:t>
            </a:r>
            <a:r>
              <a:rPr lang="en-GB" dirty="0"/>
              <a:t>, </a:t>
            </a:r>
            <a:r>
              <a:rPr lang="en-GB" dirty="0" err="1"/>
              <a:t>řídí</a:t>
            </a:r>
            <a:r>
              <a:rPr lang="en-GB" dirty="0"/>
              <a:t> a </a:t>
            </a:r>
            <a:r>
              <a:rPr lang="en-GB" dirty="0" err="1"/>
              <a:t>koordinuje</a:t>
            </a:r>
            <a:r>
              <a:rPr lang="en-GB" dirty="0"/>
              <a:t> </a:t>
            </a:r>
            <a:r>
              <a:rPr lang="en-GB" dirty="0" err="1"/>
              <a:t>činnost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 </a:t>
            </a:r>
            <a:r>
              <a:rPr lang="en-GB" dirty="0" err="1"/>
              <a:t>spolu</a:t>
            </a:r>
            <a:r>
              <a:rPr lang="en-GB" dirty="0"/>
              <a:t> s </a:t>
            </a:r>
            <a:r>
              <a:rPr lang="en-GB" dirty="0" err="1"/>
              <a:t>nervovou</a:t>
            </a:r>
            <a:r>
              <a:rPr lang="en-GB" dirty="0"/>
              <a:t> sou</a:t>
            </a:r>
            <a:r>
              <a:rPr lang="cs-CZ" dirty="0" err="1"/>
              <a:t>stavou</a:t>
            </a:r>
            <a:endParaRPr lang="cs-CZ" dirty="0"/>
          </a:p>
          <a:p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 </a:t>
            </a:r>
            <a:r>
              <a:rPr lang="en-GB" dirty="0" err="1"/>
              <a:t>využívá</a:t>
            </a:r>
            <a:r>
              <a:rPr lang="en-GB" dirty="0"/>
              <a:t> k </a:t>
            </a:r>
            <a:r>
              <a:rPr lang="en-GB" dirty="0" err="1"/>
              <a:t>přenosu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 </a:t>
            </a:r>
            <a:r>
              <a:rPr lang="en-GB" dirty="0" err="1"/>
              <a:t>chemické</a:t>
            </a:r>
            <a:r>
              <a:rPr lang="en-GB" dirty="0"/>
              <a:t> </a:t>
            </a:r>
            <a:r>
              <a:rPr lang="en-GB" dirty="0" err="1"/>
              <a:t>sloučeniny</a:t>
            </a:r>
            <a:r>
              <a:rPr lang="en-GB" dirty="0"/>
              <a:t> – </a:t>
            </a:r>
            <a:r>
              <a:rPr lang="en-GB" dirty="0" err="1"/>
              <a:t>hormony</a:t>
            </a:r>
            <a:r>
              <a:rPr lang="cs-CZ" dirty="0"/>
              <a:t> – pomalejší odezva než nervový systém, ale delší účinek</a:t>
            </a:r>
          </a:p>
        </p:txBody>
      </p:sp>
    </p:spTree>
    <p:extLst>
      <p:ext uri="{BB962C8B-B14F-4D97-AF65-F5344CB8AC3E}">
        <p14:creationId xmlns:p14="http://schemas.microsoft.com/office/powerpoint/2010/main" val="2326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545397-9F11-42A6-BEEF-4CB2FF9F4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4331" y="836711"/>
            <a:ext cx="3932237" cy="5564089"/>
          </a:xfrm>
        </p:spPr>
        <p:txBody>
          <a:bodyPr>
            <a:normAutofit/>
          </a:bodyPr>
          <a:lstStyle/>
          <a:p>
            <a:r>
              <a:rPr lang="cs-CZ" sz="2400" dirty="0"/>
              <a:t>Endokrinní působení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Hormony uvolňovány přímo do krve pomocí endokrinních žláz</a:t>
            </a:r>
          </a:p>
          <a:p>
            <a:pPr indent="-228600"/>
            <a:r>
              <a:rPr lang="cs-CZ" sz="2400" dirty="0"/>
              <a:t>Exokrinní působení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Exokrinní žlázy mají vývod,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bg1"/>
                </a:solidFill>
              </a:rPr>
              <a:t>vylučují látky buď na povrch těla, nebo do tělních dutin</a:t>
            </a:r>
          </a:p>
          <a:p>
            <a:endParaRPr lang="en-US" dirty="0"/>
          </a:p>
        </p:txBody>
      </p:sp>
      <p:pic>
        <p:nvPicPr>
          <p:cNvPr id="9" name="Zástupný symbol pro obsah 3">
            <a:extLst>
              <a:ext uri="{FF2B5EF4-FFF2-40B4-BE49-F238E27FC236}">
                <a16:creationId xmlns:a16="http://schemas.microsoft.com/office/drawing/2014/main" id="{5915C355-18C0-4F9B-9744-9E81C21CB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80173"/>
            <a:ext cx="6694150" cy="67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80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5194DF9-33CF-48A6-A030-6B429E45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HORM</a:t>
            </a:r>
            <a:r>
              <a:rPr lang="cs-CZ" dirty="0"/>
              <a:t>O</a:t>
            </a:r>
            <a:r>
              <a:rPr lang="en-US" dirty="0"/>
              <a:t>NY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6791CE-D23A-442D-A922-E1B3D48F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72" y="1844824"/>
            <a:ext cx="11305256" cy="45720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Odvozené z řeckého slova znamenající „vzbudit aktivitu“ – chemičtí poslové vznikající v jedné části těla, které vzbuzují aktivitu v jiné části </a:t>
            </a:r>
          </a:p>
          <a:p>
            <a:pPr>
              <a:lnSpc>
                <a:spcPct val="120000"/>
              </a:lnSpc>
            </a:pPr>
            <a:r>
              <a:rPr lang="cs-CZ" dirty="0"/>
              <a:t>„Wi-Fi“ lidského těla – oproti nervové soustavě bezdrátové – bez přímého spojení – distribuce krví</a:t>
            </a:r>
          </a:p>
          <a:p>
            <a:pPr>
              <a:lnSpc>
                <a:spcPct val="120000"/>
              </a:lnSpc>
            </a:pPr>
            <a:r>
              <a:rPr lang="cs-CZ" dirty="0"/>
              <a:t>P</a:t>
            </a:r>
            <a:r>
              <a:rPr lang="en-GB" dirty="0" err="1"/>
              <a:t>rodukty</a:t>
            </a:r>
            <a:r>
              <a:rPr lang="en-GB" dirty="0"/>
              <a:t> </a:t>
            </a:r>
            <a:r>
              <a:rPr lang="en-GB" dirty="0" err="1"/>
              <a:t>žláz</a:t>
            </a:r>
            <a:r>
              <a:rPr lang="en-GB" dirty="0"/>
              <a:t> s </a:t>
            </a:r>
            <a:r>
              <a:rPr lang="en-GB" dirty="0" err="1"/>
              <a:t>vnitřní</a:t>
            </a:r>
            <a:r>
              <a:rPr lang="en-GB" dirty="0"/>
              <a:t> </a:t>
            </a:r>
            <a:r>
              <a:rPr lang="en-GB" dirty="0" err="1"/>
              <a:t>sekrecí</a:t>
            </a:r>
            <a:r>
              <a:rPr lang="en-GB" dirty="0"/>
              <a:t>,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</a:t>
            </a:r>
            <a:r>
              <a:rPr lang="en-GB" dirty="0" err="1"/>
              <a:t>produkující</a:t>
            </a:r>
            <a:r>
              <a:rPr lang="en-GB" dirty="0"/>
              <a:t> </a:t>
            </a:r>
            <a:r>
              <a:rPr lang="en-GB" dirty="0" err="1"/>
              <a:t>hormony</a:t>
            </a:r>
            <a:r>
              <a:rPr lang="en-GB" dirty="0"/>
              <a:t>, </a:t>
            </a:r>
            <a:r>
              <a:rPr lang="en-GB" dirty="0" err="1"/>
              <a:t>vylučované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do </a:t>
            </a:r>
            <a:r>
              <a:rPr lang="en-GB" dirty="0" err="1"/>
              <a:t>krevního</a:t>
            </a:r>
            <a:r>
              <a:rPr lang="en-GB" dirty="0"/>
              <a:t> </a:t>
            </a:r>
            <a:r>
              <a:rPr lang="en-GB" dirty="0" err="1"/>
              <a:t>oběhu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většinou</a:t>
            </a:r>
            <a:r>
              <a:rPr lang="en-GB" dirty="0"/>
              <a:t> </a:t>
            </a:r>
            <a:r>
              <a:rPr lang="en-GB" dirty="0" err="1"/>
              <a:t>bílkovinnou</a:t>
            </a:r>
            <a:r>
              <a:rPr lang="en-GB" dirty="0"/>
              <a:t> </a:t>
            </a:r>
            <a:r>
              <a:rPr lang="en-GB" dirty="0" err="1"/>
              <a:t>povahu</a:t>
            </a:r>
            <a:r>
              <a:rPr lang="en-GB" dirty="0"/>
              <a:t> (</a:t>
            </a:r>
            <a:r>
              <a:rPr lang="en-GB" dirty="0" err="1"/>
              <a:t>jde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o </a:t>
            </a:r>
            <a:r>
              <a:rPr lang="en-GB" dirty="0" err="1"/>
              <a:t>aminokyselinové</a:t>
            </a:r>
            <a:r>
              <a:rPr lang="en-GB" dirty="0"/>
              <a:t> </a:t>
            </a:r>
            <a:r>
              <a:rPr lang="en-GB" dirty="0" err="1"/>
              <a:t>hormony</a:t>
            </a:r>
            <a:r>
              <a:rPr lang="en-GB" dirty="0"/>
              <a:t>)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látky</a:t>
            </a:r>
            <a:r>
              <a:rPr lang="en-GB" dirty="0"/>
              <a:t> </a:t>
            </a:r>
            <a:r>
              <a:rPr lang="en-GB" dirty="0" err="1"/>
              <a:t>odvozené</a:t>
            </a:r>
            <a:r>
              <a:rPr lang="en-GB" dirty="0"/>
              <a:t> od </a:t>
            </a:r>
            <a:r>
              <a:rPr lang="en-GB" dirty="0" err="1"/>
              <a:t>cholesterolu</a:t>
            </a:r>
            <a:r>
              <a:rPr lang="en-GB" dirty="0"/>
              <a:t> (</a:t>
            </a:r>
            <a:r>
              <a:rPr lang="en-GB" dirty="0" err="1"/>
              <a:t>steroidy</a:t>
            </a:r>
            <a:r>
              <a:rPr lang="en-GB" dirty="0"/>
              <a:t>)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Aminy, peptidy, steroidy</a:t>
            </a:r>
          </a:p>
          <a:p>
            <a:pPr>
              <a:lnSpc>
                <a:spcPct val="120000"/>
              </a:lnSpc>
            </a:pPr>
            <a:r>
              <a:rPr lang="cs-CZ" dirty="0"/>
              <a:t>Účinky místní a celkové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Mechanizmus cestou cílových buněk 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Působení prostřednictvím receptorů</a:t>
            </a:r>
          </a:p>
          <a:p>
            <a:pPr>
              <a:lnSpc>
                <a:spcPct val="120000"/>
              </a:lnSpc>
            </a:pPr>
            <a:r>
              <a:rPr lang="cs-CZ" dirty="0"/>
              <a:t>Ovlivnění funkcí metabolických, růstových, reprodukčních, zažívacích, stresu, zánětu, funkce neurotransmiterů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D4494-EE4A-4BFB-A478-BBA9E978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HORM</a:t>
            </a:r>
            <a:r>
              <a:rPr lang="cs-CZ" dirty="0"/>
              <a:t>O</a:t>
            </a:r>
            <a:r>
              <a:rPr lang="en-US" dirty="0"/>
              <a:t>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67BDB-5DEB-49CB-AA8E-D15F82757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Neendokrinní tkáň též může uvolňovat hormony (např. nervová zakončení, ledviny)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Působení</a:t>
            </a:r>
            <a:r>
              <a:rPr lang="en-GB" dirty="0"/>
              <a:t> </a:t>
            </a:r>
            <a:r>
              <a:rPr lang="en-GB" dirty="0" err="1"/>
              <a:t>hormonu</a:t>
            </a:r>
            <a:r>
              <a:rPr lang="en-GB" dirty="0"/>
              <a:t> je </a:t>
            </a:r>
            <a:r>
              <a:rPr lang="en-GB" dirty="0" err="1"/>
              <a:t>závislé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jeho</a:t>
            </a:r>
            <a:r>
              <a:rPr lang="en-GB" dirty="0"/>
              <a:t> </a:t>
            </a:r>
            <a:r>
              <a:rPr lang="en-GB" dirty="0" err="1"/>
              <a:t>detekci</a:t>
            </a:r>
            <a:r>
              <a:rPr lang="en-GB" dirty="0"/>
              <a:t> </a:t>
            </a:r>
            <a:r>
              <a:rPr lang="en-GB" dirty="0" err="1"/>
              <a:t>buňkou</a:t>
            </a:r>
            <a:r>
              <a:rPr lang="en-GB" dirty="0"/>
              <a:t>, </a:t>
            </a:r>
            <a:r>
              <a:rPr lang="en-GB" dirty="0" err="1"/>
              <a:t>hormon</a:t>
            </a:r>
            <a:r>
              <a:rPr lang="en-GB" dirty="0"/>
              <a:t>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interagovat</a:t>
            </a:r>
            <a:r>
              <a:rPr lang="en-GB" dirty="0"/>
              <a:t> s </a:t>
            </a:r>
            <a:r>
              <a:rPr lang="en-GB" dirty="0" err="1"/>
              <a:t>odpovídajícím</a:t>
            </a:r>
            <a:r>
              <a:rPr lang="en-GB" dirty="0"/>
              <a:t> </a:t>
            </a:r>
            <a:r>
              <a:rPr lang="en-GB" dirty="0" err="1"/>
              <a:t>buněčným</a:t>
            </a:r>
            <a:r>
              <a:rPr lang="en-GB" dirty="0"/>
              <a:t> </a:t>
            </a:r>
            <a:r>
              <a:rPr lang="en-GB" dirty="0" err="1"/>
              <a:t>receptorem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Pouze správný hormon „pasuje“ na správný receptor – každá buňka má 2 000 až 10 000 specifických receptorů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regulace</a:t>
            </a:r>
            <a:r>
              <a:rPr lang="en-GB" dirty="0"/>
              <a:t> </a:t>
            </a:r>
            <a:r>
              <a:rPr lang="en-GB" dirty="0" err="1"/>
              <a:t>probíhá</a:t>
            </a:r>
            <a:r>
              <a:rPr lang="en-GB" dirty="0"/>
              <a:t> </a:t>
            </a:r>
            <a:r>
              <a:rPr lang="en-GB" dirty="0" err="1"/>
              <a:t>běžně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</a:t>
            </a:r>
            <a:r>
              <a:rPr lang="en-GB" dirty="0" err="1"/>
              <a:t>zpětné</a:t>
            </a:r>
            <a:r>
              <a:rPr lang="en-GB" dirty="0"/>
              <a:t> </a:t>
            </a:r>
            <a:r>
              <a:rPr lang="en-GB" dirty="0" err="1"/>
              <a:t>vazby</a:t>
            </a:r>
            <a:r>
              <a:rPr lang="en-GB" dirty="0"/>
              <a:t>. Je to </a:t>
            </a:r>
            <a:r>
              <a:rPr lang="en-GB" dirty="0" err="1"/>
              <a:t>děj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odpověď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signál</a:t>
            </a:r>
            <a:r>
              <a:rPr lang="en-GB" dirty="0"/>
              <a:t> (</a:t>
            </a:r>
            <a:r>
              <a:rPr lang="en-GB" dirty="0" err="1"/>
              <a:t>hormon</a:t>
            </a:r>
            <a:r>
              <a:rPr lang="en-GB" dirty="0"/>
              <a:t>) </a:t>
            </a:r>
            <a:r>
              <a:rPr lang="en-GB" dirty="0" err="1"/>
              <a:t>zpětně</a:t>
            </a:r>
            <a:r>
              <a:rPr lang="en-GB" dirty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zdroj</a:t>
            </a:r>
            <a:r>
              <a:rPr lang="en-GB" dirty="0"/>
              <a:t> </a:t>
            </a:r>
            <a:r>
              <a:rPr lang="en-GB" dirty="0" err="1"/>
              <a:t>signálu</a:t>
            </a:r>
            <a:r>
              <a:rPr lang="en-GB" dirty="0"/>
              <a:t> (</a:t>
            </a:r>
            <a:r>
              <a:rPr lang="en-GB" dirty="0" err="1"/>
              <a:t>endokrinní</a:t>
            </a:r>
            <a:r>
              <a:rPr lang="en-GB" dirty="0"/>
              <a:t> </a:t>
            </a:r>
            <a:r>
              <a:rPr lang="en-GB" dirty="0" err="1"/>
              <a:t>žlázu</a:t>
            </a:r>
            <a:r>
              <a:rPr lang="en-GB" dirty="0"/>
              <a:t>). </a:t>
            </a:r>
            <a:r>
              <a:rPr lang="en-GB" dirty="0" err="1"/>
              <a:t>Zpětná</a:t>
            </a:r>
            <a:r>
              <a:rPr lang="en-GB" dirty="0"/>
              <a:t> </a:t>
            </a:r>
            <a:r>
              <a:rPr lang="en-GB" dirty="0" err="1"/>
              <a:t>vazba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negativní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1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409D3-DD97-40EC-AD91-3BF4F446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STEROIDNÍ HORMONY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84F0F-A69E-4B85-B98E-87C2642F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29" y="1628800"/>
            <a:ext cx="9144000" cy="45720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cs-CZ" altLang="cs-CZ" dirty="0">
                <a:latin typeface="+mj-lt"/>
              </a:rPr>
              <a:t>Lipofilní molekuly, v krvi jsou vázané na transportní proteiny</a:t>
            </a:r>
            <a:endParaRPr lang="cs-CZ" dirty="0">
              <a:latin typeface="+mj-lt"/>
            </a:endParaRPr>
          </a:p>
          <a:p>
            <a:pPr>
              <a:lnSpc>
                <a:spcPct val="160000"/>
              </a:lnSpc>
            </a:pPr>
            <a:r>
              <a:rPr lang="cs-CZ" dirty="0"/>
              <a:t>Difundují snadno přes buněčné membrány; receptory umístěné uvnitř buňky</a:t>
            </a:r>
          </a:p>
          <a:p>
            <a:pPr>
              <a:lnSpc>
                <a:spcPct val="160000"/>
              </a:lnSpc>
            </a:pPr>
            <a:r>
              <a:rPr lang="cs-CZ" dirty="0"/>
              <a:t>Chemická struktura je založená na cholesterolu</a:t>
            </a:r>
          </a:p>
          <a:p>
            <a:pPr>
              <a:lnSpc>
                <a:spcPct val="160000"/>
              </a:lnSpc>
            </a:pPr>
            <a:r>
              <a:rPr lang="cs-CZ" dirty="0"/>
              <a:t>Sekrece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Kůra nadledvin (např. kortizol)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Vaječníky (např. estrogen) 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Varlata (např. testosteron)</a:t>
            </a:r>
          </a:p>
          <a:p>
            <a:pPr lvl="1">
              <a:lnSpc>
                <a:spcPct val="160000"/>
              </a:lnSpc>
            </a:pPr>
            <a:r>
              <a:rPr lang="cs-CZ" dirty="0"/>
              <a:t>Placenta (např. estrogen)</a:t>
            </a:r>
          </a:p>
          <a:p>
            <a:endParaRPr lang="cs-CZ" dirty="0"/>
          </a:p>
        </p:txBody>
      </p:sp>
      <p:pic>
        <p:nvPicPr>
          <p:cNvPr id="4" name="Picture 6" descr="83068/e2862                                                    000002BBE2862 Wilmore PP               B5AE00F7:">
            <a:extLst>
              <a:ext uri="{FF2B5EF4-FFF2-40B4-BE49-F238E27FC236}">
                <a16:creationId xmlns:a16="http://schemas.microsoft.com/office/drawing/2014/main" id="{453AF288-C816-4A1C-8CA8-D4094A138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907" r="3885"/>
          <a:stretch>
            <a:fillRect/>
          </a:stretch>
        </p:blipFill>
        <p:spPr bwMode="auto">
          <a:xfrm>
            <a:off x="5750367" y="3284984"/>
            <a:ext cx="6424184" cy="351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9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360F4-1737-4382-AE90-5A011545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KLASIFIKACE STEROIDNÍCH HORMONŮ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503A8-3C3D-4D4D-919C-924918BD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707" y="1628800"/>
            <a:ext cx="9144000" cy="51299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Glukokortikoidy </a:t>
            </a:r>
            <a:r>
              <a:rPr lang="cs-CZ" dirty="0"/>
              <a:t>– regulace sacharidového metabolismu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Kortizol (kůra nadledvin)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Mineralokortikoidy</a:t>
            </a:r>
            <a:r>
              <a:rPr lang="cs-CZ" dirty="0"/>
              <a:t> – udržování homeostázy minerálů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Aldosteron (kůra nadledvin)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Progestiny</a:t>
            </a:r>
            <a:r>
              <a:rPr lang="cs-CZ" dirty="0"/>
              <a:t> 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Progesteron (vaječníky, placenta)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Androgeny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Testosteron (varlata)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Estrogeny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Estradiol (žluté tělísko, vaječníky)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Vitamin D</a:t>
            </a:r>
          </a:p>
          <a:p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3BDFF68C-C7CD-4D2B-9FC6-556D8FCB567D}"/>
              </a:ext>
            </a:extLst>
          </p:cNvPr>
          <p:cNvSpPr/>
          <p:nvPr/>
        </p:nvSpPr>
        <p:spPr>
          <a:xfrm>
            <a:off x="5339916" y="3573016"/>
            <a:ext cx="1512168" cy="230425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65850D-AEBE-479F-8C9F-7ADF901D7E79}"/>
              </a:ext>
            </a:extLst>
          </p:cNvPr>
          <p:cNvSpPr txBox="1"/>
          <p:nvPr/>
        </p:nvSpPr>
        <p:spPr>
          <a:xfrm>
            <a:off x="7155243" y="4401978"/>
            <a:ext cx="2736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Pohlavní hormony; reprodukční funkce</a:t>
            </a:r>
          </a:p>
        </p:txBody>
      </p:sp>
    </p:spTree>
    <p:extLst>
      <p:ext uri="{BB962C8B-B14F-4D97-AF65-F5344CB8AC3E}">
        <p14:creationId xmlns:p14="http://schemas.microsoft.com/office/powerpoint/2010/main" val="29840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1656</Words>
  <Application>Microsoft Office PowerPoint</Application>
  <PresentationFormat>Širokoúhlá obrazovka</PresentationFormat>
  <Paragraphs>200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Franklin Gothic Medium</vt:lpstr>
      <vt:lpstr>Zdravotnická tématika 16x9</vt:lpstr>
      <vt:lpstr>ENDOKRINNÍ SYSTÉM</vt:lpstr>
      <vt:lpstr>OPAKOVÁNÍ – NERVOVÝ SYSTÉM</vt:lpstr>
      <vt:lpstr>Prezentace aplikace PowerPoint</vt:lpstr>
      <vt:lpstr>ENDOKRINNÍ SYSTÉM</vt:lpstr>
      <vt:lpstr>Prezentace aplikace PowerPoint</vt:lpstr>
      <vt:lpstr>HORMONY</vt:lpstr>
      <vt:lpstr>HORMONY</vt:lpstr>
      <vt:lpstr>STEROIDNÍ HORMONY</vt:lpstr>
      <vt:lpstr>KLASIFIKACE STEROIDNÍCH HORMONŮ</vt:lpstr>
      <vt:lpstr>NESTEROIDNÍ HORMONY</vt:lpstr>
      <vt:lpstr>ŘÍZENÍ UVOLŇOVÁNÍ HORMONŮ</vt:lpstr>
      <vt:lpstr>HYPOTALAMO-HYPOFYZÁRNÍ SYSTÉM</vt:lpstr>
      <vt:lpstr>Prezentace aplikace PowerPoint</vt:lpstr>
      <vt:lpstr>Prezentace aplikace PowerPoint</vt:lpstr>
      <vt:lpstr>HYPOFÝZA – PODVĚSEK MOZKOVÝ</vt:lpstr>
      <vt:lpstr>HORMONY ADENOHYPOFÝZY</vt:lpstr>
      <vt:lpstr>HORMONY NEUROHYPOFÝZY</vt:lpstr>
      <vt:lpstr>Prezentace aplikace PowerPoint</vt:lpstr>
      <vt:lpstr>HORMONY ŠTÍTNÉ ŽLÁZY</vt:lpstr>
      <vt:lpstr>PŘÍŠTITNÁ TĚLÍSKA</vt:lpstr>
      <vt:lpstr>ENDOKRINNÍ ČÁST PANKREATU - HORMONY SLINIVKY BŘIŠNÍ</vt:lpstr>
      <vt:lpstr>REGULACE HLADINY GLUKÓZY V KRVI</vt:lpstr>
      <vt:lpstr>DIABETES MELLITUS</vt:lpstr>
      <vt:lpstr>EPIFÝZA (ŠIŠINKA)</vt:lpstr>
      <vt:lpstr>NADLEDVINY</vt:lpstr>
      <vt:lpstr>HORMONY DŘENĚ NADLEDVIN</vt:lpstr>
      <vt:lpstr>HORMONY KŮRY NADLEDVIN</vt:lpstr>
      <vt:lpstr>LEDVINY</vt:lpstr>
      <vt:lpstr>TESTES (VARLATA)</vt:lpstr>
      <vt:lpstr>OVARIA (VAJEČNÍKY)</vt:lpstr>
      <vt:lpstr>RENIN-ANGIOTENZIN-ALDOSTERONOVÝ SYSTÉM</vt:lpstr>
      <vt:lpstr>RENIN-ANGIOTENZIN-ALDOSTERONOVÝ SYSTÉM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Petr Vajda</dc:creator>
  <cp:lastModifiedBy>Mičánek František</cp:lastModifiedBy>
  <cp:revision>19</cp:revision>
  <dcterms:created xsi:type="dcterms:W3CDTF">2021-10-01T20:18:09Z</dcterms:created>
  <dcterms:modified xsi:type="dcterms:W3CDTF">2023-04-25T09:34:50Z</dcterms:modified>
</cp:coreProperties>
</file>