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82" r:id="rId13"/>
    <p:sldId id="271" r:id="rId14"/>
    <p:sldId id="272" r:id="rId15"/>
    <p:sldId id="273" r:id="rId16"/>
    <p:sldId id="274" r:id="rId17"/>
    <p:sldId id="275" r:id="rId18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3o85G-N0T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edu.ceskatelevize.cz/video/2734-neverbalni-komunikace-rec-tela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Pedagogická </a:t>
            </a:r>
            <a:r>
              <a:rPr lang="cs-CZ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komunikace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10872E5-72AD-42F3-A623-EA6736701F0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42BC7F6-CF15-4389-B1E6-2735C4711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3. Neverbální komunikace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E78B714-4F61-4B7E-9652-1FD7122B72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4905"/>
            <a:ext cx="11082794" cy="4397095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Komunikace činem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bezeslovná reakce na konkrétní situaci formou </a:t>
            </a:r>
            <a:br>
              <a:rPr lang="cs-CZ" sz="3200" dirty="0"/>
            </a:br>
            <a:r>
              <a:rPr lang="cs-CZ" sz="3200" b="1" dirty="0">
                <a:solidFill>
                  <a:srgbClr val="0000DC"/>
                </a:solidFill>
              </a:rPr>
              <a:t>praktického činu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bývá </a:t>
            </a:r>
            <a:r>
              <a:rPr lang="cs-CZ" sz="3200" b="1" dirty="0"/>
              <a:t>efektivní</a:t>
            </a:r>
            <a:r>
              <a:rPr lang="cs-CZ" sz="3200" dirty="0"/>
              <a:t> a </a:t>
            </a:r>
            <a:r>
              <a:rPr lang="cs-CZ" sz="3200" b="1" dirty="0"/>
              <a:t>rychlá</a:t>
            </a:r>
            <a:r>
              <a:rPr lang="cs-CZ" sz="3200" dirty="0"/>
              <a:t>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příklady: </a:t>
            </a:r>
            <a:br>
              <a:rPr lang="cs-CZ" sz="3200" dirty="0"/>
            </a:br>
            <a:r>
              <a:rPr lang="cs-CZ" sz="3200" dirty="0"/>
              <a:t>- rychlé zaujetí určitého postoje </a:t>
            </a:r>
            <a:br>
              <a:rPr lang="cs-CZ" sz="3200" dirty="0"/>
            </a:br>
            <a:r>
              <a:rPr lang="cs-CZ" sz="3200" dirty="0"/>
              <a:t>- dynamické přiblížení </a:t>
            </a:r>
            <a:br>
              <a:rPr lang="cs-CZ" sz="3200" dirty="0"/>
            </a:br>
            <a:r>
              <a:rPr lang="cs-CZ" sz="3200" dirty="0"/>
              <a:t>- …</a:t>
            </a:r>
          </a:p>
        </p:txBody>
      </p:sp>
    </p:spTree>
    <p:extLst>
      <p:ext uri="{BB962C8B-B14F-4D97-AF65-F5344CB8AC3E}">
        <p14:creationId xmlns:p14="http://schemas.microsoft.com/office/powerpoint/2010/main" val="24925613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D4EAE44-41EA-4ACB-A745-E5F7D71D6D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06FD69D-CE99-49F5-8A8B-2D8DA0DE1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12" y="385452"/>
            <a:ext cx="10753200" cy="451576"/>
          </a:xfrm>
        </p:spPr>
        <p:txBody>
          <a:bodyPr/>
          <a:lstStyle/>
          <a:p>
            <a:r>
              <a:rPr lang="cs-CZ" sz="4000" dirty="0"/>
              <a:t>4. Pedagogická komunikace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3B7D69B-2C81-40FB-AC5A-7683A26F9C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019" y="994396"/>
            <a:ext cx="11261929" cy="5080940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/>
              <a:t>Literatura </a:t>
            </a:r>
            <a:r>
              <a:rPr lang="cs-CZ" sz="3200" dirty="0"/>
              <a:t>– především </a:t>
            </a:r>
            <a:r>
              <a:rPr lang="cs-CZ" sz="3200" b="1" dirty="0">
                <a:solidFill>
                  <a:srgbClr val="F01928"/>
                </a:solidFill>
              </a:rPr>
              <a:t>komunikace ve výuce</a:t>
            </a:r>
            <a:r>
              <a:rPr lang="cs-CZ" sz="3200" dirty="0"/>
              <a:t>, ale možnost aplikace do dalších edukačních a sociálních situací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 err="1"/>
              <a:t>PEN</a:t>
            </a:r>
            <a:r>
              <a:rPr lang="cs-CZ" sz="3200" dirty="0"/>
              <a:t> – s. 189–193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 err="1"/>
              <a:t>Cangelosi</a:t>
            </a:r>
            <a:r>
              <a:rPr lang="cs-CZ" sz="3200" dirty="0"/>
              <a:t>, J. S. (2006). </a:t>
            </a:r>
            <a:r>
              <a:rPr lang="cs-CZ" sz="3200" i="1" dirty="0"/>
              <a:t>Strategie řízení třídy </a:t>
            </a:r>
            <a:r>
              <a:rPr lang="cs-CZ" sz="3200" dirty="0"/>
              <a:t>(4. vydání). Portál. (4. kapitola)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Mareš, J., &amp; Křivohlavý, J. (1995). </a:t>
            </a:r>
            <a:r>
              <a:rPr lang="cs-CZ" sz="3200" i="1" dirty="0"/>
              <a:t>Komunikace ve škole</a:t>
            </a:r>
            <a:r>
              <a:rPr lang="cs-CZ" sz="3200" dirty="0"/>
              <a:t>. Masarykova univerzita, Centrum pro další vzdělávání učitelů.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 err="1"/>
              <a:t>Šeďová</a:t>
            </a:r>
            <a:r>
              <a:rPr lang="cs-CZ" sz="3200" dirty="0"/>
              <a:t>, K. et al. (2019). </a:t>
            </a:r>
            <a:r>
              <a:rPr lang="cs-CZ" sz="3200" i="1" dirty="0"/>
              <a:t>Výuková komunikace</a:t>
            </a:r>
            <a:r>
              <a:rPr lang="cs-CZ" sz="3200" dirty="0"/>
              <a:t>.  Masarykova univerzita.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601589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3995789-9BA0-4502-9C46-E1FE28603F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4AF620B-8BCB-4C23-BEE3-0248008EE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0753200" cy="451576"/>
          </a:xfrm>
        </p:spPr>
        <p:txBody>
          <a:bodyPr/>
          <a:lstStyle/>
          <a:p>
            <a:r>
              <a:rPr lang="cs-CZ" sz="4000" dirty="0"/>
              <a:t>4. Pedagogická komunikace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23EF0F3-86FE-4D56-AFC5-F76BB24DC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464" y="1015138"/>
            <a:ext cx="11654726" cy="5212861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Specifika pedagogické komunikace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3200" dirty="0"/>
              <a:t>jde o </a:t>
            </a:r>
            <a:r>
              <a:rPr lang="cs-CZ" sz="3200" b="1" dirty="0"/>
              <a:t>záměrnou</a:t>
            </a:r>
            <a:r>
              <a:rPr lang="cs-CZ" sz="3200" dirty="0"/>
              <a:t> komunikaci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3200" dirty="0"/>
              <a:t>probíhá v rámci </a:t>
            </a:r>
            <a:r>
              <a:rPr lang="cs-CZ" sz="3200" b="1" dirty="0"/>
              <a:t>edukačního </a:t>
            </a:r>
            <a:r>
              <a:rPr lang="cs-CZ" sz="3200" dirty="0"/>
              <a:t>(výchovně-vzdělávacího) procesu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3200" dirty="0"/>
              <a:t>využívá komunikaci </a:t>
            </a:r>
            <a:r>
              <a:rPr lang="cs-CZ" sz="3200" b="1" dirty="0"/>
              <a:t>verbální </a:t>
            </a:r>
            <a:r>
              <a:rPr lang="cs-CZ" sz="3200" dirty="0"/>
              <a:t>(ústní nebo písemnou), </a:t>
            </a:r>
            <a:r>
              <a:rPr lang="cs-CZ" sz="3200" b="1" dirty="0"/>
              <a:t>neverbální </a:t>
            </a:r>
            <a:r>
              <a:rPr lang="cs-CZ" sz="3200" dirty="0"/>
              <a:t>i </a:t>
            </a:r>
            <a:r>
              <a:rPr lang="cs-CZ" sz="3200" b="1" dirty="0"/>
              <a:t>činem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3200" dirty="0"/>
              <a:t>usměrňuje průběh edukačního (vzdělávacího) procesu (v rámci výuky, vzdělávání dospělých, zájmové vzdělávání, tréninku, …)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3200" dirty="0"/>
              <a:t>má charakter </a:t>
            </a:r>
            <a:r>
              <a:rPr lang="cs-CZ" sz="3200" b="1" dirty="0">
                <a:solidFill>
                  <a:srgbClr val="0000DC"/>
                </a:solidFill>
              </a:rPr>
              <a:t>interakce mezi edukátorem a </a:t>
            </a:r>
            <a:r>
              <a:rPr lang="cs-CZ" sz="3200" b="1" dirty="0" err="1">
                <a:solidFill>
                  <a:srgbClr val="0000DC"/>
                </a:solidFill>
              </a:rPr>
              <a:t>edukanty</a:t>
            </a:r>
            <a:r>
              <a:rPr lang="cs-CZ" sz="3200" dirty="0"/>
              <a:t> + navzájem </a:t>
            </a:r>
            <a:r>
              <a:rPr lang="cs-CZ" sz="3200" b="1" dirty="0">
                <a:solidFill>
                  <a:srgbClr val="0000DC"/>
                </a:solidFill>
              </a:rPr>
              <a:t>mezi všemi </a:t>
            </a:r>
            <a:r>
              <a:rPr lang="cs-CZ" sz="3200" dirty="0"/>
              <a:t>účastníky = vzájemná výměna informací (faktů, názorů, pocitů, postojů, …) </a:t>
            </a:r>
          </a:p>
        </p:txBody>
      </p:sp>
    </p:spTree>
    <p:extLst>
      <p:ext uri="{BB962C8B-B14F-4D97-AF65-F5344CB8AC3E}">
        <p14:creationId xmlns:p14="http://schemas.microsoft.com/office/powerpoint/2010/main" val="36078677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C9B2686-629B-42F3-9B22-17B0A266A9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996F667-696D-45A0-9DB4-B77B2323E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0753200" cy="451576"/>
          </a:xfrm>
        </p:spPr>
        <p:txBody>
          <a:bodyPr/>
          <a:lstStyle/>
          <a:p>
            <a:r>
              <a:rPr lang="cs-CZ" sz="4000" dirty="0"/>
              <a:t>4. Pedagogická komunikace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B4C68DA-52F1-43C3-A897-6287E8953F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464" y="971330"/>
            <a:ext cx="11778712" cy="5049761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Specifika pedagogické komunikace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respektuje</a:t>
            </a:r>
            <a:r>
              <a:rPr lang="cs-CZ" sz="3200" dirty="0"/>
              <a:t> sociální </a:t>
            </a:r>
            <a:r>
              <a:rPr lang="cs-CZ" sz="3200" b="1" dirty="0"/>
              <a:t>role</a:t>
            </a:r>
            <a:r>
              <a:rPr lang="cs-CZ" sz="3200" dirty="0"/>
              <a:t> účastníků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většinou ji </a:t>
            </a:r>
            <a:r>
              <a:rPr lang="cs-CZ" sz="3200" b="1" dirty="0"/>
              <a:t>řídí edukátor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dodržuje</a:t>
            </a:r>
            <a:r>
              <a:rPr lang="cs-CZ" sz="3200" dirty="0"/>
              <a:t> (často vymezená) </a:t>
            </a:r>
            <a:r>
              <a:rPr lang="cs-CZ" sz="3200" b="1" dirty="0">
                <a:solidFill>
                  <a:srgbClr val="0000DC"/>
                </a:solidFill>
              </a:rPr>
              <a:t>komunikační pravidla </a:t>
            </a:r>
            <a:r>
              <a:rPr lang="cs-CZ" sz="3200" dirty="0"/>
              <a:t>(kdo a kdy hovoří a poslouchá, </a:t>
            </a:r>
            <a:r>
              <a:rPr lang="cs-CZ" sz="3200" b="1" dirty="0">
                <a:solidFill>
                  <a:srgbClr val="0000DC"/>
                </a:solidFill>
              </a:rPr>
              <a:t>nelegální komunikace </a:t>
            </a:r>
            <a:r>
              <a:rPr lang="cs-CZ" sz="3200" dirty="0"/>
              <a:t>– např. napovídání)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zaměřuje se na </a:t>
            </a:r>
            <a:r>
              <a:rPr lang="cs-CZ" sz="3200" b="1" dirty="0">
                <a:solidFill>
                  <a:srgbClr val="F01928"/>
                </a:solidFill>
              </a:rPr>
              <a:t>dosažení edukačních</a:t>
            </a:r>
            <a:r>
              <a:rPr lang="cs-CZ" sz="3200" dirty="0"/>
              <a:t> (vzdělávacích) </a:t>
            </a:r>
            <a:r>
              <a:rPr lang="cs-CZ" sz="3200" b="1" dirty="0">
                <a:solidFill>
                  <a:srgbClr val="F01928"/>
                </a:solidFill>
              </a:rPr>
              <a:t>cílů</a:t>
            </a:r>
            <a:r>
              <a:rPr lang="cs-CZ" sz="3200" dirty="0"/>
              <a:t>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týká se na primárně vymezeného – stanoveného – </a:t>
            </a:r>
            <a:r>
              <a:rPr lang="cs-CZ" sz="3200" b="1" dirty="0">
                <a:solidFill>
                  <a:srgbClr val="0000DC"/>
                </a:solidFill>
              </a:rPr>
              <a:t>obsahu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F01928"/>
                </a:solidFill>
              </a:rPr>
              <a:t>pomáhá</a:t>
            </a:r>
            <a:r>
              <a:rPr lang="cs-CZ" sz="3200" dirty="0"/>
              <a:t> </a:t>
            </a:r>
            <a:r>
              <a:rPr lang="cs-CZ" sz="3200" dirty="0" err="1"/>
              <a:t>edukantům</a:t>
            </a:r>
            <a:r>
              <a:rPr lang="cs-CZ" sz="3200" dirty="0"/>
              <a:t> zvládnout/splnit edukační (vzdělávací) cíle </a:t>
            </a:r>
          </a:p>
        </p:txBody>
      </p:sp>
    </p:spTree>
    <p:extLst>
      <p:ext uri="{BB962C8B-B14F-4D97-AF65-F5344CB8AC3E}">
        <p14:creationId xmlns:p14="http://schemas.microsoft.com/office/powerpoint/2010/main" val="36610592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9B6EE0A-DA7D-4FAD-A75F-4119F4E1AC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BFFBAD9-DE7B-45C5-9EE3-096B5BA08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59068"/>
            <a:ext cx="10753200" cy="451576"/>
          </a:xfrm>
        </p:spPr>
        <p:txBody>
          <a:bodyPr/>
          <a:lstStyle/>
          <a:p>
            <a:r>
              <a:rPr lang="cs-CZ" sz="4000" dirty="0"/>
              <a:t>4. Pedagogická komunikace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F2F203E-5F61-44B8-B0F7-039C7E8D67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755" y="833623"/>
            <a:ext cx="11403471" cy="5271397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Specifika pedagogické komunikace</a:t>
            </a:r>
          </a:p>
          <a:p>
            <a:pPr>
              <a:lnSpc>
                <a:spcPts val="32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ovlivňuje</a:t>
            </a:r>
            <a:r>
              <a:rPr lang="cs-CZ" sz="3200" dirty="0"/>
              <a:t> podstatným způsobem </a:t>
            </a:r>
            <a:r>
              <a:rPr lang="cs-CZ" sz="3200" b="1" dirty="0">
                <a:solidFill>
                  <a:srgbClr val="0000DC"/>
                </a:solidFill>
              </a:rPr>
              <a:t>kvalitu </a:t>
            </a:r>
            <a:r>
              <a:rPr lang="cs-CZ" sz="3200" dirty="0"/>
              <a:t>a </a:t>
            </a:r>
            <a:r>
              <a:rPr lang="cs-CZ" sz="3200" b="1" dirty="0">
                <a:solidFill>
                  <a:srgbClr val="0000DC"/>
                </a:solidFill>
              </a:rPr>
              <a:t>efektivitu</a:t>
            </a:r>
            <a:r>
              <a:rPr lang="cs-CZ" sz="3200" dirty="0"/>
              <a:t> edukačního procesu </a:t>
            </a:r>
          </a:p>
          <a:p>
            <a:pPr>
              <a:lnSpc>
                <a:spcPts val="3200"/>
              </a:lnSpc>
              <a:spcBef>
                <a:spcPts val="600"/>
              </a:spcBef>
            </a:pPr>
            <a:r>
              <a:rPr lang="cs-CZ" sz="3200" dirty="0"/>
              <a:t>sehrává </a:t>
            </a:r>
            <a:r>
              <a:rPr lang="cs-CZ" sz="3200" b="1" dirty="0">
                <a:solidFill>
                  <a:srgbClr val="0000DC"/>
                </a:solidFill>
              </a:rPr>
              <a:t>klíčovou roli </a:t>
            </a:r>
            <a:r>
              <a:rPr lang="cs-CZ" sz="3200" dirty="0"/>
              <a:t>ve vztahu k </a:t>
            </a:r>
            <a:r>
              <a:rPr lang="cs-CZ" sz="3200" b="1" dirty="0">
                <a:solidFill>
                  <a:srgbClr val="F01928"/>
                </a:solidFill>
              </a:rPr>
              <a:t>učení</a:t>
            </a:r>
            <a:r>
              <a:rPr lang="cs-CZ" sz="3200" dirty="0"/>
              <a:t> a rozvoj kompetencí </a:t>
            </a:r>
          </a:p>
          <a:p>
            <a:pPr>
              <a:lnSpc>
                <a:spcPts val="3200"/>
              </a:lnSpc>
              <a:spcBef>
                <a:spcPts val="600"/>
              </a:spcBef>
            </a:pPr>
            <a:r>
              <a:rPr lang="cs-CZ" sz="3200" dirty="0"/>
              <a:t>naplňuje profesní etické požadavky (viz </a:t>
            </a:r>
            <a:r>
              <a:rPr lang="cs-CZ" sz="3200" b="1" dirty="0">
                <a:solidFill>
                  <a:srgbClr val="0000DC"/>
                </a:solidFill>
              </a:rPr>
              <a:t>osobnostní kompetence </a:t>
            </a:r>
            <a:r>
              <a:rPr lang="cs-CZ" sz="3200" b="1" dirty="0" err="1">
                <a:solidFill>
                  <a:srgbClr val="0000DC"/>
                </a:solidFill>
              </a:rPr>
              <a:t>edukátora</a:t>
            </a:r>
            <a:r>
              <a:rPr lang="cs-CZ" sz="3200" b="1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– empatie, takt, objektivita, trpělivost, pozitivní orientace, tolerance, …) </a:t>
            </a:r>
          </a:p>
          <a:p>
            <a:pPr>
              <a:lnSpc>
                <a:spcPts val="3200"/>
              </a:lnSpc>
              <a:spcBef>
                <a:spcPts val="600"/>
              </a:spcBef>
            </a:pPr>
            <a:r>
              <a:rPr lang="cs-CZ" sz="3200" dirty="0"/>
              <a:t>zprostředkovává současně </a:t>
            </a:r>
            <a:r>
              <a:rPr lang="cs-CZ" sz="3200" b="1" dirty="0"/>
              <a:t>mezilidskou interakci </a:t>
            </a:r>
            <a:br>
              <a:rPr lang="cs-CZ" sz="3200" dirty="0"/>
            </a:br>
            <a:r>
              <a:rPr lang="cs-CZ" sz="3200" dirty="0"/>
              <a:t>(mj. i v emocionální rovině) </a:t>
            </a:r>
          </a:p>
          <a:p>
            <a:pPr>
              <a:lnSpc>
                <a:spcPts val="3200"/>
              </a:lnSpc>
              <a:spcBef>
                <a:spcPts val="600"/>
              </a:spcBef>
            </a:pPr>
            <a:r>
              <a:rPr lang="cs-CZ" sz="3200" dirty="0"/>
              <a:t>je </a:t>
            </a:r>
            <a:r>
              <a:rPr lang="cs-CZ" sz="3200" b="1" dirty="0"/>
              <a:t>determinována </a:t>
            </a:r>
            <a:r>
              <a:rPr lang="cs-CZ" sz="3200" dirty="0"/>
              <a:t>konkrétním psychosociálním klimatem </a:t>
            </a:r>
          </a:p>
          <a:p>
            <a:pPr>
              <a:lnSpc>
                <a:spcPts val="3200"/>
              </a:lnSpc>
              <a:spcBef>
                <a:spcPts val="600"/>
              </a:spcBef>
            </a:pPr>
            <a:r>
              <a:rPr lang="cs-CZ" sz="3200" dirty="0"/>
              <a:t>současně toto klima utváří </a:t>
            </a:r>
          </a:p>
          <a:p>
            <a:pPr>
              <a:lnSpc>
                <a:spcPts val="3200"/>
              </a:lnSpc>
              <a:spcBef>
                <a:spcPts val="600"/>
              </a:spcBef>
            </a:pPr>
            <a:r>
              <a:rPr lang="cs-CZ" sz="32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1181433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7673236-E698-4017-B357-468730618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B55AAD9-D901-417A-8589-A2203A4FB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41770"/>
            <a:ext cx="10753200" cy="451576"/>
          </a:xfrm>
        </p:spPr>
        <p:txBody>
          <a:bodyPr/>
          <a:lstStyle/>
          <a:p>
            <a:r>
              <a:rPr lang="cs-CZ" sz="4000" dirty="0"/>
              <a:t>4. Pedagogická komunikace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DD5F13D-3F93-4244-ABD5-CCB5984CD8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303089"/>
            <a:ext cx="10753200" cy="5176911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3200" b="1" dirty="0">
                <a:solidFill>
                  <a:srgbClr val="F01928"/>
                </a:solidFill>
              </a:rPr>
              <a:t>Typy pedagogické komunikace: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podrobně připravená </a:t>
            </a:r>
            <a:r>
              <a:rPr lang="cs-CZ" sz="3200" dirty="0"/>
              <a:t>komunikace </a:t>
            </a:r>
            <a:br>
              <a:rPr lang="cs-CZ" sz="3200" dirty="0"/>
            </a:br>
            <a:r>
              <a:rPr lang="cs-CZ" sz="3200" dirty="0"/>
              <a:t>(např. detailní písemná příprava na výuku) – </a:t>
            </a:r>
            <a:br>
              <a:rPr lang="cs-CZ" sz="3200" dirty="0"/>
            </a:br>
            <a:r>
              <a:rPr lang="cs-CZ" sz="3200" dirty="0"/>
              <a:t>typická spíše pro formální (školní) vzdělávání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rámcově připravená </a:t>
            </a:r>
            <a:r>
              <a:rPr lang="cs-CZ" sz="3200" dirty="0"/>
              <a:t>komunikace (vymezení hlavních cílů, forem, metod a prostředků) – typická pro mimoškolní a zájmové vzdělávání, sportovní trénink, …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nepřipravená komunikace </a:t>
            </a:r>
            <a:r>
              <a:rPr lang="cs-CZ" sz="3200" dirty="0"/>
              <a:t>– edukátor musí reagovat </a:t>
            </a:r>
            <a:br>
              <a:rPr lang="cs-CZ" sz="3200" dirty="0"/>
            </a:br>
            <a:r>
              <a:rPr lang="cs-CZ" sz="3200" dirty="0"/>
              <a:t>a profesionálně řešit neočekávané situace </a:t>
            </a:r>
          </a:p>
        </p:txBody>
      </p:sp>
    </p:spTree>
    <p:extLst>
      <p:ext uri="{BB962C8B-B14F-4D97-AF65-F5344CB8AC3E}">
        <p14:creationId xmlns:p14="http://schemas.microsoft.com/office/powerpoint/2010/main" val="15057799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7927087-3777-48D4-8081-4039EDF1767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9AAE176-1AE6-464F-9E52-D4E6AC1D8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692" y="378000"/>
            <a:ext cx="10884508" cy="451576"/>
          </a:xfrm>
        </p:spPr>
        <p:txBody>
          <a:bodyPr/>
          <a:lstStyle/>
          <a:p>
            <a:r>
              <a:rPr lang="cs-CZ" sz="4000" dirty="0"/>
              <a:t>4. Pedagogická komunikace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54C1C72-630C-4542-B73E-0D4874FE9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1" y="1069145"/>
            <a:ext cx="11589436" cy="5158855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FF0000"/>
                </a:solidFill>
              </a:rPr>
              <a:t>Principy funkční pedagogické komunikace: 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kooperace</a:t>
            </a:r>
            <a:r>
              <a:rPr lang="cs-CZ" sz="3200" b="1" dirty="0"/>
              <a:t> </a:t>
            </a:r>
            <a:r>
              <a:rPr lang="cs-CZ" sz="3200" dirty="0"/>
              <a:t>– spolupracuj s partnery, formuluj repliky, …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maxima kvantity </a:t>
            </a:r>
            <a:r>
              <a:rPr lang="cs-CZ" sz="3200" dirty="0"/>
              <a:t>– řekni, co je nezbytné = </a:t>
            </a:r>
            <a:br>
              <a:rPr lang="cs-CZ" sz="3200" dirty="0"/>
            </a:br>
            <a:r>
              <a:rPr lang="cs-CZ" sz="3200" dirty="0"/>
              <a:t>informativní a úsporné sdělení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maxima kvality </a:t>
            </a:r>
            <a:r>
              <a:rPr lang="cs-CZ" sz="3200" dirty="0"/>
              <a:t>– neříkej nic, pro co nemáš dostatek důkazů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maxima relevance </a:t>
            </a:r>
            <a:r>
              <a:rPr lang="cs-CZ" sz="3200" dirty="0"/>
              <a:t>– řekni to, co je aktuálně důležité </a:t>
            </a:r>
            <a:br>
              <a:rPr lang="cs-CZ" sz="3200" dirty="0"/>
            </a:br>
            <a:r>
              <a:rPr lang="cs-CZ" sz="3200" dirty="0"/>
              <a:t>a vhodné 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maxima způsobu </a:t>
            </a:r>
            <a:r>
              <a:rPr lang="cs-CZ" sz="3200" dirty="0"/>
              <a:t>– vyjadřuj se jasně, srozumitelně, </a:t>
            </a:r>
            <a:br>
              <a:rPr lang="cs-CZ" sz="3200" dirty="0"/>
            </a:br>
            <a:r>
              <a:rPr lang="cs-CZ" sz="3200" dirty="0"/>
              <a:t>přesně a jednoznačně </a:t>
            </a:r>
          </a:p>
        </p:txBody>
      </p:sp>
    </p:spTree>
    <p:extLst>
      <p:ext uri="{BB962C8B-B14F-4D97-AF65-F5344CB8AC3E}">
        <p14:creationId xmlns:p14="http://schemas.microsoft.com/office/powerpoint/2010/main" val="36675272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61A4043-E5E0-4D3B-8A83-E588EFC863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5B064A8-9D76-4FF5-BB47-3040E2409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1668" y="418455"/>
            <a:ext cx="11149600" cy="5865122"/>
          </a:xfrm>
        </p:spPr>
        <p:txBody>
          <a:bodyPr/>
          <a:lstStyle/>
          <a:p>
            <a:pPr marL="72000" indent="0">
              <a:buNone/>
            </a:pPr>
            <a:r>
              <a:rPr lang="cs-CZ" sz="3200" b="1" dirty="0">
                <a:solidFill>
                  <a:srgbClr val="FF0000"/>
                </a:solidFill>
              </a:rPr>
              <a:t>Dobrý edukátor:</a:t>
            </a:r>
          </a:p>
          <a:p>
            <a:pPr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podporuje</a:t>
            </a:r>
            <a:r>
              <a:rPr lang="cs-CZ" sz="3200" dirty="0"/>
              <a:t> nejen pedagogickou </a:t>
            </a:r>
            <a:r>
              <a:rPr lang="cs-CZ" sz="3200" b="1" dirty="0">
                <a:solidFill>
                  <a:srgbClr val="0000DC"/>
                </a:solidFill>
              </a:rPr>
              <a:t>komunikaci</a:t>
            </a:r>
            <a:r>
              <a:rPr lang="cs-CZ" sz="3200" dirty="0"/>
              <a:t> </a:t>
            </a:r>
          </a:p>
          <a:p>
            <a:pPr>
              <a:spcBef>
                <a:spcPts val="600"/>
              </a:spcBef>
            </a:pPr>
            <a:r>
              <a:rPr lang="cs-CZ" sz="3200" dirty="0"/>
              <a:t>umí </a:t>
            </a:r>
            <a:r>
              <a:rPr lang="cs-CZ" sz="3200" b="1" dirty="0">
                <a:solidFill>
                  <a:srgbClr val="F01928"/>
                </a:solidFill>
              </a:rPr>
              <a:t>naslouchat</a:t>
            </a:r>
            <a:r>
              <a:rPr lang="cs-CZ" sz="3200" dirty="0"/>
              <a:t> </a:t>
            </a:r>
          </a:p>
          <a:p>
            <a:pPr>
              <a:spcBef>
                <a:spcPts val="600"/>
              </a:spcBef>
            </a:pPr>
            <a:r>
              <a:rPr lang="cs-CZ" sz="3200" dirty="0"/>
              <a:t>adekvátně reaguje na podněty </a:t>
            </a:r>
          </a:p>
          <a:p>
            <a:pPr>
              <a:spcBef>
                <a:spcPts val="600"/>
              </a:spcBef>
            </a:pPr>
            <a:r>
              <a:rPr lang="cs-CZ" sz="3200" dirty="0"/>
              <a:t>rozvíjí participaci </a:t>
            </a:r>
          </a:p>
          <a:p>
            <a:pPr>
              <a:spcBef>
                <a:spcPts val="600"/>
              </a:spcBef>
            </a:pPr>
            <a:r>
              <a:rPr lang="cs-CZ" sz="3200" dirty="0"/>
              <a:t>snaží se nepodléhat předsudkům a stereotypům </a:t>
            </a:r>
            <a:br>
              <a:rPr lang="cs-CZ" sz="3200" dirty="0"/>
            </a:br>
            <a:r>
              <a:rPr lang="cs-CZ" sz="3200" dirty="0"/>
              <a:t>(haló efekt, očekávání – Pygmalion efekt, …) </a:t>
            </a:r>
          </a:p>
          <a:p>
            <a:pPr>
              <a:spcBef>
                <a:spcPts val="600"/>
              </a:spcBef>
            </a:pPr>
            <a:r>
              <a:rPr lang="cs-CZ" sz="3200" dirty="0"/>
              <a:t>nepromítá do komunikace své osobní stavy, problémy, … </a:t>
            </a:r>
          </a:p>
          <a:p>
            <a:pPr>
              <a:spcBef>
                <a:spcPts val="600"/>
              </a:spcBef>
            </a:pPr>
            <a:r>
              <a:rPr lang="cs-CZ" sz="3200" dirty="0"/>
              <a:t>funkčně využívá nová komunikační média </a:t>
            </a:r>
          </a:p>
          <a:p>
            <a:pPr>
              <a:spcBef>
                <a:spcPts val="600"/>
              </a:spcBef>
            </a:pPr>
            <a:r>
              <a:rPr lang="cs-CZ" sz="3200" dirty="0"/>
              <a:t>… </a:t>
            </a:r>
          </a:p>
          <a:p>
            <a:pPr>
              <a:spcBef>
                <a:spcPts val="600"/>
              </a:spcBef>
            </a:pPr>
            <a:r>
              <a:rPr lang="cs-CZ" sz="3200" b="1" dirty="0">
                <a:solidFill>
                  <a:srgbClr val="F01928"/>
                </a:solidFill>
              </a:rPr>
              <a:t>komunikuje a chová se jako profesionál </a:t>
            </a:r>
            <a:br>
              <a:rPr lang="cs-CZ" sz="3200" b="1" dirty="0">
                <a:solidFill>
                  <a:srgbClr val="F01928"/>
                </a:solidFill>
              </a:rPr>
            </a:br>
            <a:r>
              <a:rPr lang="cs-CZ" sz="3200" dirty="0"/>
              <a:t>(viz profesní kodexy)</a:t>
            </a:r>
          </a:p>
        </p:txBody>
      </p:sp>
    </p:spTree>
    <p:extLst>
      <p:ext uri="{BB962C8B-B14F-4D97-AF65-F5344CB8AC3E}">
        <p14:creationId xmlns:p14="http://schemas.microsoft.com/office/powerpoint/2010/main" val="1342333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64CE81A-F59F-4EEE-8173-C64A4C980D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D8EA242-6722-4394-AE23-9F2C7F4F8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800212"/>
            <a:ext cx="10753200" cy="451576"/>
          </a:xfrm>
        </p:spPr>
        <p:txBody>
          <a:bodyPr/>
          <a:lstStyle/>
          <a:p>
            <a:r>
              <a:rPr lang="cs-CZ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Osnova přednášky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1E638CC-E78B-4E15-9F44-103E0201B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1858" y="1631852"/>
            <a:ext cx="11071274" cy="4200148"/>
          </a:xfrm>
        </p:spPr>
        <p:txBody>
          <a:bodyPr/>
          <a:lstStyle/>
          <a:p>
            <a:pPr marL="72000" indent="0" algn="just">
              <a:lnSpc>
                <a:spcPct val="150000"/>
              </a:lnSpc>
              <a:buNone/>
            </a:pPr>
            <a:r>
              <a:rPr lang="cs-CZ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Vymezení komunikace</a:t>
            </a:r>
          </a:p>
          <a:p>
            <a:pPr marL="72000" indent="0" algn="just">
              <a:lnSpc>
                <a:spcPct val="150000"/>
              </a:lnSpc>
              <a:buNone/>
            </a:pPr>
            <a:r>
              <a:rPr lang="cs-CZ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Verbální komunikace</a:t>
            </a:r>
          </a:p>
          <a:p>
            <a:pPr marL="72000" indent="0" algn="just">
              <a:lnSpc>
                <a:spcPct val="150000"/>
              </a:lnSpc>
              <a:buNone/>
            </a:pPr>
            <a:r>
              <a:rPr lang="cs-CZ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Neverbální komunikace</a:t>
            </a:r>
          </a:p>
          <a:p>
            <a:pPr marL="72000" indent="0" algn="just">
              <a:lnSpc>
                <a:spcPct val="150000"/>
              </a:lnSpc>
              <a:buNone/>
            </a:pPr>
            <a:r>
              <a:rPr lang="cs-CZ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Pedagogická komunikace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endParaRPr lang="cs-CZ" sz="3200" b="1" dirty="0">
              <a:solidFill>
                <a:srgbClr val="F019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552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730A06D-A6BE-46F9-AFC7-1D1B45FD57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A042C96-E7D8-4270-8D6C-E4EC46D8D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696" y="655646"/>
            <a:ext cx="10969504" cy="451576"/>
          </a:xfrm>
        </p:spPr>
        <p:txBody>
          <a:bodyPr/>
          <a:lstStyle/>
          <a:p>
            <a:r>
              <a:rPr lang="cs-CZ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Vymezení komunikace</a:t>
            </a:r>
            <a:b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A3CB357-03DA-46C0-8287-86AAB01171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696" y="1441342"/>
            <a:ext cx="11327234" cy="453522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komunikace – </a:t>
            </a:r>
            <a:r>
              <a:rPr lang="cs-CZ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původ termínu </a:t>
            </a:r>
            <a:r>
              <a:rPr lang="cs-CZ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latina: </a:t>
            </a:r>
            <a:r>
              <a:rPr lang="cs-CZ" b="1" i="1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communicatio</a:t>
            </a:r>
            <a:r>
              <a:rPr lang="cs-CZ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 spojení, sdílení, sdělování, zpráva, </a:t>
            </a:r>
            <a:r>
              <a:rPr lang="cs-CZ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sdělení, komunikace </a:t>
            </a:r>
          </a:p>
          <a:p>
            <a:pPr>
              <a:lnSpc>
                <a:spcPct val="150000"/>
              </a:lnSpc>
            </a:pPr>
            <a:r>
              <a:rPr lang="cs-CZ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komunikační věda </a:t>
            </a:r>
            <a:r>
              <a:rPr lang="cs-CZ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teorie komunikace – zkoumá komunikační jevy, procesy a systémy </a:t>
            </a:r>
          </a:p>
          <a:p>
            <a:pPr>
              <a:lnSpc>
                <a:spcPct val="150000"/>
              </a:lnSpc>
            </a:pPr>
            <a:r>
              <a:rPr lang="cs-CZ" u="sng" dirty="0">
                <a:solidFill>
                  <a:srgbClr val="0000D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Komunikace – </a:t>
            </a:r>
            <a:r>
              <a:rPr lang="cs-CZ" u="sng" dirty="0" err="1">
                <a:solidFill>
                  <a:srgbClr val="0000D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NEZkreslená</a:t>
            </a:r>
            <a:r>
              <a:rPr lang="cs-CZ" u="sng" dirty="0">
                <a:solidFill>
                  <a:srgbClr val="0000D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věda IV – YouTube</a:t>
            </a:r>
            <a:r>
              <a:rPr lang="cs-CZ" u="sng" dirty="0">
                <a:solidFill>
                  <a:srgbClr val="0000D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https://www.youtube.com/watch?v=v3o85G-N0TE</a:t>
            </a:r>
          </a:p>
        </p:txBody>
      </p:sp>
    </p:spTree>
    <p:extLst>
      <p:ext uri="{BB962C8B-B14F-4D97-AF65-F5344CB8AC3E}">
        <p14:creationId xmlns:p14="http://schemas.microsoft.com/office/powerpoint/2010/main" val="1943637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DBFDC30-67D6-4671-91FD-9658CB9BAF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E5C2267-0F9F-4F96-BABB-39F071563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99520"/>
            <a:ext cx="10753200" cy="451576"/>
          </a:xfrm>
        </p:spPr>
        <p:txBody>
          <a:bodyPr/>
          <a:lstStyle/>
          <a:p>
            <a:r>
              <a:rPr lang="cs-CZ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Vymezení komunikace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63AA4BF-CEA6-4D32-92F0-F1121E5BB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030" y="920598"/>
            <a:ext cx="11573939" cy="523997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komunikace (sociální) = </a:t>
            </a:r>
            <a:r>
              <a:rPr lang="cs-CZ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spojení </a:t>
            </a:r>
            <a:r>
              <a:rPr lang="cs-CZ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dvou (popř. jednoho) </a:t>
            </a:r>
            <a:br>
              <a:rPr lang="cs-CZ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či více </a:t>
            </a:r>
            <a:r>
              <a:rPr lang="cs-CZ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vědomí prostřednictvím sdělování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F0000"/>
                </a:solidFill>
              </a:rPr>
              <a:t>vnitřní řeč </a:t>
            </a:r>
            <a:r>
              <a:rPr lang="cs-CZ" sz="3200" dirty="0"/>
              <a:t>(nezvučná „řeč pro sebe“) = člověk o něčem přemýšlí, něco fixuje, plánuje, rozhoduje se, vzpomíná, </a:t>
            </a:r>
            <a:r>
              <a:rPr lang="cs-CZ" sz="3200" b="1" dirty="0">
                <a:solidFill>
                  <a:srgbClr val="0000DC"/>
                </a:solidFill>
              </a:rPr>
              <a:t>reflektuje</a:t>
            </a:r>
            <a:r>
              <a:rPr lang="cs-CZ" sz="3200" dirty="0"/>
              <a:t>, … (20. léta 20. st. – </a:t>
            </a:r>
            <a:r>
              <a:rPr lang="cs-CZ" sz="3200" dirty="0" err="1"/>
              <a:t>Vygotskij</a:t>
            </a:r>
            <a:r>
              <a:rPr lang="cs-CZ" sz="3200" dirty="0"/>
              <a:t>)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komunikace = výměna nebo </a:t>
            </a:r>
            <a:r>
              <a:rPr lang="cs-CZ" sz="3200" b="1" dirty="0"/>
              <a:t>přenos informací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informace </a:t>
            </a:r>
            <a:r>
              <a:rPr lang="cs-CZ" sz="3200" dirty="0"/>
              <a:t>= označení pro vědomost, znalost, zkušenost, …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výměna </a:t>
            </a:r>
            <a:r>
              <a:rPr lang="cs-CZ" sz="3200" dirty="0"/>
              <a:t>= „vzájemné dávání a braní“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přenos </a:t>
            </a:r>
            <a:r>
              <a:rPr lang="cs-CZ" sz="3200" dirty="0"/>
              <a:t>= schopnost překonávat vzdálenost + informace „opouštějí jednoho jedince a vstupují do druhého“</a:t>
            </a:r>
          </a:p>
        </p:txBody>
      </p:sp>
    </p:spTree>
    <p:extLst>
      <p:ext uri="{BB962C8B-B14F-4D97-AF65-F5344CB8AC3E}">
        <p14:creationId xmlns:p14="http://schemas.microsoft.com/office/powerpoint/2010/main" val="1860043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60F6538-203F-47D6-A60A-5D74A255FB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FCF6AB8-48D7-4416-99DB-CFE540150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74424"/>
            <a:ext cx="10753200" cy="451576"/>
          </a:xfrm>
        </p:spPr>
        <p:txBody>
          <a:bodyPr/>
          <a:lstStyle/>
          <a:p>
            <a:r>
              <a:rPr lang="cs-CZ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Vymezení komunikace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06E1CE1-0650-4403-8726-F94F77528B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444" y="1216617"/>
            <a:ext cx="11558636" cy="5066959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cs-CZ" sz="2800" b="1" dirty="0"/>
              <a:t>komunikační kanály </a:t>
            </a:r>
            <a:r>
              <a:rPr lang="cs-CZ" sz="2800" dirty="0"/>
              <a:t>= </a:t>
            </a:r>
            <a:r>
              <a:rPr lang="cs-CZ" sz="2800" b="1" dirty="0">
                <a:solidFill>
                  <a:srgbClr val="F01928"/>
                </a:solidFill>
              </a:rPr>
              <a:t>verbální</a:t>
            </a:r>
            <a:r>
              <a:rPr lang="cs-CZ" sz="2800" dirty="0"/>
              <a:t> (slovní) + </a:t>
            </a:r>
            <a:r>
              <a:rPr lang="cs-CZ" sz="2800" b="1" dirty="0">
                <a:solidFill>
                  <a:srgbClr val="F01928"/>
                </a:solidFill>
              </a:rPr>
              <a:t>nonverbální</a:t>
            </a:r>
            <a:r>
              <a:rPr lang="cs-CZ" sz="2800" dirty="0"/>
              <a:t> (mimoslovní) </a:t>
            </a:r>
            <a:br>
              <a:rPr lang="cs-CZ" sz="2800" dirty="0"/>
            </a:br>
            <a:r>
              <a:rPr lang="cs-CZ" sz="2800" dirty="0"/>
              <a:t>+ komunikace </a:t>
            </a:r>
            <a:r>
              <a:rPr lang="cs-CZ" sz="2800" b="1" dirty="0">
                <a:solidFill>
                  <a:srgbClr val="F01928"/>
                </a:solidFill>
              </a:rPr>
              <a:t>činem </a:t>
            </a:r>
          </a:p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cs-CZ" sz="2800" b="1" dirty="0"/>
              <a:t>různé „cesty“ </a:t>
            </a:r>
            <a:r>
              <a:rPr lang="cs-CZ" sz="2800" dirty="0"/>
              <a:t>– </a:t>
            </a:r>
            <a:r>
              <a:rPr lang="cs-CZ" sz="2800" b="1" dirty="0">
                <a:solidFill>
                  <a:srgbClr val="0000DC"/>
                </a:solidFill>
              </a:rPr>
              <a:t>mluvení</a:t>
            </a:r>
            <a:r>
              <a:rPr lang="cs-CZ" sz="2800" dirty="0"/>
              <a:t>, </a:t>
            </a:r>
            <a:r>
              <a:rPr lang="cs-CZ" sz="2800" b="1" dirty="0">
                <a:solidFill>
                  <a:srgbClr val="0000DC"/>
                </a:solidFill>
              </a:rPr>
              <a:t>psaní</a:t>
            </a:r>
            <a:r>
              <a:rPr lang="cs-CZ" sz="2800" dirty="0"/>
              <a:t>, nově informační a komunikační technologie = </a:t>
            </a:r>
            <a:r>
              <a:rPr lang="cs-CZ" sz="2800" b="1" dirty="0" err="1">
                <a:solidFill>
                  <a:srgbClr val="0000DC"/>
                </a:solidFill>
              </a:rPr>
              <a:t>ICT</a:t>
            </a:r>
            <a:r>
              <a:rPr lang="cs-CZ" sz="2800" dirty="0"/>
              <a:t> </a:t>
            </a:r>
          </a:p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cs-CZ" sz="2800" dirty="0"/>
              <a:t>primárně </a:t>
            </a:r>
            <a:r>
              <a:rPr lang="cs-CZ" sz="2800" b="1" dirty="0">
                <a:solidFill>
                  <a:srgbClr val="F01928"/>
                </a:solidFill>
              </a:rPr>
              <a:t>sociální komunikace </a:t>
            </a:r>
            <a:r>
              <a:rPr lang="cs-CZ" sz="2800" dirty="0"/>
              <a:t>= obsahové jednání člověka, sdělování </a:t>
            </a:r>
          </a:p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cs-CZ" sz="2800" b="1" dirty="0"/>
              <a:t>dnes </a:t>
            </a:r>
            <a:r>
              <a:rPr lang="cs-CZ" sz="2800" dirty="0"/>
              <a:t>komunikace = </a:t>
            </a:r>
            <a:r>
              <a:rPr lang="cs-CZ" sz="2800" b="1" dirty="0">
                <a:solidFill>
                  <a:srgbClr val="F01928"/>
                </a:solidFill>
              </a:rPr>
              <a:t>i technické aspekty </a:t>
            </a:r>
            <a:br>
              <a:rPr lang="cs-CZ" sz="2800" b="1" dirty="0">
                <a:solidFill>
                  <a:srgbClr val="F01928"/>
                </a:solidFill>
              </a:rPr>
            </a:br>
            <a:r>
              <a:rPr lang="cs-CZ" sz="2800" dirty="0"/>
              <a:t>(přenos dat, propojování zařízení, řízení, …) </a:t>
            </a:r>
          </a:p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cs-CZ" sz="2800" dirty="0"/>
              <a:t>klíčový </a:t>
            </a:r>
            <a:r>
              <a:rPr lang="cs-CZ" sz="2800" b="1" dirty="0">
                <a:solidFill>
                  <a:srgbClr val="F01928"/>
                </a:solidFill>
              </a:rPr>
              <a:t>problém</a:t>
            </a:r>
            <a:r>
              <a:rPr lang="cs-CZ" sz="2800" b="1" dirty="0"/>
              <a:t> komunikace </a:t>
            </a:r>
            <a:r>
              <a:rPr lang="cs-CZ" sz="2800" dirty="0"/>
              <a:t>= </a:t>
            </a:r>
            <a:r>
              <a:rPr lang="cs-CZ" sz="2800" b="1" dirty="0">
                <a:solidFill>
                  <a:srgbClr val="0000DC"/>
                </a:solidFill>
              </a:rPr>
              <a:t>selhání + nedorozumění </a:t>
            </a:r>
          </a:p>
        </p:txBody>
      </p:sp>
    </p:spTree>
    <p:extLst>
      <p:ext uri="{BB962C8B-B14F-4D97-AF65-F5344CB8AC3E}">
        <p14:creationId xmlns:p14="http://schemas.microsoft.com/office/powerpoint/2010/main" val="1681469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4893A7B-2E69-4087-A98A-CD207F1DF5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E85EFF0-0962-4A86-84BC-7302867E8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sz="4000" b="1" dirty="0">
                <a:solidFill>
                  <a:srgbClr val="0000DC"/>
                </a:solidFill>
              </a:rPr>
              <a:t>2. Verbální komunikace </a:t>
            </a:r>
            <a:endParaRPr lang="cs-CZ" dirty="0">
              <a:solidFill>
                <a:srgbClr val="0000DC"/>
              </a:solidFill>
            </a:endParaRP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F663493-4143-4803-A89F-DF63EB617A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026942"/>
            <a:ext cx="11652001" cy="545305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verbální komunikace </a:t>
            </a:r>
            <a:r>
              <a:rPr lang="cs-CZ" sz="3200" dirty="0"/>
              <a:t>(lat. </a:t>
            </a:r>
            <a:r>
              <a:rPr lang="cs-CZ" sz="3200" b="1" dirty="0">
                <a:solidFill>
                  <a:srgbClr val="F01928"/>
                </a:solidFill>
              </a:rPr>
              <a:t>verbum </a:t>
            </a:r>
            <a:r>
              <a:rPr lang="cs-CZ" sz="3200" dirty="0"/>
              <a:t>= slovo) = </a:t>
            </a:r>
            <a:br>
              <a:rPr lang="cs-CZ" sz="3200" dirty="0"/>
            </a:br>
            <a:r>
              <a:rPr lang="cs-CZ" sz="3200" dirty="0"/>
              <a:t>prostřednictvím slov a jazyka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01928"/>
                </a:solidFill>
              </a:rPr>
              <a:t>formy </a:t>
            </a:r>
            <a:r>
              <a:rPr lang="cs-CZ" sz="3200" dirty="0"/>
              <a:t>– </a:t>
            </a:r>
            <a:r>
              <a:rPr lang="cs-CZ" sz="3200" b="1" dirty="0">
                <a:solidFill>
                  <a:srgbClr val="0000DC"/>
                </a:solidFill>
              </a:rPr>
              <a:t>zvuková </a:t>
            </a:r>
            <a:r>
              <a:rPr lang="cs-CZ" sz="3200" dirty="0">
                <a:solidFill>
                  <a:srgbClr val="0000DC"/>
                </a:solidFill>
              </a:rPr>
              <a:t>+ </a:t>
            </a:r>
            <a:r>
              <a:rPr lang="cs-CZ" sz="3200" b="1" dirty="0">
                <a:solidFill>
                  <a:srgbClr val="0000DC"/>
                </a:solidFill>
              </a:rPr>
              <a:t>písemná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01928"/>
                </a:solidFill>
              </a:rPr>
              <a:t>stránky </a:t>
            </a:r>
            <a:r>
              <a:rPr lang="cs-CZ" sz="3200" dirty="0"/>
              <a:t>– </a:t>
            </a:r>
            <a:r>
              <a:rPr lang="cs-CZ" sz="3200" b="1" dirty="0">
                <a:solidFill>
                  <a:srgbClr val="0000DC"/>
                </a:solidFill>
              </a:rPr>
              <a:t>obsahová </a:t>
            </a:r>
            <a:r>
              <a:rPr lang="cs-CZ" sz="3200" dirty="0"/>
              <a:t>+ </a:t>
            </a:r>
            <a:r>
              <a:rPr lang="cs-CZ" sz="3200" b="1" dirty="0">
                <a:solidFill>
                  <a:srgbClr val="0000DC"/>
                </a:solidFill>
              </a:rPr>
              <a:t>formální</a:t>
            </a:r>
          </a:p>
          <a:p>
            <a:pPr marL="586350" indent="-514350">
              <a:lnSpc>
                <a:spcPct val="100000"/>
              </a:lnSpc>
              <a:spcBef>
                <a:spcPts val="1800"/>
              </a:spcBef>
              <a:buAutoNum type="alphaUcPeriod"/>
            </a:pPr>
            <a:r>
              <a:rPr lang="cs-CZ" sz="3200" b="1" dirty="0">
                <a:solidFill>
                  <a:srgbClr val="0000DC"/>
                </a:solidFill>
              </a:rPr>
              <a:t>obsahová stránka</a:t>
            </a:r>
            <a:r>
              <a:rPr lang="cs-CZ" sz="3200" b="1" dirty="0"/>
              <a:t> </a:t>
            </a:r>
            <a:r>
              <a:rPr lang="cs-CZ" sz="3200" dirty="0"/>
              <a:t>= co se říká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požadavky</a:t>
            </a:r>
            <a:r>
              <a:rPr lang="cs-CZ" sz="3200" dirty="0"/>
              <a:t>: </a:t>
            </a:r>
            <a:br>
              <a:rPr lang="cs-CZ" sz="3200" dirty="0"/>
            </a:br>
            <a:r>
              <a:rPr lang="cs-CZ" sz="3200" dirty="0"/>
              <a:t>- přiměřenost </a:t>
            </a:r>
            <a:br>
              <a:rPr lang="cs-CZ" sz="3200" dirty="0"/>
            </a:br>
            <a:r>
              <a:rPr lang="cs-CZ" sz="3200" dirty="0"/>
              <a:t>- srozumitelnost </a:t>
            </a:r>
            <a:br>
              <a:rPr lang="cs-CZ" sz="3200" dirty="0"/>
            </a:br>
            <a:r>
              <a:rPr lang="cs-CZ" sz="3200" dirty="0"/>
              <a:t>- logičnost </a:t>
            </a:r>
            <a:br>
              <a:rPr lang="cs-CZ" sz="3200" dirty="0"/>
            </a:br>
            <a:r>
              <a:rPr lang="cs-CZ" sz="3200" dirty="0"/>
              <a:t>- …</a:t>
            </a:r>
          </a:p>
        </p:txBody>
      </p:sp>
    </p:spTree>
    <p:extLst>
      <p:ext uri="{BB962C8B-B14F-4D97-AF65-F5344CB8AC3E}">
        <p14:creationId xmlns:p14="http://schemas.microsoft.com/office/powerpoint/2010/main" val="2121909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23770B7-4162-4326-AEC7-79D6B591DD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9FD425B-C958-4B53-98B4-A49CB41BF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227238"/>
            <a:ext cx="10753200" cy="451576"/>
          </a:xfrm>
        </p:spPr>
        <p:txBody>
          <a:bodyPr/>
          <a:lstStyle/>
          <a:p>
            <a:r>
              <a:rPr lang="cs-CZ" sz="4000" b="1" dirty="0">
                <a:solidFill>
                  <a:srgbClr val="0000DC"/>
                </a:solidFill>
              </a:rPr>
              <a:t>2. Verbální komunikace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C416EAA-B0D4-4F9C-99A9-5EE4C2B68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813661"/>
            <a:ext cx="10933200" cy="5414339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3200" b="1" dirty="0">
                <a:solidFill>
                  <a:srgbClr val="0000DC"/>
                </a:solidFill>
              </a:rPr>
              <a:t>B. formální stránka </a:t>
            </a:r>
            <a:r>
              <a:rPr lang="cs-CZ" sz="3200" dirty="0"/>
              <a:t>= </a:t>
            </a:r>
            <a:r>
              <a:rPr lang="cs-CZ" sz="3200" b="1" dirty="0">
                <a:solidFill>
                  <a:srgbClr val="F01928"/>
                </a:solidFill>
              </a:rPr>
              <a:t>paralingvistické aspekty řeči </a:t>
            </a:r>
            <a:r>
              <a:rPr lang="cs-CZ" sz="3200" dirty="0"/>
              <a:t>– </a:t>
            </a:r>
            <a:br>
              <a:rPr lang="cs-CZ" sz="3200" dirty="0"/>
            </a:br>
            <a:r>
              <a:rPr lang="cs-CZ" sz="3200" dirty="0"/>
              <a:t>při písemném přepisu se ztrácejí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3200" dirty="0"/>
              <a:t>1. </a:t>
            </a:r>
            <a:r>
              <a:rPr lang="cs-CZ" sz="3200" b="1" dirty="0"/>
              <a:t>intenzita </a:t>
            </a:r>
            <a:r>
              <a:rPr lang="cs-CZ" sz="3200" dirty="0"/>
              <a:t>hlasového projevu – hlasitost včetně dynamiky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3200" dirty="0"/>
              <a:t>2. tónová </a:t>
            </a:r>
            <a:r>
              <a:rPr lang="cs-CZ" sz="3200" b="1" dirty="0"/>
              <a:t>výška hlasu </a:t>
            </a:r>
            <a:r>
              <a:rPr lang="cs-CZ" sz="3200" dirty="0"/>
              <a:t>+ </a:t>
            </a:r>
            <a:r>
              <a:rPr lang="cs-CZ" sz="3200" b="1" dirty="0">
                <a:solidFill>
                  <a:srgbClr val="FF0000"/>
                </a:solidFill>
              </a:rPr>
              <a:t>intonace</a:t>
            </a:r>
            <a:r>
              <a:rPr lang="cs-CZ" sz="3200" dirty="0"/>
              <a:t> (melodie řeči)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3200" dirty="0"/>
              <a:t>3. </a:t>
            </a:r>
            <a:r>
              <a:rPr lang="cs-CZ" sz="3200" b="1" dirty="0"/>
              <a:t>barva hlasu </a:t>
            </a:r>
            <a:r>
              <a:rPr lang="cs-CZ" sz="3200" dirty="0"/>
              <a:t>= spektrální složení akustické formy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3200" dirty="0"/>
              <a:t>4. </a:t>
            </a:r>
            <a:r>
              <a:rPr lang="cs-CZ" sz="3200" b="1" dirty="0"/>
              <a:t>délka projevu </a:t>
            </a:r>
            <a:r>
              <a:rPr lang="cs-CZ" sz="3200" dirty="0"/>
              <a:t>– jak dlouho se mluví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3200" dirty="0"/>
              <a:t>5. </a:t>
            </a:r>
            <a:r>
              <a:rPr lang="cs-CZ" sz="3200" b="1" dirty="0"/>
              <a:t>rychlost projevu </a:t>
            </a:r>
            <a:r>
              <a:rPr lang="cs-CZ" sz="3200" dirty="0"/>
              <a:t>= počet slov za minutu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3200" dirty="0"/>
              <a:t>6. </a:t>
            </a:r>
            <a:r>
              <a:rPr lang="cs-CZ" sz="3200" b="1" dirty="0"/>
              <a:t>přestávky v projevu </a:t>
            </a:r>
            <a:r>
              <a:rPr lang="cs-CZ" sz="3200" dirty="0"/>
              <a:t>= kdy a jaké pauzy, frázování řeči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3200" dirty="0"/>
              <a:t>7. </a:t>
            </a:r>
            <a:r>
              <a:rPr lang="cs-CZ" sz="3200" b="1" dirty="0"/>
              <a:t>akustická náplň přestávek </a:t>
            </a:r>
            <a:r>
              <a:rPr lang="cs-CZ" sz="3200" dirty="0"/>
              <a:t>= úplné ticho X zvuky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3200" dirty="0"/>
              <a:t>8. </a:t>
            </a:r>
            <a:r>
              <a:rPr lang="cs-CZ" sz="3200" b="1" dirty="0"/>
              <a:t>přesnost </a:t>
            </a:r>
            <a:r>
              <a:rPr lang="cs-CZ" sz="3200" dirty="0"/>
              <a:t>projevu = chyby, přeřeknutí, zakoktávání, …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3200" dirty="0"/>
              <a:t>9. způsob předávání slova = </a:t>
            </a:r>
            <a:r>
              <a:rPr lang="cs-CZ" sz="3200" b="1" dirty="0">
                <a:solidFill>
                  <a:srgbClr val="FF0000"/>
                </a:solidFill>
              </a:rPr>
              <a:t>komunikační pravidla</a:t>
            </a:r>
          </a:p>
        </p:txBody>
      </p:sp>
    </p:spTree>
    <p:extLst>
      <p:ext uri="{BB962C8B-B14F-4D97-AF65-F5344CB8AC3E}">
        <p14:creationId xmlns:p14="http://schemas.microsoft.com/office/powerpoint/2010/main" val="4203155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2C019E9-ABE0-47F9-A0FA-8A0261F071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5D7A3CB-BE6A-46BA-9224-A79A0052B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95946"/>
            <a:ext cx="10753200" cy="675630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4000" dirty="0"/>
              <a:t>3. Neverbální komunikace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2055A86-3C00-46B9-8244-D3CE0868A8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39864"/>
            <a:ext cx="11058000" cy="4988136"/>
          </a:xfrm>
        </p:spPr>
        <p:txBody>
          <a:bodyPr/>
          <a:lstStyle/>
          <a:p>
            <a:pPr>
              <a:lnSpc>
                <a:spcPts val="4200"/>
              </a:lnSpc>
              <a:spcBef>
                <a:spcPts val="1200"/>
              </a:spcBef>
            </a:pPr>
            <a:r>
              <a:rPr lang="cs-CZ" sz="3200" b="1" dirty="0"/>
              <a:t>beze slov</a:t>
            </a:r>
            <a:r>
              <a:rPr lang="cs-CZ" sz="3200" dirty="0"/>
              <a:t>, ale za využití </a:t>
            </a:r>
            <a:r>
              <a:rPr lang="cs-CZ" sz="3200" b="1" dirty="0">
                <a:solidFill>
                  <a:srgbClr val="F01928"/>
                </a:solidFill>
              </a:rPr>
              <a:t>jiných způsobů </a:t>
            </a:r>
            <a:br>
              <a:rPr lang="cs-CZ" sz="3200" b="1" dirty="0">
                <a:solidFill>
                  <a:srgbClr val="F01928"/>
                </a:solidFill>
              </a:rPr>
            </a:br>
            <a:r>
              <a:rPr lang="cs-CZ" sz="3200" b="1" dirty="0">
                <a:solidFill>
                  <a:srgbClr val="F01928"/>
                </a:solidFill>
              </a:rPr>
              <a:t>přenášení informací </a:t>
            </a:r>
          </a:p>
          <a:p>
            <a:pPr>
              <a:lnSpc>
                <a:spcPts val="42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F01928"/>
                </a:solidFill>
              </a:rPr>
              <a:t>zpravidla</a:t>
            </a:r>
            <a:r>
              <a:rPr lang="cs-CZ" sz="3200" dirty="0"/>
              <a:t> </a:t>
            </a:r>
            <a:r>
              <a:rPr lang="cs-CZ" sz="3200" b="1" dirty="0">
                <a:solidFill>
                  <a:srgbClr val="0000DC"/>
                </a:solidFill>
              </a:rPr>
              <a:t>součást verbální komunikace 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endParaRPr lang="cs-CZ" sz="2000" dirty="0"/>
          </a:p>
          <a:p>
            <a:pPr marL="72000" indent="0" algn="just">
              <a:lnSpc>
                <a:spcPts val="4200"/>
              </a:lnSpc>
              <a:buNone/>
            </a:pPr>
            <a:r>
              <a:rPr lang="cs-CZ" sz="3200" u="sng" dirty="0">
                <a:solidFill>
                  <a:srgbClr val="5AC8A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Neverbální komunikace: Řeč těla - ČT </a:t>
            </a:r>
            <a:r>
              <a:rPr lang="cs-CZ" sz="3200" u="sng" dirty="0" err="1">
                <a:solidFill>
                  <a:srgbClr val="5AC8A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edu</a:t>
            </a:r>
            <a:r>
              <a:rPr lang="cs-CZ" sz="3200" u="sng" dirty="0">
                <a:solidFill>
                  <a:srgbClr val="0000D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- Česká televize (ceskatelevize.cz)</a:t>
            </a:r>
            <a:endParaRPr lang="cs-CZ" sz="3200" dirty="0">
              <a:solidFill>
                <a:srgbClr val="0000DC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000" indent="0" algn="just">
              <a:lnSpc>
                <a:spcPts val="4200"/>
              </a:lnSpc>
              <a:buNone/>
            </a:pPr>
            <a:r>
              <a:rPr lang="cs-CZ" sz="3200" u="sng" dirty="0">
                <a:solidFill>
                  <a:srgbClr val="0000D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https://edu.ceskatelevize.cz/video/2734-neverbalni-komunikace-rec-tela</a:t>
            </a:r>
            <a:endParaRPr lang="cs-CZ" sz="3200" dirty="0">
              <a:solidFill>
                <a:srgbClr val="0000DC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endParaRPr lang="cs-CZ" sz="3200" dirty="0"/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endParaRPr lang="cs-CZ" sz="3200" dirty="0"/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689766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BB56755-C746-488C-BE13-2B28DAFA59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331DF9D-DA34-4274-87F3-9111E1109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0753200" cy="451576"/>
          </a:xfrm>
        </p:spPr>
        <p:txBody>
          <a:bodyPr/>
          <a:lstStyle/>
          <a:p>
            <a:r>
              <a:rPr lang="cs-CZ" sz="4000" dirty="0"/>
              <a:t>3. Neverbální komunikace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B1F638E-2D64-47D0-B349-5678EED90C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010077"/>
            <a:ext cx="10753200" cy="5088506"/>
          </a:xfrm>
        </p:spPr>
        <p:txBody>
          <a:bodyPr/>
          <a:lstStyle/>
          <a:p>
            <a:pPr marL="7200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cs-CZ" sz="3200" b="1" dirty="0">
                <a:solidFill>
                  <a:srgbClr val="F01928"/>
                </a:solidFill>
              </a:rPr>
              <a:t>Formy </a:t>
            </a:r>
            <a:r>
              <a:rPr lang="cs-CZ" sz="3200" b="1" dirty="0"/>
              <a:t>neverbální komunikace: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3200" dirty="0"/>
              <a:t>pohledy – řeč očí – </a:t>
            </a:r>
            <a:r>
              <a:rPr lang="cs-CZ" sz="3200" b="1" dirty="0"/>
              <a:t>vizuální komunikace </a:t>
            </a:r>
            <a:r>
              <a:rPr lang="cs-CZ" sz="3200" dirty="0"/>
              <a:t>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3200" dirty="0"/>
              <a:t>výrazy obličeje – </a:t>
            </a:r>
            <a:r>
              <a:rPr lang="cs-CZ" sz="3200" b="1" dirty="0"/>
              <a:t>mimika</a:t>
            </a:r>
            <a:r>
              <a:rPr lang="cs-CZ" sz="3200" dirty="0"/>
              <a:t>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3200" dirty="0"/>
              <a:t>pohyby těla – </a:t>
            </a:r>
            <a:r>
              <a:rPr lang="cs-CZ" sz="3200" b="1" dirty="0" err="1"/>
              <a:t>kinezika</a:t>
            </a:r>
            <a:endParaRPr lang="cs-CZ" sz="3200" dirty="0"/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3200" dirty="0"/>
              <a:t>fyzický postoj – konfigurace částí těla – </a:t>
            </a:r>
            <a:r>
              <a:rPr lang="cs-CZ" sz="3200" b="1" dirty="0" err="1"/>
              <a:t>posturika</a:t>
            </a:r>
            <a:r>
              <a:rPr lang="cs-CZ" sz="3200" dirty="0"/>
              <a:t>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3200" dirty="0"/>
              <a:t>gesta – </a:t>
            </a:r>
            <a:r>
              <a:rPr lang="cs-CZ" sz="3200" b="1" dirty="0"/>
              <a:t>gestika</a:t>
            </a:r>
            <a:r>
              <a:rPr lang="cs-CZ" sz="3200" dirty="0"/>
              <a:t>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3200" dirty="0"/>
              <a:t>dotek – </a:t>
            </a:r>
            <a:r>
              <a:rPr lang="cs-CZ" sz="3200" b="1" dirty="0" err="1"/>
              <a:t>haptika</a:t>
            </a:r>
            <a:r>
              <a:rPr lang="cs-CZ" sz="3200" dirty="0"/>
              <a:t>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3200" dirty="0"/>
              <a:t>fyzické přiblížení nebo oddálení = </a:t>
            </a:r>
            <a:r>
              <a:rPr lang="cs-CZ" sz="3200" b="1" dirty="0"/>
              <a:t>proxemika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3200" b="1" dirty="0"/>
              <a:t>úprava </a:t>
            </a:r>
            <a:r>
              <a:rPr lang="cs-CZ" sz="3200" dirty="0"/>
              <a:t>zevnějšku, prostředí, …</a:t>
            </a:r>
          </a:p>
        </p:txBody>
      </p:sp>
    </p:spTree>
    <p:extLst>
      <p:ext uri="{BB962C8B-B14F-4D97-AF65-F5344CB8AC3E}">
        <p14:creationId xmlns:p14="http://schemas.microsoft.com/office/powerpoint/2010/main" val="205225789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421</TotalTime>
  <Words>1056</Words>
  <Application>Microsoft Office PowerPoint</Application>
  <PresentationFormat>Širokoúhlá obrazovka</PresentationFormat>
  <Paragraphs>131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Tahoma</vt:lpstr>
      <vt:lpstr>Wingdings</vt:lpstr>
      <vt:lpstr>Prezentace_MU_CZ</vt:lpstr>
      <vt:lpstr>Pedagogická komunikace</vt:lpstr>
      <vt:lpstr>Osnova přednášky</vt:lpstr>
      <vt:lpstr>1. Vymezení komunikace </vt:lpstr>
      <vt:lpstr>1. Vymezení komunikace</vt:lpstr>
      <vt:lpstr>1. Vymezení komunikace</vt:lpstr>
      <vt:lpstr>2. Verbální komunikace </vt:lpstr>
      <vt:lpstr>2. Verbální komunikace </vt:lpstr>
      <vt:lpstr>3. Neverbální komunikace</vt:lpstr>
      <vt:lpstr>3. Neverbální komunikace </vt:lpstr>
      <vt:lpstr>3. Neverbální komunikace </vt:lpstr>
      <vt:lpstr>4. Pedagogická komunikace </vt:lpstr>
      <vt:lpstr>4. Pedagogická komunikace </vt:lpstr>
      <vt:lpstr>4. Pedagogická komunikace </vt:lpstr>
      <vt:lpstr>4. Pedagogická komunikace </vt:lpstr>
      <vt:lpstr>4. Pedagogická komunikace</vt:lpstr>
      <vt:lpstr>4. Pedagogická komunikace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52</cp:revision>
  <cp:lastPrinted>2020-12-14T08:59:31Z</cp:lastPrinted>
  <dcterms:created xsi:type="dcterms:W3CDTF">2020-10-05T06:18:46Z</dcterms:created>
  <dcterms:modified xsi:type="dcterms:W3CDTF">2023-09-11T10:37:33Z</dcterms:modified>
</cp:coreProperties>
</file>