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52" r:id="rId2"/>
  </p:sldMasterIdLst>
  <p:sldIdLst>
    <p:sldId id="266" r:id="rId3"/>
    <p:sldId id="257" r:id="rId4"/>
    <p:sldId id="258" r:id="rId5"/>
    <p:sldId id="276" r:id="rId6"/>
    <p:sldId id="268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0E1E45-D72F-4893-A497-AE966953F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73D975D-AA03-4820-950D-22DED2ABC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4E2F5D-E853-47F6-8875-D3152D823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05.04.2024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203721-C467-4DC3-B29A-BC04AA0AF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54F47F-8CC7-4DC2-9ED3-AFCEDC63D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691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0B809E-7B29-49FF-9C0D-61F2EC42C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3F7F55-44B5-4983-9E7E-CA587106C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D5C3A1-12CA-418C-99A6-955885AF8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05.04.2024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193343-0D29-4D30-9014-B86B69F1B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BC0ED9-8DB3-4FF9-8FE1-A18C9291F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798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6F1C5E-1A05-448F-82BF-DE4E890F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24869E3-44D6-4DCD-8880-A505065DA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CD11A2-07C7-4718-8AA6-2AC0E8F25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05.04.2024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D4B9B2-E369-43C5-888C-B3DF5E1A5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5A65E0-6AF7-4460-9947-C88A48D2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3572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F05337-14A2-4C13-9A9F-A8C4C74E2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0F76D8-6E52-4B2B-ACB0-142300DB0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998F628-3124-4B19-A314-2D7C4FECE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8C5300A-21AB-4727-934D-C197C34B8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05.04.2024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F47840-EB24-4EE9-B851-D67AEF11C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857B0B-F50C-497E-9919-91AF2265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358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82DBD3-40F9-4737-8499-D51D1957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B65BED-87A9-4094-8548-49F161EA8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F747E40-99A4-401E-AC70-9A7D1E868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49F1127-54FE-4CE6-8DCF-1498F66371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16F270D-44BC-47A3-B3C3-98EE7C1060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3DF83F8-24EE-4B4D-A9BC-2C6DF460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05.04.2024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CD1FA43-353B-40F0-9212-A134006CB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3A6C76C-1838-4A2C-A9F6-24860F081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706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95E0AF-AEE0-4D39-9BDD-1AB75DF5A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C5078C2-A0D4-432E-90B4-DA820A4E0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05.04.2024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AD55F1B-11C2-4502-84C6-5F36BEF9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F8E0C38-4F38-487E-A790-E4193DCD3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419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E326A3D-F267-42BD-9E7F-113412EAA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05.04.2024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C0FE039-D242-48E9-9D78-F54FC7A40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29B6B72-9ACA-4CAD-805D-787381E0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099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E8657-0D9C-4DD6-BB0E-4A6A892A9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5DAC6C-C79D-4EB9-940C-8B82DC132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DDFA720-6D7B-4E57-B61E-E773A7EB6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F4F3D81-5D48-46AD-82FE-537E85EB8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05.04.2024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97E0C3D-92F5-40B4-8F06-9FA3A94A2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F3FA0A-8322-4CDB-98C8-D037038BD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23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A8E7D-A4A1-455E-9CC3-F3CDBA3C1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BF74AB7-8535-4D31-A5A5-B8AD5E19EA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5FEFD39-DEC6-4334-87E5-FF532A414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A17991-1531-4EBF-B270-727ECBE00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05.04.2024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FF61822-4EF4-41C0-9048-5F8C8929D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66CC545-E149-4871-B9C7-CC14AD770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3516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AF45E2-700C-4917-944F-C91ECECA6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2A3B9C8-7A43-4813-8F7F-B1850B104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2D3F73-F462-4FF4-8B47-4CF749687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05.04.2024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168A26-D063-414B-A14A-213B0160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785C50-A5FB-4334-9B8B-49101EB1A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253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7098C6E-B90F-40E3-B5AB-B1265E152A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83DB625-C78E-4985-A657-8676A3D24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210462-EC4F-4C30-8B86-E3233F1FF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05.04.2024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677AE4-75F1-48FA-AB4B-D7003AEF3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F98193-775F-4975-9BD9-01CA16A09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29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E976498-F473-4A0E-9F83-38C0D86CB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AC96EE-44B3-4C9A-A0DB-189F7E4F7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D0D263-E71D-4F47-A84A-8C1161672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1987B-78FF-4D64-844F-A18C2B90B798}" type="datetimeFigureOut">
              <a:rPr lang="cs-CZ" smtClean="0"/>
              <a:t>05.04.2024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F70595-3099-41D7-8530-3B1CC565A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655501-F1D0-4699-B8A4-7A518874E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45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8C99FA-0F7F-4B99-9040-B26DC5716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634360"/>
          </a:xfrm>
        </p:spPr>
        <p:txBody>
          <a:bodyPr anchor="t">
            <a:normAutofit fontScale="90000"/>
          </a:bodyPr>
          <a:lstStyle/>
          <a:p>
            <a:r>
              <a:rPr lang="es-ES" dirty="0" err="1"/>
              <a:t>Bp</a:t>
            </a:r>
            <a:r>
              <a:rPr lang="cs-CZ" dirty="0"/>
              <a:t>4055/bk4055 Výživa a regenerace ve sportu</a:t>
            </a:r>
            <a:br>
              <a:rPr lang="cs-CZ" dirty="0"/>
            </a:br>
            <a:br>
              <a:rPr lang="cs-CZ" dirty="0"/>
            </a:br>
            <a:r>
              <a:rPr lang="cs-CZ" sz="3200" dirty="0"/>
              <a:t>Jaro 2024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1356CF0-C4CB-4812-9120-14A926927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4" y="4178711"/>
            <a:ext cx="6048038" cy="1752306"/>
          </a:xfrm>
        </p:spPr>
        <p:txBody>
          <a:bodyPr>
            <a:normAutofit/>
          </a:bodyPr>
          <a:lstStyle/>
          <a:p>
            <a:r>
              <a:rPr lang="cs-CZ" dirty="0"/>
              <a:t>Mgr. Tomáš Hlinský, Ph.D.</a:t>
            </a:r>
          </a:p>
          <a:p>
            <a:r>
              <a:rPr lang="cs-CZ" dirty="0"/>
              <a:t>Katedra sportovního výkonu a diagnostiky</a:t>
            </a:r>
          </a:p>
          <a:p>
            <a:r>
              <a:rPr lang="cs-CZ" dirty="0"/>
              <a:t>tomas.hlinsky@fsps.muni.cz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B8D4FAAB-0F12-4230-A9F5-A16B8A82AB68}"/>
              </a:ext>
            </a:extLst>
          </p:cNvPr>
          <p:cNvSpPr txBox="1">
            <a:spLocks/>
          </p:cNvSpPr>
          <p:nvPr/>
        </p:nvSpPr>
        <p:spPr>
          <a:xfrm>
            <a:off x="9345663" y="833190"/>
            <a:ext cx="2753974" cy="50978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tx1"/>
                </a:solidFill>
              </a:rPr>
              <a:t>Konzultační hodiny:</a:t>
            </a:r>
          </a:p>
          <a:p>
            <a:r>
              <a:rPr lang="cs-CZ" dirty="0">
                <a:solidFill>
                  <a:schemeClr val="tx1"/>
                </a:solidFill>
              </a:rPr>
              <a:t>Úterý 8:00-10:00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Pátek po předchozí e-mailové domluvě.</a:t>
            </a:r>
          </a:p>
        </p:txBody>
      </p:sp>
    </p:spTree>
    <p:extLst>
      <p:ext uri="{BB962C8B-B14F-4D97-AF65-F5344CB8AC3E}">
        <p14:creationId xmlns:p14="http://schemas.microsoft.com/office/powerpoint/2010/main" val="378898743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20301B-B239-46B0-BA4D-89B8B8A27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tx1">
                    <a:lumMod val="85000"/>
                    <a:lumOff val="15000"/>
                  </a:schemeClr>
                </a:solidFill>
              </a:rPr>
              <a:t>Výukové metody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1B6BE5-34CE-4400-9E99-ED9AF8B04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cs-CZ" sz="1500"/>
              <a:t>Teoretické znalosti studenti získají na přednášce. </a:t>
            </a:r>
          </a:p>
          <a:p>
            <a:r>
              <a:rPr lang="cs-CZ" sz="1500" b="1"/>
              <a:t>Cíle:</a:t>
            </a:r>
          </a:p>
          <a:p>
            <a:pPr lvl="1"/>
            <a:r>
              <a:rPr lang="cs-CZ" sz="1500"/>
              <a:t>Seznámit se se základními regeneračními metodami.</a:t>
            </a:r>
          </a:p>
          <a:p>
            <a:pPr lvl="1"/>
            <a:r>
              <a:rPr lang="cs-CZ" sz="1500"/>
              <a:t>V rámci regenerace se blíže zaměřit na výživu.</a:t>
            </a:r>
          </a:p>
          <a:p>
            <a:pPr lvl="1"/>
            <a:r>
              <a:rPr lang="cs-CZ" sz="1500"/>
              <a:t>Úspěšní absolventi předmětu budou schopní orientovat se v možných regeneračních metodách a prostředcích a základních principech nutričního plánu pro vybrané druhy zátěže a sportů.</a:t>
            </a:r>
          </a:p>
          <a:p>
            <a:r>
              <a:rPr lang="cs-CZ" sz="1500" b="1"/>
              <a:t>Výstupy z učení:</a:t>
            </a:r>
          </a:p>
          <a:p>
            <a:pPr lvl="1"/>
            <a:r>
              <a:rPr lang="cs-CZ" sz="1500"/>
              <a:t>Rozumět pojmu regenerace a významu výživy pro sportující jedince, pojmu únava a adaptace.</a:t>
            </a:r>
          </a:p>
          <a:p>
            <a:pPr lvl="1"/>
            <a:r>
              <a:rPr lang="cs-CZ" sz="1500"/>
              <a:t>Vysvětlit základní pojmy ve výživě, základní principy regenerace.</a:t>
            </a:r>
          </a:p>
          <a:p>
            <a:pPr lvl="1"/>
            <a:r>
              <a:rPr lang="cs-CZ" sz="1500"/>
              <a:t>Identifikovat potřebu stanovení regeneračního plánu a stravovacího režimu. </a:t>
            </a:r>
          </a:p>
          <a:p>
            <a:pPr lvl="1"/>
            <a:r>
              <a:rPr lang="cs-CZ" sz="1500"/>
              <a:t>Doplňky stravy a doping.</a:t>
            </a:r>
          </a:p>
          <a:p>
            <a:pPr lvl="1"/>
            <a:r>
              <a:rPr lang="cs-CZ" sz="1500"/>
              <a:t>Znát různé formy regenerace, regenerační prostředky a suplementy výživy.</a:t>
            </a:r>
          </a:p>
          <a:p>
            <a:pPr lvl="1"/>
            <a:r>
              <a:rPr lang="cs-CZ" sz="1500"/>
              <a:t>Rozlišit vhodné a nevhodné prostředky regenerace a doplňky výživy.</a:t>
            </a:r>
          </a:p>
          <a:p>
            <a:pPr lvl="1"/>
            <a:endParaRPr lang="cs-CZ" sz="1500" b="1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591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7FC209-9463-4AEA-AE2D-3A5D21CD5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cs-CZ" dirty="0"/>
              <a:t>Osnova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A1BC1D-7D24-4BD5-8B84-3E2315706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cs-CZ" sz="1600" dirty="0">
                <a:solidFill>
                  <a:schemeClr val="tx1"/>
                </a:solidFill>
              </a:rPr>
              <a:t>Úvod do výživy a regenerace: Zatížení – Únava – Regenerace – Adaptace</a:t>
            </a:r>
          </a:p>
          <a:p>
            <a:pPr marL="342900" indent="-342900">
              <a:buAutoNum type="arabicPeriod"/>
            </a:pPr>
            <a:r>
              <a:rPr lang="cs-CZ" sz="1600" dirty="0">
                <a:solidFill>
                  <a:schemeClr val="tx1"/>
                </a:solidFill>
              </a:rPr>
              <a:t>Regenerační postupy</a:t>
            </a:r>
          </a:p>
          <a:p>
            <a:pPr marL="342900" indent="-342900">
              <a:buAutoNum type="arabicPeriod"/>
            </a:pPr>
            <a:r>
              <a:rPr lang="cs-CZ" sz="1600" dirty="0">
                <a:solidFill>
                  <a:schemeClr val="tx1"/>
                </a:solidFill>
              </a:rPr>
              <a:t>Hodnocení nutričního stavu a energetická bilance </a:t>
            </a:r>
          </a:p>
          <a:p>
            <a:pPr marL="342900" indent="-342900">
              <a:buAutoNum type="arabicPeriod"/>
            </a:pPr>
            <a:r>
              <a:rPr lang="cs-CZ" sz="1600" dirty="0">
                <a:solidFill>
                  <a:schemeClr val="tx1"/>
                </a:solidFill>
              </a:rPr>
              <a:t>Makroživiny I</a:t>
            </a:r>
          </a:p>
          <a:p>
            <a:pPr marL="342900" indent="-342900">
              <a:buAutoNum type="arabicPeriod"/>
            </a:pPr>
            <a:r>
              <a:rPr lang="cs-CZ" sz="1600" dirty="0">
                <a:solidFill>
                  <a:schemeClr val="tx1"/>
                </a:solidFill>
              </a:rPr>
              <a:t>Makroživiny II</a:t>
            </a:r>
          </a:p>
          <a:p>
            <a:pPr marL="342900" indent="-342900">
              <a:buAutoNum type="arabicPeriod"/>
            </a:pPr>
            <a:r>
              <a:rPr lang="cs-CZ" sz="1600" dirty="0">
                <a:solidFill>
                  <a:schemeClr val="tx1"/>
                </a:solidFill>
              </a:rPr>
              <a:t>Mikroživiny</a:t>
            </a:r>
          </a:p>
          <a:p>
            <a:pPr marL="342900" indent="-342900">
              <a:buAutoNum type="arabicPeriod"/>
            </a:pPr>
            <a:r>
              <a:rPr lang="cs-CZ" sz="1600" dirty="0">
                <a:solidFill>
                  <a:schemeClr val="tx1"/>
                </a:solidFill>
              </a:rPr>
              <a:t>Tekutiny a pitný režim</a:t>
            </a:r>
          </a:p>
          <a:p>
            <a:pPr marL="342900" indent="-342900">
              <a:buAutoNum type="arabicPeriod"/>
            </a:pPr>
            <a:r>
              <a:rPr lang="cs-CZ" sz="1600" dirty="0">
                <a:solidFill>
                  <a:schemeClr val="tx1"/>
                </a:solidFill>
              </a:rPr>
              <a:t>Sportovní výživa: Její role ve sportovních disciplínách</a:t>
            </a:r>
          </a:p>
          <a:p>
            <a:pPr marL="342900" indent="-342900">
              <a:buAutoNum type="arabicPeriod"/>
            </a:pPr>
            <a:r>
              <a:rPr lang="cs-CZ" sz="1600" dirty="0">
                <a:solidFill>
                  <a:schemeClr val="tx1"/>
                </a:solidFill>
              </a:rPr>
              <a:t>Sportovní výživa: Charakteristické potřeby sportovců dle sportovní disciplíny</a:t>
            </a:r>
          </a:p>
          <a:p>
            <a:pPr marL="342900" indent="-342900">
              <a:buAutoNum type="arabicPeriod"/>
            </a:pPr>
            <a:r>
              <a:rPr lang="cs-CZ" sz="1600" dirty="0">
                <a:solidFill>
                  <a:schemeClr val="tx1"/>
                </a:solidFill>
              </a:rPr>
              <a:t>Doplňky stravy</a:t>
            </a:r>
          </a:p>
        </p:txBody>
      </p:sp>
    </p:spTree>
    <p:extLst>
      <p:ext uri="{BB962C8B-B14F-4D97-AF65-F5344CB8AC3E}">
        <p14:creationId xmlns:p14="http://schemas.microsoft.com/office/powerpoint/2010/main" val="44597154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Obrázek 13" descr="Obsah obrázku tráva, exteriér, obloha, osoba&#10;&#10;Popis byl vytvořen automaticky">
            <a:extLst>
              <a:ext uri="{FF2B5EF4-FFF2-40B4-BE49-F238E27FC236}">
                <a16:creationId xmlns:a16="http://schemas.microsoft.com/office/drawing/2014/main" id="{8C7602F7-3E0A-4EDB-B9F4-EE6D88A8AC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69" r="-2" b="-2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16" name="Obrázek 15" descr="Obsah obrázku sníh, exteriér, lyžování, skupina&#10;&#10;Popis byl vytvořen automaticky">
            <a:extLst>
              <a:ext uri="{FF2B5EF4-FFF2-40B4-BE49-F238E27FC236}">
                <a16:creationId xmlns:a16="http://schemas.microsoft.com/office/drawing/2014/main" id="{B9562C68-D127-4001-87B7-B2897C14B7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3" r="-2" b="-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Freeform: Shape 41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E42E96-293D-4320-B4F5-7401C6D8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Mgr. Tomáš Hlinský, Ph.D.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Nadpis 1">
            <a:extLst>
              <a:ext uri="{FF2B5EF4-FFF2-40B4-BE49-F238E27FC236}">
                <a16:creationId xmlns:a16="http://schemas.microsoft.com/office/drawing/2014/main" id="{7D0090F5-0B30-43E9-91C9-76149695AE2A}"/>
              </a:ext>
            </a:extLst>
          </p:cNvPr>
          <p:cNvSpPr txBox="1">
            <a:spLocks/>
          </p:cNvSpPr>
          <p:nvPr/>
        </p:nvSpPr>
        <p:spPr>
          <a:xfrm>
            <a:off x="448056" y="2512611"/>
            <a:ext cx="4832803" cy="366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Odborný asistent – MU Brno, Fakulta sportovních studií, Katedra sportovního výkonu a diagnostiky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Výživový poradce – Poradna zdravého životního stylu FSpS, Fyzioterapie Veškrna, SportSensei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Osobní a kondiční trenér při TJ Husovice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Kuchař – Sportovní soustředění a kempy sportovců (cyklistika a biatlon)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8884500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jídlo, různé, několik, uspořádáno&#10;&#10;Popis byl vytvořen automaticky">
            <a:extLst>
              <a:ext uri="{FF2B5EF4-FFF2-40B4-BE49-F238E27FC236}">
                <a16:creationId xmlns:a16="http://schemas.microsoft.com/office/drawing/2014/main" id="{9C065B3B-60E2-1BC4-0D8A-ECE6A5C3AD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067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6D6A1F-027E-01A6-203C-DF388AB5A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cs-CZ" sz="3600"/>
              <a:t>Výživa</a:t>
            </a:r>
            <a:endParaRPr lang="cs-CZ" sz="3600" dirty="0"/>
          </a:p>
        </p:txBody>
      </p:sp>
      <p:cxnSp>
        <p:nvCxnSpPr>
          <p:cNvPr id="16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B823915-B4BD-E89A-FEEE-88C561EE9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cs-CZ" sz="2000" dirty="0"/>
              <a:t>Jak vnímáte vztah výživy a oboru trenérství/management/rozhodčí?</a:t>
            </a:r>
          </a:p>
          <a:p>
            <a:r>
              <a:rPr lang="cs-CZ" sz="2000" dirty="0"/>
              <a:t>Jaká je Vaše role ve výživových zvyklostech klienta sportovce?</a:t>
            </a:r>
          </a:p>
          <a:p>
            <a:r>
              <a:rPr lang="cs-CZ" sz="2000" dirty="0"/>
              <a:t>Jak můžete ovlivňovat výživové zvyklosti sportovce?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867973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5D5C296-F4B1-4AE5-8EEB-9FEB7ED17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Stojan na činky v posilovně">
            <a:extLst>
              <a:ext uri="{FF2B5EF4-FFF2-40B4-BE49-F238E27FC236}">
                <a16:creationId xmlns:a16="http://schemas.microsoft.com/office/drawing/2014/main" id="{5252303F-C32E-4DE7-94DA-A8D5BAA39A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-1" b="9250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C1ACE66-194D-48C4-A14A-6933B352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>
              <a:lumMod val="5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3FD36C5-9EC3-43B7-9DAF-67B8AFAA4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spc="-100"/>
              <a:t>Výživa a regenerace ve sportu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5B886A-7ED1-4B77-819B-76ACBEFB0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633505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Rámeček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Rámeček</Template>
  <TotalTime>330</TotalTime>
  <Words>304</Words>
  <Application>Microsoft Office PowerPoint</Application>
  <PresentationFormat>Širokoúhlá obrazovka</PresentationFormat>
  <Paragraphs>42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Corbel</vt:lpstr>
      <vt:lpstr>Wingdings 2</vt:lpstr>
      <vt:lpstr>Rámeček</vt:lpstr>
      <vt:lpstr>Motiv Office</vt:lpstr>
      <vt:lpstr>Bp4055/bk4055 Výživa a regenerace ve sportu  Jaro 2024</vt:lpstr>
      <vt:lpstr>Výukové metody</vt:lpstr>
      <vt:lpstr>Osnova</vt:lpstr>
      <vt:lpstr>Mgr. Tomáš Hlinský, Ph.D.</vt:lpstr>
      <vt:lpstr>Výživa</vt:lpstr>
      <vt:lpstr>Výživa a regenerace ve sportu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výživy ve sportu  Podzim 2017</dc:title>
  <dc:creator>Tomáš Hlinský</dc:creator>
  <cp:lastModifiedBy>Tomáš Hlinský</cp:lastModifiedBy>
  <cp:revision>42</cp:revision>
  <dcterms:created xsi:type="dcterms:W3CDTF">2017-09-24T17:54:15Z</dcterms:created>
  <dcterms:modified xsi:type="dcterms:W3CDTF">2024-04-05T12:53:30Z</dcterms:modified>
</cp:coreProperties>
</file>