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74" r:id="rId2"/>
  </p:sldMasterIdLst>
  <p:notesMasterIdLst>
    <p:notesMasterId r:id="rId44"/>
  </p:notesMasterIdLst>
  <p:sldIdLst>
    <p:sldId id="358" r:id="rId3"/>
    <p:sldId id="376" r:id="rId4"/>
    <p:sldId id="361" r:id="rId5"/>
    <p:sldId id="377" r:id="rId6"/>
    <p:sldId id="363" r:id="rId7"/>
    <p:sldId id="364" r:id="rId8"/>
    <p:sldId id="372" r:id="rId9"/>
    <p:sldId id="365" r:id="rId10"/>
    <p:sldId id="366" r:id="rId11"/>
    <p:sldId id="375" r:id="rId12"/>
    <p:sldId id="368" r:id="rId13"/>
    <p:sldId id="378" r:id="rId14"/>
    <p:sldId id="369" r:id="rId15"/>
    <p:sldId id="371" r:id="rId16"/>
    <p:sldId id="374" r:id="rId17"/>
    <p:sldId id="384" r:id="rId18"/>
    <p:sldId id="286" r:id="rId19"/>
    <p:sldId id="379" r:id="rId20"/>
    <p:sldId id="380" r:id="rId21"/>
    <p:sldId id="373" r:id="rId22"/>
    <p:sldId id="263" r:id="rId23"/>
    <p:sldId id="266" r:id="rId24"/>
    <p:sldId id="267" r:id="rId25"/>
    <p:sldId id="268" r:id="rId26"/>
    <p:sldId id="383" r:id="rId27"/>
    <p:sldId id="370" r:id="rId28"/>
    <p:sldId id="331" r:id="rId29"/>
    <p:sldId id="332" r:id="rId30"/>
    <p:sldId id="269" r:id="rId31"/>
    <p:sldId id="270" r:id="rId32"/>
    <p:sldId id="272" r:id="rId33"/>
    <p:sldId id="271" r:id="rId34"/>
    <p:sldId id="273" r:id="rId35"/>
    <p:sldId id="287" r:id="rId36"/>
    <p:sldId id="279" r:id="rId37"/>
    <p:sldId id="382" r:id="rId38"/>
    <p:sldId id="274" r:id="rId39"/>
    <p:sldId id="275" r:id="rId40"/>
    <p:sldId id="276" r:id="rId41"/>
    <p:sldId id="277" r:id="rId42"/>
    <p:sldId id="28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5C"/>
    <a:srgbClr val="CC6600"/>
    <a:srgbClr val="F0AD8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1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E5396-6F6B-46E2-A315-C4B739FE623A}" type="datetimeFigureOut">
              <a:rPr lang="cs-CZ" smtClean="0"/>
              <a:t>13.04.2023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DBDBF-8BB7-4105-B317-0441C36F6FA2}" type="slidenum">
              <a:rPr lang="cs-CZ" smtClean="0"/>
              <a:t>‹#›</a:t>
            </a:fld>
            <a:endParaRPr lang="cs-CZ"/>
          </a:p>
        </p:txBody>
      </p:sp>
    </p:spTree>
    <p:extLst>
      <p:ext uri="{BB962C8B-B14F-4D97-AF65-F5344CB8AC3E}">
        <p14:creationId xmlns:p14="http://schemas.microsoft.com/office/powerpoint/2010/main" val="279500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0DBDBF-8BB7-4105-B317-0441C36F6FA2}" type="slidenum">
              <a:rPr lang="cs-CZ" smtClean="0"/>
              <a:t>9</a:t>
            </a:fld>
            <a:endParaRPr lang="cs-CZ"/>
          </a:p>
        </p:txBody>
      </p:sp>
    </p:spTree>
    <p:extLst>
      <p:ext uri="{BB962C8B-B14F-4D97-AF65-F5344CB8AC3E}">
        <p14:creationId xmlns:p14="http://schemas.microsoft.com/office/powerpoint/2010/main" val="889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18358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89476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324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11625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436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34835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36758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24767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50357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419142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45088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001492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CEBB874-0412-4D27-89EA-F88CAE2018DF}" type="datetimeFigureOut">
              <a:rPr lang="cs-CZ" smtClean="0"/>
              <a:t>13.04.2023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490025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CEBB874-0412-4D27-89EA-F88CAE2018DF}" type="datetimeFigureOut">
              <a:rPr lang="cs-CZ" smtClean="0"/>
              <a:t>13.04.2023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78496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CEBB874-0412-4D27-89EA-F88CAE2018DF}" type="datetimeFigureOut">
              <a:rPr lang="cs-CZ" smtClean="0"/>
              <a:t>13.04.2023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59617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BB874-0412-4D27-89EA-F88CAE2018DF}" type="datetimeFigureOut">
              <a:rPr lang="cs-CZ" smtClean="0"/>
              <a:t>13.04.2023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50697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CEBB874-0412-4D27-89EA-F88CAE2018DF}" type="datetimeFigureOut">
              <a:rPr lang="cs-CZ" smtClean="0"/>
              <a:t>13.04.2023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77535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CEBB874-0412-4D27-89EA-F88CAE2018DF}" type="datetimeFigureOut">
              <a:rPr lang="cs-CZ" smtClean="0"/>
              <a:t>13.04.2023</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861015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963073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363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619764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826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118661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400814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74914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13.04.2023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62810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3BF0CB6-5639-42DD-ACF4-E11C819FB15D}" type="datetimeFigureOut">
              <a:rPr lang="cs-CZ" smtClean="0"/>
              <a:t>13.04.2023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32343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3BF0CB6-5639-42DD-ACF4-E11C819FB15D}" type="datetimeFigureOut">
              <a:rPr lang="cs-CZ" smtClean="0"/>
              <a:t>13.04.2023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2461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3BF0CB6-5639-42DD-ACF4-E11C819FB15D}" type="datetimeFigureOut">
              <a:rPr lang="cs-CZ" smtClean="0"/>
              <a:t>13.04.2023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90378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F0CB6-5639-42DD-ACF4-E11C819FB15D}" type="datetimeFigureOut">
              <a:rPr lang="cs-CZ" smtClean="0"/>
              <a:t>13.04.2023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94202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BF0CB6-5639-42DD-ACF4-E11C819FB15D}" type="datetimeFigureOut">
              <a:rPr lang="cs-CZ" smtClean="0"/>
              <a:t>13.04.2023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20775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
        <p:nvSpPr>
          <p:cNvPr id="5" name="Date Placeholder 4"/>
          <p:cNvSpPr>
            <a:spLocks noGrp="1"/>
          </p:cNvSpPr>
          <p:nvPr>
            <p:ph type="dt" sz="half" idx="10"/>
          </p:nvPr>
        </p:nvSpPr>
        <p:spPr/>
        <p:txBody>
          <a:bodyPr/>
          <a:lstStyle/>
          <a:p>
            <a:fld id="{23BF0CB6-5639-42DD-ACF4-E11C819FB15D}" type="datetimeFigureOut">
              <a:rPr lang="cs-CZ" smtClean="0"/>
              <a:t>13.04.2023</a:t>
            </a:fld>
            <a:endParaRPr lang="cs-CZ"/>
          </a:p>
        </p:txBody>
      </p:sp>
    </p:spTree>
    <p:extLst>
      <p:ext uri="{BB962C8B-B14F-4D97-AF65-F5344CB8AC3E}">
        <p14:creationId xmlns:p14="http://schemas.microsoft.com/office/powerpoint/2010/main" val="382391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BF0CB6-5639-42DD-ACF4-E11C819FB15D}" type="datetimeFigureOut">
              <a:rPr lang="cs-CZ" smtClean="0"/>
              <a:t>13.04.2023</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FAE394-842B-4DCA-99AB-AB395957A2BD}" type="slidenum">
              <a:rPr lang="cs-CZ" smtClean="0"/>
              <a:t>‹#›</a:t>
            </a:fld>
            <a:endParaRPr lang="cs-CZ"/>
          </a:p>
        </p:txBody>
      </p:sp>
    </p:spTree>
    <p:extLst>
      <p:ext uri="{BB962C8B-B14F-4D97-AF65-F5344CB8AC3E}">
        <p14:creationId xmlns:p14="http://schemas.microsoft.com/office/powerpoint/2010/main" val="357863533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BB874-0412-4D27-89EA-F88CAE2018DF}" type="datetimeFigureOut">
              <a:rPr lang="cs-CZ" smtClean="0"/>
              <a:t>13.04.2023</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CBE29D-AC6A-417C-9FAD-F086DE04731A}" type="slidenum">
              <a:rPr lang="cs-CZ" smtClean="0"/>
              <a:t>‹#›</a:t>
            </a:fld>
            <a:endParaRPr lang="cs-CZ"/>
          </a:p>
        </p:txBody>
      </p:sp>
    </p:spTree>
    <p:extLst>
      <p:ext uri="{BB962C8B-B14F-4D97-AF65-F5344CB8AC3E}">
        <p14:creationId xmlns:p14="http://schemas.microsoft.com/office/powerpoint/2010/main" val="291766685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8.svg"/><Relationship Id="rId12"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45.png"/><Relationship Id="rId5" Type="http://schemas.openxmlformats.org/officeDocument/2006/relationships/image" Target="../media/image20.svg"/><Relationship Id="rId10" Type="http://schemas.openxmlformats.org/officeDocument/2006/relationships/image" Target="../media/image44.png"/><Relationship Id="rId4" Type="http://schemas.openxmlformats.org/officeDocument/2006/relationships/image" Target="../media/image19.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svg"/><Relationship Id="rId5" Type="http://schemas.openxmlformats.org/officeDocument/2006/relationships/image" Target="../media/image48.svg"/><Relationship Id="rId10" Type="http://schemas.openxmlformats.org/officeDocument/2006/relationships/image" Target="../media/image21.png"/><Relationship Id="rId4" Type="http://schemas.openxmlformats.org/officeDocument/2006/relationships/image" Target="../media/image47.png"/><Relationship Id="rId9"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hyperlink" Target="https://www.sleepfoundation.org/articles/how-much-sleep-do-we-really-need" TargetMode="External"/><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6.sv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20.svg"/><Relationship Id="rId11"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8.sv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32.svg"/><Relationship Id="rId2" Type="http://schemas.openxmlformats.org/officeDocument/2006/relationships/image" Target="../media/image57.jp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hemeOverride" Target="../theme/themeOverride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0.jpeg"/><Relationship Id="rId7" Type="http://schemas.openxmlformats.org/officeDocument/2006/relationships/image" Target="../media/image30.svg"/><Relationship Id="rId2" Type="http://schemas.openxmlformats.org/officeDocument/2006/relationships/image" Target="../media/image59.jpe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3.jpe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4.jp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32.svg"/><Relationship Id="rId2" Type="http://schemas.openxmlformats.org/officeDocument/2006/relationships/image" Target="../media/image65.jpe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7.jpe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jp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32.svg"/><Relationship Id="rId2" Type="http://schemas.openxmlformats.org/officeDocument/2006/relationships/image" Target="../media/image69.jpe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1.jpe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0.svg"/><Relationship Id="rId5" Type="http://schemas.openxmlformats.org/officeDocument/2006/relationships/image" Target="../media/image6.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svg"/></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32.svg"/><Relationship Id="rId2" Type="http://schemas.openxmlformats.org/officeDocument/2006/relationships/image" Target="../media/image72.jpe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Zástupný obsah 4" descr="Obsah obrázku tráva, exteriér, pole, oblačno&#10;&#10;Popis byl vytvořen automaticky">
            <a:extLst>
              <a:ext uri="{FF2B5EF4-FFF2-40B4-BE49-F238E27FC236}">
                <a16:creationId xmlns:a16="http://schemas.microsoft.com/office/drawing/2014/main" id="{B3C0095D-16F4-49A2-8215-A921B7ACAF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902" t="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23A43409-EBF9-46BB-A395-F472EC2AAF1E}"/>
              </a:ext>
            </a:extLst>
          </p:cNvPr>
          <p:cNvSpPr>
            <a:spLocks noGrp="1"/>
          </p:cNvSpPr>
          <p:nvPr>
            <p:ph type="title"/>
          </p:nvPr>
        </p:nvSpPr>
        <p:spPr>
          <a:xfrm>
            <a:off x="908870" y="2496866"/>
            <a:ext cx="4088190" cy="2369093"/>
          </a:xfrm>
        </p:spPr>
        <p:txBody>
          <a:bodyPr vert="horz" lIns="91440" tIns="45720" rIns="91440" bIns="45720" rtlCol="0" anchor="t">
            <a:normAutofit fontScale="90000"/>
          </a:bodyPr>
          <a:lstStyle/>
          <a:p>
            <a:r>
              <a:rPr lang="cs-CZ" sz="4800" dirty="0"/>
              <a:t>Regenerace jako součást tréninkového procesu</a:t>
            </a:r>
            <a:endParaRPr lang="en-US" sz="4800" dirty="0"/>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969226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DA3D8-5733-42C8-A6BF-D249F3132CFA}"/>
              </a:ext>
            </a:extLst>
          </p:cNvPr>
          <p:cNvSpPr>
            <a:spLocks noGrp="1"/>
          </p:cNvSpPr>
          <p:nvPr>
            <p:ph type="title"/>
          </p:nvPr>
        </p:nvSpPr>
        <p:spPr/>
        <p:txBody>
          <a:bodyPr/>
          <a:lstStyle/>
          <a:p>
            <a:r>
              <a:rPr lang="cs-CZ" dirty="0"/>
              <a:t>Periodizace dle trénovanosti</a:t>
            </a:r>
          </a:p>
        </p:txBody>
      </p:sp>
      <p:pic>
        <p:nvPicPr>
          <p:cNvPr id="4" name="Obrázek 3">
            <a:extLst>
              <a:ext uri="{FF2B5EF4-FFF2-40B4-BE49-F238E27FC236}">
                <a16:creationId xmlns:a16="http://schemas.microsoft.com/office/drawing/2014/main" id="{1A1ADB40-278B-4363-BD50-DA719FA22F0B}"/>
              </a:ext>
            </a:extLst>
          </p:cNvPr>
          <p:cNvPicPr>
            <a:picLocks noChangeAspect="1"/>
          </p:cNvPicPr>
          <p:nvPr/>
        </p:nvPicPr>
        <p:blipFill rotWithShape="1">
          <a:blip r:embed="rId2"/>
          <a:srcRect l="939" t="2586" r="1392" b="2586"/>
          <a:stretch/>
        </p:blipFill>
        <p:spPr>
          <a:xfrm>
            <a:off x="839415" y="2132857"/>
            <a:ext cx="7488833" cy="2592288"/>
          </a:xfrm>
          <a:prstGeom prst="rect">
            <a:avLst/>
          </a:prstGeom>
        </p:spPr>
      </p:pic>
      <p:sp>
        <p:nvSpPr>
          <p:cNvPr id="5" name="Obdélník 4">
            <a:extLst>
              <a:ext uri="{FF2B5EF4-FFF2-40B4-BE49-F238E27FC236}">
                <a16:creationId xmlns:a16="http://schemas.microsoft.com/office/drawing/2014/main" id="{EDE67400-A9FC-4BD3-82CD-7F2288C0A2A2}"/>
              </a:ext>
            </a:extLst>
          </p:cNvPr>
          <p:cNvSpPr/>
          <p:nvPr/>
        </p:nvSpPr>
        <p:spPr>
          <a:xfrm>
            <a:off x="7464152" y="2134463"/>
            <a:ext cx="864096" cy="360039"/>
          </a:xfrm>
          <a:prstGeom prst="rect">
            <a:avLst/>
          </a:prstGeom>
          <a:solidFill>
            <a:srgbClr val="FDD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8039C6C1-6034-4284-9687-D2851EEF07CA}"/>
              </a:ext>
            </a:extLst>
          </p:cNvPr>
          <p:cNvSpPr/>
          <p:nvPr/>
        </p:nvSpPr>
        <p:spPr>
          <a:xfrm>
            <a:off x="0" y="6642556"/>
            <a:ext cx="6096000" cy="215444"/>
          </a:xfrm>
          <a:prstGeom prst="rect">
            <a:avLst/>
          </a:prstGeom>
        </p:spPr>
        <p:txBody>
          <a:bodyPr>
            <a:spAutoFit/>
          </a:bodyPr>
          <a:lstStyle/>
          <a:p>
            <a:r>
              <a:rPr lang="en-US" sz="800" dirty="0" err="1"/>
              <a:t>Hottenrott</a:t>
            </a:r>
            <a:r>
              <a:rPr lang="en-US" sz="800" dirty="0"/>
              <a:t>, K. (2007). </a:t>
            </a:r>
            <a:r>
              <a:rPr lang="en-US" sz="800" i="1" dirty="0"/>
              <a:t>Training with the Heart Rate Monitor</a:t>
            </a:r>
            <a:r>
              <a:rPr lang="en-US" sz="800" dirty="0"/>
              <a:t>. Meyer &amp; Meyer Verlag.</a:t>
            </a:r>
            <a:endParaRPr lang="en-US" sz="800" dirty="0">
              <a:effectLst/>
            </a:endParaRPr>
          </a:p>
        </p:txBody>
      </p:sp>
      <p:pic>
        <p:nvPicPr>
          <p:cNvPr id="8" name="Obrázek 7" descr="Obsah obrázku osoba, raketa, muž, kurt&#10;&#10;Popis byl vytvořen automaticky">
            <a:extLst>
              <a:ext uri="{FF2B5EF4-FFF2-40B4-BE49-F238E27FC236}">
                <a16:creationId xmlns:a16="http://schemas.microsoft.com/office/drawing/2014/main" id="{4416033D-0EA7-4487-9A1A-1AD24A8F4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253719"/>
            <a:ext cx="3112797" cy="2592288"/>
          </a:xfrm>
          <a:prstGeom prst="rect">
            <a:avLst/>
          </a:prstGeom>
        </p:spPr>
      </p:pic>
      <p:pic>
        <p:nvPicPr>
          <p:cNvPr id="10" name="Obrázek 9" descr="Obsah obrázku osoba, stojící, držení, žena&#10;&#10;Popis byl vytvořen automaticky">
            <a:extLst>
              <a:ext uri="{FF2B5EF4-FFF2-40B4-BE49-F238E27FC236}">
                <a16:creationId xmlns:a16="http://schemas.microsoft.com/office/drawing/2014/main" id="{821EF8B6-D375-4341-849C-CC2D7EB95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570" y="1124744"/>
            <a:ext cx="3433207" cy="3433207"/>
          </a:xfrm>
          <a:prstGeom prst="rect">
            <a:avLst/>
          </a:prstGeom>
        </p:spPr>
      </p:pic>
      <p:sp>
        <p:nvSpPr>
          <p:cNvPr id="11" name="Znak násobení 10">
            <a:extLst>
              <a:ext uri="{FF2B5EF4-FFF2-40B4-BE49-F238E27FC236}">
                <a16:creationId xmlns:a16="http://schemas.microsoft.com/office/drawing/2014/main" id="{81B8A52A-CC7F-4F88-9F47-193562B33354}"/>
              </a:ext>
            </a:extLst>
          </p:cNvPr>
          <p:cNvSpPr/>
          <p:nvPr/>
        </p:nvSpPr>
        <p:spPr>
          <a:xfrm>
            <a:off x="8848757" y="3892073"/>
            <a:ext cx="1224136" cy="10355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94153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BB877345-5AAB-4D81-AE8F-965A3EF01C48}"/>
              </a:ext>
            </a:extLst>
          </p:cNvPr>
          <p:cNvSpPr txBox="1"/>
          <p:nvPr/>
        </p:nvSpPr>
        <p:spPr>
          <a:xfrm>
            <a:off x="6320894" y="4915541"/>
            <a:ext cx="4466094" cy="584775"/>
          </a:xfrm>
          <a:prstGeom prst="rect">
            <a:avLst/>
          </a:prstGeom>
          <a:solidFill>
            <a:schemeClr val="bg1"/>
          </a:solidFill>
          <a:ln w="38100">
            <a:solidFill>
              <a:schemeClr val="accent2">
                <a:lumMod val="75000"/>
              </a:schemeClr>
            </a:solidFill>
          </a:ln>
        </p:spPr>
        <p:txBody>
          <a:bodyPr wrap="none" rtlCol="0">
            <a:spAutoFit/>
          </a:bodyPr>
          <a:lstStyle/>
          <a:p>
            <a:r>
              <a:rPr lang="cs-CZ" sz="3200" dirty="0"/>
              <a:t>Tréninková metodika!!!</a:t>
            </a:r>
          </a:p>
        </p:txBody>
      </p:sp>
      <p:graphicFrame>
        <p:nvGraphicFramePr>
          <p:cNvPr id="16" name="Tabulka 21">
            <a:extLst>
              <a:ext uri="{FF2B5EF4-FFF2-40B4-BE49-F238E27FC236}">
                <a16:creationId xmlns:a16="http://schemas.microsoft.com/office/drawing/2014/main" id="{9D9E927A-92C3-47EF-B41C-9059BE354F4E}"/>
              </a:ext>
            </a:extLst>
          </p:cNvPr>
          <p:cNvGraphicFramePr>
            <a:graphicFrameLocks noGrp="1"/>
          </p:cNvGraphicFramePr>
          <p:nvPr>
            <p:extLst>
              <p:ext uri="{D42A27DB-BD31-4B8C-83A1-F6EECF244321}">
                <p14:modId xmlns:p14="http://schemas.microsoft.com/office/powerpoint/2010/main" val="74505631"/>
              </p:ext>
            </p:extLst>
          </p:nvPr>
        </p:nvGraphicFramePr>
        <p:xfrm>
          <a:off x="682826" y="2316480"/>
          <a:ext cx="8596668" cy="2225040"/>
        </p:xfrm>
        <a:graphic>
          <a:graphicData uri="http://schemas.openxmlformats.org/drawingml/2006/table">
            <a:tbl>
              <a:tblPr firstRow="1" bandRow="1">
                <a:tableStyleId>{5C22544A-7EE6-4342-B048-85BDC9FD1C3A}</a:tableStyleId>
              </a:tblPr>
              <a:tblGrid>
                <a:gridCol w="2865556">
                  <a:extLst>
                    <a:ext uri="{9D8B030D-6E8A-4147-A177-3AD203B41FA5}">
                      <a16:colId xmlns:a16="http://schemas.microsoft.com/office/drawing/2014/main" val="1420273969"/>
                    </a:ext>
                  </a:extLst>
                </a:gridCol>
                <a:gridCol w="2865556">
                  <a:extLst>
                    <a:ext uri="{9D8B030D-6E8A-4147-A177-3AD203B41FA5}">
                      <a16:colId xmlns:a16="http://schemas.microsoft.com/office/drawing/2014/main" val="3238544134"/>
                    </a:ext>
                  </a:extLst>
                </a:gridCol>
                <a:gridCol w="2865556">
                  <a:extLst>
                    <a:ext uri="{9D8B030D-6E8A-4147-A177-3AD203B41FA5}">
                      <a16:colId xmlns:a16="http://schemas.microsoft.com/office/drawing/2014/main" val="3339184573"/>
                    </a:ext>
                  </a:extLst>
                </a:gridCol>
              </a:tblGrid>
              <a:tr h="370840">
                <a:tc gridSpan="3">
                  <a:txBody>
                    <a:bodyPr/>
                    <a:lstStyle/>
                    <a:p>
                      <a:pPr algn="ctr"/>
                      <a:r>
                        <a:rPr lang="cs-CZ" dirty="0"/>
                        <a:t>Tréninková </a:t>
                      </a:r>
                      <a:r>
                        <a:rPr lang="cs-CZ" dirty="0" err="1"/>
                        <a:t>superkompenzace</a:t>
                      </a:r>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587681469"/>
                  </a:ext>
                </a:extLst>
              </a:tr>
              <a:tr h="370840">
                <a:tc>
                  <a:txBody>
                    <a:bodyPr/>
                    <a:lstStyle/>
                    <a:p>
                      <a:r>
                        <a:rPr lang="cs-CZ" dirty="0"/>
                        <a:t>Intenzita výkonu</a:t>
                      </a:r>
                    </a:p>
                  </a:txBody>
                  <a:tcPr/>
                </a:tc>
                <a:tc>
                  <a:txBody>
                    <a:bodyPr/>
                    <a:lstStyle/>
                    <a:p>
                      <a:r>
                        <a:rPr lang="cs-CZ" dirty="0"/>
                        <a:t>Trvání výkonu</a:t>
                      </a:r>
                    </a:p>
                  </a:txBody>
                  <a:tcPr/>
                </a:tc>
                <a:tc>
                  <a:txBody>
                    <a:bodyPr/>
                    <a:lstStyle/>
                    <a:p>
                      <a:r>
                        <a:rPr lang="cs-CZ" dirty="0"/>
                        <a:t>Období </a:t>
                      </a:r>
                      <a:r>
                        <a:rPr lang="cs-CZ" dirty="0" err="1"/>
                        <a:t>superkompenzace</a:t>
                      </a:r>
                      <a:endParaRPr lang="cs-CZ" dirty="0"/>
                    </a:p>
                  </a:txBody>
                  <a:tcPr/>
                </a:tc>
                <a:extLst>
                  <a:ext uri="{0D108BD9-81ED-4DB2-BD59-A6C34878D82A}">
                    <a16:rowId xmlns:a16="http://schemas.microsoft.com/office/drawing/2014/main" val="1106535295"/>
                  </a:ext>
                </a:extLst>
              </a:tr>
              <a:tr h="370840">
                <a:tc>
                  <a:txBody>
                    <a:bodyPr/>
                    <a:lstStyle/>
                    <a:p>
                      <a:r>
                        <a:rPr lang="cs-CZ" dirty="0"/>
                        <a:t>Maximální</a:t>
                      </a:r>
                    </a:p>
                  </a:txBody>
                  <a:tcPr/>
                </a:tc>
                <a:tc>
                  <a:txBody>
                    <a:bodyPr/>
                    <a:lstStyle/>
                    <a:p>
                      <a:r>
                        <a:rPr lang="cs-CZ" dirty="0"/>
                        <a:t>Do 10 s</a:t>
                      </a:r>
                    </a:p>
                  </a:txBody>
                  <a:tcPr/>
                </a:tc>
                <a:tc>
                  <a:txBody>
                    <a:bodyPr/>
                    <a:lstStyle/>
                    <a:p>
                      <a:r>
                        <a:rPr lang="cs-CZ" dirty="0"/>
                        <a:t>Okolo 4min</a:t>
                      </a:r>
                    </a:p>
                  </a:txBody>
                  <a:tcPr/>
                </a:tc>
                <a:extLst>
                  <a:ext uri="{0D108BD9-81ED-4DB2-BD59-A6C34878D82A}">
                    <a16:rowId xmlns:a16="http://schemas.microsoft.com/office/drawing/2014/main" val="3721813965"/>
                  </a:ext>
                </a:extLst>
              </a:tr>
              <a:tr h="370840">
                <a:tc>
                  <a:txBody>
                    <a:bodyPr/>
                    <a:lstStyle/>
                    <a:p>
                      <a:r>
                        <a:rPr lang="cs-CZ" dirty="0"/>
                        <a:t>Submaximální</a:t>
                      </a:r>
                    </a:p>
                  </a:txBody>
                  <a:tcPr/>
                </a:tc>
                <a:tc>
                  <a:txBody>
                    <a:bodyPr/>
                    <a:lstStyle/>
                    <a:p>
                      <a:r>
                        <a:rPr lang="cs-CZ" dirty="0"/>
                        <a:t>Do 2 min</a:t>
                      </a:r>
                    </a:p>
                  </a:txBody>
                  <a:tcPr/>
                </a:tc>
                <a:tc>
                  <a:txBody>
                    <a:bodyPr/>
                    <a:lstStyle/>
                    <a:p>
                      <a:r>
                        <a:rPr lang="cs-CZ" dirty="0"/>
                        <a:t>Okolo 20 min</a:t>
                      </a:r>
                    </a:p>
                  </a:txBody>
                  <a:tcPr/>
                </a:tc>
                <a:extLst>
                  <a:ext uri="{0D108BD9-81ED-4DB2-BD59-A6C34878D82A}">
                    <a16:rowId xmlns:a16="http://schemas.microsoft.com/office/drawing/2014/main" val="802406736"/>
                  </a:ext>
                </a:extLst>
              </a:tr>
              <a:tr h="370840">
                <a:tc>
                  <a:txBody>
                    <a:bodyPr/>
                    <a:lstStyle/>
                    <a:p>
                      <a:r>
                        <a:rPr lang="cs-CZ" dirty="0"/>
                        <a:t>Střední</a:t>
                      </a:r>
                    </a:p>
                  </a:txBody>
                  <a:tcPr/>
                </a:tc>
                <a:tc>
                  <a:txBody>
                    <a:bodyPr/>
                    <a:lstStyle/>
                    <a:p>
                      <a:r>
                        <a:rPr lang="cs-CZ" dirty="0"/>
                        <a:t>Do 15 min</a:t>
                      </a:r>
                    </a:p>
                  </a:txBody>
                  <a:tcPr/>
                </a:tc>
                <a:tc>
                  <a:txBody>
                    <a:bodyPr/>
                    <a:lstStyle/>
                    <a:p>
                      <a:r>
                        <a:rPr lang="cs-CZ" dirty="0"/>
                        <a:t>Okolo 60 min</a:t>
                      </a:r>
                    </a:p>
                  </a:txBody>
                  <a:tcPr/>
                </a:tc>
                <a:extLst>
                  <a:ext uri="{0D108BD9-81ED-4DB2-BD59-A6C34878D82A}">
                    <a16:rowId xmlns:a16="http://schemas.microsoft.com/office/drawing/2014/main" val="432221780"/>
                  </a:ext>
                </a:extLst>
              </a:tr>
              <a:tr h="370840">
                <a:tc>
                  <a:txBody>
                    <a:bodyPr/>
                    <a:lstStyle/>
                    <a:p>
                      <a:r>
                        <a:rPr lang="cs-CZ" dirty="0"/>
                        <a:t>Mírná</a:t>
                      </a:r>
                    </a:p>
                  </a:txBody>
                  <a:tcPr/>
                </a:tc>
                <a:tc>
                  <a:txBody>
                    <a:bodyPr/>
                    <a:lstStyle/>
                    <a:p>
                      <a:r>
                        <a:rPr lang="cs-CZ" dirty="0"/>
                        <a:t>Do 5 hod</a:t>
                      </a:r>
                    </a:p>
                  </a:txBody>
                  <a:tcPr/>
                </a:tc>
                <a:tc>
                  <a:txBody>
                    <a:bodyPr/>
                    <a:lstStyle/>
                    <a:p>
                      <a:r>
                        <a:rPr lang="cs-CZ" dirty="0"/>
                        <a:t>12-24 hod</a:t>
                      </a:r>
                    </a:p>
                  </a:txBody>
                  <a:tcPr/>
                </a:tc>
                <a:extLst>
                  <a:ext uri="{0D108BD9-81ED-4DB2-BD59-A6C34878D82A}">
                    <a16:rowId xmlns:a16="http://schemas.microsoft.com/office/drawing/2014/main" val="1809872296"/>
                  </a:ext>
                </a:extLst>
              </a:tr>
            </a:tbl>
          </a:graphicData>
        </a:graphic>
      </p:graphicFrame>
      <p:sp>
        <p:nvSpPr>
          <p:cNvPr id="17" name="Obdélník 16">
            <a:extLst>
              <a:ext uri="{FF2B5EF4-FFF2-40B4-BE49-F238E27FC236}">
                <a16:creationId xmlns:a16="http://schemas.microsoft.com/office/drawing/2014/main" id="{7DEEA932-1423-479A-B2DC-0C223A185BFD}"/>
              </a:ext>
            </a:extLst>
          </p:cNvPr>
          <p:cNvSpPr/>
          <p:nvPr/>
        </p:nvSpPr>
        <p:spPr>
          <a:xfrm>
            <a:off x="-22464" y="6642556"/>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sp>
        <p:nvSpPr>
          <p:cNvPr id="18" name="Nadpis 1">
            <a:extLst>
              <a:ext uri="{FF2B5EF4-FFF2-40B4-BE49-F238E27FC236}">
                <a16:creationId xmlns:a16="http://schemas.microsoft.com/office/drawing/2014/main" id="{B61A9B80-D218-4E76-B758-04500582967A}"/>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spTree>
    <p:extLst>
      <p:ext uri="{BB962C8B-B14F-4D97-AF65-F5344CB8AC3E}">
        <p14:creationId xmlns:p14="http://schemas.microsoft.com/office/powerpoint/2010/main" val="2969814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BB877345-5AAB-4D81-AE8F-965A3EF01C48}"/>
              </a:ext>
            </a:extLst>
          </p:cNvPr>
          <p:cNvSpPr txBox="1"/>
          <p:nvPr/>
        </p:nvSpPr>
        <p:spPr>
          <a:xfrm>
            <a:off x="7715381" y="2996952"/>
            <a:ext cx="4106053" cy="1077218"/>
          </a:xfrm>
          <a:prstGeom prst="rect">
            <a:avLst/>
          </a:prstGeom>
          <a:solidFill>
            <a:schemeClr val="bg1"/>
          </a:solidFill>
          <a:ln w="38100">
            <a:solidFill>
              <a:schemeClr val="accent2">
                <a:lumMod val="75000"/>
              </a:schemeClr>
            </a:solidFill>
          </a:ln>
        </p:spPr>
        <p:txBody>
          <a:bodyPr wrap="square" rtlCol="0">
            <a:spAutoFit/>
          </a:bodyPr>
          <a:lstStyle/>
          <a:p>
            <a:r>
              <a:rPr lang="cs-CZ" sz="3200" dirty="0"/>
              <a:t>Tréninková metodika a periodizace!!!</a:t>
            </a:r>
          </a:p>
        </p:txBody>
      </p:sp>
      <p:sp>
        <p:nvSpPr>
          <p:cNvPr id="17" name="Obdélník 16">
            <a:extLst>
              <a:ext uri="{FF2B5EF4-FFF2-40B4-BE49-F238E27FC236}">
                <a16:creationId xmlns:a16="http://schemas.microsoft.com/office/drawing/2014/main" id="{7DEEA932-1423-479A-B2DC-0C223A185BFD}"/>
              </a:ext>
            </a:extLst>
          </p:cNvPr>
          <p:cNvSpPr/>
          <p:nvPr/>
        </p:nvSpPr>
        <p:spPr>
          <a:xfrm>
            <a:off x="-22464" y="6642556"/>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sp>
        <p:nvSpPr>
          <p:cNvPr id="18" name="Nadpis 1">
            <a:extLst>
              <a:ext uri="{FF2B5EF4-FFF2-40B4-BE49-F238E27FC236}">
                <a16:creationId xmlns:a16="http://schemas.microsoft.com/office/drawing/2014/main" id="{B61A9B80-D218-4E76-B758-04500582967A}"/>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graphicFrame>
        <p:nvGraphicFramePr>
          <p:cNvPr id="19" name="Tabulka 18">
            <a:extLst>
              <a:ext uri="{FF2B5EF4-FFF2-40B4-BE49-F238E27FC236}">
                <a16:creationId xmlns:a16="http://schemas.microsoft.com/office/drawing/2014/main" id="{F548452C-ED7E-4A01-9518-E90C9709D5F1}"/>
              </a:ext>
            </a:extLst>
          </p:cNvPr>
          <p:cNvGraphicFramePr>
            <a:graphicFrameLocks noGrp="1"/>
          </p:cNvGraphicFramePr>
          <p:nvPr>
            <p:extLst>
              <p:ext uri="{D42A27DB-BD31-4B8C-83A1-F6EECF244321}">
                <p14:modId xmlns:p14="http://schemas.microsoft.com/office/powerpoint/2010/main" val="3496445121"/>
              </p:ext>
            </p:extLst>
          </p:nvPr>
        </p:nvGraphicFramePr>
        <p:xfrm>
          <a:off x="705640" y="2298646"/>
          <a:ext cx="6912768" cy="42468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298939944"/>
                    </a:ext>
                  </a:extLst>
                </a:gridCol>
                <a:gridCol w="2304256">
                  <a:extLst>
                    <a:ext uri="{9D8B030D-6E8A-4147-A177-3AD203B41FA5}">
                      <a16:colId xmlns:a16="http://schemas.microsoft.com/office/drawing/2014/main" val="665198988"/>
                    </a:ext>
                  </a:extLst>
                </a:gridCol>
                <a:gridCol w="2304256">
                  <a:extLst>
                    <a:ext uri="{9D8B030D-6E8A-4147-A177-3AD203B41FA5}">
                      <a16:colId xmlns:a16="http://schemas.microsoft.com/office/drawing/2014/main" val="3932244599"/>
                    </a:ext>
                  </a:extLst>
                </a:gridCol>
              </a:tblGrid>
              <a:tr h="370840">
                <a:tc gridSpan="3">
                  <a:txBody>
                    <a:bodyPr/>
                    <a:lstStyle/>
                    <a:p>
                      <a:pPr algn="ctr"/>
                      <a:r>
                        <a:rPr lang="cs-CZ" sz="1800" dirty="0"/>
                        <a:t>Doba obnovy energetických zdrojů</a:t>
                      </a:r>
                      <a:endParaRPr lang="cs-CZ" dirty="0"/>
                    </a:p>
                  </a:txBody>
                  <a:tcPr/>
                </a:tc>
                <a:tc hMerge="1">
                  <a:txBody>
                    <a:bodyPr/>
                    <a:lstStyle/>
                    <a:p>
                      <a:pPr algn="ctr"/>
                      <a:endParaRPr lang="cs-CZ" dirty="0"/>
                    </a:p>
                  </a:txBody>
                  <a:tcPr/>
                </a:tc>
                <a:tc hMerge="1">
                  <a:txBody>
                    <a:bodyPr/>
                    <a:lstStyle/>
                    <a:p>
                      <a:endParaRPr lang="cs-CZ"/>
                    </a:p>
                  </a:txBody>
                  <a:tcPr/>
                </a:tc>
                <a:extLst>
                  <a:ext uri="{0D108BD9-81ED-4DB2-BD59-A6C34878D82A}">
                    <a16:rowId xmlns:a16="http://schemas.microsoft.com/office/drawing/2014/main" val="2213861906"/>
                  </a:ext>
                </a:extLst>
              </a:tr>
              <a:tr h="370840">
                <a:tc rowSpan="2">
                  <a:txBody>
                    <a:bodyPr/>
                    <a:lstStyle/>
                    <a:p>
                      <a:r>
                        <a:rPr lang="cs-CZ" dirty="0"/>
                        <a:t>Metabolismus</a:t>
                      </a:r>
                    </a:p>
                  </a:txBody>
                  <a:tcPr/>
                </a:tc>
                <a:tc gridSpan="2">
                  <a:txBody>
                    <a:bodyPr/>
                    <a:lstStyle/>
                    <a:p>
                      <a:pPr algn="ctr"/>
                      <a:r>
                        <a:rPr lang="cs-CZ" dirty="0"/>
                        <a:t>Doba</a:t>
                      </a:r>
                    </a:p>
                  </a:txBody>
                  <a:tcPr/>
                </a:tc>
                <a:tc hMerge="1">
                  <a:txBody>
                    <a:bodyPr/>
                    <a:lstStyle/>
                    <a:p>
                      <a:endParaRPr lang="cs-CZ" dirty="0"/>
                    </a:p>
                  </a:txBody>
                  <a:tcPr/>
                </a:tc>
                <a:extLst>
                  <a:ext uri="{0D108BD9-81ED-4DB2-BD59-A6C34878D82A}">
                    <a16:rowId xmlns:a16="http://schemas.microsoft.com/office/drawing/2014/main" val="1208780628"/>
                  </a:ext>
                </a:extLst>
              </a:tr>
              <a:tr h="370840">
                <a:tc vMerge="1">
                  <a:txBody>
                    <a:bodyPr/>
                    <a:lstStyle/>
                    <a:p>
                      <a:endParaRPr lang="cs-CZ" dirty="0"/>
                    </a:p>
                  </a:txBody>
                  <a:tcPr/>
                </a:tc>
                <a:tc>
                  <a:txBody>
                    <a:bodyPr/>
                    <a:lstStyle/>
                    <a:p>
                      <a:r>
                        <a:rPr lang="cs-CZ" dirty="0"/>
                        <a:t>minimální</a:t>
                      </a:r>
                    </a:p>
                  </a:txBody>
                  <a:tcPr/>
                </a:tc>
                <a:tc>
                  <a:txBody>
                    <a:bodyPr/>
                    <a:lstStyle/>
                    <a:p>
                      <a:r>
                        <a:rPr lang="cs-CZ" dirty="0"/>
                        <a:t>maximální</a:t>
                      </a:r>
                    </a:p>
                  </a:txBody>
                  <a:tcPr/>
                </a:tc>
                <a:extLst>
                  <a:ext uri="{0D108BD9-81ED-4DB2-BD59-A6C34878D82A}">
                    <a16:rowId xmlns:a16="http://schemas.microsoft.com/office/drawing/2014/main" val="926723743"/>
                  </a:ext>
                </a:extLst>
              </a:tr>
              <a:tr h="370840">
                <a:tc>
                  <a:txBody>
                    <a:bodyPr/>
                    <a:lstStyle/>
                    <a:p>
                      <a:r>
                        <a:rPr lang="cs-CZ" dirty="0"/>
                        <a:t>Obnova ATP a CP</a:t>
                      </a:r>
                    </a:p>
                  </a:txBody>
                  <a:tcPr/>
                </a:tc>
                <a:tc>
                  <a:txBody>
                    <a:bodyPr/>
                    <a:lstStyle/>
                    <a:p>
                      <a:r>
                        <a:rPr lang="cs-CZ" dirty="0"/>
                        <a:t>2 min</a:t>
                      </a:r>
                    </a:p>
                  </a:txBody>
                  <a:tcPr/>
                </a:tc>
                <a:tc>
                  <a:txBody>
                    <a:bodyPr/>
                    <a:lstStyle/>
                    <a:p>
                      <a:r>
                        <a:rPr lang="cs-CZ" dirty="0"/>
                        <a:t>3 min</a:t>
                      </a:r>
                    </a:p>
                  </a:txBody>
                  <a:tcPr/>
                </a:tc>
                <a:extLst>
                  <a:ext uri="{0D108BD9-81ED-4DB2-BD59-A6C34878D82A}">
                    <a16:rowId xmlns:a16="http://schemas.microsoft.com/office/drawing/2014/main" val="4197962197"/>
                  </a:ext>
                </a:extLst>
              </a:tr>
              <a:tr h="370840">
                <a:tc rowSpan="4">
                  <a:txBody>
                    <a:bodyPr/>
                    <a:lstStyle/>
                    <a:p>
                      <a:r>
                        <a:rPr lang="cs-CZ" dirty="0"/>
                        <a:t>Obnova glykogenu</a:t>
                      </a:r>
                    </a:p>
                  </a:txBody>
                  <a:tcPr/>
                </a:tc>
                <a:tc gridSpan="2">
                  <a:txBody>
                    <a:bodyPr/>
                    <a:lstStyle/>
                    <a:p>
                      <a:r>
                        <a:rPr lang="cs-CZ" dirty="0"/>
                        <a:t>Kontinuální zatížení</a:t>
                      </a:r>
                    </a:p>
                  </a:txBody>
                  <a:tcPr/>
                </a:tc>
                <a:tc hMerge="1">
                  <a:txBody>
                    <a:bodyPr/>
                    <a:lstStyle/>
                    <a:p>
                      <a:endParaRPr lang="cs-CZ" dirty="0"/>
                    </a:p>
                  </a:txBody>
                  <a:tcPr/>
                </a:tc>
                <a:extLst>
                  <a:ext uri="{0D108BD9-81ED-4DB2-BD59-A6C34878D82A}">
                    <a16:rowId xmlns:a16="http://schemas.microsoft.com/office/drawing/2014/main" val="388939211"/>
                  </a:ext>
                </a:extLst>
              </a:tr>
              <a:tr h="370840">
                <a:tc vMerge="1">
                  <a:txBody>
                    <a:bodyPr/>
                    <a:lstStyle/>
                    <a:p>
                      <a:endParaRPr lang="cs-CZ" dirty="0"/>
                    </a:p>
                  </a:txBody>
                  <a:tcPr/>
                </a:tc>
                <a:tc>
                  <a:txBody>
                    <a:bodyPr/>
                    <a:lstStyle/>
                    <a:p>
                      <a:r>
                        <a:rPr lang="cs-CZ" dirty="0"/>
                        <a:t>10 hod</a:t>
                      </a:r>
                    </a:p>
                  </a:txBody>
                  <a:tcPr/>
                </a:tc>
                <a:tc>
                  <a:txBody>
                    <a:bodyPr/>
                    <a:lstStyle/>
                    <a:p>
                      <a:r>
                        <a:rPr lang="cs-CZ" dirty="0"/>
                        <a:t>46 hod</a:t>
                      </a:r>
                    </a:p>
                  </a:txBody>
                  <a:tcPr/>
                </a:tc>
                <a:extLst>
                  <a:ext uri="{0D108BD9-81ED-4DB2-BD59-A6C34878D82A}">
                    <a16:rowId xmlns:a16="http://schemas.microsoft.com/office/drawing/2014/main" val="3681605002"/>
                  </a:ext>
                </a:extLst>
              </a:tr>
              <a:tr h="370840">
                <a:tc vMerge="1">
                  <a:txBody>
                    <a:bodyPr/>
                    <a:lstStyle/>
                    <a:p>
                      <a:endParaRPr lang="cs-CZ" dirty="0"/>
                    </a:p>
                  </a:txBody>
                  <a:tcPr/>
                </a:tc>
                <a:tc gridSpan="2">
                  <a:txBody>
                    <a:bodyPr/>
                    <a:lstStyle/>
                    <a:p>
                      <a:r>
                        <a:rPr lang="cs-CZ" dirty="0"/>
                        <a:t>Intermitentní zatížení</a:t>
                      </a:r>
                    </a:p>
                  </a:txBody>
                  <a:tcPr/>
                </a:tc>
                <a:tc hMerge="1">
                  <a:txBody>
                    <a:bodyPr/>
                    <a:lstStyle/>
                    <a:p>
                      <a:endParaRPr lang="cs-CZ" dirty="0"/>
                    </a:p>
                  </a:txBody>
                  <a:tcPr/>
                </a:tc>
                <a:extLst>
                  <a:ext uri="{0D108BD9-81ED-4DB2-BD59-A6C34878D82A}">
                    <a16:rowId xmlns:a16="http://schemas.microsoft.com/office/drawing/2014/main" val="2496652776"/>
                  </a:ext>
                </a:extLst>
              </a:tr>
              <a:tr h="370840">
                <a:tc vMerge="1">
                  <a:txBody>
                    <a:bodyPr/>
                    <a:lstStyle/>
                    <a:p>
                      <a:endParaRPr lang="cs-CZ" dirty="0"/>
                    </a:p>
                  </a:txBody>
                  <a:tcPr/>
                </a:tc>
                <a:tc>
                  <a:txBody>
                    <a:bodyPr/>
                    <a:lstStyle/>
                    <a:p>
                      <a:r>
                        <a:rPr lang="cs-CZ" dirty="0"/>
                        <a:t>5 hod</a:t>
                      </a:r>
                    </a:p>
                  </a:txBody>
                  <a:tcPr/>
                </a:tc>
                <a:tc>
                  <a:txBody>
                    <a:bodyPr/>
                    <a:lstStyle/>
                    <a:p>
                      <a:r>
                        <a:rPr lang="cs-CZ" dirty="0"/>
                        <a:t>24 hod</a:t>
                      </a:r>
                    </a:p>
                  </a:txBody>
                  <a:tcPr/>
                </a:tc>
                <a:extLst>
                  <a:ext uri="{0D108BD9-81ED-4DB2-BD59-A6C34878D82A}">
                    <a16:rowId xmlns:a16="http://schemas.microsoft.com/office/drawing/2014/main" val="2001122005"/>
                  </a:ext>
                </a:extLst>
              </a:tr>
              <a:tr h="370840">
                <a:tc>
                  <a:txBody>
                    <a:bodyPr/>
                    <a:lstStyle/>
                    <a:p>
                      <a:r>
                        <a:rPr lang="cs-CZ" dirty="0"/>
                        <a:t>Odstranění laktátu</a:t>
                      </a:r>
                    </a:p>
                    <a:p>
                      <a:r>
                        <a:rPr lang="cs-CZ" dirty="0"/>
                        <a:t>(aktivní regenerace)</a:t>
                      </a:r>
                    </a:p>
                  </a:txBody>
                  <a:tcPr/>
                </a:tc>
                <a:tc>
                  <a:txBody>
                    <a:bodyPr/>
                    <a:lstStyle/>
                    <a:p>
                      <a:r>
                        <a:rPr lang="cs-CZ" dirty="0"/>
                        <a:t>30 min</a:t>
                      </a:r>
                    </a:p>
                  </a:txBody>
                  <a:tcPr/>
                </a:tc>
                <a:tc>
                  <a:txBody>
                    <a:bodyPr/>
                    <a:lstStyle/>
                    <a:p>
                      <a:r>
                        <a:rPr lang="cs-CZ" dirty="0"/>
                        <a:t>1 hod</a:t>
                      </a:r>
                    </a:p>
                  </a:txBody>
                  <a:tcPr/>
                </a:tc>
                <a:extLst>
                  <a:ext uri="{0D108BD9-81ED-4DB2-BD59-A6C34878D82A}">
                    <a16:rowId xmlns:a16="http://schemas.microsoft.com/office/drawing/2014/main" val="2922160580"/>
                  </a:ext>
                </a:extLst>
              </a:tr>
              <a:tr h="370840">
                <a:tc>
                  <a:txBody>
                    <a:bodyPr/>
                    <a:lstStyle/>
                    <a:p>
                      <a:r>
                        <a:rPr lang="cs-CZ" dirty="0"/>
                        <a:t>Odstranění laktátu</a:t>
                      </a:r>
                    </a:p>
                    <a:p>
                      <a:r>
                        <a:rPr lang="cs-CZ" dirty="0"/>
                        <a:t>(pasivní regenerace)</a:t>
                      </a:r>
                    </a:p>
                  </a:txBody>
                  <a:tcPr/>
                </a:tc>
                <a:tc>
                  <a:txBody>
                    <a:bodyPr/>
                    <a:lstStyle/>
                    <a:p>
                      <a:r>
                        <a:rPr lang="cs-CZ" dirty="0"/>
                        <a:t>1 hod</a:t>
                      </a:r>
                    </a:p>
                  </a:txBody>
                  <a:tcPr/>
                </a:tc>
                <a:tc>
                  <a:txBody>
                    <a:bodyPr/>
                    <a:lstStyle/>
                    <a:p>
                      <a:r>
                        <a:rPr lang="cs-CZ" dirty="0"/>
                        <a:t>2 hod</a:t>
                      </a:r>
                    </a:p>
                  </a:txBody>
                  <a:tcPr/>
                </a:tc>
                <a:extLst>
                  <a:ext uri="{0D108BD9-81ED-4DB2-BD59-A6C34878D82A}">
                    <a16:rowId xmlns:a16="http://schemas.microsoft.com/office/drawing/2014/main" val="1033989366"/>
                  </a:ext>
                </a:extLst>
              </a:tr>
            </a:tbl>
          </a:graphicData>
        </a:graphic>
      </p:graphicFrame>
    </p:spTree>
    <p:extLst>
      <p:ext uri="{BB962C8B-B14F-4D97-AF65-F5344CB8AC3E}">
        <p14:creationId xmlns:p14="http://schemas.microsoft.com/office/powerpoint/2010/main" val="123516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p:txBody>
          <a:bodyPr/>
          <a:lstStyle/>
          <a:p>
            <a:r>
              <a:rPr lang="cs-CZ" dirty="0"/>
              <a:t>Adaptace v kontextu RTC</a:t>
            </a:r>
          </a:p>
        </p:txBody>
      </p:sp>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ástupný obsah 2">
            <a:extLst>
              <a:ext uri="{FF2B5EF4-FFF2-40B4-BE49-F238E27FC236}">
                <a16:creationId xmlns:a16="http://schemas.microsoft.com/office/drawing/2014/main" id="{51981260-9794-4DC9-824E-D30213B0CAFD}"/>
              </a:ext>
            </a:extLst>
          </p:cNvPr>
          <p:cNvSpPr>
            <a:spLocks noGrp="1"/>
          </p:cNvSpPr>
          <p:nvPr>
            <p:ph idx="1"/>
          </p:nvPr>
        </p:nvSpPr>
        <p:spPr>
          <a:xfrm>
            <a:off x="677334" y="2160589"/>
            <a:ext cx="8596668" cy="3932707"/>
          </a:xfrm>
        </p:spPr>
        <p:txBody>
          <a:bodyPr>
            <a:normAutofit/>
          </a:bodyPr>
          <a:lstStyle/>
          <a:p>
            <a:r>
              <a:rPr lang="cs-CZ" b="1" dirty="0"/>
              <a:t>Příklady</a:t>
            </a:r>
          </a:p>
          <a:p>
            <a:r>
              <a:rPr lang="cs-CZ" dirty="0"/>
              <a:t>Silový trénink:</a:t>
            </a:r>
          </a:p>
          <a:p>
            <a:endParaRPr lang="cs-CZ" i="1" dirty="0"/>
          </a:p>
          <a:p>
            <a:endParaRPr lang="cs-CZ" i="1" dirty="0"/>
          </a:p>
          <a:p>
            <a:r>
              <a:rPr lang="cs-CZ" dirty="0"/>
              <a:t>Vytrvalostní trénink:</a:t>
            </a:r>
          </a:p>
          <a:p>
            <a:pPr lvl="1"/>
            <a:r>
              <a:rPr lang="cs-CZ" dirty="0"/>
              <a:t>Regenerace energetických zásob – princip </a:t>
            </a:r>
            <a:r>
              <a:rPr lang="cs-CZ" dirty="0" err="1"/>
              <a:t>superkompenzace</a:t>
            </a:r>
            <a:r>
              <a:rPr lang="cs-CZ" dirty="0"/>
              <a:t> – 12-24 hod</a:t>
            </a:r>
          </a:p>
          <a:p>
            <a:endParaRPr lang="cs-CZ" i="1" dirty="0"/>
          </a:p>
        </p:txBody>
      </p:sp>
      <p:pic>
        <p:nvPicPr>
          <p:cNvPr id="20" name="Obrázek 19" descr="Obsah obrázku snímek obrazovky&#10;&#10;Popis vygenerován s velmi vysokou mírou spolehlivosti">
            <a:extLst>
              <a:ext uri="{FF2B5EF4-FFF2-40B4-BE49-F238E27FC236}">
                <a16:creationId xmlns:a16="http://schemas.microsoft.com/office/drawing/2014/main" id="{FE749FAC-E580-43AD-B809-C43B64CC3E2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9916" y="2924944"/>
            <a:ext cx="3496163" cy="790685"/>
          </a:xfrm>
          <a:prstGeom prst="rect">
            <a:avLst/>
          </a:prstGeom>
        </p:spPr>
      </p:pic>
      <p:sp>
        <p:nvSpPr>
          <p:cNvPr id="21" name="TextovéPole 20">
            <a:extLst>
              <a:ext uri="{FF2B5EF4-FFF2-40B4-BE49-F238E27FC236}">
                <a16:creationId xmlns:a16="http://schemas.microsoft.com/office/drawing/2014/main" id="{A7ECF108-9613-4A40-81CB-8D4ADC2A357C}"/>
              </a:ext>
            </a:extLst>
          </p:cNvPr>
          <p:cNvSpPr txBox="1"/>
          <p:nvPr/>
        </p:nvSpPr>
        <p:spPr>
          <a:xfrm>
            <a:off x="4775300" y="3151009"/>
            <a:ext cx="6090407"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1600" dirty="0"/>
              <a:t>Proteosyntéza (MPS) - Proteolýza (MPB) = Proteinová bilance</a:t>
            </a:r>
          </a:p>
        </p:txBody>
      </p:sp>
      <p:sp>
        <p:nvSpPr>
          <p:cNvPr id="23" name="TextovéPole 22">
            <a:extLst>
              <a:ext uri="{FF2B5EF4-FFF2-40B4-BE49-F238E27FC236}">
                <a16:creationId xmlns:a16="http://schemas.microsoft.com/office/drawing/2014/main" id="{4BC5D500-53E9-4F26-B8AB-1F314EE575CB}"/>
              </a:ext>
            </a:extLst>
          </p:cNvPr>
          <p:cNvSpPr txBox="1"/>
          <p:nvPr/>
        </p:nvSpPr>
        <p:spPr>
          <a:xfrm>
            <a:off x="732280" y="5041201"/>
            <a:ext cx="9390580" cy="584775"/>
          </a:xfrm>
          <a:prstGeom prst="rect">
            <a:avLst/>
          </a:prstGeom>
          <a:solidFill>
            <a:schemeClr val="bg1"/>
          </a:solidFill>
          <a:ln w="38100">
            <a:solidFill>
              <a:schemeClr val="accent2">
                <a:lumMod val="75000"/>
              </a:schemeClr>
            </a:solidFill>
          </a:ln>
        </p:spPr>
        <p:txBody>
          <a:bodyPr wrap="square" rtlCol="0">
            <a:spAutoFit/>
          </a:bodyPr>
          <a:lstStyle/>
          <a:p>
            <a:r>
              <a:rPr lang="cs-CZ" sz="3200" dirty="0" err="1"/>
              <a:t>Superkompenzace</a:t>
            </a:r>
            <a:r>
              <a:rPr lang="cs-CZ" sz="3200" dirty="0"/>
              <a:t> E zásob + Akutní únava (DOMS)</a:t>
            </a:r>
          </a:p>
        </p:txBody>
      </p:sp>
      <p:sp>
        <p:nvSpPr>
          <p:cNvPr id="24" name="TextovéPole 23">
            <a:extLst>
              <a:ext uri="{FF2B5EF4-FFF2-40B4-BE49-F238E27FC236}">
                <a16:creationId xmlns:a16="http://schemas.microsoft.com/office/drawing/2014/main" id="{0D0C2FED-257C-4247-853A-5E3070855488}"/>
              </a:ext>
            </a:extLst>
          </p:cNvPr>
          <p:cNvSpPr txBox="1"/>
          <p:nvPr/>
        </p:nvSpPr>
        <p:spPr>
          <a:xfrm>
            <a:off x="0" y="6642556"/>
            <a:ext cx="10698763" cy="215444"/>
          </a:xfrm>
          <a:prstGeom prst="rect">
            <a:avLst/>
          </a:prstGeom>
          <a:noFill/>
        </p:spPr>
        <p:txBody>
          <a:bodyPr wrap="none" rtlCol="0">
            <a:spAutoFit/>
          </a:bodyPr>
          <a:lstStyle/>
          <a:p>
            <a:r>
              <a:rPr lang="en-US" sz="800" dirty="0"/>
              <a:t>Phillips, S. M., Tipton, K. D., </a:t>
            </a:r>
            <a:r>
              <a:rPr lang="en-US" sz="800" dirty="0" err="1"/>
              <a:t>Aarsland</a:t>
            </a:r>
            <a:r>
              <a:rPr lang="en-US" sz="800" dirty="0"/>
              <a:t>, A., Wolf, S. E., &amp; Wolfe, R. R. (1997). Mixed muscle protein synthesis and breakdown after resistance exercise in humans. The American Journal of Physiology, 273(1 Pt 1), 99–107.</a:t>
            </a:r>
          </a:p>
        </p:txBody>
      </p:sp>
    </p:spTree>
    <p:extLst>
      <p:ext uri="{BB962C8B-B14F-4D97-AF65-F5344CB8AC3E}">
        <p14:creationId xmlns:p14="http://schemas.microsoft.com/office/powerpoint/2010/main" val="30586226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D4859-41C8-415B-A9A7-F2FB41265AB0}"/>
              </a:ext>
            </a:extLst>
          </p:cNvPr>
          <p:cNvSpPr>
            <a:spLocks noGrp="1"/>
          </p:cNvSpPr>
          <p:nvPr>
            <p:ph type="title"/>
          </p:nvPr>
        </p:nvSpPr>
        <p:spPr/>
        <p:txBody>
          <a:bodyPr/>
          <a:lstStyle/>
          <a:p>
            <a:r>
              <a:rPr lang="cs-CZ" dirty="0"/>
              <a:t>Stres – Eustres a Distres</a:t>
            </a:r>
          </a:p>
        </p:txBody>
      </p:sp>
      <p:pic>
        <p:nvPicPr>
          <p:cNvPr id="5" name="Obrázek 4">
            <a:extLst>
              <a:ext uri="{FF2B5EF4-FFF2-40B4-BE49-F238E27FC236}">
                <a16:creationId xmlns:a16="http://schemas.microsoft.com/office/drawing/2014/main" id="{E7D151B6-15DF-457D-AF95-2881834E1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772816"/>
            <a:ext cx="6624736" cy="4094087"/>
          </a:xfrm>
          <a:prstGeom prst="rect">
            <a:avLst/>
          </a:prstGeom>
        </p:spPr>
      </p:pic>
      <p:sp>
        <p:nvSpPr>
          <p:cNvPr id="6" name="Ovál 5">
            <a:extLst>
              <a:ext uri="{FF2B5EF4-FFF2-40B4-BE49-F238E27FC236}">
                <a16:creationId xmlns:a16="http://schemas.microsoft.com/office/drawing/2014/main" id="{22D9BD7C-9DFD-4BFE-A00D-B4CC93406854}"/>
              </a:ext>
            </a:extLst>
          </p:cNvPr>
          <p:cNvSpPr/>
          <p:nvPr/>
        </p:nvSpPr>
        <p:spPr>
          <a:xfrm>
            <a:off x="2639616" y="2379701"/>
            <a:ext cx="2232248" cy="34872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793FC4FB-777B-4E4E-B7E5-B7E1D0A8FC4B}"/>
              </a:ext>
            </a:extLst>
          </p:cNvPr>
          <p:cNvSpPr/>
          <p:nvPr/>
        </p:nvSpPr>
        <p:spPr>
          <a:xfrm>
            <a:off x="-2267" y="6644552"/>
            <a:ext cx="12192000" cy="215444"/>
          </a:xfrm>
          <a:prstGeom prst="rect">
            <a:avLst/>
          </a:prstGeom>
        </p:spPr>
        <p:txBody>
          <a:bodyPr wrap="square">
            <a:spAutoFit/>
          </a:bodyPr>
          <a:lstStyle/>
          <a:p>
            <a:r>
              <a:rPr lang="cs-CZ" sz="800" dirty="0"/>
              <a:t>https://www.barryallard.com/new-blog/category/Self+Care</a:t>
            </a:r>
          </a:p>
        </p:txBody>
      </p:sp>
      <p:cxnSp>
        <p:nvCxnSpPr>
          <p:cNvPr id="9" name="Přímá spojnice se šipkou 8">
            <a:extLst>
              <a:ext uri="{FF2B5EF4-FFF2-40B4-BE49-F238E27FC236}">
                <a16:creationId xmlns:a16="http://schemas.microsoft.com/office/drawing/2014/main" id="{4E053A5E-9188-496F-B2E7-7D78A7811A45}"/>
              </a:ext>
            </a:extLst>
          </p:cNvPr>
          <p:cNvCxnSpPr>
            <a:cxnSpLocks/>
            <a:stCxn id="11" idx="1"/>
            <a:endCxn id="6" idx="6"/>
          </p:cNvCxnSpPr>
          <p:nvPr/>
        </p:nvCxnSpPr>
        <p:spPr>
          <a:xfrm flipH="1" flipV="1">
            <a:off x="4871864" y="4123302"/>
            <a:ext cx="3204356" cy="51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470DBD12-1063-48EB-8A82-F85999EB1D19}"/>
              </a:ext>
            </a:extLst>
          </p:cNvPr>
          <p:cNvSpPr txBox="1"/>
          <p:nvPr/>
        </p:nvSpPr>
        <p:spPr>
          <a:xfrm>
            <a:off x="8076220" y="3805318"/>
            <a:ext cx="2376264" cy="646331"/>
          </a:xfrm>
          <a:prstGeom prst="rect">
            <a:avLst/>
          </a:prstGeom>
          <a:solidFill>
            <a:schemeClr val="bg1"/>
          </a:solidFill>
          <a:ln>
            <a:solidFill>
              <a:schemeClr val="tx1"/>
            </a:solidFill>
          </a:ln>
        </p:spPr>
        <p:txBody>
          <a:bodyPr wrap="square" rtlCol="0">
            <a:spAutoFit/>
          </a:bodyPr>
          <a:lstStyle/>
          <a:p>
            <a:r>
              <a:rPr lang="cs-CZ" dirty="0"/>
              <a:t>+ vnější bio-psycho-socio-spirituální vlivy</a:t>
            </a:r>
          </a:p>
        </p:txBody>
      </p:sp>
      <p:sp>
        <p:nvSpPr>
          <p:cNvPr id="14" name="Ovál 13">
            <a:extLst>
              <a:ext uri="{FF2B5EF4-FFF2-40B4-BE49-F238E27FC236}">
                <a16:creationId xmlns:a16="http://schemas.microsoft.com/office/drawing/2014/main" id="{388C4236-C5C6-4A96-8CF4-BAAA154C502D}"/>
              </a:ext>
            </a:extLst>
          </p:cNvPr>
          <p:cNvSpPr/>
          <p:nvPr/>
        </p:nvSpPr>
        <p:spPr>
          <a:xfrm>
            <a:off x="4251012" y="2379701"/>
            <a:ext cx="2232248" cy="3487202"/>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nice se šipkou 14">
            <a:extLst>
              <a:ext uri="{FF2B5EF4-FFF2-40B4-BE49-F238E27FC236}">
                <a16:creationId xmlns:a16="http://schemas.microsoft.com/office/drawing/2014/main" id="{0DAC94A0-41E5-4CFB-B291-A359F1D3E601}"/>
              </a:ext>
            </a:extLst>
          </p:cNvPr>
          <p:cNvCxnSpPr>
            <a:cxnSpLocks/>
            <a:stCxn id="18" idx="1"/>
            <a:endCxn id="14" idx="5"/>
          </p:cNvCxnSpPr>
          <p:nvPr/>
        </p:nvCxnSpPr>
        <p:spPr>
          <a:xfrm flipH="1" flipV="1">
            <a:off x="6156355" y="5356214"/>
            <a:ext cx="1916639" cy="3935"/>
          </a:xfrm>
          <a:prstGeom prst="straightConnector1">
            <a:avLst/>
          </a:prstGeom>
          <a:ln w="28575">
            <a:solidFill>
              <a:srgbClr val="CC66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FB8B76B3-60D4-4693-86A1-991824E44B5E}"/>
              </a:ext>
            </a:extLst>
          </p:cNvPr>
          <p:cNvSpPr txBox="1"/>
          <p:nvPr/>
        </p:nvSpPr>
        <p:spPr>
          <a:xfrm>
            <a:off x="8072994" y="4482986"/>
            <a:ext cx="2847542" cy="1754326"/>
          </a:xfrm>
          <a:prstGeom prst="rect">
            <a:avLst/>
          </a:prstGeom>
          <a:solidFill>
            <a:schemeClr val="bg1"/>
          </a:solidFill>
          <a:ln>
            <a:solidFill>
              <a:schemeClr val="tx1"/>
            </a:solidFill>
          </a:ln>
        </p:spPr>
        <p:txBody>
          <a:bodyPr wrap="square" rtlCol="0">
            <a:spAutoFit/>
          </a:bodyPr>
          <a:lstStyle/>
          <a:p>
            <a:r>
              <a:rPr lang="cs-CZ" dirty="0"/>
              <a:t>- PPP</a:t>
            </a:r>
          </a:p>
          <a:p>
            <a:r>
              <a:rPr lang="cs-CZ" dirty="0"/>
              <a:t>- Narušení hormonální a enzymatické rovnováhy, zpomalení fyziologických procesů atp.</a:t>
            </a:r>
          </a:p>
          <a:p>
            <a:r>
              <a:rPr lang="cs-CZ" dirty="0"/>
              <a:t>- Pokles výkonnosti</a:t>
            </a:r>
          </a:p>
        </p:txBody>
      </p:sp>
    </p:spTree>
    <p:extLst>
      <p:ext uri="{BB962C8B-B14F-4D97-AF65-F5344CB8AC3E}">
        <p14:creationId xmlns:p14="http://schemas.microsoft.com/office/powerpoint/2010/main" val="2586742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35625-D9B0-4020-A7EB-5A4CF5332251}"/>
              </a:ext>
            </a:extLst>
          </p:cNvPr>
          <p:cNvSpPr>
            <a:spLocks noGrp="1"/>
          </p:cNvSpPr>
          <p:nvPr>
            <p:ph type="title"/>
          </p:nvPr>
        </p:nvSpPr>
        <p:spPr/>
        <p:txBody>
          <a:bodyPr/>
          <a:lstStyle/>
          <a:p>
            <a:r>
              <a:rPr lang="cs-CZ" dirty="0"/>
              <a:t>Ukazatele regenerace/únavy</a:t>
            </a:r>
          </a:p>
        </p:txBody>
      </p:sp>
      <p:sp>
        <p:nvSpPr>
          <p:cNvPr id="3" name="Zástupný obsah 2">
            <a:extLst>
              <a:ext uri="{FF2B5EF4-FFF2-40B4-BE49-F238E27FC236}">
                <a16:creationId xmlns:a16="http://schemas.microsoft.com/office/drawing/2014/main" id="{39728234-8CEE-4D59-AB3E-612A18997056}"/>
              </a:ext>
            </a:extLst>
          </p:cNvPr>
          <p:cNvSpPr>
            <a:spLocks noGrp="1"/>
          </p:cNvSpPr>
          <p:nvPr>
            <p:ph idx="1"/>
          </p:nvPr>
        </p:nvSpPr>
        <p:spPr/>
        <p:txBody>
          <a:bodyPr/>
          <a:lstStyle/>
          <a:p>
            <a:r>
              <a:rPr lang="cs-CZ" dirty="0"/>
              <a:t>Subjektivní – Problematická aplikace.</a:t>
            </a:r>
          </a:p>
          <a:p>
            <a:r>
              <a:rPr lang="cs-CZ" dirty="0"/>
              <a:t>Objektivní</a:t>
            </a:r>
          </a:p>
          <a:p>
            <a:pPr lvl="1"/>
            <a:r>
              <a:rPr lang="cs-CZ" dirty="0"/>
              <a:t>RESTQ – </a:t>
            </a:r>
            <a:r>
              <a:rPr lang="cs-CZ" dirty="0" err="1"/>
              <a:t>Recovery</a:t>
            </a:r>
            <a:r>
              <a:rPr lang="cs-CZ" dirty="0"/>
              <a:t>-Stress </a:t>
            </a:r>
            <a:r>
              <a:rPr lang="cs-CZ" dirty="0" err="1"/>
              <a:t>Questionnaire</a:t>
            </a:r>
            <a:r>
              <a:rPr lang="cs-CZ" dirty="0"/>
              <a:t> </a:t>
            </a:r>
            <a:r>
              <a:rPr lang="cs-CZ" dirty="0" err="1"/>
              <a:t>for</a:t>
            </a:r>
            <a:r>
              <a:rPr lang="cs-CZ" dirty="0"/>
              <a:t> </a:t>
            </a:r>
            <a:r>
              <a:rPr lang="cs-CZ" dirty="0" err="1"/>
              <a:t>Athletes</a:t>
            </a:r>
            <a:endParaRPr lang="cs-CZ" dirty="0"/>
          </a:p>
          <a:p>
            <a:pPr lvl="1"/>
            <a:r>
              <a:rPr lang="cs-CZ" dirty="0"/>
              <a:t>Tréninkový deník – nárůst/pokles výkonnosti</a:t>
            </a:r>
          </a:p>
          <a:p>
            <a:pPr lvl="1"/>
            <a:r>
              <a:rPr lang="cs-CZ" dirty="0"/>
              <a:t>Sledování klidové tepové frekvence</a:t>
            </a:r>
          </a:p>
          <a:p>
            <a:pPr lvl="1"/>
            <a:r>
              <a:rPr lang="cs-CZ" dirty="0"/>
              <a:t>Sledování variability srdeční frekvence (SA HRV) – např. </a:t>
            </a:r>
            <a:r>
              <a:rPr lang="cs-CZ" dirty="0" err="1"/>
              <a:t>MySasy</a:t>
            </a:r>
            <a:endParaRPr lang="cs-CZ" dirty="0"/>
          </a:p>
          <a:p>
            <a:pPr lvl="1"/>
            <a:r>
              <a:rPr lang="cs-CZ" dirty="0"/>
              <a:t>Délka a kvalita spánku (tepová a dechová frekvence, </a:t>
            </a:r>
            <a:r>
              <a:rPr lang="cs-CZ" dirty="0" err="1"/>
              <a:t>oxymetrie</a:t>
            </a:r>
            <a:r>
              <a:rPr lang="cs-CZ" dirty="0"/>
              <a:t>)</a:t>
            </a:r>
          </a:p>
          <a:p>
            <a:pPr lvl="1"/>
            <a:endParaRPr lang="cs-CZ" dirty="0"/>
          </a:p>
          <a:p>
            <a:r>
              <a:rPr lang="cs-CZ" dirty="0"/>
              <a:t>Využití kontinuálního záznamu pomocí fitness hodinek.</a:t>
            </a:r>
          </a:p>
        </p:txBody>
      </p:sp>
      <p:pic>
        <p:nvPicPr>
          <p:cNvPr id="4" name="Grafický objekt 3" descr="Spánek">
            <a:extLst>
              <a:ext uri="{FF2B5EF4-FFF2-40B4-BE49-F238E27FC236}">
                <a16:creationId xmlns:a16="http://schemas.microsoft.com/office/drawing/2014/main" id="{B4EDBCBD-6171-47BE-9EED-1EAF2A9F9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10208"/>
            <a:ext cx="914400" cy="914400"/>
          </a:xfrm>
          <a:prstGeom prst="rect">
            <a:avLst/>
          </a:prstGeom>
        </p:spPr>
      </p:pic>
      <p:pic>
        <p:nvPicPr>
          <p:cNvPr id="5" name="Grafický objekt 4" descr="Hrdinka">
            <a:extLst>
              <a:ext uri="{FF2B5EF4-FFF2-40B4-BE49-F238E27FC236}">
                <a16:creationId xmlns:a16="http://schemas.microsoft.com/office/drawing/2014/main" id="{CCD6F678-E3B0-47DB-9AA6-D8CF375849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4707" y="1254479"/>
            <a:ext cx="914400" cy="914400"/>
          </a:xfrm>
          <a:prstGeom prst="rect">
            <a:avLst/>
          </a:prstGeom>
        </p:spPr>
      </p:pic>
      <p:pic>
        <p:nvPicPr>
          <p:cNvPr id="6" name="Grafický objekt 5" descr="Exponenciální graf">
            <a:extLst>
              <a:ext uri="{FF2B5EF4-FFF2-40B4-BE49-F238E27FC236}">
                <a16:creationId xmlns:a16="http://schemas.microsoft.com/office/drawing/2014/main" id="{39A21E2B-55A3-4464-9891-B4C9A1E876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1572" y="1247467"/>
            <a:ext cx="914400" cy="914400"/>
          </a:xfrm>
          <a:prstGeom prst="rect">
            <a:avLst/>
          </a:prstGeom>
        </p:spPr>
      </p:pic>
      <p:pic>
        <p:nvPicPr>
          <p:cNvPr id="7" name="Grafický objekt 6" descr="Hrdina">
            <a:extLst>
              <a:ext uri="{FF2B5EF4-FFF2-40B4-BE49-F238E27FC236}">
                <a16:creationId xmlns:a16="http://schemas.microsoft.com/office/drawing/2014/main" id="{EF943484-F9F2-422F-A392-01A789BF46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600" y="1247467"/>
            <a:ext cx="914400" cy="914400"/>
          </a:xfrm>
          <a:prstGeom prst="rect">
            <a:avLst/>
          </a:prstGeom>
        </p:spPr>
      </p:pic>
      <p:cxnSp>
        <p:nvCxnSpPr>
          <p:cNvPr id="8" name="Přímá spojnice se šipkou 7">
            <a:extLst>
              <a:ext uri="{FF2B5EF4-FFF2-40B4-BE49-F238E27FC236}">
                <a16:creationId xmlns:a16="http://schemas.microsoft.com/office/drawing/2014/main" id="{9ED31515-B67D-4100-AF0C-793AF93380F3}"/>
              </a:ext>
            </a:extLst>
          </p:cNvPr>
          <p:cNvCxnSpPr>
            <a:cxnSpLocks/>
            <a:stCxn id="6" idx="3"/>
            <a:endCxn id="7" idx="1"/>
          </p:cNvCxnSpPr>
          <p:nvPr/>
        </p:nvCxnSpPr>
        <p:spPr>
          <a:xfrm>
            <a:off x="3835972" y="1704667"/>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16B8A97-0C1B-416A-877B-DBB86BE1B433}"/>
              </a:ext>
            </a:extLst>
          </p:cNvPr>
          <p:cNvCxnSpPr>
            <a:cxnSpLocks/>
          </p:cNvCxnSpPr>
          <p:nvPr/>
        </p:nvCxnSpPr>
        <p:spPr>
          <a:xfrm>
            <a:off x="1586214" y="1690086"/>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456622EE-709A-4616-BFC8-A1999CBC64D3}"/>
              </a:ext>
            </a:extLst>
          </p:cNvPr>
          <p:cNvSpPr txBox="1"/>
          <p:nvPr/>
        </p:nvSpPr>
        <p:spPr>
          <a:xfrm>
            <a:off x="7176120" y="2636912"/>
            <a:ext cx="3531159" cy="1077218"/>
          </a:xfrm>
          <a:prstGeom prst="rect">
            <a:avLst/>
          </a:prstGeom>
          <a:solidFill>
            <a:schemeClr val="bg1"/>
          </a:solidFill>
          <a:ln w="38100">
            <a:solidFill>
              <a:schemeClr val="accent2">
                <a:lumMod val="75000"/>
              </a:schemeClr>
            </a:solidFill>
          </a:ln>
        </p:spPr>
        <p:txBody>
          <a:bodyPr wrap="none" rtlCol="0">
            <a:spAutoFit/>
          </a:bodyPr>
          <a:lstStyle/>
          <a:p>
            <a:r>
              <a:rPr lang="cs-CZ" sz="3200" dirty="0"/>
              <a:t>Reflektují průběh</a:t>
            </a:r>
          </a:p>
          <a:p>
            <a:r>
              <a:rPr lang="cs-CZ" sz="3200" dirty="0"/>
              <a:t>regenerace</a:t>
            </a:r>
          </a:p>
        </p:txBody>
      </p:sp>
      <p:sp>
        <p:nvSpPr>
          <p:cNvPr id="11" name="Obdélník 10">
            <a:extLst>
              <a:ext uri="{FF2B5EF4-FFF2-40B4-BE49-F238E27FC236}">
                <a16:creationId xmlns:a16="http://schemas.microsoft.com/office/drawing/2014/main" id="{6A026469-5E3C-4F6A-8B3F-918BEC9DA540}"/>
              </a:ext>
            </a:extLst>
          </p:cNvPr>
          <p:cNvSpPr/>
          <p:nvPr/>
        </p:nvSpPr>
        <p:spPr>
          <a:xfrm>
            <a:off x="0" y="6642556"/>
            <a:ext cx="6096000" cy="215444"/>
          </a:xfrm>
          <a:prstGeom prst="rect">
            <a:avLst/>
          </a:prstGeom>
        </p:spPr>
        <p:txBody>
          <a:bodyPr>
            <a:spAutoFit/>
          </a:bodyPr>
          <a:lstStyle/>
          <a:p>
            <a:r>
              <a:rPr lang="en-US" sz="800" dirty="0" err="1"/>
              <a:t>Hottenrott</a:t>
            </a:r>
            <a:r>
              <a:rPr lang="en-US" sz="800" dirty="0"/>
              <a:t>, K. (2007). </a:t>
            </a:r>
            <a:r>
              <a:rPr lang="en-US" sz="800" i="1" dirty="0"/>
              <a:t>Training with the Heart Rate Monitor</a:t>
            </a:r>
            <a:r>
              <a:rPr lang="en-US" sz="800" dirty="0"/>
              <a:t>. Meyer &amp; Meyer Verlag.</a:t>
            </a:r>
            <a:endParaRPr lang="en-US" sz="800" dirty="0">
              <a:effectLst/>
            </a:endParaRPr>
          </a:p>
        </p:txBody>
      </p:sp>
      <p:pic>
        <p:nvPicPr>
          <p:cNvPr id="12" name="Grafický objekt 11" descr="Hrdinka">
            <a:extLst>
              <a:ext uri="{FF2B5EF4-FFF2-40B4-BE49-F238E27FC236}">
                <a16:creationId xmlns:a16="http://schemas.microsoft.com/office/drawing/2014/main" id="{85CE0399-546E-497F-B376-5E0404DD90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8666" y="1234725"/>
            <a:ext cx="914400" cy="914400"/>
          </a:xfrm>
          <a:prstGeom prst="rect">
            <a:avLst/>
          </a:prstGeom>
        </p:spPr>
      </p:pic>
      <p:pic>
        <p:nvPicPr>
          <p:cNvPr id="13" name="Grafický objekt 12" descr="Exponenciální graf">
            <a:extLst>
              <a:ext uri="{FF2B5EF4-FFF2-40B4-BE49-F238E27FC236}">
                <a16:creationId xmlns:a16="http://schemas.microsoft.com/office/drawing/2014/main" id="{69A100A1-C378-42A4-9CD3-17B2CFBA48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5531" y="1227713"/>
            <a:ext cx="914400" cy="914400"/>
          </a:xfrm>
          <a:prstGeom prst="rect">
            <a:avLst/>
          </a:prstGeom>
        </p:spPr>
      </p:pic>
      <p:pic>
        <p:nvPicPr>
          <p:cNvPr id="14" name="Grafický objekt 13" descr="Hrdina">
            <a:extLst>
              <a:ext uri="{FF2B5EF4-FFF2-40B4-BE49-F238E27FC236}">
                <a16:creationId xmlns:a16="http://schemas.microsoft.com/office/drawing/2014/main" id="{517D3605-D90A-4C91-9304-139CD8887F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5559" y="1227713"/>
            <a:ext cx="914400" cy="914400"/>
          </a:xfrm>
          <a:prstGeom prst="rect">
            <a:avLst/>
          </a:prstGeom>
        </p:spPr>
      </p:pic>
      <p:cxnSp>
        <p:nvCxnSpPr>
          <p:cNvPr id="15" name="Přímá spojnice se šipkou 14">
            <a:extLst>
              <a:ext uri="{FF2B5EF4-FFF2-40B4-BE49-F238E27FC236}">
                <a16:creationId xmlns:a16="http://schemas.microsoft.com/office/drawing/2014/main" id="{AC60AFF2-6D6D-452C-9135-F9CE19EC4DE7}"/>
              </a:ext>
            </a:extLst>
          </p:cNvPr>
          <p:cNvCxnSpPr>
            <a:cxnSpLocks/>
            <a:stCxn id="13" idx="3"/>
            <a:endCxn id="14" idx="1"/>
          </p:cNvCxnSpPr>
          <p:nvPr/>
        </p:nvCxnSpPr>
        <p:spPr>
          <a:xfrm>
            <a:off x="3849931" y="168491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016F6A9-57FF-4E32-8DFD-A0B57644F0E5}"/>
              </a:ext>
            </a:extLst>
          </p:cNvPr>
          <p:cNvCxnSpPr>
            <a:cxnSpLocks/>
          </p:cNvCxnSpPr>
          <p:nvPr/>
        </p:nvCxnSpPr>
        <p:spPr>
          <a:xfrm>
            <a:off x="1600173" y="167033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9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3">
                                            <p:txEl>
                                              <p:pRg st="3" end="3"/>
                                            </p:txEl>
                                          </p:spTgt>
                                        </p:tgtEl>
                                        <p:attrNameLst>
                                          <p:attrName>style.fontWeight</p:attrName>
                                        </p:attrNameLst>
                                      </p:cBhvr>
                                      <p:to>
                                        <p:strVal val="bold"/>
                                      </p:to>
                                    </p:set>
                                  </p:childTnLst>
                                </p:cTn>
                              </p:par>
                              <p:par>
                                <p:cTn id="12" presetID="15" presetClass="emph" presetSubtype="0" nodeType="withEffect">
                                  <p:stCondLst>
                                    <p:cond delay="0"/>
                                  </p:stCondLst>
                                  <p:iterate type="lt">
                                    <p:tmAbs val="25"/>
                                  </p:iterate>
                                  <p:childTnLst>
                                    <p:set>
                                      <p:cBhvr override="childStyle">
                                        <p:cTn id="13"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35625-D9B0-4020-A7EB-5A4CF5332251}"/>
              </a:ext>
            </a:extLst>
          </p:cNvPr>
          <p:cNvSpPr>
            <a:spLocks noGrp="1"/>
          </p:cNvSpPr>
          <p:nvPr>
            <p:ph type="title"/>
          </p:nvPr>
        </p:nvSpPr>
        <p:spPr/>
        <p:txBody>
          <a:bodyPr/>
          <a:lstStyle/>
          <a:p>
            <a:r>
              <a:rPr lang="cs-CZ" dirty="0"/>
              <a:t>Ukazatele regenerace/únavy</a:t>
            </a:r>
          </a:p>
        </p:txBody>
      </p:sp>
      <p:pic>
        <p:nvPicPr>
          <p:cNvPr id="4" name="Grafický objekt 3" descr="Spánek">
            <a:extLst>
              <a:ext uri="{FF2B5EF4-FFF2-40B4-BE49-F238E27FC236}">
                <a16:creationId xmlns:a16="http://schemas.microsoft.com/office/drawing/2014/main" id="{B4EDBCBD-6171-47BE-9EED-1EAF2A9F9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10208"/>
            <a:ext cx="914400" cy="914400"/>
          </a:xfrm>
          <a:prstGeom prst="rect">
            <a:avLst/>
          </a:prstGeom>
        </p:spPr>
      </p:pic>
      <p:pic>
        <p:nvPicPr>
          <p:cNvPr id="5" name="Grafický objekt 4" descr="Hrdinka">
            <a:extLst>
              <a:ext uri="{FF2B5EF4-FFF2-40B4-BE49-F238E27FC236}">
                <a16:creationId xmlns:a16="http://schemas.microsoft.com/office/drawing/2014/main" id="{CCD6F678-E3B0-47DB-9AA6-D8CF375849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4707" y="1254479"/>
            <a:ext cx="914400" cy="914400"/>
          </a:xfrm>
          <a:prstGeom prst="rect">
            <a:avLst/>
          </a:prstGeom>
        </p:spPr>
      </p:pic>
      <p:pic>
        <p:nvPicPr>
          <p:cNvPr id="6" name="Grafický objekt 5" descr="Exponenciální graf">
            <a:extLst>
              <a:ext uri="{FF2B5EF4-FFF2-40B4-BE49-F238E27FC236}">
                <a16:creationId xmlns:a16="http://schemas.microsoft.com/office/drawing/2014/main" id="{39A21E2B-55A3-4464-9891-B4C9A1E876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1572" y="1247467"/>
            <a:ext cx="914400" cy="914400"/>
          </a:xfrm>
          <a:prstGeom prst="rect">
            <a:avLst/>
          </a:prstGeom>
        </p:spPr>
      </p:pic>
      <p:pic>
        <p:nvPicPr>
          <p:cNvPr id="7" name="Grafický objekt 6" descr="Hrdina">
            <a:extLst>
              <a:ext uri="{FF2B5EF4-FFF2-40B4-BE49-F238E27FC236}">
                <a16:creationId xmlns:a16="http://schemas.microsoft.com/office/drawing/2014/main" id="{EF943484-F9F2-422F-A392-01A789BF46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600" y="1247467"/>
            <a:ext cx="914400" cy="914400"/>
          </a:xfrm>
          <a:prstGeom prst="rect">
            <a:avLst/>
          </a:prstGeom>
        </p:spPr>
      </p:pic>
      <p:cxnSp>
        <p:nvCxnSpPr>
          <p:cNvPr id="8" name="Přímá spojnice se šipkou 7">
            <a:extLst>
              <a:ext uri="{FF2B5EF4-FFF2-40B4-BE49-F238E27FC236}">
                <a16:creationId xmlns:a16="http://schemas.microsoft.com/office/drawing/2014/main" id="{9ED31515-B67D-4100-AF0C-793AF93380F3}"/>
              </a:ext>
            </a:extLst>
          </p:cNvPr>
          <p:cNvCxnSpPr>
            <a:cxnSpLocks/>
            <a:stCxn id="6" idx="3"/>
            <a:endCxn id="7" idx="1"/>
          </p:cNvCxnSpPr>
          <p:nvPr/>
        </p:nvCxnSpPr>
        <p:spPr>
          <a:xfrm>
            <a:off x="3835972" y="1704667"/>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16B8A97-0C1B-416A-877B-DBB86BE1B433}"/>
              </a:ext>
            </a:extLst>
          </p:cNvPr>
          <p:cNvCxnSpPr>
            <a:cxnSpLocks/>
          </p:cNvCxnSpPr>
          <p:nvPr/>
        </p:nvCxnSpPr>
        <p:spPr>
          <a:xfrm>
            <a:off x="1586214" y="1690086"/>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Hrdinka">
            <a:extLst>
              <a:ext uri="{FF2B5EF4-FFF2-40B4-BE49-F238E27FC236}">
                <a16:creationId xmlns:a16="http://schemas.microsoft.com/office/drawing/2014/main" id="{85CE0399-546E-497F-B376-5E0404DD90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8666" y="1234725"/>
            <a:ext cx="914400" cy="914400"/>
          </a:xfrm>
          <a:prstGeom prst="rect">
            <a:avLst/>
          </a:prstGeom>
        </p:spPr>
      </p:pic>
      <p:pic>
        <p:nvPicPr>
          <p:cNvPr id="13" name="Grafický objekt 12" descr="Exponenciální graf">
            <a:extLst>
              <a:ext uri="{FF2B5EF4-FFF2-40B4-BE49-F238E27FC236}">
                <a16:creationId xmlns:a16="http://schemas.microsoft.com/office/drawing/2014/main" id="{69A100A1-C378-42A4-9CD3-17B2CFBA48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5531" y="1227713"/>
            <a:ext cx="914400" cy="914400"/>
          </a:xfrm>
          <a:prstGeom prst="rect">
            <a:avLst/>
          </a:prstGeom>
        </p:spPr>
      </p:pic>
      <p:pic>
        <p:nvPicPr>
          <p:cNvPr id="14" name="Grafický objekt 13" descr="Hrdina">
            <a:extLst>
              <a:ext uri="{FF2B5EF4-FFF2-40B4-BE49-F238E27FC236}">
                <a16:creationId xmlns:a16="http://schemas.microsoft.com/office/drawing/2014/main" id="{517D3605-D90A-4C91-9304-139CD8887F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5559" y="1227713"/>
            <a:ext cx="914400" cy="914400"/>
          </a:xfrm>
          <a:prstGeom prst="rect">
            <a:avLst/>
          </a:prstGeom>
        </p:spPr>
      </p:pic>
      <p:cxnSp>
        <p:nvCxnSpPr>
          <p:cNvPr id="15" name="Přímá spojnice se šipkou 14">
            <a:extLst>
              <a:ext uri="{FF2B5EF4-FFF2-40B4-BE49-F238E27FC236}">
                <a16:creationId xmlns:a16="http://schemas.microsoft.com/office/drawing/2014/main" id="{AC60AFF2-6D6D-452C-9135-F9CE19EC4DE7}"/>
              </a:ext>
            </a:extLst>
          </p:cNvPr>
          <p:cNvCxnSpPr>
            <a:cxnSpLocks/>
            <a:stCxn id="13" idx="3"/>
            <a:endCxn id="14" idx="1"/>
          </p:cNvCxnSpPr>
          <p:nvPr/>
        </p:nvCxnSpPr>
        <p:spPr>
          <a:xfrm>
            <a:off x="3849931" y="168491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016F6A9-57FF-4E32-8DFD-A0B57644F0E5}"/>
              </a:ext>
            </a:extLst>
          </p:cNvPr>
          <p:cNvCxnSpPr>
            <a:cxnSpLocks/>
          </p:cNvCxnSpPr>
          <p:nvPr/>
        </p:nvCxnSpPr>
        <p:spPr>
          <a:xfrm>
            <a:off x="1600173" y="167033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Obrázek 19" descr="Obsah obrázku stůl&#10;&#10;Popis byl vytvořen automaticky">
            <a:extLst>
              <a:ext uri="{FF2B5EF4-FFF2-40B4-BE49-F238E27FC236}">
                <a16:creationId xmlns:a16="http://schemas.microsoft.com/office/drawing/2014/main" id="{3E6B0CE7-1148-BCFA-87C7-F287A122F4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577" y="2721574"/>
            <a:ext cx="8144457" cy="3672067"/>
          </a:xfrm>
          <a:prstGeom prst="rect">
            <a:avLst/>
          </a:prstGeom>
        </p:spPr>
      </p:pic>
      <p:sp>
        <p:nvSpPr>
          <p:cNvPr id="21" name="TextovéPole 20">
            <a:extLst>
              <a:ext uri="{FF2B5EF4-FFF2-40B4-BE49-F238E27FC236}">
                <a16:creationId xmlns:a16="http://schemas.microsoft.com/office/drawing/2014/main" id="{FF40A4B9-7109-085B-977E-7B8E6991CAE9}"/>
              </a:ext>
            </a:extLst>
          </p:cNvPr>
          <p:cNvSpPr txBox="1"/>
          <p:nvPr/>
        </p:nvSpPr>
        <p:spPr>
          <a:xfrm>
            <a:off x="862296" y="2362807"/>
            <a:ext cx="2552943" cy="369332"/>
          </a:xfrm>
          <a:prstGeom prst="rect">
            <a:avLst/>
          </a:prstGeom>
          <a:noFill/>
        </p:spPr>
        <p:txBody>
          <a:bodyPr wrap="none" rtlCol="0">
            <a:spAutoFit/>
          </a:bodyPr>
          <a:lstStyle/>
          <a:p>
            <a:r>
              <a:rPr lang="cs-CZ" dirty="0"/>
              <a:t>Wellness </a:t>
            </a:r>
            <a:r>
              <a:rPr lang="cs-CZ" dirty="0" err="1"/>
              <a:t>questionnaire</a:t>
            </a:r>
            <a:endParaRPr lang="cs-CZ" dirty="0"/>
          </a:p>
        </p:txBody>
      </p:sp>
      <p:sp>
        <p:nvSpPr>
          <p:cNvPr id="22" name="Obdélník 21">
            <a:extLst>
              <a:ext uri="{FF2B5EF4-FFF2-40B4-BE49-F238E27FC236}">
                <a16:creationId xmlns:a16="http://schemas.microsoft.com/office/drawing/2014/main" id="{A1E727B2-BA77-752D-6A41-9088388068D0}"/>
              </a:ext>
            </a:extLst>
          </p:cNvPr>
          <p:cNvSpPr/>
          <p:nvPr/>
        </p:nvSpPr>
        <p:spPr>
          <a:xfrm>
            <a:off x="0" y="6381328"/>
            <a:ext cx="6096000" cy="584775"/>
          </a:xfrm>
          <a:prstGeom prst="rect">
            <a:avLst/>
          </a:prstGeom>
        </p:spPr>
        <p:txBody>
          <a:bodyPr>
            <a:spAutoFit/>
          </a:bodyPr>
          <a:lstStyle/>
          <a:p>
            <a:r>
              <a:rPr lang="en-US" sz="800" dirty="0" err="1">
                <a:effectLst/>
              </a:rPr>
              <a:t>Sawczuk</a:t>
            </a:r>
            <a:r>
              <a:rPr lang="en-US" sz="800" dirty="0">
                <a:effectLst/>
              </a:rPr>
              <a:t>, T. (2019). </a:t>
            </a:r>
            <a:r>
              <a:rPr lang="en-US" sz="800" i="1" dirty="0">
                <a:effectLst/>
              </a:rPr>
              <a:t>Training loads and player wellness in youth sport: Implications for illness</a:t>
            </a:r>
            <a:r>
              <a:rPr lang="en-US" sz="800" dirty="0">
                <a:effectLst/>
              </a:rPr>
              <a:t>.</a:t>
            </a:r>
            <a:endParaRPr lang="cs-CZ" sz="800" dirty="0">
              <a:effectLst/>
            </a:endParaRPr>
          </a:p>
          <a:p>
            <a:r>
              <a:rPr lang="en-US" sz="800" dirty="0"/>
              <a:t>https://adamvirgile.com/2019/04/22/everything-you-need-to-know-about-using-wellness-questionnaires-in-sport/</a:t>
            </a:r>
            <a:endParaRPr lang="cs-CZ" sz="800" dirty="0"/>
          </a:p>
          <a:p>
            <a:r>
              <a:rPr lang="cs-CZ" sz="800" dirty="0"/>
              <a:t>https://complementarytraining.net/how-to-make-a-readiness-monitoring-using-a-simple-wellness-questionnaire-part-3-2nd/</a:t>
            </a:r>
          </a:p>
          <a:p>
            <a:endParaRPr lang="en-US" sz="800" b="1" dirty="0">
              <a:effectLst/>
            </a:endParaRPr>
          </a:p>
        </p:txBody>
      </p:sp>
      <p:pic>
        <p:nvPicPr>
          <p:cNvPr id="24" name="Obrázek 23">
            <a:extLst>
              <a:ext uri="{FF2B5EF4-FFF2-40B4-BE49-F238E27FC236}">
                <a16:creationId xmlns:a16="http://schemas.microsoft.com/office/drawing/2014/main" id="{82E854E5-7CB8-747C-7712-9A4686FD8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71221" y="2595061"/>
            <a:ext cx="7320136" cy="4117577"/>
          </a:xfrm>
          <a:prstGeom prst="rect">
            <a:avLst/>
          </a:prstGeom>
        </p:spPr>
      </p:pic>
      <p:pic>
        <p:nvPicPr>
          <p:cNvPr id="26" name="Obrázek 25" descr="Obsah obrázku stůl&#10;&#10;Popis byl vytvořen automaticky">
            <a:extLst>
              <a:ext uri="{FF2B5EF4-FFF2-40B4-BE49-F238E27FC236}">
                <a16:creationId xmlns:a16="http://schemas.microsoft.com/office/drawing/2014/main" id="{18E989B6-2ABA-713B-1E6C-C8E48F0CD7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384" y="1210208"/>
            <a:ext cx="10572750" cy="5343525"/>
          </a:xfrm>
          <a:prstGeom prst="rect">
            <a:avLst/>
          </a:prstGeom>
        </p:spPr>
      </p:pic>
    </p:spTree>
    <p:extLst>
      <p:ext uri="{BB962C8B-B14F-4D97-AF65-F5344CB8AC3E}">
        <p14:creationId xmlns:p14="http://schemas.microsoft.com/office/powerpoint/2010/main" val="2148518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obsah 14">
            <a:extLst>
              <a:ext uri="{FF2B5EF4-FFF2-40B4-BE49-F238E27FC236}">
                <a16:creationId xmlns:a16="http://schemas.microsoft.com/office/drawing/2014/main" id="{8D8C9D95-F698-4A28-B593-F54D22310176}"/>
              </a:ext>
            </a:extLst>
          </p:cNvPr>
          <p:cNvSpPr>
            <a:spLocks noGrp="1"/>
          </p:cNvSpPr>
          <p:nvPr>
            <p:ph sz="half" idx="1"/>
          </p:nvPr>
        </p:nvSpPr>
        <p:spPr>
          <a:xfrm>
            <a:off x="1127449" y="3973753"/>
            <a:ext cx="3088109" cy="2756377"/>
          </a:xfrm>
        </p:spPr>
        <p:txBody>
          <a:bodyPr>
            <a:normAutofit lnSpcReduction="10000"/>
          </a:bodyPr>
          <a:lstStyle/>
          <a:p>
            <a:r>
              <a:rPr lang="cs-CZ" dirty="0"/>
              <a:t>Časná regenerace</a:t>
            </a:r>
          </a:p>
          <a:p>
            <a:pPr lvl="1"/>
            <a:r>
              <a:rPr lang="cs-CZ" dirty="0"/>
              <a:t>První fáze (1-1,5 hod od ukončení výkonu), nejdůležitější z hlediska doplnění energie a klíčových živin.</a:t>
            </a:r>
          </a:p>
          <a:p>
            <a:pPr lvl="1"/>
            <a:r>
              <a:rPr lang="cs-CZ" dirty="0"/>
              <a:t>Druhá fáze (navazuje na předchozí a končí s dalším zatížením).</a:t>
            </a:r>
          </a:p>
        </p:txBody>
      </p:sp>
      <p:sp>
        <p:nvSpPr>
          <p:cNvPr id="16" name="Zástupný symbol pro obsah 15">
            <a:extLst>
              <a:ext uri="{FF2B5EF4-FFF2-40B4-BE49-F238E27FC236}">
                <a16:creationId xmlns:a16="http://schemas.microsoft.com/office/drawing/2014/main" id="{8D07A3E1-99C5-4F95-90A9-9246C211A719}"/>
              </a:ext>
            </a:extLst>
          </p:cNvPr>
          <p:cNvSpPr>
            <a:spLocks noGrp="1"/>
          </p:cNvSpPr>
          <p:nvPr>
            <p:ph sz="half" idx="2"/>
          </p:nvPr>
        </p:nvSpPr>
        <p:spPr>
          <a:xfrm>
            <a:off x="4387052" y="3973754"/>
            <a:ext cx="3088110" cy="2756378"/>
          </a:xfrm>
        </p:spPr>
        <p:txBody>
          <a:bodyPr>
            <a:normAutofit lnSpcReduction="10000"/>
          </a:bodyPr>
          <a:lstStyle/>
          <a:p>
            <a:r>
              <a:rPr lang="cs-CZ" dirty="0"/>
              <a:t>Pozdní</a:t>
            </a:r>
          </a:p>
          <a:p>
            <a:pPr lvl="1"/>
            <a:r>
              <a:rPr lang="cs-CZ" dirty="0"/>
              <a:t>Nastupuje po delším opakujícím se období.</a:t>
            </a:r>
          </a:p>
          <a:p>
            <a:pPr lvl="1"/>
            <a:r>
              <a:rPr lang="cs-CZ" dirty="0"/>
              <a:t>Součástí přechodného období RTC.</a:t>
            </a:r>
          </a:p>
        </p:txBody>
      </p:sp>
      <p:cxnSp>
        <p:nvCxnSpPr>
          <p:cNvPr id="19" name="Přímá spojnice se šipkou 18">
            <a:extLst>
              <a:ext uri="{FF2B5EF4-FFF2-40B4-BE49-F238E27FC236}">
                <a16:creationId xmlns:a16="http://schemas.microsoft.com/office/drawing/2014/main" id="{FF60AF49-61CF-4CAA-910B-D352FF1EE5B7}"/>
              </a:ext>
            </a:extLst>
          </p:cNvPr>
          <p:cNvCxnSpPr/>
          <p:nvPr/>
        </p:nvCxnSpPr>
        <p:spPr>
          <a:xfrm>
            <a:off x="1127448" y="2641603"/>
            <a:ext cx="63477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C8034289-A5E9-4573-B707-D5AC2428A159}"/>
              </a:ext>
            </a:extLst>
          </p:cNvPr>
          <p:cNvSpPr/>
          <p:nvPr/>
        </p:nvSpPr>
        <p:spPr>
          <a:xfrm>
            <a:off x="1341512" y="2753312"/>
            <a:ext cx="1730152" cy="576064"/>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Regenerace před výkonem</a:t>
            </a:r>
          </a:p>
        </p:txBody>
      </p:sp>
      <p:sp>
        <p:nvSpPr>
          <p:cNvPr id="25" name="Obdélník 24">
            <a:extLst>
              <a:ext uri="{FF2B5EF4-FFF2-40B4-BE49-F238E27FC236}">
                <a16:creationId xmlns:a16="http://schemas.microsoft.com/office/drawing/2014/main" id="{8BD87B3A-BD95-4FCC-8558-FADBACD77991}"/>
              </a:ext>
            </a:extLst>
          </p:cNvPr>
          <p:cNvSpPr/>
          <p:nvPr/>
        </p:nvSpPr>
        <p:spPr>
          <a:xfrm>
            <a:off x="3143672" y="2753312"/>
            <a:ext cx="173015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Regenerace během výkonu</a:t>
            </a:r>
          </a:p>
        </p:txBody>
      </p:sp>
      <p:sp>
        <p:nvSpPr>
          <p:cNvPr id="26" name="Obdélník 25">
            <a:extLst>
              <a:ext uri="{FF2B5EF4-FFF2-40B4-BE49-F238E27FC236}">
                <a16:creationId xmlns:a16="http://schemas.microsoft.com/office/drawing/2014/main" id="{EC440B05-810A-464D-B1D0-31261C01D4D7}"/>
              </a:ext>
            </a:extLst>
          </p:cNvPr>
          <p:cNvSpPr/>
          <p:nvPr/>
        </p:nvSpPr>
        <p:spPr>
          <a:xfrm>
            <a:off x="4945832" y="2753312"/>
            <a:ext cx="1730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Regenerace po výkonu</a:t>
            </a:r>
          </a:p>
        </p:txBody>
      </p:sp>
      <p:sp>
        <p:nvSpPr>
          <p:cNvPr id="27" name="Obdélník 26">
            <a:extLst>
              <a:ext uri="{FF2B5EF4-FFF2-40B4-BE49-F238E27FC236}">
                <a16:creationId xmlns:a16="http://schemas.microsoft.com/office/drawing/2014/main" id="{DE8C5DD5-9112-4D0C-ACDE-5065B6FADD74}"/>
              </a:ext>
            </a:extLst>
          </p:cNvPr>
          <p:cNvSpPr/>
          <p:nvPr/>
        </p:nvSpPr>
        <p:spPr>
          <a:xfrm>
            <a:off x="3143672" y="1930400"/>
            <a:ext cx="1730152" cy="57606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Výkon</a:t>
            </a:r>
          </a:p>
        </p:txBody>
      </p:sp>
      <p:sp>
        <p:nvSpPr>
          <p:cNvPr id="29" name="Obdélník 28">
            <a:extLst>
              <a:ext uri="{FF2B5EF4-FFF2-40B4-BE49-F238E27FC236}">
                <a16:creationId xmlns:a16="http://schemas.microsoft.com/office/drawing/2014/main" id="{81414135-0B88-421E-9AF5-F7026CC8247C}"/>
              </a:ext>
            </a:extLst>
          </p:cNvPr>
          <p:cNvSpPr/>
          <p:nvPr/>
        </p:nvSpPr>
        <p:spPr>
          <a:xfrm>
            <a:off x="4945832" y="3329376"/>
            <a:ext cx="864096" cy="576064"/>
          </a:xfrm>
          <a:prstGeom prst="rect">
            <a:avLst/>
          </a:prstGeom>
          <a:solidFill>
            <a:schemeClr val="bg1">
              <a:lumMod val="6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Časná</a:t>
            </a:r>
          </a:p>
        </p:txBody>
      </p:sp>
      <p:sp>
        <p:nvSpPr>
          <p:cNvPr id="30" name="Obdélník 29">
            <a:extLst>
              <a:ext uri="{FF2B5EF4-FFF2-40B4-BE49-F238E27FC236}">
                <a16:creationId xmlns:a16="http://schemas.microsoft.com/office/drawing/2014/main" id="{BBA52CBA-8F9C-46FA-B892-3F2F040CC599}"/>
              </a:ext>
            </a:extLst>
          </p:cNvPr>
          <p:cNvSpPr/>
          <p:nvPr/>
        </p:nvSpPr>
        <p:spPr>
          <a:xfrm>
            <a:off x="5809928" y="3329376"/>
            <a:ext cx="866056" cy="576064"/>
          </a:xfrm>
          <a:prstGeom prst="rect">
            <a:avLst/>
          </a:prstGeom>
          <a:solidFill>
            <a:schemeClr val="bg1">
              <a:lumMod val="6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Pozdní</a:t>
            </a:r>
          </a:p>
        </p:txBody>
      </p:sp>
      <p:sp>
        <p:nvSpPr>
          <p:cNvPr id="12" name="Nadpis 1">
            <a:extLst>
              <a:ext uri="{FF2B5EF4-FFF2-40B4-BE49-F238E27FC236}">
                <a16:creationId xmlns:a16="http://schemas.microsoft.com/office/drawing/2014/main" id="{0E23483A-47BC-495A-9F67-B716FA53019D}"/>
              </a:ext>
            </a:extLst>
          </p:cNvPr>
          <p:cNvSpPr>
            <a:spLocks noGrp="1"/>
          </p:cNvSpPr>
          <p:nvPr>
            <p:ph type="title"/>
          </p:nvPr>
        </p:nvSpPr>
        <p:spPr>
          <a:xfrm>
            <a:off x="677334" y="609600"/>
            <a:ext cx="8596668" cy="1320800"/>
          </a:xfrm>
        </p:spPr>
        <p:txBody>
          <a:bodyPr/>
          <a:lstStyle/>
          <a:p>
            <a:r>
              <a:rPr lang="cs-CZ" dirty="0"/>
              <a:t>Regenerace</a:t>
            </a:r>
            <a:br>
              <a:rPr lang="cs-CZ" dirty="0"/>
            </a:br>
            <a:r>
              <a:rPr lang="cs-CZ" sz="2400" dirty="0"/>
              <a:t>Obecné dělení</a:t>
            </a:r>
            <a:endParaRPr lang="cs-CZ" dirty="0"/>
          </a:p>
        </p:txBody>
      </p:sp>
      <p:grpSp>
        <p:nvGrpSpPr>
          <p:cNvPr id="13" name="Skupina 12">
            <a:extLst>
              <a:ext uri="{FF2B5EF4-FFF2-40B4-BE49-F238E27FC236}">
                <a16:creationId xmlns:a16="http://schemas.microsoft.com/office/drawing/2014/main" id="{291D16EB-613C-4510-897C-B919CBC63EC5}"/>
              </a:ext>
            </a:extLst>
          </p:cNvPr>
          <p:cNvGrpSpPr/>
          <p:nvPr/>
        </p:nvGrpSpPr>
        <p:grpSpPr>
          <a:xfrm>
            <a:off x="8112224" y="895349"/>
            <a:ext cx="3816424" cy="2173607"/>
            <a:chOff x="979" y="2133400"/>
            <a:chExt cx="1838225" cy="919112"/>
          </a:xfrm>
        </p:grpSpPr>
        <p:sp>
          <p:nvSpPr>
            <p:cNvPr id="14" name="Obdélník 13">
              <a:extLst>
                <a:ext uri="{FF2B5EF4-FFF2-40B4-BE49-F238E27FC236}">
                  <a16:creationId xmlns:a16="http://schemas.microsoft.com/office/drawing/2014/main" id="{3DDC49B8-8165-47D2-9B19-C45004BD0739}"/>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7" name="TextovéPole 16">
              <a:extLst>
                <a:ext uri="{FF2B5EF4-FFF2-40B4-BE49-F238E27FC236}">
                  <a16:creationId xmlns:a16="http://schemas.microsoft.com/office/drawing/2014/main" id="{4404504C-757F-4686-A894-A4E12A0B322D}"/>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Časná fáze regenerace</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Některé regenerační metody jsou v první fázi časné regenerace naprosto nezbytné, zatímco jiné mohou regenerační, respektive adaptační proces výrazně zpomalit či narušit.</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8" name="Grafický objekt 17" descr="Muž">
            <a:extLst>
              <a:ext uri="{FF2B5EF4-FFF2-40B4-BE49-F238E27FC236}">
                <a16:creationId xmlns:a16="http://schemas.microsoft.com/office/drawing/2014/main" id="{4BD786FA-CCC2-4A5F-99E0-1BD0179168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1448" y="2226759"/>
            <a:ext cx="914400" cy="914400"/>
          </a:xfrm>
          <a:prstGeom prst="rect">
            <a:avLst/>
          </a:prstGeom>
        </p:spPr>
      </p:pic>
      <p:pic>
        <p:nvPicPr>
          <p:cNvPr id="20" name="Grafický objekt 19" descr="Žárovka a ozubené kolečko">
            <a:extLst>
              <a:ext uri="{FF2B5EF4-FFF2-40B4-BE49-F238E27FC236}">
                <a16:creationId xmlns:a16="http://schemas.microsoft.com/office/drawing/2014/main" id="{8998B324-A25E-4C94-9D3D-644482DC07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0852" y="1631168"/>
            <a:ext cx="595591" cy="595591"/>
          </a:xfrm>
          <a:prstGeom prst="rect">
            <a:avLst/>
          </a:prstGeom>
        </p:spPr>
      </p:pic>
    </p:spTree>
    <p:extLst>
      <p:ext uri="{BB962C8B-B14F-4D97-AF65-F5344CB8AC3E}">
        <p14:creationId xmlns:p14="http://schemas.microsoft.com/office/powerpoint/2010/main" val="344704766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35625-D9B0-4020-A7EB-5A4CF5332251}"/>
              </a:ext>
            </a:extLst>
          </p:cNvPr>
          <p:cNvSpPr>
            <a:spLocks noGrp="1"/>
          </p:cNvSpPr>
          <p:nvPr>
            <p:ph type="title"/>
          </p:nvPr>
        </p:nvSpPr>
        <p:spPr/>
        <p:txBody>
          <a:bodyPr/>
          <a:lstStyle/>
          <a:p>
            <a:r>
              <a:rPr lang="cs-CZ" dirty="0"/>
              <a:t>Pasivní regenerace</a:t>
            </a:r>
            <a:br>
              <a:rPr lang="cs-CZ" dirty="0"/>
            </a:br>
            <a:r>
              <a:rPr lang="cs-CZ" sz="2400" dirty="0"/>
              <a:t>Procesy probíhající nezávisle na naší vůli</a:t>
            </a:r>
            <a:endParaRPr lang="cs-CZ" dirty="0"/>
          </a:p>
        </p:txBody>
      </p:sp>
      <p:sp>
        <p:nvSpPr>
          <p:cNvPr id="3" name="Zástupný obsah 2">
            <a:extLst>
              <a:ext uri="{FF2B5EF4-FFF2-40B4-BE49-F238E27FC236}">
                <a16:creationId xmlns:a16="http://schemas.microsoft.com/office/drawing/2014/main" id="{39728234-8CEE-4D59-AB3E-612A18997056}"/>
              </a:ext>
            </a:extLst>
          </p:cNvPr>
          <p:cNvSpPr>
            <a:spLocks noGrp="1"/>
          </p:cNvSpPr>
          <p:nvPr>
            <p:ph idx="1"/>
          </p:nvPr>
        </p:nvSpPr>
        <p:spPr>
          <a:xfrm>
            <a:off x="677334" y="2651189"/>
            <a:ext cx="8596668" cy="3880773"/>
          </a:xfrm>
        </p:spPr>
        <p:txBody>
          <a:bodyPr/>
          <a:lstStyle/>
          <a:p>
            <a:r>
              <a:rPr lang="cs-CZ" dirty="0"/>
              <a:t>Soubor fyziologických procesů, které umožňují obnovu homeostázy (energie, acidobazická rovnováha atp.) po jejím narušení fyzickou zátěží.</a:t>
            </a:r>
          </a:p>
          <a:p>
            <a:r>
              <a:rPr lang="cs-CZ" dirty="0"/>
              <a:t>Probíhají </a:t>
            </a:r>
            <a:r>
              <a:rPr lang="cs-CZ" b="1" dirty="0"/>
              <a:t>neustále</a:t>
            </a:r>
            <a:r>
              <a:rPr lang="cs-CZ" dirty="0"/>
              <a:t> – před, během i po zatížení.</a:t>
            </a:r>
          </a:p>
          <a:p>
            <a:r>
              <a:rPr lang="cs-CZ" dirty="0"/>
              <a:t>Z pohledu metodiky tréninkové zátěže je proto důležité brát </a:t>
            </a:r>
            <a:r>
              <a:rPr lang="cs-CZ" b="1" dirty="0"/>
              <a:t>ohled na dostatečný odpočinek během</a:t>
            </a:r>
            <a:r>
              <a:rPr lang="cs-CZ" dirty="0"/>
              <a:t> (interval odpočinku ve vztahu k intenzitě) </a:t>
            </a:r>
            <a:r>
              <a:rPr lang="cs-CZ" b="1" dirty="0"/>
              <a:t>a po tréninku</a:t>
            </a:r>
            <a:r>
              <a:rPr lang="cs-CZ" dirty="0"/>
              <a:t> (spánek či interval odpočinku mezi více tréninkovými fázemi během dne).</a:t>
            </a:r>
          </a:p>
          <a:p>
            <a:pPr lvl="1"/>
            <a:r>
              <a:rPr lang="cs-CZ" dirty="0"/>
              <a:t>Vytrvalost vs síla a rychlost</a:t>
            </a:r>
          </a:p>
        </p:txBody>
      </p:sp>
      <p:pic>
        <p:nvPicPr>
          <p:cNvPr id="4" name="Grafický objekt 3" descr="Spánek">
            <a:extLst>
              <a:ext uri="{FF2B5EF4-FFF2-40B4-BE49-F238E27FC236}">
                <a16:creationId xmlns:a16="http://schemas.microsoft.com/office/drawing/2014/main" id="{B4EDBCBD-6171-47BE-9EED-1EAF2A9F9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700808"/>
            <a:ext cx="914400" cy="914400"/>
          </a:xfrm>
          <a:prstGeom prst="rect">
            <a:avLst/>
          </a:prstGeom>
        </p:spPr>
      </p:pic>
      <p:pic>
        <p:nvPicPr>
          <p:cNvPr id="13" name="Grafický objekt 12" descr="Přestat sledovat">
            <a:extLst>
              <a:ext uri="{FF2B5EF4-FFF2-40B4-BE49-F238E27FC236}">
                <a16:creationId xmlns:a16="http://schemas.microsoft.com/office/drawing/2014/main" id="{0F30239B-A14C-46E7-B4F1-1021E1638F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5520" y="1700808"/>
            <a:ext cx="914400" cy="914400"/>
          </a:xfrm>
          <a:prstGeom prst="rect">
            <a:avLst/>
          </a:prstGeom>
        </p:spPr>
      </p:pic>
      <p:sp>
        <p:nvSpPr>
          <p:cNvPr id="14" name="Obdélník 13">
            <a:extLst>
              <a:ext uri="{FF2B5EF4-FFF2-40B4-BE49-F238E27FC236}">
                <a16:creationId xmlns:a16="http://schemas.microsoft.com/office/drawing/2014/main" id="{33788FED-0AFE-4720-99AF-614A66081F06}"/>
              </a:ext>
            </a:extLst>
          </p:cNvPr>
          <p:cNvSpPr/>
          <p:nvPr/>
        </p:nvSpPr>
        <p:spPr>
          <a:xfrm>
            <a:off x="-22464" y="6642556"/>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pic>
        <p:nvPicPr>
          <p:cNvPr id="15" name="Grafický objekt 14" descr="Hrdinka">
            <a:extLst>
              <a:ext uri="{FF2B5EF4-FFF2-40B4-BE49-F238E27FC236}">
                <a16:creationId xmlns:a16="http://schemas.microsoft.com/office/drawing/2014/main" id="{08CA5F4C-2058-4F01-92BA-BB9CD7ECBE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1058" y="1736886"/>
            <a:ext cx="914400" cy="914400"/>
          </a:xfrm>
          <a:prstGeom prst="rect">
            <a:avLst/>
          </a:prstGeom>
        </p:spPr>
      </p:pic>
      <p:pic>
        <p:nvPicPr>
          <p:cNvPr id="16" name="Grafický objekt 15" descr="Exponenciální graf">
            <a:extLst>
              <a:ext uri="{FF2B5EF4-FFF2-40B4-BE49-F238E27FC236}">
                <a16:creationId xmlns:a16="http://schemas.microsoft.com/office/drawing/2014/main" id="{3387D969-216E-462A-AE77-CA6CC5249B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27923" y="1729874"/>
            <a:ext cx="914400" cy="914400"/>
          </a:xfrm>
          <a:prstGeom prst="rect">
            <a:avLst/>
          </a:prstGeom>
        </p:spPr>
      </p:pic>
      <p:pic>
        <p:nvPicPr>
          <p:cNvPr id="17" name="Grafický objekt 16" descr="Hrdina">
            <a:extLst>
              <a:ext uri="{FF2B5EF4-FFF2-40B4-BE49-F238E27FC236}">
                <a16:creationId xmlns:a16="http://schemas.microsoft.com/office/drawing/2014/main" id="{518F8F02-74BD-4BDD-8BDC-B02DC7EB363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87951" y="1729874"/>
            <a:ext cx="914400" cy="914400"/>
          </a:xfrm>
          <a:prstGeom prst="rect">
            <a:avLst/>
          </a:prstGeom>
        </p:spPr>
      </p:pic>
      <p:cxnSp>
        <p:nvCxnSpPr>
          <p:cNvPr id="18" name="Přímá spojnice se šipkou 17">
            <a:extLst>
              <a:ext uri="{FF2B5EF4-FFF2-40B4-BE49-F238E27FC236}">
                <a16:creationId xmlns:a16="http://schemas.microsoft.com/office/drawing/2014/main" id="{0C38A600-A86B-42A7-8179-24C013948B8E}"/>
              </a:ext>
            </a:extLst>
          </p:cNvPr>
          <p:cNvCxnSpPr>
            <a:cxnSpLocks/>
            <a:stCxn id="16" idx="3"/>
            <a:endCxn id="17" idx="1"/>
          </p:cNvCxnSpPr>
          <p:nvPr/>
        </p:nvCxnSpPr>
        <p:spPr>
          <a:xfrm>
            <a:off x="4842323" y="218707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6AF2AA37-D520-42CE-ADA1-9B545A3B0257}"/>
              </a:ext>
            </a:extLst>
          </p:cNvPr>
          <p:cNvCxnSpPr>
            <a:cxnSpLocks/>
          </p:cNvCxnSpPr>
          <p:nvPr/>
        </p:nvCxnSpPr>
        <p:spPr>
          <a:xfrm>
            <a:off x="2592565" y="217249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863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descr="Obsah obrázku postel, interiér, ležící, bílá&#10;&#10;Popis byl vytvořen automaticky">
            <a:extLst>
              <a:ext uri="{FF2B5EF4-FFF2-40B4-BE49-F238E27FC236}">
                <a16:creationId xmlns:a16="http://schemas.microsoft.com/office/drawing/2014/main" id="{9F41710E-FC9C-4B30-B453-E32BC7D0D9AC}"/>
              </a:ext>
            </a:extLst>
          </p:cNvPr>
          <p:cNvPicPr>
            <a:picLocks noChangeAspect="1"/>
          </p:cNvPicPr>
          <p:nvPr/>
        </p:nvPicPr>
        <p:blipFill rotWithShape="1">
          <a:blip r:embed="rId2">
            <a:extLst>
              <a:ext uri="{28A0092B-C50C-407E-A947-70E740481C1C}">
                <a14:useLocalDpi xmlns:a14="http://schemas.microsoft.com/office/drawing/2010/main" val="0"/>
              </a:ext>
            </a:extLst>
          </a:blip>
          <a:srcRect l="28508" r="1113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8DCAA5AE-1E5E-4D13-B35C-893EE472DBA3}"/>
              </a:ext>
            </a:extLst>
          </p:cNvPr>
          <p:cNvSpPr>
            <a:spLocks noGrp="1"/>
          </p:cNvSpPr>
          <p:nvPr>
            <p:ph type="title"/>
          </p:nvPr>
        </p:nvSpPr>
        <p:spPr>
          <a:xfrm>
            <a:off x="677333" y="609600"/>
            <a:ext cx="4050515" cy="1320800"/>
          </a:xfrm>
        </p:spPr>
        <p:txBody>
          <a:bodyPr>
            <a:normAutofit fontScale="90000"/>
          </a:bodyPr>
          <a:lstStyle/>
          <a:p>
            <a:r>
              <a:rPr lang="cs-CZ" sz="4000" dirty="0"/>
              <a:t>Pasivní regenerace</a:t>
            </a:r>
            <a:br>
              <a:rPr lang="cs-CZ" sz="3300" dirty="0"/>
            </a:br>
            <a:r>
              <a:rPr lang="cs-CZ" sz="2700" dirty="0"/>
              <a:t>Spánek</a:t>
            </a:r>
            <a:endParaRPr lang="cs-CZ" sz="3300" dirty="0"/>
          </a:p>
        </p:txBody>
      </p:sp>
      <p:sp>
        <p:nvSpPr>
          <p:cNvPr id="3" name="Zástupný obsah 2">
            <a:extLst>
              <a:ext uri="{FF2B5EF4-FFF2-40B4-BE49-F238E27FC236}">
                <a16:creationId xmlns:a16="http://schemas.microsoft.com/office/drawing/2014/main" id="{670848AD-C05B-4CC9-A946-1F1CA7DC717E}"/>
              </a:ext>
            </a:extLst>
          </p:cNvPr>
          <p:cNvSpPr>
            <a:spLocks noGrp="1"/>
          </p:cNvSpPr>
          <p:nvPr>
            <p:ph idx="1"/>
          </p:nvPr>
        </p:nvSpPr>
        <p:spPr>
          <a:xfrm>
            <a:off x="713846" y="1988840"/>
            <a:ext cx="3851122" cy="3880773"/>
          </a:xfrm>
        </p:spPr>
        <p:txBody>
          <a:bodyPr>
            <a:normAutofit/>
          </a:bodyPr>
          <a:lstStyle/>
          <a:p>
            <a:r>
              <a:rPr lang="cs-CZ" dirty="0"/>
              <a:t>Přímá spojitost kvality spánku a lidské produktivity (nejen tréninkové, ale i pracovní aj.).</a:t>
            </a:r>
          </a:p>
          <a:p>
            <a:r>
              <a:rPr lang="cs-CZ" dirty="0"/>
              <a:t>Kolik hodin denně bychom měli spát? Jaké by měly být podmínky spánku?</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Obrázek 6">
            <a:hlinkClick r:id="rId3"/>
            <a:extLst>
              <a:ext uri="{FF2B5EF4-FFF2-40B4-BE49-F238E27FC236}">
                <a16:creationId xmlns:a16="http://schemas.microsoft.com/office/drawing/2014/main" id="{BBC3EE82-1897-457A-A3D4-08D34EF56AB0}"/>
              </a:ext>
            </a:extLst>
          </p:cNvPr>
          <p:cNvPicPr>
            <a:picLocks noChangeAspect="1"/>
          </p:cNvPicPr>
          <p:nvPr/>
        </p:nvPicPr>
        <p:blipFill>
          <a:blip r:embed="rId4"/>
          <a:stretch>
            <a:fillRect/>
          </a:stretch>
        </p:blipFill>
        <p:spPr>
          <a:xfrm>
            <a:off x="677333" y="4155926"/>
            <a:ext cx="6553200" cy="857250"/>
          </a:xfrm>
          <a:prstGeom prst="rect">
            <a:avLst/>
          </a:prstGeom>
        </p:spPr>
      </p:pic>
      <p:sp>
        <p:nvSpPr>
          <p:cNvPr id="8" name="Obdélník 7">
            <a:extLst>
              <a:ext uri="{FF2B5EF4-FFF2-40B4-BE49-F238E27FC236}">
                <a16:creationId xmlns:a16="http://schemas.microsoft.com/office/drawing/2014/main" id="{C9CA5C4D-7982-4EB2-BE85-A1801358B0BE}"/>
              </a:ext>
            </a:extLst>
          </p:cNvPr>
          <p:cNvSpPr/>
          <p:nvPr/>
        </p:nvSpPr>
        <p:spPr>
          <a:xfrm>
            <a:off x="0" y="6642556"/>
            <a:ext cx="6096000" cy="215444"/>
          </a:xfrm>
          <a:prstGeom prst="rect">
            <a:avLst/>
          </a:prstGeom>
        </p:spPr>
        <p:txBody>
          <a:bodyPr>
            <a:spAutoFit/>
          </a:bodyPr>
          <a:lstStyle/>
          <a:p>
            <a:r>
              <a:rPr lang="cs-CZ" sz="800" dirty="0"/>
              <a:t>https://www.sleepfoundation.org/articles/how-much-sleep-do-we-really-need</a:t>
            </a:r>
          </a:p>
        </p:txBody>
      </p:sp>
    </p:spTree>
    <p:extLst>
      <p:ext uri="{BB962C8B-B14F-4D97-AF65-F5344CB8AC3E}">
        <p14:creationId xmlns:p14="http://schemas.microsoft.com/office/powerpoint/2010/main" val="31208943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postel&#10;&#10;Popis byl vytvořen automaticky">
            <a:extLst>
              <a:ext uri="{FF2B5EF4-FFF2-40B4-BE49-F238E27FC236}">
                <a16:creationId xmlns:a16="http://schemas.microsoft.com/office/drawing/2014/main" id="{D854AA3A-1B09-4F54-8B79-657DED95EBD4}"/>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22894" b="4290"/>
          <a:stretch/>
        </p:blipFill>
        <p:spPr>
          <a:xfrm>
            <a:off x="20" y="10"/>
            <a:ext cx="12191980" cy="6857990"/>
          </a:xfrm>
          <a:prstGeom prst="rect">
            <a:avLst/>
          </a:prstGeom>
        </p:spPr>
      </p:pic>
      <p:sp>
        <p:nvSpPr>
          <p:cNvPr id="2" name="Nadpis 1">
            <a:extLst>
              <a:ext uri="{FF2B5EF4-FFF2-40B4-BE49-F238E27FC236}">
                <a16:creationId xmlns:a16="http://schemas.microsoft.com/office/drawing/2014/main" id="{A750E3D5-F1C4-4BB3-92BC-7EC477402663}"/>
              </a:ext>
            </a:extLst>
          </p:cNvPr>
          <p:cNvSpPr>
            <a:spLocks noGrp="1"/>
          </p:cNvSpPr>
          <p:nvPr>
            <p:ph type="title"/>
          </p:nvPr>
        </p:nvSpPr>
        <p:spPr>
          <a:xfrm>
            <a:off x="677334" y="609600"/>
            <a:ext cx="8596668" cy="1320800"/>
          </a:xfrm>
        </p:spPr>
        <p:txBody>
          <a:bodyPr>
            <a:normAutofit/>
          </a:bodyPr>
          <a:lstStyle/>
          <a:p>
            <a:r>
              <a:rPr lang="cs-CZ" dirty="0"/>
              <a:t>Regenerace</a:t>
            </a:r>
            <a:br>
              <a:rPr lang="cs-CZ" dirty="0"/>
            </a:br>
            <a:r>
              <a:rPr lang="cs-CZ"/>
              <a:t>Úvod</a:t>
            </a:r>
            <a:endParaRPr lang="cs-CZ" dirty="0"/>
          </a:p>
        </p:txBody>
      </p:sp>
      <p:sp>
        <p:nvSpPr>
          <p:cNvPr id="3" name="Zástupný obsah 2">
            <a:extLst>
              <a:ext uri="{FF2B5EF4-FFF2-40B4-BE49-F238E27FC236}">
                <a16:creationId xmlns:a16="http://schemas.microsoft.com/office/drawing/2014/main" id="{341AE77E-2F7A-4CE9-8F55-85BFA605054A}"/>
              </a:ext>
            </a:extLst>
          </p:cNvPr>
          <p:cNvSpPr>
            <a:spLocks noGrp="1"/>
          </p:cNvSpPr>
          <p:nvPr>
            <p:ph idx="1"/>
          </p:nvPr>
        </p:nvSpPr>
        <p:spPr>
          <a:xfrm>
            <a:off x="677334" y="2160589"/>
            <a:ext cx="8596668" cy="3880773"/>
          </a:xfrm>
        </p:spPr>
        <p:txBody>
          <a:bodyPr>
            <a:normAutofit/>
          </a:bodyPr>
          <a:lstStyle/>
          <a:p>
            <a:r>
              <a:rPr lang="cs-CZ">
                <a:solidFill>
                  <a:srgbClr val="FFFFFF"/>
                </a:solidFill>
              </a:rPr>
              <a:t>Biologický proces zahrnující </a:t>
            </a:r>
            <a:r>
              <a:rPr lang="cs-CZ" b="1" i="1">
                <a:solidFill>
                  <a:srgbClr val="FFFFFF"/>
                </a:solidFill>
              </a:rPr>
              <a:t>činnost organismu vedoucí k úplné obnově psychických i tělesných sil</a:t>
            </a:r>
            <a:r>
              <a:rPr lang="cs-CZ">
                <a:solidFill>
                  <a:srgbClr val="FFFFFF"/>
                </a:solidFill>
              </a:rPr>
              <a:t> narušených předchozím zatížením.</a:t>
            </a:r>
          </a:p>
          <a:p>
            <a:r>
              <a:rPr lang="cs-CZ">
                <a:solidFill>
                  <a:srgbClr val="FFFFFF"/>
                </a:solidFill>
              </a:rPr>
              <a:t>Aby došlo k regeneračním procesům, musí předchozí zatížení uvést organismus do určitého stupně </a:t>
            </a:r>
            <a:r>
              <a:rPr lang="cs-CZ" b="1" i="1">
                <a:solidFill>
                  <a:srgbClr val="FFFFFF"/>
                </a:solidFill>
              </a:rPr>
              <a:t>únavy</a:t>
            </a:r>
            <a:r>
              <a:rPr lang="cs-CZ">
                <a:solidFill>
                  <a:srgbClr val="FFFFFF"/>
                </a:solidFill>
              </a:rPr>
              <a:t>, neboli narušení </a:t>
            </a:r>
            <a:r>
              <a:rPr lang="cs-CZ" b="1" i="1">
                <a:solidFill>
                  <a:srgbClr val="FFFFFF"/>
                </a:solidFill>
              </a:rPr>
              <a:t>homeostázy</a:t>
            </a:r>
            <a:r>
              <a:rPr lang="cs-CZ">
                <a:solidFill>
                  <a:srgbClr val="FFFFFF"/>
                </a:solidFill>
              </a:rPr>
              <a:t>.</a:t>
            </a:r>
          </a:p>
          <a:p>
            <a:r>
              <a:rPr lang="cs-CZ">
                <a:solidFill>
                  <a:srgbClr val="FFFFFF"/>
                </a:solidFill>
              </a:rPr>
              <a:t>Proces regenerace není zahájen po zatížení, ale </a:t>
            </a:r>
            <a:r>
              <a:rPr lang="cs-CZ" b="1" i="1">
                <a:solidFill>
                  <a:srgbClr val="FFFFFF"/>
                </a:solidFill>
              </a:rPr>
              <a:t>prolíná se celým tréninkovým zatížením a obdobím po něm</a:t>
            </a:r>
            <a:r>
              <a:rPr lang="cs-CZ">
                <a:solidFill>
                  <a:srgbClr val="FFFFFF"/>
                </a:solidFill>
              </a:rPr>
              <a:t>. Zotavení je proto potřeba chápat jako </a:t>
            </a:r>
            <a:r>
              <a:rPr lang="cs-CZ" b="1" i="1">
                <a:solidFill>
                  <a:srgbClr val="FFFFFF"/>
                </a:solidFill>
              </a:rPr>
              <a:t>součást tréninku </a:t>
            </a:r>
            <a:r>
              <a:rPr lang="cs-CZ">
                <a:solidFill>
                  <a:srgbClr val="FFFFFF"/>
                </a:solidFill>
              </a:rPr>
              <a:t>zařazenou ať už přímo v jednotlivých tréninkových hodinách, nebo regeneračních obdobích.</a:t>
            </a:r>
          </a:p>
          <a:p>
            <a:endParaRPr lang="cs-CZ">
              <a:solidFill>
                <a:srgbClr val="FFFFFF"/>
              </a:solidFill>
            </a:endParaRPr>
          </a:p>
        </p:txBody>
      </p:sp>
    </p:spTree>
    <p:extLst>
      <p:ext uri="{BB962C8B-B14F-4D97-AF65-F5344CB8AC3E}">
        <p14:creationId xmlns:p14="http://schemas.microsoft.com/office/powerpoint/2010/main" val="370101908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46D8A-D8BB-44CC-AB91-10C98F7375F5}"/>
              </a:ext>
            </a:extLst>
          </p:cNvPr>
          <p:cNvSpPr>
            <a:spLocks noGrp="1"/>
          </p:cNvSpPr>
          <p:nvPr>
            <p:ph type="title"/>
          </p:nvPr>
        </p:nvSpPr>
        <p:spPr>
          <a:xfrm>
            <a:off x="5536734" y="609600"/>
            <a:ext cx="4447698" cy="1320800"/>
          </a:xfrm>
        </p:spPr>
        <p:txBody>
          <a:bodyPr>
            <a:normAutofit fontScale="90000"/>
          </a:bodyPr>
          <a:lstStyle/>
          <a:p>
            <a:pPr>
              <a:lnSpc>
                <a:spcPct val="90000"/>
              </a:lnSpc>
            </a:pPr>
            <a:r>
              <a:rPr lang="cs-CZ" sz="4400" dirty="0"/>
              <a:t>Aktivní formy regenerace</a:t>
            </a:r>
            <a:br>
              <a:rPr lang="cs-CZ" sz="2000" dirty="0"/>
            </a:br>
            <a:r>
              <a:rPr lang="cs-CZ" sz="2700" dirty="0"/>
              <a:t>Aktivní zařazení specifických regeneračních metod a prostředků</a:t>
            </a:r>
            <a:endParaRPr lang="cs-CZ" sz="2000" dirty="0"/>
          </a:p>
        </p:txBody>
      </p:sp>
      <p:sp>
        <p:nvSpPr>
          <p:cNvPr id="3" name="Zástupný obsah 2">
            <a:extLst>
              <a:ext uri="{FF2B5EF4-FFF2-40B4-BE49-F238E27FC236}">
                <a16:creationId xmlns:a16="http://schemas.microsoft.com/office/drawing/2014/main" id="{C10F4BD6-2959-4DB3-964E-9C97670CC9AA}"/>
              </a:ext>
            </a:extLst>
          </p:cNvPr>
          <p:cNvSpPr>
            <a:spLocks noGrp="1"/>
          </p:cNvSpPr>
          <p:nvPr>
            <p:ph idx="1"/>
          </p:nvPr>
        </p:nvSpPr>
        <p:spPr>
          <a:xfrm>
            <a:off x="5209563" y="2860595"/>
            <a:ext cx="4064439" cy="3880773"/>
          </a:xfrm>
        </p:spPr>
        <p:txBody>
          <a:bodyPr>
            <a:normAutofit/>
          </a:bodyPr>
          <a:lstStyle/>
          <a:p>
            <a:r>
              <a:rPr lang="cs-CZ" dirty="0"/>
              <a:t>Pasivní (odpočinek) formy regenerace:</a:t>
            </a:r>
          </a:p>
          <a:p>
            <a:pPr lvl="1"/>
            <a:r>
              <a:rPr lang="cs-CZ" dirty="0"/>
              <a:t>Pasivní odpočinek (relaxační techniky a cvičení)</a:t>
            </a:r>
          </a:p>
          <a:p>
            <a:pPr lvl="1"/>
            <a:r>
              <a:rPr lang="cs-CZ" dirty="0"/>
              <a:t>Fyzikální terapie</a:t>
            </a:r>
          </a:p>
          <a:p>
            <a:r>
              <a:rPr lang="cs-CZ" dirty="0"/>
              <a:t>Aktivní (odpočinek) formy regenerace:</a:t>
            </a:r>
          </a:p>
          <a:p>
            <a:pPr lvl="1"/>
            <a:r>
              <a:rPr lang="cs-CZ" dirty="0"/>
              <a:t>PA lehké a střední intenzity (max. 60 % MTR)</a:t>
            </a:r>
          </a:p>
          <a:p>
            <a:pPr lvl="1"/>
            <a:r>
              <a:rPr lang="cs-CZ" dirty="0"/>
              <a:t>Jiná PA</a:t>
            </a:r>
          </a:p>
        </p:txBody>
      </p:sp>
      <p:pic>
        <p:nvPicPr>
          <p:cNvPr id="6" name="Obrázek 5" descr="Obsah obrázku oblečení, postel, ležící, žena&#10;&#10;Popis byl vytvořen automaticky">
            <a:extLst>
              <a:ext uri="{FF2B5EF4-FFF2-40B4-BE49-F238E27FC236}">
                <a16:creationId xmlns:a16="http://schemas.microsoft.com/office/drawing/2014/main" id="{4DDE4901-50C3-486D-B50D-5485F52C34A6}"/>
              </a:ext>
            </a:extLst>
          </p:cNvPr>
          <p:cNvPicPr>
            <a:picLocks noChangeAspect="1"/>
          </p:cNvPicPr>
          <p:nvPr/>
        </p:nvPicPr>
        <p:blipFill rotWithShape="1">
          <a:blip r:embed="rId2">
            <a:extLst>
              <a:ext uri="{28A0092B-C50C-407E-A947-70E740481C1C}">
                <a14:useLocalDpi xmlns:a14="http://schemas.microsoft.com/office/drawing/2010/main" val="0"/>
              </a:ext>
            </a:extLst>
          </a:blip>
          <a:srcRect l="24351" r="1133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Obdélník 3">
            <a:extLst>
              <a:ext uri="{FF2B5EF4-FFF2-40B4-BE49-F238E27FC236}">
                <a16:creationId xmlns:a16="http://schemas.microsoft.com/office/drawing/2014/main" id="{CE5C229A-6940-412E-BC4B-3200081DDC0F}"/>
              </a:ext>
            </a:extLst>
          </p:cNvPr>
          <p:cNvSpPr/>
          <p:nvPr/>
        </p:nvSpPr>
        <p:spPr>
          <a:xfrm>
            <a:off x="-22464" y="6642556"/>
            <a:ext cx="8088560" cy="215444"/>
          </a:xfrm>
          <a:prstGeom prst="rect">
            <a:avLst/>
          </a:prstGeom>
        </p:spPr>
        <p:txBody>
          <a:bodyPr wrap="square">
            <a:spAutoFit/>
          </a:bodyPr>
          <a:lstStyle/>
          <a:p>
            <a:pPr>
              <a:spcAft>
                <a:spcPts val="600"/>
              </a:spcAft>
            </a:pPr>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a:effectLst/>
            </a:endParaRPr>
          </a:p>
        </p:txBody>
      </p:sp>
    </p:spTree>
    <p:extLst>
      <p:ext uri="{BB962C8B-B14F-4D97-AF65-F5344CB8AC3E}">
        <p14:creationId xmlns:p14="http://schemas.microsoft.com/office/powerpoint/2010/main" val="291058593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36734" y="609600"/>
            <a:ext cx="3737268" cy="1320800"/>
          </a:xfrm>
        </p:spPr>
        <p:txBody>
          <a:bodyPr>
            <a:normAutofit/>
          </a:bodyPr>
          <a:lstStyle/>
          <a:p>
            <a:r>
              <a:rPr lang="cs-CZ" dirty="0"/>
              <a:t>Prostředky regenerace</a:t>
            </a:r>
          </a:p>
        </p:txBody>
      </p:sp>
      <p:sp>
        <p:nvSpPr>
          <p:cNvPr id="3" name="Zástupný symbol pro obsah 2"/>
          <p:cNvSpPr>
            <a:spLocks noGrp="1"/>
          </p:cNvSpPr>
          <p:nvPr>
            <p:ph idx="1"/>
          </p:nvPr>
        </p:nvSpPr>
        <p:spPr>
          <a:xfrm>
            <a:off x="5209563" y="2160589"/>
            <a:ext cx="4064439" cy="3880773"/>
          </a:xfrm>
        </p:spPr>
        <p:txBody>
          <a:bodyPr>
            <a:normAutofit/>
          </a:bodyPr>
          <a:lstStyle/>
          <a:p>
            <a:r>
              <a:rPr lang="cs-CZ" dirty="0"/>
              <a:t>Pedagogické</a:t>
            </a:r>
          </a:p>
          <a:p>
            <a:r>
              <a:rPr lang="cs-CZ" dirty="0"/>
              <a:t>Psychologické</a:t>
            </a:r>
          </a:p>
          <a:p>
            <a:r>
              <a:rPr lang="cs-CZ" dirty="0"/>
              <a:t>Biologické</a:t>
            </a:r>
          </a:p>
          <a:p>
            <a:pPr lvl="1"/>
            <a:r>
              <a:rPr lang="cs-CZ" dirty="0"/>
              <a:t>Výživa</a:t>
            </a:r>
          </a:p>
          <a:p>
            <a:pPr lvl="1"/>
            <a:r>
              <a:rPr lang="cs-CZ" dirty="0"/>
              <a:t>Pitný režim</a:t>
            </a:r>
          </a:p>
          <a:p>
            <a:pPr lvl="1"/>
            <a:r>
              <a:rPr lang="cs-CZ" dirty="0"/>
              <a:t>Pohybové prostředky</a:t>
            </a:r>
          </a:p>
          <a:p>
            <a:pPr lvl="1"/>
            <a:r>
              <a:rPr lang="cs-CZ" dirty="0"/>
              <a:t>Fyzikální prostředky</a:t>
            </a:r>
          </a:p>
          <a:p>
            <a:r>
              <a:rPr lang="cs-CZ" dirty="0"/>
              <a:t>Farmakologické</a:t>
            </a:r>
          </a:p>
        </p:txBody>
      </p:sp>
      <p:pic>
        <p:nvPicPr>
          <p:cNvPr id="5" name="Obrázek 4" descr="Obsah obrázku strom, postel, interiér, patro&#10;&#10;Popis vygenerován s vysokou mírou spolehlivosti">
            <a:extLst>
              <a:ext uri="{FF2B5EF4-FFF2-40B4-BE49-F238E27FC236}">
                <a16:creationId xmlns:a16="http://schemas.microsoft.com/office/drawing/2014/main" id="{C58C95C2-E4F4-4009-899B-3102E5BCB95A}"/>
              </a:ext>
            </a:extLst>
          </p:cNvPr>
          <p:cNvPicPr>
            <a:picLocks noChangeAspect="1"/>
          </p:cNvPicPr>
          <p:nvPr/>
        </p:nvPicPr>
        <p:blipFill rotWithShape="1">
          <a:blip r:embed="rId2">
            <a:extLst>
              <a:ext uri="{28A0092B-C50C-407E-A947-70E740481C1C}">
                <a14:useLocalDpi xmlns:a14="http://schemas.microsoft.com/office/drawing/2010/main" val="0"/>
              </a:ext>
            </a:extLst>
          </a:blip>
          <a:srcRect l="30017" r="3065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59632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dirty="0"/>
              <a:t>Prostředky regenerace</a:t>
            </a:r>
            <a:br>
              <a:rPr lang="cs-CZ" dirty="0"/>
            </a:br>
            <a:r>
              <a:rPr lang="cs-CZ" sz="2700" dirty="0"/>
              <a:t>Pedagogické prostředky regenerace</a:t>
            </a:r>
          </a:p>
        </p:txBody>
      </p:sp>
      <p:sp>
        <p:nvSpPr>
          <p:cNvPr id="3" name="Zástupný symbol pro obsah 2"/>
          <p:cNvSpPr>
            <a:spLocks noGrp="1"/>
          </p:cNvSpPr>
          <p:nvPr>
            <p:ph idx="1"/>
          </p:nvPr>
        </p:nvSpPr>
        <p:spPr>
          <a:xfrm>
            <a:off x="677334" y="2367627"/>
            <a:ext cx="8596668" cy="3880773"/>
          </a:xfrm>
        </p:spPr>
        <p:txBody>
          <a:bodyPr>
            <a:normAutofit/>
          </a:bodyPr>
          <a:lstStyle/>
          <a:p>
            <a:r>
              <a:rPr lang="cs-CZ" dirty="0"/>
              <a:t>Metodika tréninku.</a:t>
            </a:r>
          </a:p>
          <a:p>
            <a:r>
              <a:rPr lang="cs-CZ" dirty="0"/>
              <a:t>Délka tréninkových jednotek.</a:t>
            </a:r>
          </a:p>
          <a:p>
            <a:r>
              <a:rPr lang="cs-CZ" dirty="0"/>
              <a:t>Různorodost podmínek a tréninkového prostředí.</a:t>
            </a:r>
          </a:p>
          <a:p>
            <a:r>
              <a:rPr lang="cs-CZ" dirty="0"/>
              <a:t>Tréninkový plán.</a:t>
            </a:r>
          </a:p>
          <a:p>
            <a:r>
              <a:rPr lang="cs-CZ" dirty="0"/>
              <a:t>Správná vazba tréninkových cyklů na biorytmy sportovce.</a:t>
            </a:r>
          </a:p>
          <a:p>
            <a:r>
              <a:rPr lang="cs-CZ" dirty="0"/>
              <a:t>Výchova sportovce k dennímu režimu.</a:t>
            </a:r>
          </a:p>
        </p:txBody>
      </p:sp>
      <p:sp>
        <p:nvSpPr>
          <p:cNvPr id="4" name="TextovéPole 3"/>
          <p:cNvSpPr txBox="1"/>
          <p:nvPr/>
        </p:nvSpPr>
        <p:spPr>
          <a:xfrm>
            <a:off x="1199455" y="5087255"/>
            <a:ext cx="3456385" cy="523220"/>
          </a:xfrm>
          <a:prstGeom prst="rect">
            <a:avLst/>
          </a:prstGeom>
          <a:solidFill>
            <a:schemeClr val="bg1"/>
          </a:solidFill>
          <a:ln w="28575">
            <a:solidFill>
              <a:schemeClr val="accent6">
                <a:lumMod val="75000"/>
              </a:schemeClr>
            </a:solidFill>
          </a:ln>
        </p:spPr>
        <p:txBody>
          <a:bodyPr wrap="square" rtlCol="0">
            <a:spAutoFit/>
          </a:bodyPr>
          <a:lstStyle/>
          <a:p>
            <a:pPr algn="ctr"/>
            <a:r>
              <a:rPr lang="cs-CZ" sz="2800" dirty="0"/>
              <a:t>Zajišťuje trenér!!!</a:t>
            </a:r>
          </a:p>
        </p:txBody>
      </p:sp>
      <p:pic>
        <p:nvPicPr>
          <p:cNvPr id="6" name="Obrázek 5" descr="Obsah obrázku osoba, tráva, exteriér, dav&#10;&#10;Popis vygenerován s velmi vysokou mírou spolehlivosti">
            <a:extLst>
              <a:ext uri="{FF2B5EF4-FFF2-40B4-BE49-F238E27FC236}">
                <a16:creationId xmlns:a16="http://schemas.microsoft.com/office/drawing/2014/main" id="{034A3E13-C47F-48AB-97C6-B5D3E6581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136" y="3640652"/>
            <a:ext cx="3283806" cy="3217348"/>
          </a:xfrm>
          <a:prstGeom prst="rect">
            <a:avLst/>
          </a:prstGeom>
        </p:spPr>
      </p:pic>
    </p:spTree>
    <p:extLst>
      <p:ext uri="{BB962C8B-B14F-4D97-AF65-F5344CB8AC3E}">
        <p14:creationId xmlns:p14="http://schemas.microsoft.com/office/powerpoint/2010/main" val="295553962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dirty="0"/>
              <a:t>Prostředky regenerace</a:t>
            </a:r>
            <a:br>
              <a:rPr lang="cs-CZ" dirty="0"/>
            </a:br>
            <a:r>
              <a:rPr lang="cs-CZ" sz="2700" dirty="0"/>
              <a:t>Psychologické prostředky regenerace</a:t>
            </a:r>
          </a:p>
        </p:txBody>
      </p:sp>
      <p:sp>
        <p:nvSpPr>
          <p:cNvPr id="3" name="Zástupný symbol pro obsah 2"/>
          <p:cNvSpPr>
            <a:spLocks noGrp="1"/>
          </p:cNvSpPr>
          <p:nvPr>
            <p:ph idx="1"/>
          </p:nvPr>
        </p:nvSpPr>
        <p:spPr>
          <a:xfrm>
            <a:off x="677334" y="2334740"/>
            <a:ext cx="9307098" cy="3913660"/>
          </a:xfrm>
        </p:spPr>
        <p:txBody>
          <a:bodyPr>
            <a:noAutofit/>
          </a:bodyPr>
          <a:lstStyle/>
          <a:p>
            <a:r>
              <a:rPr lang="cs-CZ" dirty="0"/>
              <a:t>Emoční a psychické napětí.</a:t>
            </a:r>
          </a:p>
          <a:p>
            <a:r>
              <a:rPr lang="cs-CZ" dirty="0"/>
              <a:t>Aktivace a psychická odolnost.</a:t>
            </a:r>
          </a:p>
          <a:p>
            <a:r>
              <a:rPr lang="cs-CZ" dirty="0"/>
              <a:t>Redukce vnitřních konfliktů.</a:t>
            </a:r>
          </a:p>
          <a:p>
            <a:r>
              <a:rPr lang="cs-CZ" dirty="0"/>
              <a:t>Mezilidské vztahy.</a:t>
            </a:r>
          </a:p>
          <a:p>
            <a:r>
              <a:rPr lang="cs-CZ" dirty="0"/>
              <a:t>Sugesce a autosugesce.</a:t>
            </a:r>
          </a:p>
          <a:p>
            <a:r>
              <a:rPr lang="cs-CZ" dirty="0"/>
              <a:t>Autogenní trénink - Série mentálních cviků určených k </a:t>
            </a:r>
            <a:r>
              <a:rPr lang="cs-CZ" b="1" dirty="0"/>
              <a:t>přeladění těla připraveného k útoku nebo útěku do stavu klidu, </a:t>
            </a:r>
            <a:r>
              <a:rPr lang="cs-CZ" dirty="0"/>
              <a:t>relaxace a odpočinku.</a:t>
            </a:r>
          </a:p>
          <a:p>
            <a:r>
              <a:rPr lang="cs-CZ" dirty="0" err="1"/>
              <a:t>Schultzův</a:t>
            </a:r>
            <a:r>
              <a:rPr lang="cs-CZ" dirty="0"/>
              <a:t> autogenní trénink, </a:t>
            </a:r>
            <a:r>
              <a:rPr lang="cs-CZ" dirty="0" err="1"/>
              <a:t>Jacobsonova</a:t>
            </a:r>
            <a:r>
              <a:rPr lang="cs-CZ" dirty="0"/>
              <a:t> progresivní relaxace</a:t>
            </a:r>
          </a:p>
          <a:p>
            <a:r>
              <a:rPr lang="cs-CZ" dirty="0"/>
              <a:t>Ideomotorický trénink.</a:t>
            </a:r>
          </a:p>
          <a:p>
            <a:r>
              <a:rPr lang="cs-CZ" dirty="0"/>
              <a:t>Hypnoterapie.</a:t>
            </a:r>
          </a:p>
          <a:p>
            <a:endParaRPr lang="cs-CZ" dirty="0"/>
          </a:p>
        </p:txBody>
      </p:sp>
      <p:sp>
        <p:nvSpPr>
          <p:cNvPr id="4" name="TextovéPole 3"/>
          <p:cNvSpPr txBox="1"/>
          <p:nvPr/>
        </p:nvSpPr>
        <p:spPr>
          <a:xfrm>
            <a:off x="7986274" y="1642242"/>
            <a:ext cx="3528392" cy="1384995"/>
          </a:xfrm>
          <a:prstGeom prst="rect">
            <a:avLst/>
          </a:prstGeom>
          <a:solidFill>
            <a:schemeClr val="bg1"/>
          </a:solidFill>
          <a:ln w="28575">
            <a:solidFill>
              <a:schemeClr val="accent6">
                <a:lumMod val="75000"/>
              </a:schemeClr>
            </a:solidFill>
          </a:ln>
        </p:spPr>
        <p:txBody>
          <a:bodyPr wrap="square" rtlCol="0">
            <a:spAutoFit/>
          </a:bodyPr>
          <a:lstStyle/>
          <a:p>
            <a:pPr algn="ctr"/>
            <a:r>
              <a:rPr lang="cs-CZ" sz="2800" dirty="0"/>
              <a:t>Zajišťuje trenér ve spolupráci s psychologem.</a:t>
            </a:r>
          </a:p>
        </p:txBody>
      </p:sp>
    </p:spTree>
    <p:extLst>
      <p:ext uri="{BB962C8B-B14F-4D97-AF65-F5344CB8AC3E}">
        <p14:creationId xmlns:p14="http://schemas.microsoft.com/office/powerpoint/2010/main" val="210975235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1BD3755-AEA9-4334-BD7D-7927358A15DC}"/>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Prostředky regenerace</a:t>
            </a:r>
            <a:br>
              <a:rPr lang="cs-CZ" dirty="0"/>
            </a:br>
            <a:r>
              <a:rPr lang="cs-CZ" sz="2800" dirty="0"/>
              <a:t>Biologické prostředky regenerace</a:t>
            </a:r>
            <a:endParaRPr lang="cs-CZ" sz="2700" dirty="0"/>
          </a:p>
        </p:txBody>
      </p:sp>
      <p:sp>
        <p:nvSpPr>
          <p:cNvPr id="19" name="Zástupný symbol pro obsah 2">
            <a:extLst>
              <a:ext uri="{FF2B5EF4-FFF2-40B4-BE49-F238E27FC236}">
                <a16:creationId xmlns:a16="http://schemas.microsoft.com/office/drawing/2014/main" id="{C4F2E43D-4CAE-4BD4-9E81-0135E922400F}"/>
              </a:ext>
            </a:extLst>
          </p:cNvPr>
          <p:cNvSpPr txBox="1">
            <a:spLocks/>
          </p:cNvSpPr>
          <p:nvPr/>
        </p:nvSpPr>
        <p:spPr>
          <a:xfrm>
            <a:off x="677334" y="2334740"/>
            <a:ext cx="9307098" cy="39136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b="1" dirty="0"/>
              <a:t>Aktivní formy odpočinku:</a:t>
            </a:r>
          </a:p>
          <a:p>
            <a:pPr lvl="1"/>
            <a:r>
              <a:rPr lang="cs-CZ" dirty="0"/>
              <a:t>Pohybové prostředky</a:t>
            </a:r>
          </a:p>
          <a:p>
            <a:pPr lvl="2"/>
            <a:r>
              <a:rPr lang="cs-CZ" dirty="0"/>
              <a:t>Kompenzační cvičení, </a:t>
            </a:r>
            <a:r>
              <a:rPr lang="cs-CZ" b="1" dirty="0"/>
              <a:t>strečink</a:t>
            </a:r>
            <a:r>
              <a:rPr lang="cs-CZ" dirty="0"/>
              <a:t> (statický, PIR aj.)</a:t>
            </a:r>
          </a:p>
          <a:p>
            <a:pPr lvl="2"/>
            <a:r>
              <a:rPr lang="cs-CZ" dirty="0"/>
              <a:t>Body &amp; mind cvičení – jóga, pilates, </a:t>
            </a:r>
            <a:r>
              <a:rPr lang="cs-CZ" dirty="0" err="1"/>
              <a:t>čchi-kung</a:t>
            </a:r>
            <a:r>
              <a:rPr lang="cs-CZ" dirty="0"/>
              <a:t>,…</a:t>
            </a:r>
          </a:p>
          <a:p>
            <a:pPr lvl="2"/>
            <a:r>
              <a:rPr lang="cs-CZ" dirty="0"/>
              <a:t>Jiná pohybová aktivita</a:t>
            </a:r>
          </a:p>
          <a:p>
            <a:pPr lvl="1"/>
            <a:r>
              <a:rPr lang="cs-CZ" dirty="0"/>
              <a:t>Výživa a pitný režim</a:t>
            </a:r>
          </a:p>
          <a:p>
            <a:r>
              <a:rPr lang="cs-CZ" b="1" dirty="0"/>
              <a:t>Pasivní formy odpočinku:</a:t>
            </a:r>
          </a:p>
          <a:p>
            <a:pPr lvl="1"/>
            <a:r>
              <a:rPr lang="cs-CZ" dirty="0"/>
              <a:t>Fyzikální prostředky</a:t>
            </a:r>
          </a:p>
          <a:p>
            <a:endParaRPr lang="cs-CZ" dirty="0"/>
          </a:p>
          <a:p>
            <a:endParaRPr lang="cs-CZ" dirty="0"/>
          </a:p>
        </p:txBody>
      </p:sp>
    </p:spTree>
    <p:extLst>
      <p:ext uri="{BB962C8B-B14F-4D97-AF65-F5344CB8AC3E}">
        <p14:creationId xmlns:p14="http://schemas.microsoft.com/office/powerpoint/2010/main" val="377537291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1BD3755-AEA9-4334-BD7D-7927358A15DC}"/>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Pohybové prostředky regenerace</a:t>
            </a:r>
          </a:p>
          <a:p>
            <a:r>
              <a:rPr lang="cs-CZ" sz="2800" dirty="0"/>
              <a:t>Kompenzační cvičení</a:t>
            </a:r>
          </a:p>
        </p:txBody>
      </p:sp>
      <p:sp>
        <p:nvSpPr>
          <p:cNvPr id="19" name="Zástupný symbol pro obsah 2">
            <a:extLst>
              <a:ext uri="{FF2B5EF4-FFF2-40B4-BE49-F238E27FC236}">
                <a16:creationId xmlns:a16="http://schemas.microsoft.com/office/drawing/2014/main" id="{C4F2E43D-4CAE-4BD4-9E81-0135E922400F}"/>
              </a:ext>
            </a:extLst>
          </p:cNvPr>
          <p:cNvSpPr txBox="1">
            <a:spLocks/>
          </p:cNvSpPr>
          <p:nvPr/>
        </p:nvSpPr>
        <p:spPr>
          <a:xfrm>
            <a:off x="677334" y="2334740"/>
            <a:ext cx="9307098" cy="39136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i="1" dirty="0"/>
              <a:t>Proces, kterým organismus vyrovnává určitou poruchu nebo snížení funkce některého z orgánů. Jde tedy o udržení stavu organismu jako celku.</a:t>
            </a:r>
          </a:p>
          <a:p>
            <a:r>
              <a:rPr lang="cs-CZ" i="1" dirty="0"/>
              <a:t>Kompenzační cvičení jsou otevřeným souborem cvičení, která jsou cíleně zaměřena na úpravu funkčních poruch pohybového aparátu. Jejich cílem je zlepšit funkční parametry pohybového aparátu na úrovní podpůrného (kloubní pohyblivost), výkonného (korekce svalového napětí a sval. souhry), řídícího (úprava chybných stereotypů) a zásobovacího (zásobování látkami potřebnými pro zajištění homeostázy) systému.</a:t>
            </a:r>
          </a:p>
          <a:p>
            <a:r>
              <a:rPr lang="cs-CZ" dirty="0"/>
              <a:t>Uvolňovací cvičení (kloubně-mobilizační cvičení), protahovací cvičení (strečink), posilovací cvičení (silový trénink), dechová cvičení (DNS aj.), relaxační cvičení, balanční cvičení (s využitím nestabilních ploch či bez) a doplňkový sport.</a:t>
            </a:r>
          </a:p>
          <a:p>
            <a:endParaRPr lang="cs-CZ" dirty="0"/>
          </a:p>
        </p:txBody>
      </p:sp>
    </p:spTree>
    <p:extLst>
      <p:ext uri="{BB962C8B-B14F-4D97-AF65-F5344CB8AC3E}">
        <p14:creationId xmlns:p14="http://schemas.microsoft.com/office/powerpoint/2010/main" val="57333871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0E6C6-3BF8-433B-8111-100DE9D0E37D}"/>
              </a:ext>
            </a:extLst>
          </p:cNvPr>
          <p:cNvSpPr>
            <a:spLocks noGrp="1"/>
          </p:cNvSpPr>
          <p:nvPr>
            <p:ph type="title"/>
          </p:nvPr>
        </p:nvSpPr>
        <p:spPr>
          <a:xfrm>
            <a:off x="839416" y="609600"/>
            <a:ext cx="11323322" cy="1320800"/>
          </a:xfrm>
        </p:spPr>
        <p:txBody>
          <a:bodyPr/>
          <a:lstStyle/>
          <a:p>
            <a:r>
              <a:rPr lang="cs-CZ" dirty="0"/>
              <a:t>Podpora regenerace a adaptace – Výživa a </a:t>
            </a:r>
            <a:r>
              <a:rPr lang="cs-CZ" dirty="0">
                <a:solidFill>
                  <a:schemeClr val="bg1"/>
                </a:solidFill>
              </a:rPr>
              <a:t>doplňky 																						stravy</a:t>
            </a:r>
          </a:p>
        </p:txBody>
      </p:sp>
      <p:sp>
        <p:nvSpPr>
          <p:cNvPr id="3" name="Zástupný obsah 2">
            <a:extLst>
              <a:ext uri="{FF2B5EF4-FFF2-40B4-BE49-F238E27FC236}">
                <a16:creationId xmlns:a16="http://schemas.microsoft.com/office/drawing/2014/main" id="{8C1806E3-5EDF-4C85-A9BF-82E258F8D8A8}"/>
              </a:ext>
            </a:extLst>
          </p:cNvPr>
          <p:cNvSpPr>
            <a:spLocks noGrp="1"/>
          </p:cNvSpPr>
          <p:nvPr>
            <p:ph idx="1"/>
          </p:nvPr>
        </p:nvSpPr>
        <p:spPr>
          <a:xfrm>
            <a:off x="677334" y="2500555"/>
            <a:ext cx="8596668" cy="3880773"/>
          </a:xfrm>
        </p:spPr>
        <p:txBody>
          <a:bodyPr/>
          <a:lstStyle/>
          <a:p>
            <a:r>
              <a:rPr lang="cs-CZ" dirty="0"/>
              <a:t>Energetická bilance</a:t>
            </a:r>
          </a:p>
          <a:p>
            <a:pPr lvl="1"/>
            <a:r>
              <a:rPr lang="cs-CZ" dirty="0"/>
              <a:t>Energetický příjem</a:t>
            </a:r>
          </a:p>
          <a:p>
            <a:pPr lvl="1"/>
            <a:r>
              <a:rPr lang="cs-CZ" dirty="0"/>
              <a:t>Energetická dostupnost</a:t>
            </a:r>
          </a:p>
          <a:p>
            <a:pPr lvl="1"/>
            <a:r>
              <a:rPr lang="cs-CZ" dirty="0"/>
              <a:t>Sacharidová dostupnost</a:t>
            </a:r>
          </a:p>
          <a:p>
            <a:r>
              <a:rPr lang="cs-CZ" dirty="0"/>
              <a:t>Doplňky stravy</a:t>
            </a:r>
          </a:p>
          <a:p>
            <a:pPr lvl="1"/>
            <a:r>
              <a:rPr lang="cs-CZ" dirty="0"/>
              <a:t>Podpora energetického příjmu a regenerace </a:t>
            </a:r>
            <a:r>
              <a:rPr lang="cs-CZ" dirty="0" err="1"/>
              <a:t>kreatinfosfátu</a:t>
            </a:r>
            <a:endParaRPr lang="cs-CZ" dirty="0"/>
          </a:p>
          <a:p>
            <a:pPr lvl="1"/>
            <a:r>
              <a:rPr lang="cs-CZ" dirty="0"/>
              <a:t>Podpora regeneračních procesů (proteosyntéza)</a:t>
            </a:r>
          </a:p>
          <a:p>
            <a:pPr lvl="1"/>
            <a:r>
              <a:rPr lang="cs-CZ" dirty="0"/>
              <a:t>Optimalizace </a:t>
            </a:r>
            <a:r>
              <a:rPr lang="cs-CZ" dirty="0" err="1"/>
              <a:t>pufračních</a:t>
            </a:r>
            <a:r>
              <a:rPr lang="cs-CZ" dirty="0"/>
              <a:t> systémů (pH)</a:t>
            </a:r>
          </a:p>
        </p:txBody>
      </p:sp>
      <p:pic>
        <p:nvPicPr>
          <p:cNvPr id="4" name="Grafický objekt 3" descr="Exponenciální graf">
            <a:extLst>
              <a:ext uri="{FF2B5EF4-FFF2-40B4-BE49-F238E27FC236}">
                <a16:creationId xmlns:a16="http://schemas.microsoft.com/office/drawing/2014/main" id="{70EBB8BA-5F48-42F3-9516-63ED72CAC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6313" y="1237874"/>
            <a:ext cx="914400" cy="914400"/>
          </a:xfrm>
          <a:prstGeom prst="rect">
            <a:avLst/>
          </a:prstGeom>
        </p:spPr>
      </p:pic>
      <p:pic>
        <p:nvPicPr>
          <p:cNvPr id="5" name="Grafický objekt 4" descr="Hrdinka">
            <a:extLst>
              <a:ext uri="{FF2B5EF4-FFF2-40B4-BE49-F238E27FC236}">
                <a16:creationId xmlns:a16="http://schemas.microsoft.com/office/drawing/2014/main" id="{5CEA9A3E-B22C-4CD3-B0B0-361BC4DDDA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6369" y="1237874"/>
            <a:ext cx="914400" cy="914400"/>
          </a:xfrm>
          <a:prstGeom prst="rect">
            <a:avLst/>
          </a:prstGeom>
        </p:spPr>
      </p:pic>
      <p:pic>
        <p:nvPicPr>
          <p:cNvPr id="6" name="Grafický objekt 5" descr="Hrdina">
            <a:extLst>
              <a:ext uri="{FF2B5EF4-FFF2-40B4-BE49-F238E27FC236}">
                <a16:creationId xmlns:a16="http://schemas.microsoft.com/office/drawing/2014/main" id="{8193F12F-C836-48E7-9011-8BF571DEE5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6341" y="1237874"/>
            <a:ext cx="914400" cy="914400"/>
          </a:xfrm>
          <a:prstGeom prst="rect">
            <a:avLst/>
          </a:prstGeom>
        </p:spPr>
      </p:pic>
      <p:cxnSp>
        <p:nvCxnSpPr>
          <p:cNvPr id="7" name="Přímá spojnice se šipkou 6">
            <a:extLst>
              <a:ext uri="{FF2B5EF4-FFF2-40B4-BE49-F238E27FC236}">
                <a16:creationId xmlns:a16="http://schemas.microsoft.com/office/drawing/2014/main" id="{99E39ECD-6791-4C28-B7DD-9F0D8F9F07A6}"/>
              </a:ext>
            </a:extLst>
          </p:cNvPr>
          <p:cNvCxnSpPr>
            <a:cxnSpLocks/>
            <a:stCxn id="4" idx="3"/>
            <a:endCxn id="6" idx="1"/>
          </p:cNvCxnSpPr>
          <p:nvPr/>
        </p:nvCxnSpPr>
        <p:spPr>
          <a:xfrm>
            <a:off x="4830713" y="169507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Grafický objekt 8" descr="Těstoviny">
            <a:extLst>
              <a:ext uri="{FF2B5EF4-FFF2-40B4-BE49-F238E27FC236}">
                <a16:creationId xmlns:a16="http://schemas.microsoft.com/office/drawing/2014/main" id="{D1F618C7-7470-47FC-8BAD-30883F1D16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9416" y="1232899"/>
            <a:ext cx="914400" cy="914400"/>
          </a:xfrm>
          <a:prstGeom prst="rect">
            <a:avLst/>
          </a:prstGeom>
        </p:spPr>
      </p:pic>
      <p:cxnSp>
        <p:nvCxnSpPr>
          <p:cNvPr id="10" name="Přímá spojnice se šipkou 9">
            <a:extLst>
              <a:ext uri="{FF2B5EF4-FFF2-40B4-BE49-F238E27FC236}">
                <a16:creationId xmlns:a16="http://schemas.microsoft.com/office/drawing/2014/main" id="{B72ADDC5-E1D3-4F6F-80C7-7FF258BD862F}"/>
              </a:ext>
            </a:extLst>
          </p:cNvPr>
          <p:cNvCxnSpPr>
            <a:cxnSpLocks/>
          </p:cNvCxnSpPr>
          <p:nvPr/>
        </p:nvCxnSpPr>
        <p:spPr>
          <a:xfrm>
            <a:off x="2580955" y="168049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cký objekt 10" descr="Lék">
            <a:extLst>
              <a:ext uri="{FF2B5EF4-FFF2-40B4-BE49-F238E27FC236}">
                <a16:creationId xmlns:a16="http://schemas.microsoft.com/office/drawing/2014/main" id="{9D157C0A-2430-448B-9E20-530B313121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8681" y="1232899"/>
            <a:ext cx="914400" cy="914400"/>
          </a:xfrm>
          <a:prstGeom prst="rect">
            <a:avLst/>
          </a:prstGeom>
        </p:spPr>
      </p:pic>
      <p:pic>
        <p:nvPicPr>
          <p:cNvPr id="12" name="Grafický objekt 11" descr="Exponenciální graf">
            <a:extLst>
              <a:ext uri="{FF2B5EF4-FFF2-40B4-BE49-F238E27FC236}">
                <a16:creationId xmlns:a16="http://schemas.microsoft.com/office/drawing/2014/main" id="{08FA2F7F-3BAE-4C35-B4A4-1F54E6367F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234" y="1230862"/>
            <a:ext cx="914400" cy="914400"/>
          </a:xfrm>
          <a:prstGeom prst="rect">
            <a:avLst/>
          </a:prstGeom>
        </p:spPr>
      </p:pic>
      <p:pic>
        <p:nvPicPr>
          <p:cNvPr id="13" name="Grafický objekt 12" descr="Hrdina">
            <a:extLst>
              <a:ext uri="{FF2B5EF4-FFF2-40B4-BE49-F238E27FC236}">
                <a16:creationId xmlns:a16="http://schemas.microsoft.com/office/drawing/2014/main" id="{E7FC7388-CAA9-4D40-899C-DA759098BD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3262" y="1230862"/>
            <a:ext cx="914400" cy="914400"/>
          </a:xfrm>
          <a:prstGeom prst="rect">
            <a:avLst/>
          </a:prstGeom>
        </p:spPr>
      </p:pic>
      <p:cxnSp>
        <p:nvCxnSpPr>
          <p:cNvPr id="14" name="Přímá spojnice se šipkou 13">
            <a:extLst>
              <a:ext uri="{FF2B5EF4-FFF2-40B4-BE49-F238E27FC236}">
                <a16:creationId xmlns:a16="http://schemas.microsoft.com/office/drawing/2014/main" id="{FCA63761-98AD-453D-8A83-17403AA12D43}"/>
              </a:ext>
            </a:extLst>
          </p:cNvPr>
          <p:cNvCxnSpPr>
            <a:cxnSpLocks/>
            <a:stCxn id="12" idx="3"/>
            <a:endCxn id="13" idx="1"/>
          </p:cNvCxnSpPr>
          <p:nvPr/>
        </p:nvCxnSpPr>
        <p:spPr>
          <a:xfrm>
            <a:off x="4847634" y="168806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BE5B5543-DEBF-4AE0-B820-FAE3A7DA3BC5}"/>
              </a:ext>
            </a:extLst>
          </p:cNvPr>
          <p:cNvCxnSpPr>
            <a:cxnSpLocks/>
          </p:cNvCxnSpPr>
          <p:nvPr/>
        </p:nvCxnSpPr>
        <p:spPr>
          <a:xfrm>
            <a:off x="2597876" y="1673481"/>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1546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485EA-CF35-4FE3-8F99-54CA6FE42CC4}"/>
              </a:ext>
            </a:extLst>
          </p:cNvPr>
          <p:cNvSpPr>
            <a:spLocks noGrp="1"/>
          </p:cNvSpPr>
          <p:nvPr>
            <p:ph type="title"/>
          </p:nvPr>
        </p:nvSpPr>
        <p:spPr>
          <a:xfrm>
            <a:off x="5536734" y="609600"/>
            <a:ext cx="3737268" cy="1320800"/>
          </a:xfrm>
        </p:spPr>
        <p:txBody>
          <a:bodyPr>
            <a:normAutofit/>
          </a:bodyPr>
          <a:lstStyle/>
          <a:p>
            <a:pPr>
              <a:lnSpc>
                <a:spcPct val="90000"/>
              </a:lnSpc>
            </a:pPr>
            <a:r>
              <a:rPr lang="cs-CZ" sz="2800" dirty="0"/>
              <a:t>Trénink a jídlo ráno nebo večer?</a:t>
            </a:r>
            <a:br>
              <a:rPr lang="cs-CZ" sz="2800" dirty="0"/>
            </a:br>
            <a:endParaRPr lang="cs-CZ" sz="2800" dirty="0"/>
          </a:p>
        </p:txBody>
      </p:sp>
      <p:sp>
        <p:nvSpPr>
          <p:cNvPr id="3" name="Zástupný obsah 2">
            <a:extLst>
              <a:ext uri="{FF2B5EF4-FFF2-40B4-BE49-F238E27FC236}">
                <a16:creationId xmlns:a16="http://schemas.microsoft.com/office/drawing/2014/main" id="{79693826-7000-4DBF-8BA8-F03AFBAAB67D}"/>
              </a:ext>
            </a:extLst>
          </p:cNvPr>
          <p:cNvSpPr>
            <a:spLocks noGrp="1"/>
          </p:cNvSpPr>
          <p:nvPr>
            <p:ph idx="1"/>
          </p:nvPr>
        </p:nvSpPr>
        <p:spPr>
          <a:xfrm>
            <a:off x="5209563" y="1622280"/>
            <a:ext cx="4064439" cy="5159828"/>
          </a:xfrm>
        </p:spPr>
        <p:txBody>
          <a:bodyPr>
            <a:normAutofit lnSpcReduction="10000"/>
          </a:bodyPr>
          <a:lstStyle/>
          <a:p>
            <a:pPr>
              <a:lnSpc>
                <a:spcPct val="90000"/>
              </a:lnSpc>
            </a:pPr>
            <a:r>
              <a:rPr lang="cs-CZ" sz="1600" dirty="0"/>
              <a:t>Co když trénuji večer? Mám se ještě najíst nebo jít spát nalačno?</a:t>
            </a:r>
          </a:p>
          <a:p>
            <a:pPr>
              <a:lnSpc>
                <a:spcPct val="90000"/>
              </a:lnSpc>
            </a:pPr>
            <a:r>
              <a:rPr lang="cs-CZ" sz="1600" dirty="0"/>
              <a:t>Vliv </a:t>
            </a:r>
            <a:r>
              <a:rPr lang="cs-CZ" sz="1600" b="1" dirty="0" err="1"/>
              <a:t>chronotypu</a:t>
            </a:r>
            <a:r>
              <a:rPr lang="cs-CZ" sz="1600" dirty="0"/>
              <a:t> člověka – genetický předpoklad pro zvýšenou aktivitu CNS ráno nebo večer.</a:t>
            </a:r>
          </a:p>
          <a:p>
            <a:pPr>
              <a:lnSpc>
                <a:spcPct val="90000"/>
              </a:lnSpc>
            </a:pPr>
            <a:r>
              <a:rPr lang="cs-CZ" sz="1600" dirty="0"/>
              <a:t>Vliv na spotřebu/ukládání přijaté energie:</a:t>
            </a:r>
          </a:p>
          <a:p>
            <a:pPr lvl="1">
              <a:lnSpc>
                <a:spcPct val="90000"/>
              </a:lnSpc>
            </a:pPr>
            <a:r>
              <a:rPr lang="cs-CZ" dirty="0" err="1"/>
              <a:t>Morningness</a:t>
            </a:r>
            <a:r>
              <a:rPr lang="cs-CZ" dirty="0"/>
              <a:t> („ranní ptáče“) – přirozeně vyšší příjem energie na snídani a na oběd</a:t>
            </a:r>
          </a:p>
          <a:p>
            <a:pPr lvl="2">
              <a:lnSpc>
                <a:spcPct val="90000"/>
              </a:lnSpc>
            </a:pPr>
            <a:r>
              <a:rPr lang="cs-CZ" sz="1600" dirty="0"/>
              <a:t>Dřívější probuzení a větší aktivita CNS v první polovině dne, dřívější pocity únavy a potřeba spánku ve večerních hodinách.</a:t>
            </a:r>
          </a:p>
          <a:p>
            <a:pPr lvl="1">
              <a:lnSpc>
                <a:spcPct val="90000"/>
              </a:lnSpc>
            </a:pPr>
            <a:r>
              <a:rPr lang="cs-CZ" dirty="0" err="1"/>
              <a:t>Eveningness</a:t>
            </a:r>
            <a:r>
              <a:rPr lang="cs-CZ" dirty="0"/>
              <a:t> („noční sova“) – přirozeně vyšší příjem energie odpoledne a na večeři</a:t>
            </a:r>
          </a:p>
          <a:p>
            <a:pPr lvl="2">
              <a:lnSpc>
                <a:spcPct val="90000"/>
              </a:lnSpc>
            </a:pPr>
            <a:r>
              <a:rPr lang="cs-CZ" sz="1600" dirty="0"/>
              <a:t>Pozdější probouzení a větší aktivita CNS v druhé polovině dne, není problém vydržet dlouho vzhůru a být aktivní.</a:t>
            </a:r>
          </a:p>
        </p:txBody>
      </p:sp>
      <p:pic>
        <p:nvPicPr>
          <p:cNvPr id="6" name="Obrázek 5" descr="Obsah obrázku západ slunce, exteriér, voda, slunce&#10;&#10;Popis byl vytvořen automaticky">
            <a:extLst>
              <a:ext uri="{FF2B5EF4-FFF2-40B4-BE49-F238E27FC236}">
                <a16:creationId xmlns:a16="http://schemas.microsoft.com/office/drawing/2014/main" id="{BBC33CB3-ED6F-4498-A90D-75B715592092}"/>
              </a:ext>
            </a:extLst>
          </p:cNvPr>
          <p:cNvPicPr>
            <a:picLocks noChangeAspect="1"/>
          </p:cNvPicPr>
          <p:nvPr/>
        </p:nvPicPr>
        <p:blipFill rotWithShape="1">
          <a:blip r:embed="rId2">
            <a:extLst>
              <a:ext uri="{28A0092B-C50C-407E-A947-70E740481C1C}">
                <a14:useLocalDpi xmlns:a14="http://schemas.microsoft.com/office/drawing/2010/main" val="0"/>
              </a:ext>
            </a:extLst>
          </a:blip>
          <a:srcRect l="24665" r="2302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ovéPole 7">
            <a:extLst>
              <a:ext uri="{FF2B5EF4-FFF2-40B4-BE49-F238E27FC236}">
                <a16:creationId xmlns:a16="http://schemas.microsoft.com/office/drawing/2014/main" id="{4CD42A06-933C-4A3D-863D-ECB4B8F068F3}"/>
              </a:ext>
            </a:extLst>
          </p:cNvPr>
          <p:cNvSpPr txBox="1"/>
          <p:nvPr/>
        </p:nvSpPr>
        <p:spPr>
          <a:xfrm>
            <a:off x="-1" y="5951111"/>
            <a:ext cx="449131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Muñoz, J. S. G., </a:t>
            </a:r>
            <a:r>
              <a:rPr kumimoji="0" lang="en-US"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Cañavate</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R., Hernández, C. M., Cara-</a:t>
            </a:r>
            <a:r>
              <a:rPr kumimoji="0" lang="en-US"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Salmerón</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V., &amp; </a:t>
            </a:r>
            <a:r>
              <a:rPr kumimoji="0" lang="en-US"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Morante</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J. J. H. (2017). </a:t>
            </a:r>
            <a:r>
              <a:rPr kumimoji="0" lang="en-US"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The association among chronotype, timing of food intake and food preferences depends on body mass status. </a:t>
            </a:r>
            <a:r>
              <a:rPr kumimoji="0" lang="en-US" sz="800" b="0" i="1"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European Journal of Clinical Nutrition</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71(6), 736–742.</a:t>
            </a:r>
            <a:endPar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Jones, S. E.,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Lane</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J. M.,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Wood</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 R.,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Hees</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V. T. van,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Tyrrell</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J.,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Beaumont</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R. N., …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Weedon</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M. N. (2019). </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Genome-</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wide</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association</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analyses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of</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chronotype</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in 697,828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individuals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provides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insights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into</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circadian</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rhythms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0" i="1"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Nature</a:t>
            </a:r>
            <a:r>
              <a:rPr kumimoji="0" lang="cs-CZ" sz="800" b="0" i="1"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Communications</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10(1), 1–11.</a:t>
            </a:r>
            <a:endPar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89658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485EA-CF35-4FE3-8F99-54CA6FE42CC4}"/>
              </a:ext>
            </a:extLst>
          </p:cNvPr>
          <p:cNvSpPr>
            <a:spLocks noGrp="1"/>
          </p:cNvSpPr>
          <p:nvPr>
            <p:ph type="title"/>
          </p:nvPr>
        </p:nvSpPr>
        <p:spPr/>
        <p:txBody>
          <a:bodyPr>
            <a:normAutofit/>
          </a:bodyPr>
          <a:lstStyle/>
          <a:p>
            <a:r>
              <a:rPr lang="cs-CZ" dirty="0"/>
              <a:t>Jíst ráno nebo večer?</a:t>
            </a:r>
            <a:br>
              <a:rPr lang="cs-CZ" dirty="0"/>
            </a:br>
            <a:endParaRPr lang="cs-CZ" dirty="0"/>
          </a:p>
        </p:txBody>
      </p:sp>
      <p:sp>
        <p:nvSpPr>
          <p:cNvPr id="3" name="Zástupný obsah 2">
            <a:extLst>
              <a:ext uri="{FF2B5EF4-FFF2-40B4-BE49-F238E27FC236}">
                <a16:creationId xmlns:a16="http://schemas.microsoft.com/office/drawing/2014/main" id="{79693826-7000-4DBF-8BA8-F03AFBAAB67D}"/>
              </a:ext>
            </a:extLst>
          </p:cNvPr>
          <p:cNvSpPr>
            <a:spLocks noGrp="1"/>
          </p:cNvSpPr>
          <p:nvPr>
            <p:ph idx="1"/>
          </p:nvPr>
        </p:nvSpPr>
        <p:spPr>
          <a:xfrm>
            <a:off x="677334" y="1613647"/>
            <a:ext cx="8596668" cy="4427715"/>
          </a:xfrm>
        </p:spPr>
        <p:txBody>
          <a:bodyPr>
            <a:normAutofit/>
          </a:bodyPr>
          <a:lstStyle/>
          <a:p>
            <a:r>
              <a:rPr lang="cs-CZ" dirty="0"/>
              <a:t>Ukazuje se, že </a:t>
            </a:r>
            <a:r>
              <a:rPr lang="cs-CZ" b="1" dirty="0"/>
              <a:t>narušeni těchto vzorců často koreluje se zvýšením BMI, podílu tukové tkáně až obezitou</a:t>
            </a:r>
            <a:r>
              <a:rPr lang="cs-CZ" dirty="0"/>
              <a:t>. Studie ukazují, že obézní lidé často nedbají svých vrozených cirkadiánních vzorců a přijímají energii v časech, kdy to pro ně není vhodné společně s překročením energetické potřeby (pozitivní energetická bilance).</a:t>
            </a:r>
          </a:p>
        </p:txBody>
      </p:sp>
      <p:sp>
        <p:nvSpPr>
          <p:cNvPr id="4" name="TextovéPole 3">
            <a:extLst>
              <a:ext uri="{FF2B5EF4-FFF2-40B4-BE49-F238E27FC236}">
                <a16:creationId xmlns:a16="http://schemas.microsoft.com/office/drawing/2014/main" id="{C253A5E5-F27C-43B2-A832-8913026E6472}"/>
              </a:ext>
            </a:extLst>
          </p:cNvPr>
          <p:cNvSpPr txBox="1"/>
          <p:nvPr/>
        </p:nvSpPr>
        <p:spPr>
          <a:xfrm>
            <a:off x="0" y="6519446"/>
            <a:ext cx="128756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Muñoz, J. S. G., </a:t>
            </a:r>
            <a:r>
              <a:rPr kumimoji="0" lang="en-US"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Cañavate</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R., Hernández, C. M., Cara-</a:t>
            </a:r>
            <a:r>
              <a:rPr kumimoji="0" lang="en-US"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Salmerón</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V., &amp; </a:t>
            </a:r>
            <a:r>
              <a:rPr kumimoji="0" lang="en-US"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Morante</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J. J. H. (2017). </a:t>
            </a:r>
            <a:r>
              <a:rPr kumimoji="0" lang="en-US"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The association among chronotype, timing of food intake and food preferences depends on body mass status. </a:t>
            </a:r>
            <a:r>
              <a:rPr kumimoji="0" lang="en-US" sz="800" b="0" i="1"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European Journal of Clinical Nutrition</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71(6), 736–742.</a:t>
            </a:r>
            <a:endPar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Jones, S. E.,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Lane</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J. M.,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Wood</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 R.,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Hees</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V. T. van,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Tyrrell</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J.,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Beaumont</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R. N., …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Weedon</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M. N. (2019). </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Genome-</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wide</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association</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analyses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of</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chronotype</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in 697,828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individuals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provides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insights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into</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circadian</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rhythms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0" i="1"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Nature</a:t>
            </a:r>
            <a:r>
              <a:rPr kumimoji="0" lang="cs-CZ" sz="800" b="0" i="1"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Communications</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10(1), 1–11.</a:t>
            </a:r>
            <a:endPar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endParaRPr>
          </a:p>
        </p:txBody>
      </p:sp>
      <p:pic>
        <p:nvPicPr>
          <p:cNvPr id="5" name="Obrázek 4">
            <a:extLst>
              <a:ext uri="{FF2B5EF4-FFF2-40B4-BE49-F238E27FC236}">
                <a16:creationId xmlns:a16="http://schemas.microsoft.com/office/drawing/2014/main" id="{7BC68E75-86F1-45E7-A8CA-EBBF60AE9636}"/>
              </a:ext>
            </a:extLst>
          </p:cNvPr>
          <p:cNvPicPr>
            <a:picLocks noChangeAspect="1"/>
          </p:cNvPicPr>
          <p:nvPr/>
        </p:nvPicPr>
        <p:blipFill>
          <a:blip r:embed="rId2"/>
          <a:stretch>
            <a:fillRect/>
          </a:stretch>
        </p:blipFill>
        <p:spPr>
          <a:xfrm>
            <a:off x="1004887" y="3429000"/>
            <a:ext cx="6946807" cy="2768387"/>
          </a:xfrm>
          <a:prstGeom prst="rect">
            <a:avLst/>
          </a:prstGeom>
        </p:spPr>
      </p:pic>
    </p:spTree>
    <p:extLst>
      <p:ext uri="{BB962C8B-B14F-4D97-AF65-F5344CB8AC3E}">
        <p14:creationId xmlns:p14="http://schemas.microsoft.com/office/powerpoint/2010/main" val="91571864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interiér, patro, zeď, strop&#10;&#10;Popis vygenerován s velmi vysokou mírou spolehlivosti">
            <a:extLst>
              <a:ext uri="{FF2B5EF4-FFF2-40B4-BE49-F238E27FC236}">
                <a16:creationId xmlns:a16="http://schemas.microsoft.com/office/drawing/2014/main" id="{EF1EAA7B-F549-4C2F-948E-DA193273AD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64" r="15528"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p:cNvSpPr>
            <a:spLocks noGrp="1"/>
          </p:cNvSpPr>
          <p:nvPr>
            <p:ph type="title"/>
          </p:nvPr>
        </p:nvSpPr>
        <p:spPr>
          <a:xfrm>
            <a:off x="677333" y="609600"/>
            <a:ext cx="3851123" cy="1320800"/>
          </a:xfrm>
        </p:spPr>
        <p:txBody>
          <a:bodyPr>
            <a:normAutofit/>
          </a:bodyPr>
          <a:lstStyle/>
          <a:p>
            <a:pPr>
              <a:lnSpc>
                <a:spcPct val="90000"/>
              </a:lnSpc>
            </a:pPr>
            <a:r>
              <a:rPr lang="cs-CZ" sz="3100"/>
              <a:t>Fyzikální prostředky regenerace</a:t>
            </a:r>
          </a:p>
        </p:txBody>
      </p:sp>
      <p:sp>
        <p:nvSpPr>
          <p:cNvPr id="3" name="Zástupný symbol pro obsah 2"/>
          <p:cNvSpPr>
            <a:spLocks noGrp="1"/>
          </p:cNvSpPr>
          <p:nvPr>
            <p:ph idx="1"/>
          </p:nvPr>
        </p:nvSpPr>
        <p:spPr>
          <a:xfrm>
            <a:off x="677334" y="2160589"/>
            <a:ext cx="3851122" cy="3880773"/>
          </a:xfrm>
        </p:spPr>
        <p:txBody>
          <a:bodyPr>
            <a:normAutofit/>
          </a:bodyPr>
          <a:lstStyle/>
          <a:p>
            <a:r>
              <a:rPr lang="pl-PL" dirty="0"/>
              <a:t>Dělí se podle druhů energie, které na tělo působí: </a:t>
            </a:r>
          </a:p>
          <a:p>
            <a:pPr lvl="1"/>
            <a:r>
              <a:rPr lang="cs-CZ" dirty="0"/>
              <a:t>Mechanoterapie </a:t>
            </a:r>
          </a:p>
          <a:p>
            <a:pPr lvl="1"/>
            <a:r>
              <a:rPr lang="cs-CZ" dirty="0"/>
              <a:t>Termoterapie </a:t>
            </a:r>
          </a:p>
          <a:p>
            <a:pPr lvl="1"/>
            <a:r>
              <a:rPr lang="cs-CZ" dirty="0"/>
              <a:t>Hydroterapie </a:t>
            </a:r>
          </a:p>
          <a:p>
            <a:pPr lvl="1"/>
            <a:r>
              <a:rPr lang="cs-CZ" dirty="0"/>
              <a:t>Elektroterapie </a:t>
            </a:r>
          </a:p>
          <a:p>
            <a:pPr lvl="1"/>
            <a:r>
              <a:rPr lang="cs-CZ" dirty="0"/>
              <a:t>Magnetoterapie </a:t>
            </a:r>
          </a:p>
          <a:p>
            <a:pPr lvl="1"/>
            <a:r>
              <a:rPr lang="cs-CZ" dirty="0"/>
              <a:t>Fototerapie </a:t>
            </a:r>
          </a:p>
          <a:p>
            <a:pPr lvl="1"/>
            <a:r>
              <a:rPr lang="cs-CZ" dirty="0"/>
              <a:t>Kombinovaná léčba </a:t>
            </a:r>
          </a:p>
          <a:p>
            <a:endParaRPr lang="cs-CZ"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820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2" end="2"/>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9D4E45-0BAC-4C0A-BDF3-9A581B4B4649}"/>
              </a:ext>
            </a:extLst>
          </p:cNvPr>
          <p:cNvSpPr>
            <a:spLocks noGrp="1"/>
          </p:cNvSpPr>
          <p:nvPr>
            <p:ph type="title"/>
          </p:nvPr>
        </p:nvSpPr>
        <p:spPr>
          <a:xfrm>
            <a:off x="677334" y="609600"/>
            <a:ext cx="8596668" cy="731168"/>
          </a:xfrm>
        </p:spPr>
        <p:txBody>
          <a:bodyPr>
            <a:normAutofit fontScale="90000"/>
          </a:bodyPr>
          <a:lstStyle/>
          <a:p>
            <a:r>
              <a:rPr lang="cs-CZ" dirty="0"/>
              <a:t>Regenerační a adaptační proces – </a:t>
            </a:r>
            <a:r>
              <a:rPr lang="cs-CZ" i="1" dirty="0"/>
              <a:t>„</a:t>
            </a:r>
            <a:r>
              <a:rPr lang="cs-CZ" i="1" dirty="0" err="1"/>
              <a:t>overview</a:t>
            </a:r>
            <a:r>
              <a:rPr lang="cs-CZ" i="1" dirty="0"/>
              <a:t>“</a:t>
            </a:r>
          </a:p>
        </p:txBody>
      </p:sp>
      <p:pic>
        <p:nvPicPr>
          <p:cNvPr id="5" name="Grafický objekt 4" descr="Běžet">
            <a:extLst>
              <a:ext uri="{FF2B5EF4-FFF2-40B4-BE49-F238E27FC236}">
                <a16:creationId xmlns:a16="http://schemas.microsoft.com/office/drawing/2014/main" id="{DF64B14C-8639-4981-8263-77B04031A6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424" y="1916832"/>
            <a:ext cx="914400" cy="914400"/>
          </a:xfrm>
          <a:prstGeom prst="rect">
            <a:avLst/>
          </a:prstGeom>
        </p:spPr>
      </p:pic>
      <p:cxnSp>
        <p:nvCxnSpPr>
          <p:cNvPr id="7" name="Přímá spojnice se šipkou 6">
            <a:extLst>
              <a:ext uri="{FF2B5EF4-FFF2-40B4-BE49-F238E27FC236}">
                <a16:creationId xmlns:a16="http://schemas.microsoft.com/office/drawing/2014/main" id="{88744955-A55B-454C-AB37-A001213460C9}"/>
              </a:ext>
            </a:extLst>
          </p:cNvPr>
          <p:cNvCxnSpPr>
            <a:cxnSpLocks/>
            <a:stCxn id="5" idx="3"/>
            <a:endCxn id="9" idx="1"/>
          </p:cNvCxnSpPr>
          <p:nvPr/>
        </p:nvCxnSpPr>
        <p:spPr>
          <a:xfrm>
            <a:off x="1825824" y="2374032"/>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Grafický objekt 8" descr="Graf sestupného trendu">
            <a:extLst>
              <a:ext uri="{FF2B5EF4-FFF2-40B4-BE49-F238E27FC236}">
                <a16:creationId xmlns:a16="http://schemas.microsoft.com/office/drawing/2014/main" id="{4016D1F0-1EBD-44A9-B7AC-3F4D05C5B9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7648" y="1916832"/>
            <a:ext cx="914400" cy="914400"/>
          </a:xfrm>
          <a:prstGeom prst="rect">
            <a:avLst/>
          </a:prstGeom>
        </p:spPr>
      </p:pic>
      <p:cxnSp>
        <p:nvCxnSpPr>
          <p:cNvPr id="11" name="Přímá spojnice se šipkou 10">
            <a:extLst>
              <a:ext uri="{FF2B5EF4-FFF2-40B4-BE49-F238E27FC236}">
                <a16:creationId xmlns:a16="http://schemas.microsoft.com/office/drawing/2014/main" id="{DF50BD9B-6E57-462C-A757-474833BE7B0B}"/>
              </a:ext>
            </a:extLst>
          </p:cNvPr>
          <p:cNvCxnSpPr>
            <a:cxnSpLocks/>
            <a:stCxn id="9" idx="3"/>
            <a:endCxn id="16" idx="1"/>
          </p:cNvCxnSpPr>
          <p:nvPr/>
        </p:nvCxnSpPr>
        <p:spPr>
          <a:xfrm>
            <a:off x="3842048" y="2374032"/>
            <a:ext cx="12458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fický objekt 13" descr="Cyklistika">
            <a:extLst>
              <a:ext uri="{FF2B5EF4-FFF2-40B4-BE49-F238E27FC236}">
                <a16:creationId xmlns:a16="http://schemas.microsoft.com/office/drawing/2014/main" id="{0995B359-8F5B-4BA7-AC86-A9C162575A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7888" y="2831232"/>
            <a:ext cx="914400" cy="914400"/>
          </a:xfrm>
          <a:prstGeom prst="rect">
            <a:avLst/>
          </a:prstGeom>
        </p:spPr>
      </p:pic>
      <p:pic>
        <p:nvPicPr>
          <p:cNvPr id="16" name="Grafický objekt 15" descr="Spánek">
            <a:extLst>
              <a:ext uri="{FF2B5EF4-FFF2-40B4-BE49-F238E27FC236}">
                <a16:creationId xmlns:a16="http://schemas.microsoft.com/office/drawing/2014/main" id="{3281E58F-4DF6-440F-889F-33AB263447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7888" y="1916832"/>
            <a:ext cx="914400" cy="914400"/>
          </a:xfrm>
          <a:prstGeom prst="rect">
            <a:avLst/>
          </a:prstGeom>
        </p:spPr>
      </p:pic>
      <p:pic>
        <p:nvPicPr>
          <p:cNvPr id="18" name="Grafický objekt 17" descr="Srdeční masáž">
            <a:extLst>
              <a:ext uri="{FF2B5EF4-FFF2-40B4-BE49-F238E27FC236}">
                <a16:creationId xmlns:a16="http://schemas.microsoft.com/office/drawing/2014/main" id="{0F5B74E2-6A91-4D2F-BEE9-D762CCB02A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7888" y="3749852"/>
            <a:ext cx="914400" cy="914400"/>
          </a:xfrm>
          <a:prstGeom prst="rect">
            <a:avLst/>
          </a:prstGeom>
        </p:spPr>
      </p:pic>
      <p:pic>
        <p:nvPicPr>
          <p:cNvPr id="20" name="Grafický objekt 19" descr="Těstoviny">
            <a:extLst>
              <a:ext uri="{FF2B5EF4-FFF2-40B4-BE49-F238E27FC236}">
                <a16:creationId xmlns:a16="http://schemas.microsoft.com/office/drawing/2014/main" id="{C20AE86C-E1E9-4A8E-83B8-ACA4FD4A46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87888" y="4668472"/>
            <a:ext cx="914400" cy="914400"/>
          </a:xfrm>
          <a:prstGeom prst="rect">
            <a:avLst/>
          </a:prstGeom>
        </p:spPr>
      </p:pic>
      <p:pic>
        <p:nvPicPr>
          <p:cNvPr id="22" name="Grafický objekt 21" descr="Lék">
            <a:extLst>
              <a:ext uri="{FF2B5EF4-FFF2-40B4-BE49-F238E27FC236}">
                <a16:creationId xmlns:a16="http://schemas.microsoft.com/office/drawing/2014/main" id="{697BF7A8-D10D-4CA8-B349-6E53E27328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87888" y="5582872"/>
            <a:ext cx="914400" cy="914400"/>
          </a:xfrm>
          <a:prstGeom prst="rect">
            <a:avLst/>
          </a:prstGeom>
        </p:spPr>
      </p:pic>
      <p:cxnSp>
        <p:nvCxnSpPr>
          <p:cNvPr id="24" name="Přímá spojnice se šipkou 23">
            <a:extLst>
              <a:ext uri="{FF2B5EF4-FFF2-40B4-BE49-F238E27FC236}">
                <a16:creationId xmlns:a16="http://schemas.microsoft.com/office/drawing/2014/main" id="{6A2C07EE-7A4F-46D9-A3ED-51DE5CED69F0}"/>
              </a:ext>
            </a:extLst>
          </p:cNvPr>
          <p:cNvCxnSpPr>
            <a:cxnSpLocks/>
            <a:stCxn id="9" idx="3"/>
            <a:endCxn id="14" idx="1"/>
          </p:cNvCxnSpPr>
          <p:nvPr/>
        </p:nvCxnSpPr>
        <p:spPr>
          <a:xfrm>
            <a:off x="3842048" y="2374032"/>
            <a:ext cx="1245840" cy="914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B307E2F4-3B36-416F-B6A1-ECA50226BD83}"/>
              </a:ext>
            </a:extLst>
          </p:cNvPr>
          <p:cNvCxnSpPr>
            <a:cxnSpLocks/>
            <a:stCxn id="9" idx="3"/>
            <a:endCxn id="18" idx="1"/>
          </p:cNvCxnSpPr>
          <p:nvPr/>
        </p:nvCxnSpPr>
        <p:spPr>
          <a:xfrm>
            <a:off x="3842048" y="2374032"/>
            <a:ext cx="1245840" cy="1833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06257B7F-247A-4CEA-BC5F-8A291A10F4AB}"/>
              </a:ext>
            </a:extLst>
          </p:cNvPr>
          <p:cNvCxnSpPr>
            <a:cxnSpLocks/>
            <a:stCxn id="9" idx="3"/>
            <a:endCxn id="20" idx="1"/>
          </p:cNvCxnSpPr>
          <p:nvPr/>
        </p:nvCxnSpPr>
        <p:spPr>
          <a:xfrm>
            <a:off x="3842048" y="2374032"/>
            <a:ext cx="1245840" cy="2751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D252272D-EE02-4A4D-85CA-1F6F60C91925}"/>
              </a:ext>
            </a:extLst>
          </p:cNvPr>
          <p:cNvCxnSpPr>
            <a:cxnSpLocks/>
            <a:stCxn id="9" idx="3"/>
            <a:endCxn id="22" idx="1"/>
          </p:cNvCxnSpPr>
          <p:nvPr/>
        </p:nvCxnSpPr>
        <p:spPr>
          <a:xfrm>
            <a:off x="3842048" y="2374032"/>
            <a:ext cx="1245840" cy="36660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Grafický objekt 36" descr="Exponenciální graf">
            <a:extLst>
              <a:ext uri="{FF2B5EF4-FFF2-40B4-BE49-F238E27FC236}">
                <a16:creationId xmlns:a16="http://schemas.microsoft.com/office/drawing/2014/main" id="{DAED0663-0975-4D21-B0F9-6B2059E01A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04112" y="1916832"/>
            <a:ext cx="914400" cy="914400"/>
          </a:xfrm>
          <a:prstGeom prst="rect">
            <a:avLst/>
          </a:prstGeom>
        </p:spPr>
      </p:pic>
      <p:cxnSp>
        <p:nvCxnSpPr>
          <p:cNvPr id="38" name="Přímá spojnice se šipkou 37">
            <a:extLst>
              <a:ext uri="{FF2B5EF4-FFF2-40B4-BE49-F238E27FC236}">
                <a16:creationId xmlns:a16="http://schemas.microsoft.com/office/drawing/2014/main" id="{872D221A-137A-4ECA-9078-2A9C7D0242C4}"/>
              </a:ext>
            </a:extLst>
          </p:cNvPr>
          <p:cNvCxnSpPr>
            <a:cxnSpLocks/>
            <a:stCxn id="16" idx="3"/>
            <a:endCxn id="37" idx="1"/>
          </p:cNvCxnSpPr>
          <p:nvPr/>
        </p:nvCxnSpPr>
        <p:spPr>
          <a:xfrm>
            <a:off x="6002288" y="2374032"/>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18723310-E556-48B4-B1E9-AB4EF45A9102}"/>
              </a:ext>
            </a:extLst>
          </p:cNvPr>
          <p:cNvCxnSpPr>
            <a:cxnSpLocks/>
            <a:stCxn id="14" idx="3"/>
            <a:endCxn id="37" idx="1"/>
          </p:cNvCxnSpPr>
          <p:nvPr/>
        </p:nvCxnSpPr>
        <p:spPr>
          <a:xfrm flipV="1">
            <a:off x="6002288" y="2374032"/>
            <a:ext cx="1101824" cy="914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se šipkou 44">
            <a:extLst>
              <a:ext uri="{FF2B5EF4-FFF2-40B4-BE49-F238E27FC236}">
                <a16:creationId xmlns:a16="http://schemas.microsoft.com/office/drawing/2014/main" id="{680437E5-ADC0-47B3-B640-3806F463B20A}"/>
              </a:ext>
            </a:extLst>
          </p:cNvPr>
          <p:cNvCxnSpPr>
            <a:cxnSpLocks/>
            <a:stCxn id="18" idx="3"/>
            <a:endCxn id="37" idx="1"/>
          </p:cNvCxnSpPr>
          <p:nvPr/>
        </p:nvCxnSpPr>
        <p:spPr>
          <a:xfrm flipV="1">
            <a:off x="6002288" y="2374032"/>
            <a:ext cx="1101824" cy="1833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DD23E9C9-FDC6-4CEA-8134-173FE8068366}"/>
              </a:ext>
            </a:extLst>
          </p:cNvPr>
          <p:cNvCxnSpPr>
            <a:cxnSpLocks/>
            <a:stCxn id="20" idx="3"/>
            <a:endCxn id="37" idx="1"/>
          </p:cNvCxnSpPr>
          <p:nvPr/>
        </p:nvCxnSpPr>
        <p:spPr>
          <a:xfrm flipV="1">
            <a:off x="6002288" y="2374032"/>
            <a:ext cx="1101824" cy="2751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8D07C869-D471-49A9-B3F0-57FCA8F5F039}"/>
              </a:ext>
            </a:extLst>
          </p:cNvPr>
          <p:cNvCxnSpPr>
            <a:cxnSpLocks/>
            <a:stCxn id="22" idx="3"/>
            <a:endCxn id="37" idx="1"/>
          </p:cNvCxnSpPr>
          <p:nvPr/>
        </p:nvCxnSpPr>
        <p:spPr>
          <a:xfrm flipV="1">
            <a:off x="6002288" y="2374032"/>
            <a:ext cx="1101824" cy="36660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Grafický objekt 54" descr="Hrdinka">
            <a:extLst>
              <a:ext uri="{FF2B5EF4-FFF2-40B4-BE49-F238E27FC236}">
                <a16:creationId xmlns:a16="http://schemas.microsoft.com/office/drawing/2014/main" id="{4AB19265-25AA-4755-B3E2-62A26F23E13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4168" y="1916832"/>
            <a:ext cx="914400" cy="914400"/>
          </a:xfrm>
          <a:prstGeom prst="rect">
            <a:avLst/>
          </a:prstGeom>
        </p:spPr>
      </p:pic>
      <p:pic>
        <p:nvPicPr>
          <p:cNvPr id="57" name="Grafický objekt 56" descr="Hrdina">
            <a:extLst>
              <a:ext uri="{FF2B5EF4-FFF2-40B4-BE49-F238E27FC236}">
                <a16:creationId xmlns:a16="http://schemas.microsoft.com/office/drawing/2014/main" id="{71115F9B-C5FC-4C24-BDC4-C2D808E8106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64140" y="1916832"/>
            <a:ext cx="914400" cy="914400"/>
          </a:xfrm>
          <a:prstGeom prst="rect">
            <a:avLst/>
          </a:prstGeom>
        </p:spPr>
      </p:pic>
      <p:cxnSp>
        <p:nvCxnSpPr>
          <p:cNvPr id="58" name="Přímá spojnice se šipkou 57">
            <a:extLst>
              <a:ext uri="{FF2B5EF4-FFF2-40B4-BE49-F238E27FC236}">
                <a16:creationId xmlns:a16="http://schemas.microsoft.com/office/drawing/2014/main" id="{0684C18E-EA5A-4CCF-A66B-90B53AD48C38}"/>
              </a:ext>
            </a:extLst>
          </p:cNvPr>
          <p:cNvCxnSpPr>
            <a:cxnSpLocks/>
            <a:stCxn id="37" idx="3"/>
            <a:endCxn id="57" idx="1"/>
          </p:cNvCxnSpPr>
          <p:nvPr/>
        </p:nvCxnSpPr>
        <p:spPr>
          <a:xfrm>
            <a:off x="8018512" y="237403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Grafický objekt 61" descr="Úředník">
            <a:extLst>
              <a:ext uri="{FF2B5EF4-FFF2-40B4-BE49-F238E27FC236}">
                <a16:creationId xmlns:a16="http://schemas.microsoft.com/office/drawing/2014/main" id="{A27A5A73-9149-4E30-9C76-2ECB3C610F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294168" y="5517232"/>
            <a:ext cx="914400" cy="914400"/>
          </a:xfrm>
          <a:prstGeom prst="rect">
            <a:avLst/>
          </a:prstGeom>
        </p:spPr>
      </p:pic>
      <p:pic>
        <p:nvPicPr>
          <p:cNvPr id="64" name="Grafický objekt 63" descr="Dalekohled">
            <a:extLst>
              <a:ext uri="{FF2B5EF4-FFF2-40B4-BE49-F238E27FC236}">
                <a16:creationId xmlns:a16="http://schemas.microsoft.com/office/drawing/2014/main" id="{506367B0-ABF6-4D5F-BF7F-8E5700CC847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05936" y="4463591"/>
            <a:ext cx="914400" cy="914400"/>
          </a:xfrm>
          <a:prstGeom prst="rect">
            <a:avLst/>
          </a:prstGeom>
        </p:spPr>
      </p:pic>
      <p:cxnSp>
        <p:nvCxnSpPr>
          <p:cNvPr id="65" name="Přímá spojnice se šipkou 64">
            <a:extLst>
              <a:ext uri="{FF2B5EF4-FFF2-40B4-BE49-F238E27FC236}">
                <a16:creationId xmlns:a16="http://schemas.microsoft.com/office/drawing/2014/main" id="{D1768511-FA15-4762-98CD-F7F7A7983B49}"/>
              </a:ext>
            </a:extLst>
          </p:cNvPr>
          <p:cNvCxnSpPr>
            <a:cxnSpLocks/>
            <a:stCxn id="62" idx="1"/>
          </p:cNvCxnSpPr>
          <p:nvPr/>
        </p:nvCxnSpPr>
        <p:spPr>
          <a:xfrm flipH="1" flipV="1">
            <a:off x="9220124" y="5235568"/>
            <a:ext cx="1074044" cy="73886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Přímá spojnice se šipkou 67">
            <a:extLst>
              <a:ext uri="{FF2B5EF4-FFF2-40B4-BE49-F238E27FC236}">
                <a16:creationId xmlns:a16="http://schemas.microsoft.com/office/drawing/2014/main" id="{F9B6D239-83E0-40C4-B6CC-B703AC9D0A9C}"/>
              </a:ext>
            </a:extLst>
          </p:cNvPr>
          <p:cNvCxnSpPr>
            <a:cxnSpLocks/>
            <a:stCxn id="64" idx="1"/>
            <a:endCxn id="37" idx="2"/>
          </p:cNvCxnSpPr>
          <p:nvPr/>
        </p:nvCxnSpPr>
        <p:spPr>
          <a:xfrm flipH="1" flipV="1">
            <a:off x="7561312" y="2831232"/>
            <a:ext cx="644624" cy="20895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Přímá spojnice se šipkou 71">
            <a:extLst>
              <a:ext uri="{FF2B5EF4-FFF2-40B4-BE49-F238E27FC236}">
                <a16:creationId xmlns:a16="http://schemas.microsoft.com/office/drawing/2014/main" id="{A1748B1A-7697-4B12-9E4E-C045F31BCAC9}"/>
              </a:ext>
            </a:extLst>
          </p:cNvPr>
          <p:cNvCxnSpPr>
            <a:cxnSpLocks/>
            <a:stCxn id="64" idx="1"/>
          </p:cNvCxnSpPr>
          <p:nvPr/>
        </p:nvCxnSpPr>
        <p:spPr>
          <a:xfrm flipH="1" flipV="1">
            <a:off x="7010400" y="3801510"/>
            <a:ext cx="1195536" cy="111928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id="{8A9F8051-5869-45D3-ABFF-B43AA292040A}"/>
              </a:ext>
            </a:extLst>
          </p:cNvPr>
          <p:cNvCxnSpPr>
            <a:cxnSpLocks/>
            <a:stCxn id="64" idx="1"/>
            <a:endCxn id="9" idx="2"/>
          </p:cNvCxnSpPr>
          <p:nvPr/>
        </p:nvCxnSpPr>
        <p:spPr>
          <a:xfrm flipH="1" flipV="1">
            <a:off x="3384848" y="2831232"/>
            <a:ext cx="4821088" cy="20895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Přímá spojnice se šipkou 77">
            <a:extLst>
              <a:ext uri="{FF2B5EF4-FFF2-40B4-BE49-F238E27FC236}">
                <a16:creationId xmlns:a16="http://schemas.microsoft.com/office/drawing/2014/main" id="{AC23CFBE-7E13-4B96-8B75-040A80D56025}"/>
              </a:ext>
            </a:extLst>
          </p:cNvPr>
          <p:cNvCxnSpPr>
            <a:cxnSpLocks/>
            <a:stCxn id="64" idx="1"/>
            <a:endCxn id="5" idx="2"/>
          </p:cNvCxnSpPr>
          <p:nvPr/>
        </p:nvCxnSpPr>
        <p:spPr>
          <a:xfrm flipH="1" flipV="1">
            <a:off x="1368624" y="2831232"/>
            <a:ext cx="6837312" cy="20895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Přímá spojnice se šipkou 81">
            <a:extLst>
              <a:ext uri="{FF2B5EF4-FFF2-40B4-BE49-F238E27FC236}">
                <a16:creationId xmlns:a16="http://schemas.microsoft.com/office/drawing/2014/main" id="{59FD2AB2-FB65-4ACE-BB72-EF6887E7871A}"/>
              </a:ext>
            </a:extLst>
          </p:cNvPr>
          <p:cNvCxnSpPr>
            <a:cxnSpLocks/>
            <a:stCxn id="5" idx="2"/>
          </p:cNvCxnSpPr>
          <p:nvPr/>
        </p:nvCxnSpPr>
        <p:spPr>
          <a:xfrm>
            <a:off x="1368624" y="2831232"/>
            <a:ext cx="27780" cy="3766120"/>
          </a:xfrm>
          <a:prstGeom prst="straightConnector1">
            <a:avLst/>
          </a:prstGeom>
          <a:ln w="28575">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Přímá spojnice se šipkou 84">
            <a:extLst>
              <a:ext uri="{FF2B5EF4-FFF2-40B4-BE49-F238E27FC236}">
                <a16:creationId xmlns:a16="http://schemas.microsoft.com/office/drawing/2014/main" id="{2817DB03-B0EF-4642-8890-5C9699680482}"/>
              </a:ext>
            </a:extLst>
          </p:cNvPr>
          <p:cNvCxnSpPr>
            <a:cxnSpLocks/>
          </p:cNvCxnSpPr>
          <p:nvPr/>
        </p:nvCxnSpPr>
        <p:spPr>
          <a:xfrm>
            <a:off x="1396404" y="6597352"/>
            <a:ext cx="9354964" cy="0"/>
          </a:xfrm>
          <a:prstGeom prst="straightConnector1">
            <a:avLst/>
          </a:prstGeom>
          <a:ln w="28575">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Přímá spojnice se šipkou 88">
            <a:extLst>
              <a:ext uri="{FF2B5EF4-FFF2-40B4-BE49-F238E27FC236}">
                <a16:creationId xmlns:a16="http://schemas.microsoft.com/office/drawing/2014/main" id="{6EDAE0B8-F55D-491B-A568-D0A6D764FA03}"/>
              </a:ext>
            </a:extLst>
          </p:cNvPr>
          <p:cNvCxnSpPr>
            <a:cxnSpLocks/>
            <a:endCxn id="62" idx="2"/>
          </p:cNvCxnSpPr>
          <p:nvPr/>
        </p:nvCxnSpPr>
        <p:spPr>
          <a:xfrm flipV="1">
            <a:off x="10751368" y="6431632"/>
            <a:ext cx="0" cy="16572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Přímá spojnice se šipkou 93">
            <a:extLst>
              <a:ext uri="{FF2B5EF4-FFF2-40B4-BE49-F238E27FC236}">
                <a16:creationId xmlns:a16="http://schemas.microsoft.com/office/drawing/2014/main" id="{481EC311-7D91-4518-B37D-75198F500846}"/>
              </a:ext>
            </a:extLst>
          </p:cNvPr>
          <p:cNvCxnSpPr>
            <a:cxnSpLocks/>
            <a:stCxn id="55" idx="2"/>
            <a:endCxn id="62" idx="0"/>
          </p:cNvCxnSpPr>
          <p:nvPr/>
        </p:nvCxnSpPr>
        <p:spPr>
          <a:xfrm>
            <a:off x="10751368" y="2831232"/>
            <a:ext cx="0" cy="26860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ovéPole 98">
            <a:extLst>
              <a:ext uri="{FF2B5EF4-FFF2-40B4-BE49-F238E27FC236}">
                <a16:creationId xmlns:a16="http://schemas.microsoft.com/office/drawing/2014/main" id="{516AC604-C414-4B66-8F71-992D1391CFF1}"/>
              </a:ext>
            </a:extLst>
          </p:cNvPr>
          <p:cNvSpPr txBox="1"/>
          <p:nvPr/>
        </p:nvSpPr>
        <p:spPr>
          <a:xfrm>
            <a:off x="911424" y="1340766"/>
            <a:ext cx="10369152" cy="461665"/>
          </a:xfrm>
          <a:prstGeom prst="rect">
            <a:avLst/>
          </a:prstGeom>
          <a:solidFill>
            <a:schemeClr val="bg1"/>
          </a:solidFill>
          <a:ln w="28575">
            <a:solidFill>
              <a:schemeClr val="accent2">
                <a:lumMod val="50000"/>
              </a:schemeClr>
            </a:solidFill>
          </a:ln>
        </p:spPr>
        <p:txBody>
          <a:bodyPr wrap="square" rtlCol="0">
            <a:spAutoFit/>
          </a:bodyPr>
          <a:lstStyle/>
          <a:p>
            <a:pPr algn="ctr"/>
            <a:r>
              <a:rPr lang="cs-CZ" sz="2400" dirty="0"/>
              <a:t>Regenerace – pasivní a aktivní</a:t>
            </a:r>
          </a:p>
        </p:txBody>
      </p:sp>
    </p:spTree>
    <p:extLst>
      <p:ext uri="{BB962C8B-B14F-4D97-AF65-F5344CB8AC3E}">
        <p14:creationId xmlns:p14="http://schemas.microsoft.com/office/powerpoint/2010/main" val="145509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par>
                                <p:cTn id="68" presetID="10" presetClass="entr" presetSubtype="0" fill="hold"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childTnLst>
                                </p:cTn>
                              </p:par>
                              <p:par>
                                <p:cTn id="79" presetID="10"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par>
                                <p:cTn id="82" presetID="10"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par>
                                <p:cTn id="85" presetID="10"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500"/>
                                        <p:tgtEl>
                                          <p:spTgt spid="72"/>
                                        </p:tgtEl>
                                      </p:cBhvr>
                                    </p:animEffect>
                                  </p:childTnLst>
                                </p:cTn>
                              </p:par>
                              <p:par>
                                <p:cTn id="91" presetID="10" presetClass="entr" presetSubtype="0" fill="hold"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500"/>
                                        <p:tgtEl>
                                          <p:spTgt spid="82"/>
                                        </p:tgtEl>
                                      </p:cBhvr>
                                    </p:animEffect>
                                  </p:childTnLst>
                                </p:cTn>
                              </p:par>
                              <p:par>
                                <p:cTn id="102" presetID="10" presetClass="entr" presetSubtype="0" fill="hold"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fade">
                                      <p:cBhvr>
                                        <p:cTn id="104" dur="500"/>
                                        <p:tgtEl>
                                          <p:spTgt spid="85"/>
                                        </p:tgtEl>
                                      </p:cBhvr>
                                    </p:animEffect>
                                  </p:childTnLst>
                                </p:cTn>
                              </p:par>
                              <p:par>
                                <p:cTn id="105" presetID="10" presetClass="entr" presetSubtype="0"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0" presetClass="entr" presetSubtype="0" fill="hold"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36734" y="609600"/>
            <a:ext cx="3737268" cy="1320800"/>
          </a:xfrm>
        </p:spPr>
        <p:txBody>
          <a:bodyPr>
            <a:normAutofit/>
          </a:bodyPr>
          <a:lstStyle/>
          <a:p>
            <a:r>
              <a:rPr lang="cs-CZ" dirty="0"/>
              <a:t>Mechanoterapie</a:t>
            </a:r>
            <a:br>
              <a:rPr lang="cs-CZ" dirty="0"/>
            </a:br>
            <a:r>
              <a:rPr lang="cs-CZ" sz="2400" dirty="0"/>
              <a:t>Masáže</a:t>
            </a:r>
            <a:endParaRPr lang="cs-CZ" dirty="0"/>
          </a:p>
        </p:txBody>
      </p:sp>
      <p:sp>
        <p:nvSpPr>
          <p:cNvPr id="3" name="Zástupný symbol pro obsah 2"/>
          <p:cNvSpPr>
            <a:spLocks noGrp="1"/>
          </p:cNvSpPr>
          <p:nvPr>
            <p:ph idx="1"/>
          </p:nvPr>
        </p:nvSpPr>
        <p:spPr>
          <a:xfrm>
            <a:off x="5209563" y="2160589"/>
            <a:ext cx="4064439" cy="3880773"/>
          </a:xfrm>
        </p:spPr>
        <p:txBody>
          <a:bodyPr>
            <a:normAutofit/>
          </a:bodyPr>
          <a:lstStyle/>
          <a:p>
            <a:r>
              <a:rPr lang="cs-CZ" dirty="0"/>
              <a:t>Mnoho druhů.</a:t>
            </a:r>
          </a:p>
          <a:p>
            <a:r>
              <a:rPr lang="cs-CZ" dirty="0"/>
              <a:t>Sportovní</a:t>
            </a:r>
          </a:p>
          <a:p>
            <a:pPr lvl="1"/>
            <a:r>
              <a:rPr lang="cs-CZ" i="1" dirty="0"/>
              <a:t>Lokální hyperémie a hypertermie</a:t>
            </a:r>
            <a:r>
              <a:rPr lang="cs-CZ" dirty="0"/>
              <a:t> – podpora zotavovacích procesů.</a:t>
            </a:r>
          </a:p>
          <a:p>
            <a:pPr lvl="1"/>
            <a:r>
              <a:rPr lang="cs-CZ" dirty="0"/>
              <a:t>Zrychlení </a:t>
            </a:r>
            <a:r>
              <a:rPr lang="cs-CZ" i="1" dirty="0"/>
              <a:t>cirkulace lymfatické tekutiny</a:t>
            </a:r>
            <a:r>
              <a:rPr lang="cs-CZ" dirty="0"/>
              <a:t>.</a:t>
            </a:r>
          </a:p>
          <a:p>
            <a:pPr lvl="1"/>
            <a:r>
              <a:rPr lang="cs-CZ" dirty="0"/>
              <a:t>Uvolnění </a:t>
            </a:r>
            <a:r>
              <a:rPr lang="cs-CZ" i="1" dirty="0" err="1"/>
              <a:t>myofasciálních</a:t>
            </a:r>
            <a:r>
              <a:rPr lang="cs-CZ" dirty="0"/>
              <a:t> „</a:t>
            </a:r>
            <a:r>
              <a:rPr lang="cs-CZ" i="1" dirty="0" err="1"/>
              <a:t>trigger</a:t>
            </a:r>
            <a:r>
              <a:rPr lang="cs-CZ" i="1" dirty="0"/>
              <a:t> pointů“</a:t>
            </a:r>
            <a:r>
              <a:rPr lang="cs-CZ" dirty="0"/>
              <a:t>.</a:t>
            </a:r>
          </a:p>
          <a:p>
            <a:r>
              <a:rPr lang="cs-CZ" dirty="0"/>
              <a:t>Relaxační</a:t>
            </a:r>
          </a:p>
          <a:p>
            <a:r>
              <a:rPr lang="cs-CZ" dirty="0"/>
              <a:t>Působení fyzioterapeuta</a:t>
            </a:r>
          </a:p>
        </p:txBody>
      </p:sp>
      <p:pic>
        <p:nvPicPr>
          <p:cNvPr id="5" name="Obrázek 4" descr="Obsah obrázku interiér, stůl, vsedě&#10;&#10;Popis vygenerován s velmi vysokou mírou spolehlivosti">
            <a:extLst>
              <a:ext uri="{FF2B5EF4-FFF2-40B4-BE49-F238E27FC236}">
                <a16:creationId xmlns:a16="http://schemas.microsoft.com/office/drawing/2014/main" id="{0B0E05D9-7DC5-4326-B177-74EAF73D51F4}"/>
              </a:ext>
            </a:extLst>
          </p:cNvPr>
          <p:cNvPicPr>
            <a:picLocks noChangeAspect="1"/>
          </p:cNvPicPr>
          <p:nvPr/>
        </p:nvPicPr>
        <p:blipFill rotWithShape="1">
          <a:blip r:embed="rId2">
            <a:extLst>
              <a:ext uri="{28A0092B-C50C-407E-A947-70E740481C1C}">
                <a14:useLocalDpi xmlns:a14="http://schemas.microsoft.com/office/drawing/2010/main" val="0"/>
              </a:ext>
            </a:extLst>
          </a:blip>
          <a:srcRect l="16709" r="3550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Obrázek 5" descr="Obsah obrázku text, mapa, deštník&#10;&#10;Popis byl vytvořen automaticky">
            <a:extLst>
              <a:ext uri="{FF2B5EF4-FFF2-40B4-BE49-F238E27FC236}">
                <a16:creationId xmlns:a16="http://schemas.microsoft.com/office/drawing/2014/main" id="{BE7DD673-B512-4FF0-A38D-AD371F5FD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002" y="1772816"/>
            <a:ext cx="2900259" cy="4045098"/>
          </a:xfrm>
          <a:prstGeom prst="rect">
            <a:avLst/>
          </a:prstGeom>
        </p:spPr>
      </p:pic>
      <p:grpSp>
        <p:nvGrpSpPr>
          <p:cNvPr id="19" name="Skupina 18">
            <a:extLst>
              <a:ext uri="{FF2B5EF4-FFF2-40B4-BE49-F238E27FC236}">
                <a16:creationId xmlns:a16="http://schemas.microsoft.com/office/drawing/2014/main" id="{7ECEB279-75AD-45F2-AF30-45FA0FD4E476}"/>
              </a:ext>
            </a:extLst>
          </p:cNvPr>
          <p:cNvGrpSpPr/>
          <p:nvPr/>
        </p:nvGrpSpPr>
        <p:grpSpPr>
          <a:xfrm>
            <a:off x="627199" y="4579350"/>
            <a:ext cx="3816424" cy="2278650"/>
            <a:chOff x="979" y="2133400"/>
            <a:chExt cx="1838225" cy="919112"/>
          </a:xfrm>
        </p:grpSpPr>
        <p:sp>
          <p:nvSpPr>
            <p:cNvPr id="21" name="Obdélník 20">
              <a:extLst>
                <a:ext uri="{FF2B5EF4-FFF2-40B4-BE49-F238E27FC236}">
                  <a16:creationId xmlns:a16="http://schemas.microsoft.com/office/drawing/2014/main" id="{7C9B39FA-D879-4B02-8F58-B0F20E0D2066}"/>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3" name="TextovéPole 22">
              <a:extLst>
                <a:ext uri="{FF2B5EF4-FFF2-40B4-BE49-F238E27FC236}">
                  <a16:creationId xmlns:a16="http://schemas.microsoft.com/office/drawing/2014/main" id="{5BC2A70F-23DF-493E-9FC3-737366A48F5E}"/>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Tyto metody můžeme v různém charakteru zařadit před, během i po zatížení.</a:t>
              </a:r>
            </a:p>
            <a:p>
              <a:pPr marL="285750" lvl="0" indent="-285750" defTabSz="844550">
                <a:lnSpc>
                  <a:spcPct val="90000"/>
                </a:lnSpc>
                <a:spcBef>
                  <a:spcPct val="0"/>
                </a:spcBef>
                <a:spcAft>
                  <a:spcPct val="35000"/>
                </a:spcAft>
                <a:buFont typeface="Arial" panose="020B0604020202020204" pitchFamily="34" charset="0"/>
                <a:buChar char="•"/>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Aktivizační a zk</a:t>
              </a:r>
              <a:r>
                <a:rPr lang="cs-CZ" i="1" dirty="0" err="1">
                  <a:solidFill>
                    <a:prstClr val="white"/>
                  </a:solidFill>
                  <a:latin typeface="Trebuchet MS" panose="020B0603020202020204"/>
                </a:rPr>
                <a:t>lidňující</a:t>
              </a:r>
              <a:r>
                <a:rPr lang="cs-CZ" i="1" dirty="0">
                  <a:solidFill>
                    <a:prstClr val="white"/>
                  </a:solidFill>
                  <a:latin typeface="Trebuchet MS" panose="020B0603020202020204"/>
                </a:rPr>
                <a:t> masáž</a:t>
              </a:r>
            </a:p>
            <a:p>
              <a:pPr marL="285750" lvl="0" indent="-285750" defTabSz="844550">
                <a:lnSpc>
                  <a:spcPct val="90000"/>
                </a:lnSpc>
                <a:spcBef>
                  <a:spcPct val="0"/>
                </a:spcBef>
                <a:spcAft>
                  <a:spcPct val="35000"/>
                </a:spcAft>
                <a:buFont typeface="Arial" panose="020B0604020202020204" pitchFamily="34" charset="0"/>
                <a:buChar char="•"/>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Lokální či celková regenerační m</a:t>
              </a:r>
              <a:r>
                <a:rPr lang="cs-CZ" i="1" dirty="0" err="1">
                  <a:solidFill>
                    <a:prstClr val="white"/>
                  </a:solidFill>
                  <a:latin typeface="Trebuchet MS" panose="020B0603020202020204"/>
                </a:rPr>
                <a:t>asáž</a:t>
              </a:r>
              <a:r>
                <a:rPr lang="cs-CZ" i="1" dirty="0">
                  <a:solidFill>
                    <a:prstClr val="white"/>
                  </a:solidFill>
                  <a:latin typeface="Trebuchet MS" panose="020B0603020202020204"/>
                </a:rPr>
                <a:t> aj.</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25" name="Grafický objekt 24" descr="Muž">
            <a:extLst>
              <a:ext uri="{FF2B5EF4-FFF2-40B4-BE49-F238E27FC236}">
                <a16:creationId xmlns:a16="http://schemas.microsoft.com/office/drawing/2014/main" id="{5DED35AA-8C28-4541-A7A8-5AF2209CA3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2407" y="4579350"/>
            <a:ext cx="914400" cy="914400"/>
          </a:xfrm>
          <a:prstGeom prst="rect">
            <a:avLst/>
          </a:prstGeom>
        </p:spPr>
      </p:pic>
      <p:pic>
        <p:nvPicPr>
          <p:cNvPr id="27" name="Grafický objekt 26" descr="Žárovka a ozubené kolečko">
            <a:extLst>
              <a:ext uri="{FF2B5EF4-FFF2-40B4-BE49-F238E27FC236}">
                <a16:creationId xmlns:a16="http://schemas.microsoft.com/office/drawing/2014/main" id="{DAC17952-0A3B-444C-9F10-4035B02FDE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1811" y="3983759"/>
            <a:ext cx="595591" cy="595591"/>
          </a:xfrm>
          <a:prstGeom prst="rect">
            <a:avLst/>
          </a:prstGeom>
        </p:spPr>
      </p:pic>
    </p:spTree>
    <p:extLst>
      <p:ext uri="{BB962C8B-B14F-4D97-AF65-F5344CB8AC3E}">
        <p14:creationId xmlns:p14="http://schemas.microsoft.com/office/powerpoint/2010/main" val="157599176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dirty="0"/>
              <a:t>Termoterapie a hydroterapie</a:t>
            </a:r>
          </a:p>
        </p:txBody>
      </p:sp>
      <p:sp>
        <p:nvSpPr>
          <p:cNvPr id="3" name="Zástupný symbol pro obsah 2"/>
          <p:cNvSpPr>
            <a:spLocks noGrp="1"/>
          </p:cNvSpPr>
          <p:nvPr>
            <p:ph sz="half" idx="1"/>
          </p:nvPr>
        </p:nvSpPr>
        <p:spPr>
          <a:xfrm>
            <a:off x="740280" y="1711896"/>
            <a:ext cx="3419856" cy="3493008"/>
          </a:xfrm>
        </p:spPr>
        <p:txBody>
          <a:bodyPr/>
          <a:lstStyle/>
          <a:p>
            <a:r>
              <a:rPr lang="cs-CZ" dirty="0"/>
              <a:t>Pozitivní</a:t>
            </a:r>
          </a:p>
          <a:p>
            <a:pPr marL="354330" indent="-285750">
              <a:buFont typeface="Wingdings" panose="05000000000000000000" pitchFamily="2" charset="2"/>
              <a:buChar char="§"/>
            </a:pPr>
            <a:r>
              <a:rPr lang="cs-CZ" dirty="0"/>
              <a:t>Zábaly</a:t>
            </a:r>
          </a:p>
          <a:p>
            <a:pPr marL="354330" indent="-285750">
              <a:buFont typeface="Wingdings" panose="05000000000000000000" pitchFamily="2" charset="2"/>
              <a:buChar char="§"/>
            </a:pPr>
            <a:r>
              <a:rPr lang="cs-CZ" dirty="0"/>
              <a:t>Obklady</a:t>
            </a:r>
          </a:p>
          <a:p>
            <a:pPr marL="354330" indent="-285750">
              <a:buFont typeface="Wingdings" panose="05000000000000000000" pitchFamily="2" charset="2"/>
              <a:buChar char="§"/>
            </a:pPr>
            <a:r>
              <a:rPr lang="cs-CZ" dirty="0"/>
              <a:t>Vosk</a:t>
            </a:r>
          </a:p>
          <a:p>
            <a:pPr marL="354330" indent="-285750">
              <a:buFont typeface="Wingdings" panose="05000000000000000000" pitchFamily="2" charset="2"/>
              <a:buChar char="§"/>
            </a:pPr>
            <a:endParaRPr lang="cs-CZ" dirty="0"/>
          </a:p>
          <a:p>
            <a:pPr marL="354330" indent="-285750">
              <a:buFont typeface="Wingdings" panose="05000000000000000000" pitchFamily="2" charset="2"/>
              <a:buChar char="§"/>
            </a:pPr>
            <a:r>
              <a:rPr lang="cs-CZ" dirty="0"/>
              <a:t>Parní sauna</a:t>
            </a:r>
          </a:p>
          <a:p>
            <a:pPr marL="354330" indent="-285750">
              <a:buFont typeface="Wingdings" panose="05000000000000000000" pitchFamily="2" charset="2"/>
              <a:buChar char="§"/>
            </a:pPr>
            <a:r>
              <a:rPr lang="cs-CZ" dirty="0" err="1"/>
              <a:t>Infrasauna</a:t>
            </a:r>
            <a:endParaRPr lang="cs-CZ" dirty="0"/>
          </a:p>
        </p:txBody>
      </p:sp>
      <p:sp>
        <p:nvSpPr>
          <p:cNvPr id="4" name="Zástupný symbol pro obsah 3"/>
          <p:cNvSpPr>
            <a:spLocks noGrp="1"/>
          </p:cNvSpPr>
          <p:nvPr>
            <p:ph sz="half" idx="2"/>
          </p:nvPr>
        </p:nvSpPr>
        <p:spPr>
          <a:xfrm>
            <a:off x="2657880" y="1711896"/>
            <a:ext cx="3419856" cy="3493008"/>
          </a:xfrm>
        </p:spPr>
        <p:txBody>
          <a:bodyPr/>
          <a:lstStyle/>
          <a:p>
            <a:r>
              <a:rPr lang="cs-CZ" dirty="0"/>
              <a:t>Negativní</a:t>
            </a:r>
          </a:p>
          <a:p>
            <a:pPr marL="354330" indent="-285750">
              <a:buFont typeface="Wingdings" panose="05000000000000000000" pitchFamily="2" charset="2"/>
              <a:buChar char="§"/>
            </a:pPr>
            <a:r>
              <a:rPr lang="cs-CZ" dirty="0"/>
              <a:t>Studená sprcha/koupel</a:t>
            </a:r>
          </a:p>
          <a:p>
            <a:pPr marL="354330" indent="-285750">
              <a:buFont typeface="Wingdings" panose="05000000000000000000" pitchFamily="2" charset="2"/>
              <a:buChar char="§"/>
            </a:pPr>
            <a:r>
              <a:rPr lang="cs-CZ" dirty="0"/>
              <a:t>Obklady</a:t>
            </a:r>
          </a:p>
          <a:p>
            <a:pPr marL="354330" indent="-285750">
              <a:buFont typeface="Wingdings" panose="05000000000000000000" pitchFamily="2" charset="2"/>
              <a:buChar char="§"/>
            </a:pPr>
            <a:r>
              <a:rPr lang="cs-CZ" dirty="0"/>
              <a:t>Kryoterapie</a:t>
            </a:r>
          </a:p>
          <a:p>
            <a:pPr marL="68580" indent="0">
              <a:buNone/>
            </a:pPr>
            <a:endParaRPr lang="cs-CZ" sz="2400" dirty="0">
              <a:solidFill>
                <a:schemeClr val="tx2"/>
              </a:solidFill>
            </a:endParaRPr>
          </a:p>
        </p:txBody>
      </p:sp>
      <p:sp>
        <p:nvSpPr>
          <p:cNvPr id="6" name="Zástupný symbol pro obsah 2"/>
          <p:cNvSpPr txBox="1">
            <a:spLocks/>
          </p:cNvSpPr>
          <p:nvPr/>
        </p:nvSpPr>
        <p:spPr>
          <a:xfrm>
            <a:off x="3071664" y="4520208"/>
            <a:ext cx="3816424" cy="1728192"/>
          </a:xfrm>
          <a:prstGeom prst="rect">
            <a:avLst/>
          </a:prstGeom>
          <a:ln>
            <a:solidFill>
              <a:schemeClr val="tx2">
                <a:lumMod val="75000"/>
              </a:schemeClr>
            </a:solidFill>
          </a:ln>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indent="-342900" defTabSz="457200">
              <a:spcBef>
                <a:spcPts val="1000"/>
              </a:spcBef>
              <a:buSzPct val="80000"/>
              <a:buFont typeface="Wingdings 3" charset="2"/>
              <a:buChar char=""/>
            </a:pPr>
            <a:r>
              <a:rPr lang="cs-CZ" sz="1800" dirty="0">
                <a:solidFill>
                  <a:schemeClr val="tx1">
                    <a:lumMod val="75000"/>
                    <a:lumOff val="25000"/>
                  </a:schemeClr>
                </a:solidFill>
              </a:rPr>
              <a:t>Kombinace</a:t>
            </a:r>
          </a:p>
          <a:p>
            <a:pPr defTabSz="457200">
              <a:spcBef>
                <a:spcPts val="1000"/>
              </a:spcBef>
              <a:buSzPct val="80000"/>
              <a:buFont typeface="Wingdings" panose="05000000000000000000" pitchFamily="2" charset="2"/>
              <a:buChar char="§"/>
            </a:pPr>
            <a:r>
              <a:rPr lang="cs-CZ" sz="1800" dirty="0">
                <a:solidFill>
                  <a:schemeClr val="tx1">
                    <a:lumMod val="75000"/>
                    <a:lumOff val="25000"/>
                  </a:schemeClr>
                </a:solidFill>
              </a:rPr>
              <a:t>Sauna</a:t>
            </a:r>
          </a:p>
          <a:p>
            <a:pPr defTabSz="457200">
              <a:spcBef>
                <a:spcPts val="1000"/>
              </a:spcBef>
              <a:buSzPct val="80000"/>
              <a:buFont typeface="Wingdings" panose="05000000000000000000" pitchFamily="2" charset="2"/>
              <a:buChar char="§"/>
            </a:pPr>
            <a:r>
              <a:rPr lang="cs-CZ" sz="1800" dirty="0">
                <a:solidFill>
                  <a:schemeClr val="tx1">
                    <a:lumMod val="75000"/>
                    <a:lumOff val="25000"/>
                  </a:schemeClr>
                </a:solidFill>
              </a:rPr>
              <a:t>Šlapací koupel</a:t>
            </a:r>
          </a:p>
          <a:p>
            <a:pPr defTabSz="457200">
              <a:spcBef>
                <a:spcPts val="1000"/>
              </a:spcBef>
              <a:buSzPct val="80000"/>
              <a:buFont typeface="Wingdings" panose="05000000000000000000" pitchFamily="2" charset="2"/>
              <a:buChar char="§"/>
            </a:pPr>
            <a:r>
              <a:rPr lang="cs-CZ" sz="1800" dirty="0">
                <a:solidFill>
                  <a:schemeClr val="tx1">
                    <a:lumMod val="75000"/>
                    <a:lumOff val="25000"/>
                  </a:schemeClr>
                </a:solidFill>
              </a:rPr>
              <a:t>Skotské střiky/Střídavá sprcha</a:t>
            </a:r>
          </a:p>
        </p:txBody>
      </p:sp>
      <p:sp>
        <p:nvSpPr>
          <p:cNvPr id="5" name="Obdélník 4">
            <a:extLst>
              <a:ext uri="{FF2B5EF4-FFF2-40B4-BE49-F238E27FC236}">
                <a16:creationId xmlns:a16="http://schemas.microsoft.com/office/drawing/2014/main" id="{2989FC7D-124D-422E-AAAF-A073EE6630A0}"/>
              </a:ext>
            </a:extLst>
          </p:cNvPr>
          <p:cNvSpPr/>
          <p:nvPr/>
        </p:nvSpPr>
        <p:spPr>
          <a:xfrm>
            <a:off x="5988496" y="1713265"/>
            <a:ext cx="4572000" cy="1179810"/>
          </a:xfrm>
          <a:prstGeom prst="rect">
            <a:avLst/>
          </a:prstGeom>
        </p:spPr>
        <p:txBody>
          <a:bodyPr>
            <a:spAutoFit/>
          </a:bodyPr>
          <a:lstStyle/>
          <a:p>
            <a:pPr marL="342900" indent="-342900">
              <a:spcBef>
                <a:spcPts val="1000"/>
              </a:spcBef>
              <a:buClr>
                <a:schemeClr val="accent1"/>
              </a:buClr>
              <a:buSzPct val="80000"/>
              <a:buFont typeface="Wingdings 3" charset="2"/>
              <a:buChar char=""/>
            </a:pPr>
            <a:r>
              <a:rPr lang="cs-CZ" dirty="0">
                <a:solidFill>
                  <a:schemeClr val="tx1">
                    <a:lumMod val="75000"/>
                    <a:lumOff val="25000"/>
                  </a:schemeClr>
                </a:solidFill>
              </a:rPr>
              <a:t>Indiferentní</a:t>
            </a:r>
          </a:p>
          <a:p>
            <a:pPr marL="354330" indent="-285750">
              <a:spcBef>
                <a:spcPts val="1000"/>
              </a:spcBef>
              <a:buClr>
                <a:schemeClr val="accent1"/>
              </a:buClr>
              <a:buSzPct val="80000"/>
              <a:buFont typeface="Wingdings" panose="05000000000000000000" pitchFamily="2" charset="2"/>
              <a:buChar char="§"/>
            </a:pPr>
            <a:r>
              <a:rPr lang="cs-CZ" dirty="0">
                <a:solidFill>
                  <a:schemeClr val="tx1">
                    <a:lumMod val="75000"/>
                    <a:lumOff val="25000"/>
                  </a:schemeClr>
                </a:solidFill>
              </a:rPr>
              <a:t>Perličková koupel</a:t>
            </a:r>
          </a:p>
          <a:p>
            <a:pPr marL="354330" indent="-285750">
              <a:spcBef>
                <a:spcPts val="1000"/>
              </a:spcBef>
              <a:buClr>
                <a:schemeClr val="accent1"/>
              </a:buClr>
              <a:buSzPct val="80000"/>
              <a:buFont typeface="Wingdings" panose="05000000000000000000" pitchFamily="2" charset="2"/>
              <a:buChar char="§"/>
            </a:pPr>
            <a:r>
              <a:rPr lang="cs-CZ" dirty="0">
                <a:solidFill>
                  <a:schemeClr val="tx1">
                    <a:lumMod val="75000"/>
                    <a:lumOff val="25000"/>
                  </a:schemeClr>
                </a:solidFill>
              </a:rPr>
              <a:t>Vířivá koupel (37°C)</a:t>
            </a:r>
          </a:p>
        </p:txBody>
      </p:sp>
      <p:grpSp>
        <p:nvGrpSpPr>
          <p:cNvPr id="7" name="Skupina 6">
            <a:extLst>
              <a:ext uri="{FF2B5EF4-FFF2-40B4-BE49-F238E27FC236}">
                <a16:creationId xmlns:a16="http://schemas.microsoft.com/office/drawing/2014/main" id="{8465DB94-145A-4864-A9BE-B3F810EFCADC}"/>
              </a:ext>
            </a:extLst>
          </p:cNvPr>
          <p:cNvGrpSpPr/>
          <p:nvPr/>
        </p:nvGrpSpPr>
        <p:grpSpPr>
          <a:xfrm>
            <a:off x="7680176" y="2945673"/>
            <a:ext cx="3816424" cy="2173607"/>
            <a:chOff x="979" y="2133400"/>
            <a:chExt cx="1838225" cy="919112"/>
          </a:xfrm>
        </p:grpSpPr>
        <p:sp>
          <p:nvSpPr>
            <p:cNvPr id="8" name="Obdélník 7">
              <a:extLst>
                <a:ext uri="{FF2B5EF4-FFF2-40B4-BE49-F238E27FC236}">
                  <a16:creationId xmlns:a16="http://schemas.microsoft.com/office/drawing/2014/main" id="{68026A36-712D-42BB-B6D7-029E59DE99AF}"/>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TextovéPole 8">
              <a:extLst>
                <a:ext uri="{FF2B5EF4-FFF2-40B4-BE49-F238E27FC236}">
                  <a16:creationId xmlns:a16="http://schemas.microsoft.com/office/drawing/2014/main" id="{54EE068A-568C-413B-8BD8-A2036E43CA96}"/>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Tyto metody nejčastěji zařazujeme </a:t>
              </a:r>
              <a:r>
                <a:rPr lang="cs-CZ" b="1" i="1" dirty="0">
                  <a:solidFill>
                    <a:prstClr val="white"/>
                  </a:solidFill>
                </a:rPr>
                <a:t>po tréninkové jednotce</a:t>
              </a:r>
              <a:r>
                <a:rPr lang="cs-CZ" i="1" dirty="0">
                  <a:solidFill>
                    <a:prstClr val="white"/>
                  </a:solidFill>
                </a:rPr>
                <a:t>, nikdy ne před ní! Některé metody je více výhodné zařadit před nebo během volného dne.</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0" name="Grafický objekt 9" descr="Muž">
            <a:extLst>
              <a:ext uri="{FF2B5EF4-FFF2-40B4-BE49-F238E27FC236}">
                <a16:creationId xmlns:a16="http://schemas.microsoft.com/office/drawing/2014/main" id="{7AB507C5-C1D0-4D45-A497-BCCC2E5B5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5384" y="2945673"/>
            <a:ext cx="914400" cy="914400"/>
          </a:xfrm>
          <a:prstGeom prst="rect">
            <a:avLst/>
          </a:prstGeom>
        </p:spPr>
      </p:pic>
      <p:pic>
        <p:nvPicPr>
          <p:cNvPr id="11" name="Grafický objekt 10" descr="Žárovka a ozubené kolečko">
            <a:extLst>
              <a:ext uri="{FF2B5EF4-FFF2-40B4-BE49-F238E27FC236}">
                <a16:creationId xmlns:a16="http://schemas.microsoft.com/office/drawing/2014/main" id="{53CC041E-2EE2-4787-9CCB-5A67B9D2CE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54788" y="2350082"/>
            <a:ext cx="595591" cy="595591"/>
          </a:xfrm>
          <a:prstGeom prst="rect">
            <a:avLst/>
          </a:prstGeom>
        </p:spPr>
      </p:pic>
    </p:spTree>
    <p:extLst>
      <p:ext uri="{BB962C8B-B14F-4D97-AF65-F5344CB8AC3E}">
        <p14:creationId xmlns:p14="http://schemas.microsoft.com/office/powerpoint/2010/main" val="14881021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medlicker.com/files/2014/09/01/lezici-divka-s-teplym-obkladem-na-brise-1409597507-8af56e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65" y="1858242"/>
            <a:ext cx="3229192" cy="214370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chor="t">
            <a:normAutofit/>
          </a:bodyPr>
          <a:lstStyle/>
          <a:p>
            <a:r>
              <a:rPr lang="cs-CZ" dirty="0"/>
              <a:t>Pozitivní termoterapie</a:t>
            </a:r>
            <a:br>
              <a:rPr lang="cs-CZ" dirty="0"/>
            </a:br>
            <a:r>
              <a:rPr lang="cs-CZ" sz="2400" dirty="0"/>
              <a:t>Zábaly, obklady a vosk</a:t>
            </a:r>
            <a:endParaRPr lang="cs-CZ" dirty="0"/>
          </a:p>
        </p:txBody>
      </p:sp>
      <p:pic>
        <p:nvPicPr>
          <p:cNvPr id="10242" name="Picture 2" descr="http://amala-supra.cz/image/cache/data/Amala/parafinovy-zabal-1-300x200-5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8029"/>
          <a:stretch/>
        </p:blipFill>
        <p:spPr bwMode="auto">
          <a:xfrm>
            <a:off x="5735960" y="3784601"/>
            <a:ext cx="3190923" cy="19486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plnielanu.zoznam.sk/pic/5/f/1/b/raselinovy-zabal-13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849696"/>
            <a:ext cx="2460731" cy="2143704"/>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descr="Obsah obrázku osoba, ruka, držení, muž&#10;&#10;Popis byl vytvořen automaticky">
            <a:extLst>
              <a:ext uri="{FF2B5EF4-FFF2-40B4-BE49-F238E27FC236}">
                <a16:creationId xmlns:a16="http://schemas.microsoft.com/office/drawing/2014/main" id="{E68E52CF-4F23-493D-9EC6-DD8957826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176" y="295521"/>
            <a:ext cx="4188231" cy="3108350"/>
          </a:xfrm>
          <a:prstGeom prst="rect">
            <a:avLst/>
          </a:prstGeom>
        </p:spPr>
      </p:pic>
      <p:sp>
        <p:nvSpPr>
          <p:cNvPr id="9" name="TextovéPole 8">
            <a:extLst>
              <a:ext uri="{FF2B5EF4-FFF2-40B4-BE49-F238E27FC236}">
                <a16:creationId xmlns:a16="http://schemas.microsoft.com/office/drawing/2014/main" id="{A6CAC0BD-2216-4079-9B50-F88CA57E922E}"/>
              </a:ext>
            </a:extLst>
          </p:cNvPr>
          <p:cNvSpPr txBox="1"/>
          <p:nvPr/>
        </p:nvSpPr>
        <p:spPr>
          <a:xfrm>
            <a:off x="911424" y="4282825"/>
            <a:ext cx="4464496" cy="1077218"/>
          </a:xfrm>
          <a:prstGeom prst="rect">
            <a:avLst/>
          </a:prstGeom>
          <a:solidFill>
            <a:schemeClr val="bg1"/>
          </a:solidFill>
          <a:ln w="28575">
            <a:solidFill>
              <a:schemeClr val="accent6">
                <a:lumMod val="75000"/>
              </a:schemeClr>
            </a:solidFill>
          </a:ln>
        </p:spPr>
        <p:txBody>
          <a:bodyPr wrap="square" rtlCol="0">
            <a:spAutoFit/>
          </a:bodyPr>
          <a:lstStyle/>
          <a:p>
            <a:pPr algn="ctr"/>
            <a:r>
              <a:rPr lang="cs-CZ" sz="3200" dirty="0"/>
              <a:t>Teplo X Chlad</a:t>
            </a:r>
          </a:p>
          <a:p>
            <a:pPr algn="ctr"/>
            <a:r>
              <a:rPr lang="cs-CZ" sz="3200" dirty="0"/>
              <a:t>Hyperémie X Analgezie</a:t>
            </a:r>
          </a:p>
        </p:txBody>
      </p:sp>
      <p:grpSp>
        <p:nvGrpSpPr>
          <p:cNvPr id="11" name="Skupina 10">
            <a:extLst>
              <a:ext uri="{FF2B5EF4-FFF2-40B4-BE49-F238E27FC236}">
                <a16:creationId xmlns:a16="http://schemas.microsoft.com/office/drawing/2014/main" id="{7E1B6DA5-8829-425B-93F3-1A87C4A51F1B}"/>
              </a:ext>
            </a:extLst>
          </p:cNvPr>
          <p:cNvGrpSpPr/>
          <p:nvPr/>
        </p:nvGrpSpPr>
        <p:grpSpPr>
          <a:xfrm>
            <a:off x="8184232" y="4388872"/>
            <a:ext cx="3816424" cy="2173607"/>
            <a:chOff x="979" y="2133400"/>
            <a:chExt cx="1838225" cy="919112"/>
          </a:xfrm>
        </p:grpSpPr>
        <p:sp>
          <p:nvSpPr>
            <p:cNvPr id="12" name="Obdélník 11">
              <a:extLst>
                <a:ext uri="{FF2B5EF4-FFF2-40B4-BE49-F238E27FC236}">
                  <a16:creationId xmlns:a16="http://schemas.microsoft.com/office/drawing/2014/main" id="{BD5EDDE9-664A-4FBD-9866-5640764D3EC6}"/>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TextovéPole 12">
              <a:extLst>
                <a:ext uri="{FF2B5EF4-FFF2-40B4-BE49-F238E27FC236}">
                  <a16:creationId xmlns:a16="http://schemas.microsoft.com/office/drawing/2014/main" id="{FDA3572B-FF39-4997-A2C6-149A7125F539}"/>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Tyto metody nejčastěji pomáhají s léčbou či rehabilitací chronických obtíží. </a:t>
              </a:r>
              <a:r>
                <a:rPr lang="cs-CZ" b="1" i="1" dirty="0">
                  <a:solidFill>
                    <a:prstClr val="white"/>
                  </a:solidFill>
                </a:rPr>
                <a:t>Druhá fáze časné regenerace a pozdní regenerace.</a:t>
              </a:r>
              <a:endParaRPr kumimoji="0" lang="cs-CZ" sz="1800" b="1"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4" name="Grafický objekt 13" descr="Muž">
            <a:extLst>
              <a:ext uri="{FF2B5EF4-FFF2-40B4-BE49-F238E27FC236}">
                <a16:creationId xmlns:a16="http://schemas.microsoft.com/office/drawing/2014/main" id="{B69A11CA-8510-47B9-BD0E-7E0BFACBB1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99440" y="4388872"/>
            <a:ext cx="914400" cy="914400"/>
          </a:xfrm>
          <a:prstGeom prst="rect">
            <a:avLst/>
          </a:prstGeom>
        </p:spPr>
      </p:pic>
      <p:pic>
        <p:nvPicPr>
          <p:cNvPr id="15" name="Grafický objekt 14" descr="Žárovka a ozubené kolečko">
            <a:extLst>
              <a:ext uri="{FF2B5EF4-FFF2-40B4-BE49-F238E27FC236}">
                <a16:creationId xmlns:a16="http://schemas.microsoft.com/office/drawing/2014/main" id="{55D7BF71-2B03-4BE0-A2D4-5DD6108F9A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8844" y="3793281"/>
            <a:ext cx="595591" cy="595591"/>
          </a:xfrm>
          <a:prstGeom prst="rect">
            <a:avLst/>
          </a:prstGeom>
        </p:spPr>
      </p:pic>
    </p:spTree>
    <p:extLst>
      <p:ext uri="{BB962C8B-B14F-4D97-AF65-F5344CB8AC3E}">
        <p14:creationId xmlns:p14="http://schemas.microsoft.com/office/powerpoint/2010/main" val="1659779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sah obrázku interiér, okno, pohovka, patro&#10;&#10;Popis vygenerován s velmi vysokou mírou spolehlivosti">
            <a:extLst>
              <a:ext uri="{FF2B5EF4-FFF2-40B4-BE49-F238E27FC236}">
                <a16:creationId xmlns:a16="http://schemas.microsoft.com/office/drawing/2014/main" id="{9BBA1196-D4C5-4F50-A87A-214034F3B455}"/>
              </a:ext>
            </a:extLst>
          </p:cNvPr>
          <p:cNvPicPr>
            <a:picLocks noChangeAspect="1"/>
          </p:cNvPicPr>
          <p:nvPr/>
        </p:nvPicPr>
        <p:blipFill rotWithShape="1">
          <a:blip r:embed="rId2">
            <a:extLst>
              <a:ext uri="{28A0092B-C50C-407E-A947-70E740481C1C}">
                <a14:useLocalDpi xmlns:a14="http://schemas.microsoft.com/office/drawing/2010/main" val="0"/>
              </a:ext>
            </a:extLst>
          </a:blip>
          <a:srcRect l="3646" r="3368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Zástupný symbol pro obsah 3">
            <a:extLst>
              <a:ext uri="{FF2B5EF4-FFF2-40B4-BE49-F238E27FC236}">
                <a16:creationId xmlns:a16="http://schemas.microsoft.com/office/drawing/2014/main" id="{E7C8EBF0-135B-407D-B535-70418CCA8DC8}"/>
              </a:ext>
            </a:extLst>
          </p:cNvPr>
          <p:cNvSpPr txBox="1">
            <a:spLocks/>
          </p:cNvSpPr>
          <p:nvPr/>
        </p:nvSpPr>
        <p:spPr>
          <a:xfrm>
            <a:off x="677334" y="2160589"/>
            <a:ext cx="3851122"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Teplota </a:t>
            </a:r>
            <a:r>
              <a:rPr lang="en-US" dirty="0"/>
              <a:t>45–50°C</a:t>
            </a:r>
            <a:r>
              <a:rPr lang="cs-CZ" dirty="0"/>
              <a:t>, vlhkost se blíží 100 %, délka cyklu 10-15 min, opakujeme 3-4x.</a:t>
            </a:r>
            <a:endParaRPr lang="en-US" dirty="0"/>
          </a:p>
          <a:p>
            <a:r>
              <a:rPr lang="en-US" dirty="0"/>
              <a:t>Po </a:t>
            </a:r>
            <a:r>
              <a:rPr lang="en-US" dirty="0" err="1"/>
              <a:t>skončení</a:t>
            </a:r>
            <a:r>
              <a:rPr lang="en-US" dirty="0"/>
              <a:t> </a:t>
            </a:r>
            <a:r>
              <a:rPr lang="en-US" dirty="0" err="1"/>
              <a:t>vlažná</a:t>
            </a:r>
            <a:r>
              <a:rPr lang="en-US" dirty="0"/>
              <a:t> </a:t>
            </a:r>
            <a:r>
              <a:rPr lang="en-US" dirty="0" err="1"/>
              <a:t>sprcha</a:t>
            </a:r>
            <a:r>
              <a:rPr lang="en-US" dirty="0"/>
              <a:t> a </a:t>
            </a:r>
            <a:r>
              <a:rPr lang="en-US" dirty="0" err="1"/>
              <a:t>klid</a:t>
            </a:r>
            <a:r>
              <a:rPr lang="en-US" dirty="0"/>
              <a:t>.</a:t>
            </a:r>
          </a:p>
          <a:p>
            <a:r>
              <a:rPr lang="en-US" dirty="0" err="1"/>
              <a:t>Velké</a:t>
            </a:r>
            <a:r>
              <a:rPr lang="en-US" dirty="0"/>
              <a:t> </a:t>
            </a:r>
            <a:r>
              <a:rPr lang="en-US" dirty="0" err="1"/>
              <a:t>zatížení</a:t>
            </a:r>
            <a:r>
              <a:rPr lang="en-US" dirty="0"/>
              <a:t> </a:t>
            </a:r>
            <a:r>
              <a:rPr lang="cs-CZ" dirty="0"/>
              <a:t>krevního</a:t>
            </a:r>
            <a:r>
              <a:rPr lang="en-US" dirty="0"/>
              <a:t> </a:t>
            </a:r>
            <a:r>
              <a:rPr lang="en-US" dirty="0" err="1"/>
              <a:t>oběhu</a:t>
            </a:r>
            <a:r>
              <a:rPr lang="en-US" dirty="0"/>
              <a:t>.</a:t>
            </a:r>
          </a:p>
          <a:p>
            <a:r>
              <a:rPr lang="cs-CZ" dirty="0"/>
              <a:t>Zařazujeme v zimních obdobích či u zimních sportů:</a:t>
            </a:r>
          </a:p>
          <a:p>
            <a:pPr lvl="1"/>
            <a:r>
              <a:rPr lang="en-US" dirty="0"/>
              <a:t>„</a:t>
            </a:r>
            <a:r>
              <a:rPr lang="en-US" dirty="0" err="1"/>
              <a:t>Prohřátí</a:t>
            </a:r>
            <a:r>
              <a:rPr lang="en-US" dirty="0"/>
              <a:t>“ </a:t>
            </a:r>
            <a:r>
              <a:rPr lang="en-US" dirty="0" err="1"/>
              <a:t>organismu</a:t>
            </a:r>
            <a:r>
              <a:rPr lang="en-US" dirty="0"/>
              <a:t>.</a:t>
            </a:r>
            <a:endParaRPr lang="cs-CZ" dirty="0"/>
          </a:p>
          <a:p>
            <a:pPr lvl="1"/>
            <a:r>
              <a:rPr lang="cs-CZ" dirty="0"/>
              <a:t>„Uvolnění“ dýchacích cest</a:t>
            </a:r>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Nadpis 1">
            <a:extLst>
              <a:ext uri="{FF2B5EF4-FFF2-40B4-BE49-F238E27FC236}">
                <a16:creationId xmlns:a16="http://schemas.microsoft.com/office/drawing/2014/main" id="{0A97C602-AF68-4822-BCF9-82E672D02338}"/>
              </a:ext>
            </a:extLst>
          </p:cNvPr>
          <p:cNvSpPr>
            <a:spLocks noGrp="1"/>
          </p:cNvSpPr>
          <p:nvPr>
            <p:ph type="title"/>
          </p:nvPr>
        </p:nvSpPr>
        <p:spPr>
          <a:xfrm>
            <a:off x="677334" y="609600"/>
            <a:ext cx="8596668" cy="1320800"/>
          </a:xfrm>
        </p:spPr>
        <p:txBody>
          <a:bodyPr anchor="t">
            <a:normAutofit/>
          </a:bodyPr>
          <a:lstStyle/>
          <a:p>
            <a:r>
              <a:rPr lang="cs-CZ" dirty="0"/>
              <a:t>Pozitivní termoterapie</a:t>
            </a:r>
            <a:br>
              <a:rPr lang="cs-CZ" dirty="0"/>
            </a:br>
            <a:r>
              <a:rPr lang="cs-CZ" sz="2400" dirty="0"/>
              <a:t>Parní sauna</a:t>
            </a:r>
            <a:endParaRPr lang="cs-CZ" dirty="0"/>
          </a:p>
        </p:txBody>
      </p:sp>
      <p:grpSp>
        <p:nvGrpSpPr>
          <p:cNvPr id="21" name="Skupina 20">
            <a:extLst>
              <a:ext uri="{FF2B5EF4-FFF2-40B4-BE49-F238E27FC236}">
                <a16:creationId xmlns:a16="http://schemas.microsoft.com/office/drawing/2014/main" id="{E74199CC-7049-4134-9190-04DDBB88930D}"/>
              </a:ext>
            </a:extLst>
          </p:cNvPr>
          <p:cNvGrpSpPr/>
          <p:nvPr/>
        </p:nvGrpSpPr>
        <p:grpSpPr>
          <a:xfrm>
            <a:off x="8069987" y="4501692"/>
            <a:ext cx="3816424" cy="2173607"/>
            <a:chOff x="979" y="2133400"/>
            <a:chExt cx="1838225" cy="919112"/>
          </a:xfrm>
        </p:grpSpPr>
        <p:sp>
          <p:nvSpPr>
            <p:cNvPr id="23" name="Obdélník 22">
              <a:extLst>
                <a:ext uri="{FF2B5EF4-FFF2-40B4-BE49-F238E27FC236}">
                  <a16:creationId xmlns:a16="http://schemas.microsoft.com/office/drawing/2014/main" id="{2B51C15C-8E30-4DC4-AF24-693940B47703}"/>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5" name="TextovéPole 24">
              <a:extLst>
                <a:ext uri="{FF2B5EF4-FFF2-40B4-BE49-F238E27FC236}">
                  <a16:creationId xmlns:a16="http://schemas.microsoft.com/office/drawing/2014/main" id="{E4DA0056-4194-4ABE-B831-5DECD88BE23D}"/>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Parní saunu je vhodné zařadit 1x do týdne, ideálně před nebo během volného dne, </a:t>
              </a:r>
              <a:r>
                <a:rPr lang="cs-CZ" b="1" i="1" dirty="0">
                  <a:solidFill>
                    <a:prstClr val="white"/>
                  </a:solidFill>
                </a:rPr>
                <a:t>nejdříve ve druhé fázi časné regenerace</a:t>
              </a:r>
              <a:r>
                <a:rPr lang="cs-CZ" i="1" dirty="0">
                  <a:solidFill>
                    <a:prstClr val="white"/>
                  </a:solidFill>
                </a:rPr>
                <a:t>. Ideální v rámci soustředění v chladném prostředí.</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27" name="Grafický objekt 26" descr="Muž">
            <a:extLst>
              <a:ext uri="{FF2B5EF4-FFF2-40B4-BE49-F238E27FC236}">
                <a16:creationId xmlns:a16="http://schemas.microsoft.com/office/drawing/2014/main" id="{62CD4AA4-5CD0-4C7C-BBE2-876B7F5CE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5195" y="4501692"/>
            <a:ext cx="914400" cy="914400"/>
          </a:xfrm>
          <a:prstGeom prst="rect">
            <a:avLst/>
          </a:prstGeom>
        </p:spPr>
      </p:pic>
      <p:pic>
        <p:nvPicPr>
          <p:cNvPr id="29" name="Grafický objekt 28" descr="Žárovka a ozubené kolečko">
            <a:extLst>
              <a:ext uri="{FF2B5EF4-FFF2-40B4-BE49-F238E27FC236}">
                <a16:creationId xmlns:a16="http://schemas.microsoft.com/office/drawing/2014/main" id="{95BF78BA-9341-4012-9284-1A143171E1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4599" y="3906101"/>
            <a:ext cx="595591" cy="595591"/>
          </a:xfrm>
          <a:prstGeom prst="rect">
            <a:avLst/>
          </a:prstGeom>
        </p:spPr>
      </p:pic>
    </p:spTree>
    <p:extLst>
      <p:ext uri="{BB962C8B-B14F-4D97-AF65-F5344CB8AC3E}">
        <p14:creationId xmlns:p14="http://schemas.microsoft.com/office/powerpoint/2010/main" val="399152450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Zástupný symbol pro obsah 3">
            <a:extLst>
              <a:ext uri="{FF2B5EF4-FFF2-40B4-BE49-F238E27FC236}">
                <a16:creationId xmlns:a16="http://schemas.microsoft.com/office/drawing/2014/main" id="{E7C8EBF0-135B-407D-B535-70418CCA8DC8}"/>
              </a:ext>
            </a:extLst>
          </p:cNvPr>
          <p:cNvSpPr txBox="1">
            <a:spLocks/>
          </p:cNvSpPr>
          <p:nvPr/>
        </p:nvSpPr>
        <p:spPr>
          <a:xfrm>
            <a:off x="5209563" y="2160589"/>
            <a:ext cx="4064439"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Teplota</a:t>
            </a:r>
            <a:r>
              <a:rPr lang="en-US" dirty="0"/>
              <a:t> do 60°C</a:t>
            </a:r>
            <a:r>
              <a:rPr lang="cs-CZ" dirty="0"/>
              <a:t>, nízká vzdušná vlhkost, délka cyklu 30-40 min, opakujeme pouze 1x</a:t>
            </a:r>
            <a:r>
              <a:rPr lang="en-US" dirty="0"/>
              <a:t>.</a:t>
            </a:r>
            <a:endParaRPr lang="cs-CZ" dirty="0"/>
          </a:p>
          <a:p>
            <a:r>
              <a:rPr lang="en-US" dirty="0"/>
              <a:t>Po </a:t>
            </a:r>
            <a:r>
              <a:rPr lang="cs-CZ" dirty="0"/>
              <a:t>skončení vlažná sprcha a klid</a:t>
            </a:r>
            <a:r>
              <a:rPr lang="en-US" dirty="0"/>
              <a:t>.</a:t>
            </a:r>
          </a:p>
          <a:p>
            <a:r>
              <a:rPr lang="cs-CZ" dirty="0"/>
              <a:t>Denní použití k prevenci organismu, přípravě ke sportovní činnosti, léčebné kúře a před klasickou masáží v délce 5–15 min.</a:t>
            </a:r>
          </a:p>
          <a:p>
            <a:r>
              <a:rPr lang="cs-CZ" dirty="0"/>
              <a:t>Snižuje zánětlivou reakci organismu a zrychluje metabolismus toxických a odpadních látek.</a:t>
            </a:r>
            <a:endParaRPr lang="en-US" dirty="0"/>
          </a:p>
          <a:p>
            <a:endParaRPr lang="en-US" dirty="0"/>
          </a:p>
        </p:txBody>
      </p:sp>
      <p:pic>
        <p:nvPicPr>
          <p:cNvPr id="4" name="Obrázek 3" descr="Obsah obrázku patro, interiér, skříňka, zeď&#10;&#10;Popis vygenerován s velmi vysokou mírou spolehlivosti">
            <a:extLst>
              <a:ext uri="{FF2B5EF4-FFF2-40B4-BE49-F238E27FC236}">
                <a16:creationId xmlns:a16="http://schemas.microsoft.com/office/drawing/2014/main" id="{9AB64687-D8FE-4CCA-A159-B492E935987B}"/>
              </a:ext>
            </a:extLst>
          </p:cNvPr>
          <p:cNvPicPr>
            <a:picLocks noChangeAspect="1"/>
          </p:cNvPicPr>
          <p:nvPr/>
        </p:nvPicPr>
        <p:blipFill rotWithShape="1">
          <a:blip r:embed="rId2">
            <a:extLst>
              <a:ext uri="{28A0092B-C50C-407E-A947-70E740481C1C}">
                <a14:useLocalDpi xmlns:a14="http://schemas.microsoft.com/office/drawing/2010/main" val="0"/>
              </a:ext>
            </a:extLst>
          </a:blip>
          <a:srcRect t="2935" r="2" b="585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Nadpis 1">
            <a:extLst>
              <a:ext uri="{FF2B5EF4-FFF2-40B4-BE49-F238E27FC236}">
                <a16:creationId xmlns:a16="http://schemas.microsoft.com/office/drawing/2014/main" id="{A30731A5-A188-4D89-BB47-EBB4FFA9AC13}"/>
              </a:ext>
            </a:extLst>
          </p:cNvPr>
          <p:cNvSpPr>
            <a:spLocks noGrp="1"/>
          </p:cNvSpPr>
          <p:nvPr>
            <p:ph type="title"/>
          </p:nvPr>
        </p:nvSpPr>
        <p:spPr>
          <a:xfrm>
            <a:off x="5394960" y="548680"/>
            <a:ext cx="8596668" cy="1320800"/>
          </a:xfrm>
        </p:spPr>
        <p:txBody>
          <a:bodyPr anchor="t">
            <a:normAutofit/>
          </a:bodyPr>
          <a:lstStyle/>
          <a:p>
            <a:r>
              <a:rPr lang="cs-CZ" dirty="0"/>
              <a:t>Pozitivní termoterapie</a:t>
            </a:r>
            <a:br>
              <a:rPr lang="cs-CZ" dirty="0"/>
            </a:br>
            <a:r>
              <a:rPr lang="cs-CZ" sz="2400" dirty="0" err="1"/>
              <a:t>Infrasauna</a:t>
            </a:r>
            <a:endParaRPr lang="cs-CZ" dirty="0"/>
          </a:p>
        </p:txBody>
      </p:sp>
      <p:grpSp>
        <p:nvGrpSpPr>
          <p:cNvPr id="15" name="Skupina 14">
            <a:extLst>
              <a:ext uri="{FF2B5EF4-FFF2-40B4-BE49-F238E27FC236}">
                <a16:creationId xmlns:a16="http://schemas.microsoft.com/office/drawing/2014/main" id="{02D6590A-5C8C-497A-87C3-8BB4B5D5B630}"/>
              </a:ext>
            </a:extLst>
          </p:cNvPr>
          <p:cNvGrpSpPr/>
          <p:nvPr/>
        </p:nvGrpSpPr>
        <p:grpSpPr>
          <a:xfrm>
            <a:off x="263352" y="4579350"/>
            <a:ext cx="3816424" cy="2278650"/>
            <a:chOff x="979" y="2133400"/>
            <a:chExt cx="1838225" cy="919112"/>
          </a:xfrm>
        </p:grpSpPr>
        <p:sp>
          <p:nvSpPr>
            <p:cNvPr id="16" name="Obdélník 15">
              <a:extLst>
                <a:ext uri="{FF2B5EF4-FFF2-40B4-BE49-F238E27FC236}">
                  <a16:creationId xmlns:a16="http://schemas.microsoft.com/office/drawing/2014/main" id="{7CF8BA02-5DDA-4026-95F6-A40188B3B894}"/>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7" name="TextovéPole 16">
              <a:extLst>
                <a:ext uri="{FF2B5EF4-FFF2-40B4-BE49-F238E27FC236}">
                  <a16:creationId xmlns:a16="http://schemas.microsoft.com/office/drawing/2014/main" id="{2286E9F4-CBD1-4DCA-814E-4976505EEB85}"/>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cs-CZ" dirty="0" err="1"/>
                <a:t>Infrasaunu</a:t>
              </a:r>
              <a:r>
                <a:rPr lang="cs-CZ" dirty="0"/>
                <a:t> je možné zařadit </a:t>
              </a:r>
              <a:r>
                <a:rPr lang="en-US" dirty="0"/>
                <a:t>1–2</a:t>
              </a:r>
              <a:r>
                <a:rPr lang="cs-CZ" dirty="0"/>
                <a:t>x</a:t>
              </a:r>
              <a:r>
                <a:rPr lang="en-US" dirty="0"/>
                <a:t> </a:t>
              </a:r>
              <a:r>
                <a:rPr lang="cs-CZ" dirty="0"/>
                <a:t>do </a:t>
              </a:r>
              <a:r>
                <a:rPr lang="en-US" dirty="0" err="1"/>
                <a:t>týdn</a:t>
              </a:r>
              <a:r>
                <a:rPr lang="cs-CZ" dirty="0"/>
                <a:t>e</a:t>
              </a:r>
              <a:r>
                <a:rPr lang="en-US" dirty="0"/>
                <a:t> v </a:t>
              </a:r>
              <a:r>
                <a:rPr lang="en-US" dirty="0" err="1"/>
                <a:t>délce</a:t>
              </a:r>
              <a:r>
                <a:rPr lang="en-US" dirty="0"/>
                <a:t> 30–40 min</a:t>
              </a:r>
              <a:r>
                <a:rPr lang="cs-CZ" dirty="0"/>
                <a:t> v prevenci rozvoje akutní únavy, DOMS, posílení imunitního systému či urychlení reparačních procesů (pooperační stavy).</a:t>
              </a:r>
              <a:endParaRPr lang="en-US" dirty="0"/>
            </a:p>
          </p:txBody>
        </p:sp>
      </p:grpSp>
      <p:pic>
        <p:nvPicPr>
          <p:cNvPr id="18" name="Grafický objekt 17" descr="Muž">
            <a:extLst>
              <a:ext uri="{FF2B5EF4-FFF2-40B4-BE49-F238E27FC236}">
                <a16:creationId xmlns:a16="http://schemas.microsoft.com/office/drawing/2014/main" id="{DE6D77F0-69FD-4A78-A256-7C3416AFB3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8560" y="4579350"/>
            <a:ext cx="914400" cy="914400"/>
          </a:xfrm>
          <a:prstGeom prst="rect">
            <a:avLst/>
          </a:prstGeom>
        </p:spPr>
      </p:pic>
      <p:pic>
        <p:nvPicPr>
          <p:cNvPr id="19" name="Grafický objekt 18" descr="Žárovka a ozubené kolečko">
            <a:extLst>
              <a:ext uri="{FF2B5EF4-FFF2-40B4-BE49-F238E27FC236}">
                <a16:creationId xmlns:a16="http://schemas.microsoft.com/office/drawing/2014/main" id="{0DCD224D-A0CD-4668-9BC6-5C0332D849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7964" y="3983759"/>
            <a:ext cx="595591" cy="595591"/>
          </a:xfrm>
          <a:prstGeom prst="rect">
            <a:avLst/>
          </a:prstGeom>
        </p:spPr>
      </p:pic>
    </p:spTree>
    <p:extLst>
      <p:ext uri="{BB962C8B-B14F-4D97-AF65-F5344CB8AC3E}">
        <p14:creationId xmlns:p14="http://schemas.microsoft.com/office/powerpoint/2010/main" val="112822341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p:cNvSpPr>
            <a:spLocks noGrp="1"/>
          </p:cNvSpPr>
          <p:nvPr>
            <p:ph type="title"/>
          </p:nvPr>
        </p:nvSpPr>
        <p:spPr>
          <a:xfrm>
            <a:off x="5551182" y="510054"/>
            <a:ext cx="4721282" cy="1646302"/>
          </a:xfrm>
        </p:spPr>
        <p:txBody>
          <a:bodyPr vert="horz" lIns="91440" tIns="45720" rIns="91440" bIns="45720" rtlCol="0" anchor="t">
            <a:noAutofit/>
          </a:bodyPr>
          <a:lstStyle/>
          <a:p>
            <a:pPr>
              <a:lnSpc>
                <a:spcPct val="90000"/>
              </a:lnSpc>
            </a:pPr>
            <a:r>
              <a:rPr lang="cs-CZ" dirty="0"/>
              <a:t>Negativní termoterapie</a:t>
            </a:r>
            <a:br>
              <a:rPr lang="cs-CZ" dirty="0"/>
            </a:br>
            <a:r>
              <a:rPr lang="cs-CZ" sz="2400" dirty="0"/>
              <a:t>Celková - </a:t>
            </a:r>
            <a:r>
              <a:rPr lang="en-US" sz="2400" dirty="0" err="1"/>
              <a:t>Studená</a:t>
            </a:r>
            <a:r>
              <a:rPr lang="en-US" sz="2400" dirty="0"/>
              <a:t> </a:t>
            </a:r>
            <a:r>
              <a:rPr lang="en-US" sz="2400" dirty="0" err="1"/>
              <a:t>sprcha</a:t>
            </a:r>
            <a:r>
              <a:rPr lang="cs-CZ" sz="2400" dirty="0"/>
              <a:t>/</a:t>
            </a:r>
            <a:r>
              <a:rPr lang="cs-CZ" sz="2400" dirty="0">
                <a:solidFill>
                  <a:schemeClr val="accent6">
                    <a:lumMod val="50000"/>
                  </a:schemeClr>
                </a:solidFill>
              </a:rPr>
              <a:t>koupel</a:t>
            </a:r>
            <a:endParaRPr lang="en-US" dirty="0">
              <a:solidFill>
                <a:schemeClr val="accent6">
                  <a:lumMod val="50000"/>
                </a:schemeClr>
              </a:solidFill>
            </a:endParaRPr>
          </a:p>
        </p:txBody>
      </p:sp>
      <p:pic>
        <p:nvPicPr>
          <p:cNvPr id="1026" name="Picture 2" descr="Výsledek obrázku pro studena sprcha"/>
          <p:cNvPicPr>
            <a:picLocks noChangeAspect="1" noChangeArrowheads="1"/>
          </p:cNvPicPr>
          <p:nvPr/>
        </p:nvPicPr>
        <p:blipFill rotWithShape="1">
          <a:blip r:embed="rId2">
            <a:extLst>
              <a:ext uri="{28A0092B-C50C-407E-A947-70E740481C1C}">
                <a14:useLocalDpi xmlns:a14="http://schemas.microsoft.com/office/drawing/2010/main" val="0"/>
              </a:ext>
            </a:extLst>
          </a:blip>
          <a:srcRect l="10693" r="10695" b="3"/>
          <a:stretch/>
        </p:blipFill>
        <p:spPr bwMode="auto">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studena sprch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20"/>
          <a:stretch/>
        </p:blipFill>
        <p:spPr bwMode="auto">
          <a:xfrm>
            <a:off x="20" y="3428999"/>
            <a:ext cx="4882076" cy="3429001"/>
          </a:xfrm>
          <a:custGeom>
            <a:avLst/>
            <a:gdLst/>
            <a:ahLst/>
            <a:cxnLst/>
            <a:rect l="l" t="t" r="r" b="b"/>
            <a:pathLst>
              <a:path w="4882096" h="3429001">
                <a:moveTo>
                  <a:pt x="332680" y="0"/>
                </a:moveTo>
                <a:lnTo>
                  <a:pt x="4882096" y="0"/>
                </a:lnTo>
                <a:lnTo>
                  <a:pt x="4365943"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2EC607CC-319E-425D-8A0C-EC6E84F6C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33493"/>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Zástupný obsah 2">
            <a:extLst>
              <a:ext uri="{FF2B5EF4-FFF2-40B4-BE49-F238E27FC236}">
                <a16:creationId xmlns:a16="http://schemas.microsoft.com/office/drawing/2014/main" id="{F149CDEB-2692-4F83-99BF-233BB49DCB93}"/>
              </a:ext>
            </a:extLst>
          </p:cNvPr>
          <p:cNvSpPr>
            <a:spLocks noGrp="1"/>
          </p:cNvSpPr>
          <p:nvPr>
            <p:ph idx="1"/>
          </p:nvPr>
        </p:nvSpPr>
        <p:spPr>
          <a:xfrm>
            <a:off x="5209563" y="2160589"/>
            <a:ext cx="4064439" cy="3880773"/>
          </a:xfrm>
        </p:spPr>
        <p:txBody>
          <a:bodyPr>
            <a:normAutofit/>
          </a:bodyPr>
          <a:lstStyle/>
          <a:p>
            <a:r>
              <a:rPr lang="cs-CZ" dirty="0"/>
              <a:t>2 fáze:</a:t>
            </a:r>
          </a:p>
          <a:p>
            <a:pPr lvl="1"/>
            <a:r>
              <a:rPr lang="cs-CZ" dirty="0"/>
              <a:t>zblednutí kůže (vazokonstrikce) </a:t>
            </a:r>
          </a:p>
          <a:p>
            <a:pPr lvl="1"/>
            <a:r>
              <a:rPr lang="cs-CZ" dirty="0"/>
              <a:t>zčervenání kůže (vazodilatace)</a:t>
            </a:r>
          </a:p>
          <a:p>
            <a:r>
              <a:rPr lang="cs-CZ" dirty="0"/>
              <a:t>Prudké zchlazení v 1.fázi zpomalí srdeční činnost.</a:t>
            </a:r>
          </a:p>
          <a:p>
            <a:r>
              <a:rPr lang="cs-CZ" dirty="0"/>
              <a:t>Rychlá adaptace (otužování).</a:t>
            </a:r>
          </a:p>
          <a:p>
            <a:r>
              <a:rPr lang="cs-CZ" dirty="0"/>
              <a:t>Působí analgeticky, zvyšuje se prokrvení, brání rozvoji zánětu, otoku a DOMS.</a:t>
            </a:r>
          </a:p>
          <a:p>
            <a:endParaRPr lang="cs-CZ" dirty="0"/>
          </a:p>
        </p:txBody>
      </p:sp>
      <p:grpSp>
        <p:nvGrpSpPr>
          <p:cNvPr id="24" name="Skupina 23">
            <a:extLst>
              <a:ext uri="{FF2B5EF4-FFF2-40B4-BE49-F238E27FC236}">
                <a16:creationId xmlns:a16="http://schemas.microsoft.com/office/drawing/2014/main" id="{41055BAE-6FCD-4348-B1BB-13DFB4FDFFE3}"/>
              </a:ext>
            </a:extLst>
          </p:cNvPr>
          <p:cNvGrpSpPr/>
          <p:nvPr/>
        </p:nvGrpSpPr>
        <p:grpSpPr>
          <a:xfrm>
            <a:off x="8215810" y="5089404"/>
            <a:ext cx="3816424" cy="1435940"/>
            <a:chOff x="979" y="2133400"/>
            <a:chExt cx="1838225" cy="919112"/>
          </a:xfrm>
        </p:grpSpPr>
        <p:sp>
          <p:nvSpPr>
            <p:cNvPr id="25" name="Obdélník 24">
              <a:extLst>
                <a:ext uri="{FF2B5EF4-FFF2-40B4-BE49-F238E27FC236}">
                  <a16:creationId xmlns:a16="http://schemas.microsoft.com/office/drawing/2014/main" id="{E3060FAF-7382-42C5-8041-BCD3532B4AF8}"/>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 name="TextovéPole 25">
              <a:extLst>
                <a:ext uri="{FF2B5EF4-FFF2-40B4-BE49-F238E27FC236}">
                  <a16:creationId xmlns:a16="http://schemas.microsoft.com/office/drawing/2014/main" id="{FCB1EFF2-42A3-49A9-89D6-78A35411AC4F}"/>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p>
            <a:p>
              <a:r>
                <a:rPr lang="cs-CZ" dirty="0"/>
                <a:t>Tyto metody jsou vhodné ihned po tréninku </a:t>
              </a:r>
              <a:r>
                <a:rPr lang="cs-CZ" b="1" dirty="0"/>
                <a:t>v první fázi časné regenerace</a:t>
              </a:r>
              <a:r>
                <a:rPr lang="cs-CZ" dirty="0"/>
                <a:t>.</a:t>
              </a:r>
              <a:endParaRPr lang="en-US" dirty="0"/>
            </a:p>
          </p:txBody>
        </p:sp>
      </p:grpSp>
      <p:pic>
        <p:nvPicPr>
          <p:cNvPr id="27" name="Grafický objekt 26" descr="Muž">
            <a:extLst>
              <a:ext uri="{FF2B5EF4-FFF2-40B4-BE49-F238E27FC236}">
                <a16:creationId xmlns:a16="http://schemas.microsoft.com/office/drawing/2014/main" id="{FB5AD01C-181C-4181-A756-F1EE294CF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1018" y="5089404"/>
            <a:ext cx="914400" cy="914400"/>
          </a:xfrm>
          <a:prstGeom prst="rect">
            <a:avLst/>
          </a:prstGeom>
        </p:spPr>
      </p:pic>
      <p:pic>
        <p:nvPicPr>
          <p:cNvPr id="28" name="Grafický objekt 27" descr="Žárovka a ozubené kolečko">
            <a:extLst>
              <a:ext uri="{FF2B5EF4-FFF2-40B4-BE49-F238E27FC236}">
                <a16:creationId xmlns:a16="http://schemas.microsoft.com/office/drawing/2014/main" id="{AF5E2295-6B99-4727-80C8-30E08185AA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90422" y="4493813"/>
            <a:ext cx="595591" cy="595591"/>
          </a:xfrm>
          <a:prstGeom prst="rect">
            <a:avLst/>
          </a:prstGeom>
        </p:spPr>
      </p:pic>
    </p:spTree>
    <p:extLst>
      <p:ext uri="{BB962C8B-B14F-4D97-AF65-F5344CB8AC3E}">
        <p14:creationId xmlns:p14="http://schemas.microsoft.com/office/powerpoint/2010/main" val="92231887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9B142A-D74C-4394-BB40-9610DC50319E}"/>
              </a:ext>
            </a:extLst>
          </p:cNvPr>
          <p:cNvSpPr>
            <a:spLocks noGrp="1"/>
          </p:cNvSpPr>
          <p:nvPr>
            <p:ph type="title"/>
          </p:nvPr>
        </p:nvSpPr>
        <p:spPr>
          <a:xfrm>
            <a:off x="5536734" y="609600"/>
            <a:ext cx="3737268" cy="1320800"/>
          </a:xfrm>
        </p:spPr>
        <p:txBody>
          <a:bodyPr>
            <a:normAutofit fontScale="90000"/>
          </a:bodyPr>
          <a:lstStyle/>
          <a:p>
            <a:pPr>
              <a:lnSpc>
                <a:spcPct val="90000"/>
              </a:lnSpc>
            </a:pPr>
            <a:r>
              <a:rPr lang="cs-CZ" sz="4000" dirty="0"/>
              <a:t>Negativní termoterapie</a:t>
            </a:r>
            <a:br>
              <a:rPr lang="cs-CZ" sz="2800" dirty="0"/>
            </a:br>
            <a:r>
              <a:rPr lang="cs-CZ" sz="2700" dirty="0"/>
              <a:t>Obklady či lokální kryoterapie</a:t>
            </a:r>
            <a:endParaRPr lang="cs-CZ" sz="2800" dirty="0"/>
          </a:p>
        </p:txBody>
      </p:sp>
      <p:sp>
        <p:nvSpPr>
          <p:cNvPr id="3" name="Zástupný obsah 2">
            <a:extLst>
              <a:ext uri="{FF2B5EF4-FFF2-40B4-BE49-F238E27FC236}">
                <a16:creationId xmlns:a16="http://schemas.microsoft.com/office/drawing/2014/main" id="{C50A392D-9C52-44F5-B7CA-031CCA5129E0}"/>
              </a:ext>
            </a:extLst>
          </p:cNvPr>
          <p:cNvSpPr>
            <a:spLocks noGrp="1"/>
          </p:cNvSpPr>
          <p:nvPr>
            <p:ph idx="1"/>
          </p:nvPr>
        </p:nvSpPr>
        <p:spPr>
          <a:xfrm>
            <a:off x="5209563" y="2500555"/>
            <a:ext cx="4064439" cy="3880773"/>
          </a:xfrm>
        </p:spPr>
        <p:txBody>
          <a:bodyPr>
            <a:normAutofit/>
          </a:bodyPr>
          <a:lstStyle/>
          <a:p>
            <a:r>
              <a:rPr lang="cs-CZ" dirty="0"/>
              <a:t>Forma lokální analgezie při akutním traumatu.</a:t>
            </a:r>
          </a:p>
          <a:p>
            <a:r>
              <a:rPr lang="cs-CZ" dirty="0"/>
              <a:t>Hyperémie a hypertermie (vazokonstrikce a vazodilatace).</a:t>
            </a:r>
          </a:p>
          <a:p>
            <a:r>
              <a:rPr lang="cs-CZ" dirty="0"/>
              <a:t>Brání rozvoji zánětu a otoku.</a:t>
            </a:r>
          </a:p>
          <a:p>
            <a:r>
              <a:rPr lang="cs-CZ" dirty="0"/>
              <a:t>Pouze akutní fáze zranění či silné DOMS.</a:t>
            </a:r>
          </a:p>
          <a:p>
            <a:endParaRPr lang="cs-CZ" dirty="0"/>
          </a:p>
        </p:txBody>
      </p:sp>
      <p:pic>
        <p:nvPicPr>
          <p:cNvPr id="4" name="Obrázek 3" descr="Obsah obrázku osoba, ruka, držení, muž&#10;&#10;Popis byl vytvořen automaticky">
            <a:extLst>
              <a:ext uri="{FF2B5EF4-FFF2-40B4-BE49-F238E27FC236}">
                <a16:creationId xmlns:a16="http://schemas.microsoft.com/office/drawing/2014/main" id="{C06A858D-562B-4DE0-8E0E-D2DC8E249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49" r="1984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6" name="Skupina 5">
            <a:extLst>
              <a:ext uri="{FF2B5EF4-FFF2-40B4-BE49-F238E27FC236}">
                <a16:creationId xmlns:a16="http://schemas.microsoft.com/office/drawing/2014/main" id="{BAF99362-16DA-49F8-9F04-480CAD628206}"/>
              </a:ext>
            </a:extLst>
          </p:cNvPr>
          <p:cNvGrpSpPr/>
          <p:nvPr/>
        </p:nvGrpSpPr>
        <p:grpSpPr>
          <a:xfrm>
            <a:off x="8215810" y="5089404"/>
            <a:ext cx="3816424" cy="1723972"/>
            <a:chOff x="979" y="2133400"/>
            <a:chExt cx="1838225" cy="919112"/>
          </a:xfrm>
        </p:grpSpPr>
        <p:sp>
          <p:nvSpPr>
            <p:cNvPr id="7" name="Obdélník 6">
              <a:extLst>
                <a:ext uri="{FF2B5EF4-FFF2-40B4-BE49-F238E27FC236}">
                  <a16:creationId xmlns:a16="http://schemas.microsoft.com/office/drawing/2014/main" id="{89F0B0EB-25FB-4B44-BEB5-3FD708AAB4EE}"/>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TextovéPole 7">
              <a:extLst>
                <a:ext uri="{FF2B5EF4-FFF2-40B4-BE49-F238E27FC236}">
                  <a16:creationId xmlns:a16="http://schemas.microsoft.com/office/drawing/2014/main" id="{E481F733-22EA-4F21-B002-7064C484A5F9}"/>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p>
            <a:p>
              <a:r>
                <a:rPr lang="cs-CZ" dirty="0"/>
                <a:t>Tyto metody jsou vhodné ihned po zranění či náročném tréninku </a:t>
              </a:r>
              <a:r>
                <a:rPr lang="cs-CZ" b="1" dirty="0"/>
                <a:t>v první i druhé fázi časné regenerace</a:t>
              </a:r>
              <a:r>
                <a:rPr lang="cs-CZ" dirty="0"/>
                <a:t>.</a:t>
              </a:r>
              <a:endParaRPr lang="en-US" dirty="0"/>
            </a:p>
          </p:txBody>
        </p:sp>
      </p:grpSp>
      <p:pic>
        <p:nvPicPr>
          <p:cNvPr id="10" name="Grafický objekt 9" descr="Muž">
            <a:extLst>
              <a:ext uri="{FF2B5EF4-FFF2-40B4-BE49-F238E27FC236}">
                <a16:creationId xmlns:a16="http://schemas.microsoft.com/office/drawing/2014/main" id="{95361E10-712A-419F-81DD-5A9B64D89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1018" y="5089404"/>
            <a:ext cx="914400" cy="914400"/>
          </a:xfrm>
          <a:prstGeom prst="rect">
            <a:avLst/>
          </a:prstGeom>
        </p:spPr>
      </p:pic>
      <p:pic>
        <p:nvPicPr>
          <p:cNvPr id="11" name="Grafický objekt 10" descr="Žárovka a ozubené kolečko">
            <a:extLst>
              <a:ext uri="{FF2B5EF4-FFF2-40B4-BE49-F238E27FC236}">
                <a16:creationId xmlns:a16="http://schemas.microsoft.com/office/drawing/2014/main" id="{3534D710-BB15-4048-A2E3-1853F0D0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90422" y="4493813"/>
            <a:ext cx="595591" cy="595591"/>
          </a:xfrm>
          <a:prstGeom prst="rect">
            <a:avLst/>
          </a:prstGeom>
        </p:spPr>
      </p:pic>
    </p:spTree>
    <p:extLst>
      <p:ext uri="{BB962C8B-B14F-4D97-AF65-F5344CB8AC3E}">
        <p14:creationId xmlns:p14="http://schemas.microsoft.com/office/powerpoint/2010/main" val="77507428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sah obrázku interiér, muž, osoba, stojící&#10;&#10;Popis byl vytvořen automaticky">
            <a:extLst>
              <a:ext uri="{FF2B5EF4-FFF2-40B4-BE49-F238E27FC236}">
                <a16:creationId xmlns:a16="http://schemas.microsoft.com/office/drawing/2014/main" id="{7A23FF72-3E32-45A0-8379-5FC37113F3F1}"/>
              </a:ext>
            </a:extLst>
          </p:cNvPr>
          <p:cNvPicPr>
            <a:picLocks noChangeAspect="1"/>
          </p:cNvPicPr>
          <p:nvPr/>
        </p:nvPicPr>
        <p:blipFill rotWithShape="1">
          <a:blip r:embed="rId2">
            <a:extLst>
              <a:ext uri="{28A0092B-C50C-407E-A947-70E740481C1C}">
                <a14:useLocalDpi xmlns:a14="http://schemas.microsoft.com/office/drawing/2010/main" val="0"/>
              </a:ext>
            </a:extLst>
          </a:blip>
          <a:srcRect t="2668" r="-2" b="1076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p:cNvSpPr>
            <a:spLocks noGrp="1"/>
          </p:cNvSpPr>
          <p:nvPr>
            <p:ph type="title"/>
          </p:nvPr>
        </p:nvSpPr>
        <p:spPr>
          <a:xfrm>
            <a:off x="677333" y="609600"/>
            <a:ext cx="3851123" cy="1320800"/>
          </a:xfrm>
        </p:spPr>
        <p:txBody>
          <a:bodyPr vert="horz" lIns="91440" tIns="45720" rIns="91440" bIns="45720" rtlCol="0" anchor="t">
            <a:normAutofit/>
          </a:bodyPr>
          <a:lstStyle/>
          <a:p>
            <a:r>
              <a:rPr lang="en-US" dirty="0" err="1"/>
              <a:t>Kryoterapie</a:t>
            </a:r>
            <a:br>
              <a:rPr lang="cs-CZ" dirty="0"/>
            </a:br>
            <a:r>
              <a:rPr lang="cs-CZ" sz="2400" dirty="0"/>
              <a:t>Celková - </a:t>
            </a:r>
            <a:r>
              <a:rPr lang="cs-CZ" sz="2400" dirty="0" err="1"/>
              <a:t>kryokomora</a:t>
            </a:r>
            <a:endParaRPr lang="en-US" dirty="0"/>
          </a:p>
        </p:txBody>
      </p:sp>
      <p:sp>
        <p:nvSpPr>
          <p:cNvPr id="5" name="Zástupný symbol pro obsah 3">
            <a:extLst>
              <a:ext uri="{FF2B5EF4-FFF2-40B4-BE49-F238E27FC236}">
                <a16:creationId xmlns:a16="http://schemas.microsoft.com/office/drawing/2014/main" id="{64F720E2-7A2A-441E-B1DE-ACFD942B8BB9}"/>
              </a:ext>
            </a:extLst>
          </p:cNvPr>
          <p:cNvSpPr txBox="1">
            <a:spLocks/>
          </p:cNvSpPr>
          <p:nvPr/>
        </p:nvSpPr>
        <p:spPr>
          <a:xfrm>
            <a:off x="677334" y="2160589"/>
            <a:ext cx="3851122" cy="38807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cs-CZ" dirty="0"/>
              <a:t>Patří mezi terapie, která využívá působení extrémně nízkých teplot v kombinaci s následným prokrvením organismu (stacionární kolo 15 min) - 4 násobné prokrvení periferních částí + velká látková výměna. </a:t>
            </a:r>
          </a:p>
          <a:p>
            <a:pPr lvl="0"/>
            <a:r>
              <a:rPr lang="cs-CZ" dirty="0"/>
              <a:t>Teplota –110°C až –180°C, délka cyklu 1-3 min, opakujeme pouze 1x.</a:t>
            </a:r>
          </a:p>
          <a:p>
            <a:pPr lvl="0"/>
            <a:r>
              <a:rPr lang="cs-CZ" dirty="0"/>
              <a:t>Pokles teploty kůže na 2-10°C – analgetický efekt (tlumí kožní nervová zakončení).</a:t>
            </a:r>
          </a:p>
          <a:p>
            <a:pPr lvl="0"/>
            <a:r>
              <a:rPr lang="cs-CZ" dirty="0"/>
              <a:t>Zvýšené prokrvení vaziva, kůže, podkoží a svalů.</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7" name="Skupina 16">
            <a:extLst>
              <a:ext uri="{FF2B5EF4-FFF2-40B4-BE49-F238E27FC236}">
                <a16:creationId xmlns:a16="http://schemas.microsoft.com/office/drawing/2014/main" id="{CAA1913B-8265-4ADD-B320-1DD724BB16C2}"/>
              </a:ext>
            </a:extLst>
          </p:cNvPr>
          <p:cNvGrpSpPr/>
          <p:nvPr/>
        </p:nvGrpSpPr>
        <p:grpSpPr>
          <a:xfrm>
            <a:off x="8215810" y="4437112"/>
            <a:ext cx="3816424" cy="2278650"/>
            <a:chOff x="979" y="2133400"/>
            <a:chExt cx="1838225" cy="919112"/>
          </a:xfrm>
        </p:grpSpPr>
        <p:sp>
          <p:nvSpPr>
            <p:cNvPr id="19" name="Obdélník 18">
              <a:extLst>
                <a:ext uri="{FF2B5EF4-FFF2-40B4-BE49-F238E27FC236}">
                  <a16:creationId xmlns:a16="http://schemas.microsoft.com/office/drawing/2014/main" id="{983910CF-237B-4E6A-9ED9-E483D6440908}"/>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TextovéPole 20">
              <a:extLst>
                <a:ext uri="{FF2B5EF4-FFF2-40B4-BE49-F238E27FC236}">
                  <a16:creationId xmlns:a16="http://schemas.microsoft.com/office/drawing/2014/main" id="{C43508E0-827C-4916-8760-F09ADBA315D1}"/>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cs-CZ" dirty="0"/>
                <a:t>Kryoterapii je možné zařazovat pravidelně i několikrát do týdne </a:t>
              </a:r>
              <a:r>
                <a:rPr lang="cs-CZ" b="1" dirty="0"/>
                <a:t>v první a druhé fázi časné regenerace</a:t>
              </a:r>
              <a:r>
                <a:rPr lang="cs-CZ" dirty="0"/>
                <a:t>. Problémem je velká finanční náročnost.</a:t>
              </a:r>
              <a:endParaRPr lang="en-US" dirty="0"/>
            </a:p>
          </p:txBody>
        </p:sp>
      </p:grpSp>
      <p:pic>
        <p:nvPicPr>
          <p:cNvPr id="23" name="Grafický objekt 22" descr="Muž">
            <a:extLst>
              <a:ext uri="{FF2B5EF4-FFF2-40B4-BE49-F238E27FC236}">
                <a16:creationId xmlns:a16="http://schemas.microsoft.com/office/drawing/2014/main" id="{38063CF5-5789-47CD-9E91-DDA840C1D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1018" y="4312623"/>
            <a:ext cx="914400" cy="914400"/>
          </a:xfrm>
          <a:prstGeom prst="rect">
            <a:avLst/>
          </a:prstGeom>
        </p:spPr>
      </p:pic>
      <p:pic>
        <p:nvPicPr>
          <p:cNvPr id="25" name="Grafický objekt 24" descr="Žárovka a ozubené kolečko">
            <a:extLst>
              <a:ext uri="{FF2B5EF4-FFF2-40B4-BE49-F238E27FC236}">
                <a16:creationId xmlns:a16="http://schemas.microsoft.com/office/drawing/2014/main" id="{7166AC04-81A8-4647-84A1-A9307A79C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90422" y="3717032"/>
            <a:ext cx="595591" cy="595591"/>
          </a:xfrm>
          <a:prstGeom prst="rect">
            <a:avLst/>
          </a:prstGeom>
        </p:spPr>
      </p:pic>
    </p:spTree>
    <p:extLst>
      <p:ext uri="{BB962C8B-B14F-4D97-AF65-F5344CB8AC3E}">
        <p14:creationId xmlns:p14="http://schemas.microsoft.com/office/powerpoint/2010/main" val="416837459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http://www.spa.cz/ir/images/spa/01758--ifresize800x600-q95.jpg"/>
          <p:cNvPicPr>
            <a:picLocks noChangeAspect="1" noChangeArrowheads="1"/>
          </p:cNvPicPr>
          <p:nvPr/>
        </p:nvPicPr>
        <p:blipFill rotWithShape="1">
          <a:blip r:embed="rId2">
            <a:extLst>
              <a:ext uri="{28A0092B-C50C-407E-A947-70E740481C1C}">
                <a14:useLocalDpi xmlns:a14="http://schemas.microsoft.com/office/drawing/2010/main" val="0"/>
              </a:ext>
            </a:extLst>
          </a:blip>
          <a:srcRect t="4933" r="-2" b="-2"/>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159224" y="609600"/>
            <a:ext cx="5681191" cy="1320800"/>
          </a:xfrm>
        </p:spPr>
        <p:txBody>
          <a:bodyPr vert="horz" lIns="91440" tIns="45720" rIns="91440" bIns="45720" rtlCol="0" anchor="t">
            <a:normAutofit fontScale="90000"/>
          </a:bodyPr>
          <a:lstStyle/>
          <a:p>
            <a:r>
              <a:rPr lang="cs-CZ" sz="4000" dirty="0"/>
              <a:t>Indiferentní termoterapie a hydroterapie</a:t>
            </a:r>
            <a:br>
              <a:rPr lang="cs-CZ" dirty="0"/>
            </a:br>
            <a:r>
              <a:rPr lang="cs-CZ" sz="2700" dirty="0"/>
              <a:t>Perličková a vířivá koupel</a:t>
            </a:r>
            <a:endParaRPr lang="cs-CZ" dirty="0"/>
          </a:p>
        </p:txBody>
      </p:sp>
      <p:pic>
        <p:nvPicPr>
          <p:cNvPr id="13316" name="Picture 4" descr="http://www.bydleniprokazdeho.cz/images/clanky/virivka-v-zahrade-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79" r="19530" b="3"/>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Zástupný symbol pro obsah 3">
            <a:extLst>
              <a:ext uri="{FF2B5EF4-FFF2-40B4-BE49-F238E27FC236}">
                <a16:creationId xmlns:a16="http://schemas.microsoft.com/office/drawing/2014/main" id="{B6911DD9-2C6C-401C-8412-2827DC8FE63F}"/>
              </a:ext>
            </a:extLst>
          </p:cNvPr>
          <p:cNvSpPr txBox="1">
            <a:spLocks/>
          </p:cNvSpPr>
          <p:nvPr/>
        </p:nvSpPr>
        <p:spPr>
          <a:xfrm>
            <a:off x="4159225" y="2356539"/>
            <a:ext cx="511477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Indiferentní teplota 34-36°C, délka cyklu cca 15 min, opakujeme 1x.</a:t>
            </a:r>
          </a:p>
          <a:p>
            <a:r>
              <a:rPr lang="cs-CZ" dirty="0"/>
              <a:t>Součástí balneoterapie.</a:t>
            </a:r>
          </a:p>
          <a:p>
            <a:r>
              <a:rPr lang="cs-CZ" dirty="0"/>
              <a:t>Kladný efekt při celkové únavě a vyčerpání, pomáhá proti nespavosti, tlumí depresivní stavy – </a:t>
            </a:r>
            <a:r>
              <a:rPr lang="cs-CZ" b="1" dirty="0"/>
              <a:t>relaxační efekt</a:t>
            </a:r>
            <a:r>
              <a:rPr lang="cs-CZ" dirty="0"/>
              <a:t>.</a:t>
            </a:r>
          </a:p>
          <a:p>
            <a:r>
              <a:rPr lang="cs-CZ" dirty="0"/>
              <a:t>Vířivá koupel působí částečně i mechanicky – uvolňování </a:t>
            </a:r>
            <a:r>
              <a:rPr lang="cs-CZ" i="1" dirty="0" err="1"/>
              <a:t>myofasciálních</a:t>
            </a:r>
            <a:r>
              <a:rPr lang="cs-CZ" dirty="0"/>
              <a:t> „</a:t>
            </a:r>
            <a:r>
              <a:rPr lang="cs-CZ" i="1" dirty="0" err="1"/>
              <a:t>trigger</a:t>
            </a:r>
            <a:r>
              <a:rPr lang="cs-CZ" i="1" dirty="0"/>
              <a:t> pointů“</a:t>
            </a:r>
            <a:r>
              <a:rPr lang="cs-CZ" dirty="0"/>
              <a:t>.</a:t>
            </a:r>
          </a:p>
        </p:txBody>
      </p:sp>
      <p:grpSp>
        <p:nvGrpSpPr>
          <p:cNvPr id="9" name="Skupina 8">
            <a:extLst>
              <a:ext uri="{FF2B5EF4-FFF2-40B4-BE49-F238E27FC236}">
                <a16:creationId xmlns:a16="http://schemas.microsoft.com/office/drawing/2014/main" id="{0C493CE4-CD8B-4E90-BE81-3786BD13D9F4}"/>
              </a:ext>
            </a:extLst>
          </p:cNvPr>
          <p:cNvGrpSpPr/>
          <p:nvPr/>
        </p:nvGrpSpPr>
        <p:grpSpPr>
          <a:xfrm>
            <a:off x="7941842" y="5373216"/>
            <a:ext cx="3816424" cy="1152128"/>
            <a:chOff x="979" y="2133400"/>
            <a:chExt cx="1838225" cy="919112"/>
          </a:xfrm>
        </p:grpSpPr>
        <p:sp>
          <p:nvSpPr>
            <p:cNvPr id="10" name="Obdélník 9">
              <a:extLst>
                <a:ext uri="{FF2B5EF4-FFF2-40B4-BE49-F238E27FC236}">
                  <a16:creationId xmlns:a16="http://schemas.microsoft.com/office/drawing/2014/main" id="{CF258946-4B8C-4644-BF7D-0C9BFD8DB8AD}"/>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1" name="TextovéPole 10">
              <a:extLst>
                <a:ext uri="{FF2B5EF4-FFF2-40B4-BE49-F238E27FC236}">
                  <a16:creationId xmlns:a16="http://schemas.microsoft.com/office/drawing/2014/main" id="{2533CF40-7C82-4EBF-83F3-892C60F1C204}"/>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cs-CZ" dirty="0"/>
                <a:t>Tyto metody zařazujeme </a:t>
              </a:r>
              <a:r>
                <a:rPr lang="cs-CZ" b="1" dirty="0"/>
                <a:t>po tréninku či ve volný den</a:t>
              </a:r>
              <a:r>
                <a:rPr lang="cs-CZ" dirty="0"/>
                <a:t>.</a:t>
              </a:r>
              <a:endParaRPr lang="en-US" dirty="0"/>
            </a:p>
          </p:txBody>
        </p:sp>
      </p:grpSp>
      <p:pic>
        <p:nvPicPr>
          <p:cNvPr id="12" name="Grafický objekt 11" descr="Muž">
            <a:extLst>
              <a:ext uri="{FF2B5EF4-FFF2-40B4-BE49-F238E27FC236}">
                <a16:creationId xmlns:a16="http://schemas.microsoft.com/office/drawing/2014/main" id="{70593CE8-37AB-4F5F-929B-892433F39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050" y="5248727"/>
            <a:ext cx="914400" cy="914400"/>
          </a:xfrm>
          <a:prstGeom prst="rect">
            <a:avLst/>
          </a:prstGeom>
        </p:spPr>
      </p:pic>
      <p:pic>
        <p:nvPicPr>
          <p:cNvPr id="13" name="Grafický objekt 12" descr="Žárovka a ozubené kolečko">
            <a:extLst>
              <a:ext uri="{FF2B5EF4-FFF2-40B4-BE49-F238E27FC236}">
                <a16:creationId xmlns:a16="http://schemas.microsoft.com/office/drawing/2014/main" id="{BFDB6217-DB73-4B61-B71C-087AA0F43C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16454" y="4653136"/>
            <a:ext cx="595591" cy="595591"/>
          </a:xfrm>
          <a:prstGeom prst="rect">
            <a:avLst/>
          </a:prstGeom>
        </p:spPr>
      </p:pic>
    </p:spTree>
    <p:extLst>
      <p:ext uri="{BB962C8B-B14F-4D97-AF65-F5344CB8AC3E}">
        <p14:creationId xmlns:p14="http://schemas.microsoft.com/office/powerpoint/2010/main" val="384796913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http://files.finska-sauna.webnode.cz/200000000-60a666121a/sau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65" r="2084"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77333" y="609600"/>
            <a:ext cx="3851123" cy="1320800"/>
          </a:xfrm>
        </p:spPr>
        <p:txBody>
          <a:bodyPr vert="horz" lIns="91440" tIns="45720" rIns="91440" bIns="45720" rtlCol="0">
            <a:normAutofit fontScale="90000"/>
          </a:bodyPr>
          <a:lstStyle/>
          <a:p>
            <a:r>
              <a:rPr lang="cs-CZ" sz="4000" dirty="0"/>
              <a:t>Kombinovaná termoterapie</a:t>
            </a:r>
            <a:br>
              <a:rPr lang="cs-CZ" dirty="0"/>
            </a:br>
            <a:r>
              <a:rPr lang="en-US" sz="2700" dirty="0"/>
              <a:t>Sauna (</a:t>
            </a:r>
            <a:r>
              <a:rPr lang="cs-CZ" sz="2700" dirty="0"/>
              <a:t>finská</a:t>
            </a:r>
            <a:r>
              <a:rPr lang="en-US" sz="2700" dirty="0"/>
              <a:t>)</a:t>
            </a:r>
            <a:endParaRPr lang="en-US" dirty="0"/>
          </a:p>
        </p:txBody>
      </p:sp>
      <p:sp>
        <p:nvSpPr>
          <p:cNvPr id="40" name="Zástupný symbol pro obsah 2">
            <a:extLst>
              <a:ext uri="{FF2B5EF4-FFF2-40B4-BE49-F238E27FC236}">
                <a16:creationId xmlns:a16="http://schemas.microsoft.com/office/drawing/2014/main" id="{DB8B2086-4E7A-46AC-953C-95E2012EC380}"/>
              </a:ext>
            </a:extLst>
          </p:cNvPr>
          <p:cNvSpPr>
            <a:spLocks noGrp="1"/>
          </p:cNvSpPr>
          <p:nvPr>
            <p:ph idx="1"/>
          </p:nvPr>
        </p:nvSpPr>
        <p:spPr>
          <a:xfrm>
            <a:off x="677334" y="2356539"/>
            <a:ext cx="3851122" cy="3880773"/>
          </a:xfrm>
        </p:spPr>
        <p:txBody>
          <a:bodyPr>
            <a:normAutofit lnSpcReduction="10000"/>
          </a:bodyPr>
          <a:lstStyle/>
          <a:p>
            <a:r>
              <a:rPr lang="cs-CZ" dirty="0"/>
              <a:t>Teplota 80-100°C, vlhkost 15%, délka cyklu 10-20 min, opakujeme 2-3x.</a:t>
            </a:r>
          </a:p>
          <a:p>
            <a:r>
              <a:rPr lang="en-US" dirty="0"/>
              <a:t>Po </a:t>
            </a:r>
            <a:r>
              <a:rPr lang="cs-CZ" dirty="0"/>
              <a:t>skončení každého cyklu je důležité celkové ochlazení organismu a odpočinek (cca 10 min).</a:t>
            </a:r>
          </a:p>
          <a:p>
            <a:r>
              <a:rPr lang="cs-CZ" dirty="0"/>
              <a:t>Snižuje svalové napětí, vazodilatace vs vazokonstrikce, hyperémie, otužování a posilování imunitního systému.</a:t>
            </a:r>
          </a:p>
          <a:p>
            <a:r>
              <a:rPr lang="cs-CZ" dirty="0"/>
              <a:t>Klíčové je doplňování tekutin a elektrolytů.</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37" name="Skupina 36">
            <a:extLst>
              <a:ext uri="{FF2B5EF4-FFF2-40B4-BE49-F238E27FC236}">
                <a16:creationId xmlns:a16="http://schemas.microsoft.com/office/drawing/2014/main" id="{C0BEAC18-5AC1-4007-AF77-246FDE794B99}"/>
              </a:ext>
            </a:extLst>
          </p:cNvPr>
          <p:cNvGrpSpPr/>
          <p:nvPr/>
        </p:nvGrpSpPr>
        <p:grpSpPr>
          <a:xfrm>
            <a:off x="8069987" y="4501692"/>
            <a:ext cx="3816424" cy="2173607"/>
            <a:chOff x="979" y="2133400"/>
            <a:chExt cx="1838225" cy="919112"/>
          </a:xfrm>
        </p:grpSpPr>
        <p:sp>
          <p:nvSpPr>
            <p:cNvPr id="38" name="Obdélník 37">
              <a:extLst>
                <a:ext uri="{FF2B5EF4-FFF2-40B4-BE49-F238E27FC236}">
                  <a16:creationId xmlns:a16="http://schemas.microsoft.com/office/drawing/2014/main" id="{53B9ECEA-E803-478E-831F-6ADD31170C77}"/>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 name="TextovéPole 38">
              <a:extLst>
                <a:ext uri="{FF2B5EF4-FFF2-40B4-BE49-F238E27FC236}">
                  <a16:creationId xmlns:a16="http://schemas.microsoft.com/office/drawing/2014/main" id="{AFBF554B-8720-416E-9931-AE2D7E91977B}"/>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Finskou saunu je vhodné zařadit 1x do týdne, ideálně před nebo během volného dne, </a:t>
              </a:r>
              <a:r>
                <a:rPr lang="cs-CZ" b="1" i="1" dirty="0">
                  <a:solidFill>
                    <a:prstClr val="white"/>
                  </a:solidFill>
                </a:rPr>
                <a:t>nejdříve ve druhé fázi časné regenerace</a:t>
              </a:r>
              <a:r>
                <a:rPr lang="cs-CZ" i="1" dirty="0">
                  <a:solidFill>
                    <a:prstClr val="white"/>
                  </a:solidFill>
                </a:rPr>
                <a:t>. Nikdy nezařazujeme v náročný tréninkový den – dehydratace!</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41" name="Grafický objekt 40" descr="Muž">
            <a:extLst>
              <a:ext uri="{FF2B5EF4-FFF2-40B4-BE49-F238E27FC236}">
                <a16:creationId xmlns:a16="http://schemas.microsoft.com/office/drawing/2014/main" id="{457563AC-EF8B-409E-B0D3-A6767C9A9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5195" y="4501692"/>
            <a:ext cx="914400" cy="914400"/>
          </a:xfrm>
          <a:prstGeom prst="rect">
            <a:avLst/>
          </a:prstGeom>
        </p:spPr>
      </p:pic>
      <p:pic>
        <p:nvPicPr>
          <p:cNvPr id="42" name="Grafický objekt 41" descr="Žárovka a ozubené kolečko">
            <a:extLst>
              <a:ext uri="{FF2B5EF4-FFF2-40B4-BE49-F238E27FC236}">
                <a16:creationId xmlns:a16="http://schemas.microsoft.com/office/drawing/2014/main" id="{69934F2E-70B4-44AA-8DB3-26C9374CBE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4599" y="3906101"/>
            <a:ext cx="595591" cy="595591"/>
          </a:xfrm>
          <a:prstGeom prst="rect">
            <a:avLst/>
          </a:prstGeom>
        </p:spPr>
      </p:pic>
    </p:spTree>
    <p:extLst>
      <p:ext uri="{BB962C8B-B14F-4D97-AF65-F5344CB8AC3E}">
        <p14:creationId xmlns:p14="http://schemas.microsoft.com/office/powerpoint/2010/main" val="34858668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p:txBody>
          <a:bodyPr/>
          <a:lstStyle/>
          <a:p>
            <a:r>
              <a:rPr lang="cs-CZ" dirty="0"/>
              <a:t>Trénink – Únava</a:t>
            </a:r>
          </a:p>
        </p:txBody>
      </p:sp>
      <p:sp>
        <p:nvSpPr>
          <p:cNvPr id="3" name="Zástupný obsah 2">
            <a:extLst>
              <a:ext uri="{FF2B5EF4-FFF2-40B4-BE49-F238E27FC236}">
                <a16:creationId xmlns:a16="http://schemas.microsoft.com/office/drawing/2014/main" id="{2BAFF65B-377D-4E1A-964E-081BB9F26A2E}"/>
              </a:ext>
            </a:extLst>
          </p:cNvPr>
          <p:cNvSpPr>
            <a:spLocks noGrp="1"/>
          </p:cNvSpPr>
          <p:nvPr>
            <p:ph idx="1"/>
          </p:nvPr>
        </p:nvSpPr>
        <p:spPr>
          <a:xfrm>
            <a:off x="677334" y="2160589"/>
            <a:ext cx="7146858" cy="620339"/>
          </a:xfrm>
        </p:spPr>
        <p:txBody>
          <a:bodyPr>
            <a:normAutofit lnSpcReduction="10000"/>
          </a:bodyPr>
          <a:lstStyle/>
          <a:p>
            <a:r>
              <a:rPr lang="cs-CZ" dirty="0"/>
              <a:t>Přiměřená tréninková zátěž vyvolává přirozenou </a:t>
            </a:r>
            <a:r>
              <a:rPr lang="cs-CZ" b="1" dirty="0"/>
              <a:t>fyziologickou reakci – únavu</a:t>
            </a:r>
            <a:r>
              <a:rPr lang="cs-CZ" dirty="0"/>
              <a:t>.</a:t>
            </a:r>
          </a:p>
        </p:txBody>
      </p:sp>
      <p:pic>
        <p:nvPicPr>
          <p:cNvPr id="4" name="Grafický objekt 3" descr="Běžet">
            <a:extLst>
              <a:ext uri="{FF2B5EF4-FFF2-40B4-BE49-F238E27FC236}">
                <a16:creationId xmlns:a16="http://schemas.microsoft.com/office/drawing/2014/main" id="{6CC053E3-D82F-4F7D-9F4D-E42A8F0DB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45123"/>
            <a:ext cx="914400" cy="914400"/>
          </a:xfrm>
          <a:prstGeom prst="rect">
            <a:avLst/>
          </a:prstGeom>
        </p:spPr>
      </p:pic>
      <p:cxnSp>
        <p:nvCxnSpPr>
          <p:cNvPr id="5" name="Přímá spojnice se šipkou 4">
            <a:extLst>
              <a:ext uri="{FF2B5EF4-FFF2-40B4-BE49-F238E27FC236}">
                <a16:creationId xmlns:a16="http://schemas.microsoft.com/office/drawing/2014/main" id="{A5C705F5-A979-4E54-B05D-C58ED84C578A}"/>
              </a:ext>
            </a:extLst>
          </p:cNvPr>
          <p:cNvCxnSpPr>
            <a:cxnSpLocks/>
            <a:stCxn id="4" idx="3"/>
            <a:endCxn id="6" idx="1"/>
          </p:cNvCxnSpPr>
          <p:nvPr/>
        </p:nvCxnSpPr>
        <p:spPr>
          <a:xfrm>
            <a:off x="1591734" y="1702323"/>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cký objekt 5" descr="Graf sestupného trendu">
            <a:extLst>
              <a:ext uri="{FF2B5EF4-FFF2-40B4-BE49-F238E27FC236}">
                <a16:creationId xmlns:a16="http://schemas.microsoft.com/office/drawing/2014/main" id="{417D4577-B438-44FD-AB0E-A5377045F1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3558" y="1245123"/>
            <a:ext cx="914400" cy="914400"/>
          </a:xfrm>
          <a:prstGeom prst="rect">
            <a:avLst/>
          </a:prstGeom>
        </p:spPr>
      </p:pic>
      <p:pic>
        <p:nvPicPr>
          <p:cNvPr id="8" name="Grafický objekt 7" descr="Cyklistika">
            <a:extLst>
              <a:ext uri="{FF2B5EF4-FFF2-40B4-BE49-F238E27FC236}">
                <a16:creationId xmlns:a16="http://schemas.microsoft.com/office/drawing/2014/main" id="{38BE5719-D39B-4159-BF3C-F49EC14E8E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40" y="2783061"/>
            <a:ext cx="914400" cy="1004622"/>
          </a:xfrm>
          <a:prstGeom prst="rect">
            <a:avLst/>
          </a:prstGeom>
        </p:spPr>
      </p:pic>
      <p:sp>
        <p:nvSpPr>
          <p:cNvPr id="9" name="Zástupný obsah 2">
            <a:extLst>
              <a:ext uri="{FF2B5EF4-FFF2-40B4-BE49-F238E27FC236}">
                <a16:creationId xmlns:a16="http://schemas.microsoft.com/office/drawing/2014/main" id="{8CE12115-BABF-4A1D-B787-23640F0B1970}"/>
              </a:ext>
            </a:extLst>
          </p:cNvPr>
          <p:cNvSpPr txBox="1">
            <a:spLocks/>
          </p:cNvSpPr>
          <p:nvPr/>
        </p:nvSpPr>
        <p:spPr>
          <a:xfrm>
            <a:off x="677334" y="3886200"/>
            <a:ext cx="8596668" cy="2927176"/>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sz="2400" b="1" dirty="0"/>
              <a:t>Aerobní únava</a:t>
            </a:r>
          </a:p>
          <a:p>
            <a:r>
              <a:rPr lang="cs-CZ" i="1" dirty="0"/>
              <a:t>Kritický pokles energetických substrátů.</a:t>
            </a:r>
          </a:p>
          <a:p>
            <a:r>
              <a:rPr lang="cs-CZ" dirty="0"/>
              <a:t>↓ zásob glykogenu a krevní glukózy</a:t>
            </a:r>
          </a:p>
          <a:p>
            <a:r>
              <a:rPr lang="cs-CZ" dirty="0"/>
              <a:t>Akutním projevem může být hypoglykémie.</a:t>
            </a:r>
          </a:p>
          <a:p>
            <a:endParaRPr lang="cs-CZ" dirty="0"/>
          </a:p>
          <a:p>
            <a:r>
              <a:rPr lang="cs-CZ" sz="2400" b="1" dirty="0"/>
              <a:t>Anaerobní únava</a:t>
            </a:r>
          </a:p>
          <a:p>
            <a:r>
              <a:rPr lang="cs-CZ" i="1" dirty="0"/>
              <a:t>Akutní rozvrat homeostatických podmínek.</a:t>
            </a:r>
          </a:p>
          <a:p>
            <a:r>
              <a:rPr lang="cs-CZ" dirty="0"/>
              <a:t>↓ pH = narušení enzymatické </a:t>
            </a:r>
            <a:r>
              <a:rPr lang="cs-CZ" dirty="0" err="1"/>
              <a:t>resyntézy</a:t>
            </a:r>
            <a:r>
              <a:rPr lang="cs-CZ" dirty="0"/>
              <a:t> ATP-CP, Ca</a:t>
            </a:r>
            <a:r>
              <a:rPr lang="cs-CZ" baseline="30000" dirty="0"/>
              <a:t>2+</a:t>
            </a:r>
            <a:r>
              <a:rPr lang="cs-CZ" dirty="0"/>
              <a:t> metabolismus a polarizace buněčné membrány</a:t>
            </a:r>
          </a:p>
          <a:p>
            <a:r>
              <a:rPr lang="cs-CZ" dirty="0"/>
              <a:t>Akutním projevem je hyperventilace a narůstající bolestivost svalů.</a:t>
            </a:r>
          </a:p>
        </p:txBody>
      </p:sp>
      <p:pic>
        <p:nvPicPr>
          <p:cNvPr id="12" name="Grafický objekt 11" descr="Lední hokej">
            <a:extLst>
              <a:ext uri="{FF2B5EF4-FFF2-40B4-BE49-F238E27FC236}">
                <a16:creationId xmlns:a16="http://schemas.microsoft.com/office/drawing/2014/main" id="{691ED64E-8BBD-4395-8072-209C7F02D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1904" y="2797652"/>
            <a:ext cx="914400" cy="914400"/>
          </a:xfrm>
          <a:prstGeom prst="rect">
            <a:avLst/>
          </a:prstGeom>
        </p:spPr>
      </p:pic>
      <p:sp>
        <p:nvSpPr>
          <p:cNvPr id="13" name="Obdélník 12">
            <a:extLst>
              <a:ext uri="{FF2B5EF4-FFF2-40B4-BE49-F238E27FC236}">
                <a16:creationId xmlns:a16="http://schemas.microsoft.com/office/drawing/2014/main" id="{7AEEF041-5314-4935-824C-CE99EAD6F43F}"/>
              </a:ext>
            </a:extLst>
          </p:cNvPr>
          <p:cNvSpPr/>
          <p:nvPr/>
        </p:nvSpPr>
        <p:spPr>
          <a:xfrm>
            <a:off x="-48344" y="6669940"/>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grpSp>
        <p:nvGrpSpPr>
          <p:cNvPr id="14" name="Skupina 13">
            <a:extLst>
              <a:ext uri="{FF2B5EF4-FFF2-40B4-BE49-F238E27FC236}">
                <a16:creationId xmlns:a16="http://schemas.microsoft.com/office/drawing/2014/main" id="{BCD5ED85-62C5-4177-90C7-398108132663}"/>
              </a:ext>
            </a:extLst>
          </p:cNvPr>
          <p:cNvGrpSpPr/>
          <p:nvPr/>
        </p:nvGrpSpPr>
        <p:grpSpPr>
          <a:xfrm>
            <a:off x="8112224" y="895349"/>
            <a:ext cx="3816424" cy="2892334"/>
            <a:chOff x="979" y="2133400"/>
            <a:chExt cx="1838225" cy="919112"/>
          </a:xfrm>
        </p:grpSpPr>
        <p:sp>
          <p:nvSpPr>
            <p:cNvPr id="15" name="Obdélník 14">
              <a:extLst>
                <a:ext uri="{FF2B5EF4-FFF2-40B4-BE49-F238E27FC236}">
                  <a16:creationId xmlns:a16="http://schemas.microsoft.com/office/drawing/2014/main" id="{72C044B7-14D1-4255-AB04-79272F3619C8}"/>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6" name="TextovéPole 15">
              <a:extLst>
                <a:ext uri="{FF2B5EF4-FFF2-40B4-BE49-F238E27FC236}">
                  <a16:creationId xmlns:a16="http://schemas.microsoft.com/office/drawing/2014/main" id="{16B7BE0D-5BF2-4960-8685-D1EB23D6E1C7}"/>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Homeostáza</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Schopnost udržovat </a:t>
              </a:r>
              <a:r>
                <a:rPr lang="cs-CZ" b="1" i="1" dirty="0">
                  <a:solidFill>
                    <a:schemeClr val="accent4">
                      <a:lumMod val="75000"/>
                    </a:schemeClr>
                  </a:solidFill>
                </a:rPr>
                <a:t>stabilní vnitřní prostředí</a:t>
              </a:r>
              <a:r>
                <a:rPr lang="cs-CZ" i="1" dirty="0">
                  <a:solidFill>
                    <a:prstClr val="white"/>
                  </a:solidFill>
                </a:rPr>
                <a:t>, které je nezbytnou podmínkou jejich fungování a existence, i když se vnější podmínky mění. Příkladem organické homeostáze je udržování acidobazické rovnováhy nebo tělesné teploty u homoiotermních organizmů.</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7" name="Grafický objekt 16" descr="Muž">
            <a:extLst>
              <a:ext uri="{FF2B5EF4-FFF2-40B4-BE49-F238E27FC236}">
                <a16:creationId xmlns:a16="http://schemas.microsoft.com/office/drawing/2014/main" id="{8BFC89CA-3670-4466-9CCC-B57F7309F6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58264" y="607317"/>
            <a:ext cx="914400" cy="914400"/>
          </a:xfrm>
          <a:prstGeom prst="rect">
            <a:avLst/>
          </a:prstGeom>
        </p:spPr>
      </p:pic>
      <p:pic>
        <p:nvPicPr>
          <p:cNvPr id="18" name="Grafický objekt 17" descr="Žárovka a ozubené kolečko">
            <a:extLst>
              <a:ext uri="{FF2B5EF4-FFF2-40B4-BE49-F238E27FC236}">
                <a16:creationId xmlns:a16="http://schemas.microsoft.com/office/drawing/2014/main" id="{950E1379-088E-401F-8FC2-0AFC476585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17668" y="11726"/>
            <a:ext cx="595591" cy="595591"/>
          </a:xfrm>
          <a:prstGeom prst="rect">
            <a:avLst/>
          </a:prstGeom>
        </p:spPr>
      </p:pic>
    </p:spTree>
    <p:extLst>
      <p:ext uri="{BB962C8B-B14F-4D97-AF65-F5344CB8AC3E}">
        <p14:creationId xmlns:p14="http://schemas.microsoft.com/office/powerpoint/2010/main" val="366201040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http://www.sunflowers-agency.cz/obrazky3/objekty/26731-kneipova-vodoliecba-slapaci-kupel-vodna-cesta.jpg"/>
          <p:cNvPicPr>
            <a:picLocks noChangeAspect="1" noChangeArrowheads="1"/>
          </p:cNvPicPr>
          <p:nvPr/>
        </p:nvPicPr>
        <p:blipFill rotWithShape="1">
          <a:blip r:embed="rId2">
            <a:extLst>
              <a:ext uri="{28A0092B-C50C-407E-A947-70E740481C1C}">
                <a14:useLocalDpi xmlns:a14="http://schemas.microsoft.com/office/drawing/2010/main" val="0"/>
              </a:ext>
            </a:extLst>
          </a:blip>
          <a:srcRect l="546" r="11189"/>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159224" y="609600"/>
            <a:ext cx="5825207" cy="1320800"/>
          </a:xfrm>
        </p:spPr>
        <p:txBody>
          <a:bodyPr vert="horz" lIns="91440" tIns="45720" rIns="91440" bIns="45720" rtlCol="0" anchor="t">
            <a:normAutofit fontScale="90000"/>
          </a:bodyPr>
          <a:lstStyle/>
          <a:p>
            <a:pPr>
              <a:lnSpc>
                <a:spcPct val="90000"/>
              </a:lnSpc>
            </a:pPr>
            <a:r>
              <a:rPr lang="en-US" sz="4000" dirty="0" err="1"/>
              <a:t>Kombinovaná</a:t>
            </a:r>
            <a:r>
              <a:rPr lang="en-US" sz="4000" dirty="0"/>
              <a:t> </a:t>
            </a:r>
            <a:r>
              <a:rPr lang="en-US" sz="4000" dirty="0" err="1"/>
              <a:t>termoterapie</a:t>
            </a:r>
            <a:br>
              <a:rPr lang="en-US" sz="2800" dirty="0"/>
            </a:br>
            <a:r>
              <a:rPr lang="en-US" sz="2700" dirty="0" err="1"/>
              <a:t>Šlapací</a:t>
            </a:r>
            <a:r>
              <a:rPr lang="en-US" sz="2700" dirty="0"/>
              <a:t> </a:t>
            </a:r>
            <a:r>
              <a:rPr lang="en-US" sz="2700" dirty="0" err="1"/>
              <a:t>koupel</a:t>
            </a:r>
            <a:r>
              <a:rPr lang="en-US" sz="2700" dirty="0"/>
              <a:t> a </a:t>
            </a:r>
            <a:r>
              <a:rPr lang="en-US" sz="2700" dirty="0" err="1"/>
              <a:t>skotské</a:t>
            </a:r>
            <a:r>
              <a:rPr lang="en-US" sz="2700" dirty="0"/>
              <a:t> </a:t>
            </a:r>
            <a:r>
              <a:rPr lang="en-US" sz="2700" dirty="0" err="1"/>
              <a:t>střiky</a:t>
            </a:r>
            <a:r>
              <a:rPr lang="en-US" sz="2700" dirty="0"/>
              <a:t>/</a:t>
            </a:r>
            <a:r>
              <a:rPr lang="en-US" sz="2700" dirty="0" err="1"/>
              <a:t>střídavá</a:t>
            </a:r>
            <a:r>
              <a:rPr lang="en-US" sz="2700" dirty="0"/>
              <a:t> </a:t>
            </a:r>
            <a:r>
              <a:rPr lang="en-US" sz="2700" dirty="0" err="1"/>
              <a:t>sprcha</a:t>
            </a:r>
            <a:endParaRPr lang="en-US" sz="2800" dirty="0"/>
          </a:p>
        </p:txBody>
      </p:sp>
      <p:pic>
        <p:nvPicPr>
          <p:cNvPr id="15364" name="Picture 4" descr="http://www.wellness-tip.cz/data/news/120/skotske-striky.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36" r="8295" b="-2"/>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Zástupný symbol pro obsah 3">
            <a:extLst>
              <a:ext uri="{FF2B5EF4-FFF2-40B4-BE49-F238E27FC236}">
                <a16:creationId xmlns:a16="http://schemas.microsoft.com/office/drawing/2014/main" id="{87D6DCFB-ABDA-4D20-A5B4-5721CD52377B}"/>
              </a:ext>
            </a:extLst>
          </p:cNvPr>
          <p:cNvSpPr txBox="1">
            <a:spLocks/>
          </p:cNvSpPr>
          <p:nvPr/>
        </p:nvSpPr>
        <p:spPr>
          <a:xfrm>
            <a:off x="4159225" y="2160589"/>
            <a:ext cx="511477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err="1"/>
              <a:t>Přešlapování</a:t>
            </a:r>
            <a:r>
              <a:rPr lang="en-US" dirty="0"/>
              <a:t> v </a:t>
            </a:r>
            <a:r>
              <a:rPr lang="en-US" dirty="0" err="1"/>
              <a:t>teplé</a:t>
            </a:r>
            <a:r>
              <a:rPr lang="en-US" dirty="0"/>
              <a:t> (40-46°C) a </a:t>
            </a:r>
            <a:r>
              <a:rPr lang="en-US" dirty="0" err="1"/>
              <a:t>studené</a:t>
            </a:r>
            <a:r>
              <a:rPr lang="en-US" dirty="0"/>
              <a:t> (10-16°C) </a:t>
            </a:r>
            <a:r>
              <a:rPr lang="en-US" dirty="0" err="1"/>
              <a:t>vodě</a:t>
            </a:r>
            <a:r>
              <a:rPr lang="en-US" dirty="0"/>
              <a:t> v </a:t>
            </a:r>
            <a:r>
              <a:rPr lang="en-US" dirty="0" err="1"/>
              <a:t>poměru</a:t>
            </a:r>
            <a:r>
              <a:rPr lang="en-US" dirty="0"/>
              <a:t> 4 : 1</a:t>
            </a:r>
            <a:endParaRPr lang="cs-CZ" dirty="0"/>
          </a:p>
          <a:p>
            <a:pPr lvl="1"/>
            <a:r>
              <a:rPr lang="cs-CZ" dirty="0"/>
              <a:t>Lokální působení na oblast chodidel a kotníků.</a:t>
            </a:r>
          </a:p>
          <a:p>
            <a:r>
              <a:rPr lang="cs-CZ" dirty="0"/>
              <a:t>Někdy také označováno jako </a:t>
            </a:r>
            <a:r>
              <a:rPr lang="cs-CZ" i="1" dirty="0" err="1"/>
              <a:t>kneippův</a:t>
            </a:r>
            <a:r>
              <a:rPr lang="cs-CZ" i="1" dirty="0"/>
              <a:t> chodník</a:t>
            </a:r>
            <a:r>
              <a:rPr lang="cs-CZ" dirty="0"/>
              <a:t> (přidává i mechanické působení pomocí drobných kamínků).</a:t>
            </a:r>
          </a:p>
          <a:p>
            <a:r>
              <a:rPr lang="cs-CZ" dirty="0"/>
              <a:t>Ve stejných teplotách a poměru je možné zařadit i střídavé střiky či sprchu.</a:t>
            </a:r>
          </a:p>
          <a:p>
            <a:r>
              <a:rPr lang="cs-CZ" dirty="0"/>
              <a:t>Vazokonstrikce vs vazodilatace, …</a:t>
            </a:r>
          </a:p>
        </p:txBody>
      </p:sp>
      <p:grpSp>
        <p:nvGrpSpPr>
          <p:cNvPr id="8" name="Skupina 7">
            <a:extLst>
              <a:ext uri="{FF2B5EF4-FFF2-40B4-BE49-F238E27FC236}">
                <a16:creationId xmlns:a16="http://schemas.microsoft.com/office/drawing/2014/main" id="{ADE82D1F-3663-4B5F-A1CC-B0FE1AF29A9B}"/>
              </a:ext>
            </a:extLst>
          </p:cNvPr>
          <p:cNvGrpSpPr/>
          <p:nvPr/>
        </p:nvGrpSpPr>
        <p:grpSpPr>
          <a:xfrm>
            <a:off x="8256240" y="5301209"/>
            <a:ext cx="3816424" cy="1440160"/>
            <a:chOff x="979" y="2133400"/>
            <a:chExt cx="1838225" cy="919112"/>
          </a:xfrm>
        </p:grpSpPr>
        <p:sp>
          <p:nvSpPr>
            <p:cNvPr id="9" name="Obdélník 8">
              <a:extLst>
                <a:ext uri="{FF2B5EF4-FFF2-40B4-BE49-F238E27FC236}">
                  <a16:creationId xmlns:a16="http://schemas.microsoft.com/office/drawing/2014/main" id="{99D80B47-C66C-41B6-8D29-2730971AEF44}"/>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TextovéPole 9">
              <a:extLst>
                <a:ext uri="{FF2B5EF4-FFF2-40B4-BE49-F238E27FC236}">
                  <a16:creationId xmlns:a16="http://schemas.microsoft.com/office/drawing/2014/main" id="{C545EA0B-FFE9-4A75-88CE-259C0A2B9346}"/>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dirty="0"/>
                <a:t>Je možné zařazovat pravidelně i několikrát do týdne </a:t>
              </a:r>
              <a:r>
                <a:rPr lang="cs-CZ" b="1" dirty="0"/>
                <a:t>v první a druhé fázi časné regenerace</a:t>
              </a:r>
              <a:r>
                <a:rPr lang="cs-CZ" dirty="0"/>
                <a:t>.</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1" name="Grafický objekt 10" descr="Muž">
            <a:extLst>
              <a:ext uri="{FF2B5EF4-FFF2-40B4-BE49-F238E27FC236}">
                <a16:creationId xmlns:a16="http://schemas.microsoft.com/office/drawing/2014/main" id="{7B9F773E-990F-4FCD-A066-DB64972217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1448" y="5104711"/>
            <a:ext cx="914400" cy="914400"/>
          </a:xfrm>
          <a:prstGeom prst="rect">
            <a:avLst/>
          </a:prstGeom>
        </p:spPr>
      </p:pic>
      <p:pic>
        <p:nvPicPr>
          <p:cNvPr id="12" name="Grafický objekt 11" descr="Žárovka a ozubené kolečko">
            <a:extLst>
              <a:ext uri="{FF2B5EF4-FFF2-40B4-BE49-F238E27FC236}">
                <a16:creationId xmlns:a16="http://schemas.microsoft.com/office/drawing/2014/main" id="{E5E4D56C-7E93-499D-AEFF-BA8EB012E1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30852" y="4509120"/>
            <a:ext cx="595591" cy="595591"/>
          </a:xfrm>
          <a:prstGeom prst="rect">
            <a:avLst/>
          </a:prstGeom>
        </p:spPr>
      </p:pic>
    </p:spTree>
    <p:extLst>
      <p:ext uri="{BB962C8B-B14F-4D97-AF65-F5344CB8AC3E}">
        <p14:creationId xmlns:p14="http://schemas.microsoft.com/office/powerpoint/2010/main" val="11894402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sz="6000" dirty="0"/>
              <a:t>Závěr</a:t>
            </a:r>
          </a:p>
        </p:txBody>
      </p:sp>
      <p:sp>
        <p:nvSpPr>
          <p:cNvPr id="4" name="Zástupný symbol pro obsah 2">
            <a:extLst>
              <a:ext uri="{FF2B5EF4-FFF2-40B4-BE49-F238E27FC236}">
                <a16:creationId xmlns:a16="http://schemas.microsoft.com/office/drawing/2014/main" id="{9B65BFB4-157A-4326-BD08-9C5B02A1E8F3}"/>
              </a:ext>
            </a:extLst>
          </p:cNvPr>
          <p:cNvSpPr txBox="1">
            <a:spLocks/>
          </p:cNvSpPr>
          <p:nvPr/>
        </p:nvSpPr>
        <p:spPr>
          <a:xfrm>
            <a:off x="677334" y="2334740"/>
            <a:ext cx="9307098" cy="39136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Nepřehánět to s fyzikálními prostředky.</a:t>
            </a:r>
          </a:p>
          <a:p>
            <a:pPr lvl="1"/>
            <a:r>
              <a:rPr lang="cs-CZ" i="1" dirty="0"/>
              <a:t>„Méně je více.“</a:t>
            </a:r>
          </a:p>
          <a:p>
            <a:r>
              <a:rPr lang="cs-CZ" dirty="0"/>
              <a:t>Individuální přístup ke sportovci.</a:t>
            </a:r>
          </a:p>
          <a:p>
            <a:pPr lvl="1"/>
            <a:r>
              <a:rPr lang="cs-CZ" dirty="0"/>
              <a:t>Komplexní přístup trenér-rodič-psycholog-výživový poradce</a:t>
            </a:r>
          </a:p>
          <a:p>
            <a:r>
              <a:rPr lang="cs-CZ" dirty="0"/>
              <a:t>Finanční možnosti sportovce.</a:t>
            </a:r>
          </a:p>
          <a:p>
            <a:pPr lvl="1"/>
            <a:r>
              <a:rPr lang="cs-CZ" dirty="0"/>
              <a:t>Finanční náročnost některých metod.</a:t>
            </a:r>
          </a:p>
          <a:p>
            <a:r>
              <a:rPr lang="cs-CZ" dirty="0"/>
              <a:t>Kvalitní pasivní regenerace, správně nastavený nutriční protokol + pitný režim a hlavně roční tréninkový cyklus jsou základ.</a:t>
            </a:r>
          </a:p>
          <a:p>
            <a:pPr lvl="1"/>
            <a:r>
              <a:rPr lang="cs-CZ" dirty="0"/>
              <a:t>Pedagogické a psychologické prostředky však nezůstávají v pozadí.</a:t>
            </a:r>
          </a:p>
          <a:p>
            <a:r>
              <a:rPr lang="cs-CZ" dirty="0"/>
              <a:t>Aktivní odpočinek a relaxace.</a:t>
            </a:r>
          </a:p>
        </p:txBody>
      </p:sp>
    </p:spTree>
    <p:extLst>
      <p:ext uri="{BB962C8B-B14F-4D97-AF65-F5344CB8AC3E}">
        <p14:creationId xmlns:p14="http://schemas.microsoft.com/office/powerpoint/2010/main" val="19967789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a:xfrm>
            <a:off x="5536734" y="609600"/>
            <a:ext cx="3737268" cy="1320800"/>
          </a:xfrm>
        </p:spPr>
        <p:txBody>
          <a:bodyPr>
            <a:normAutofit/>
          </a:bodyPr>
          <a:lstStyle/>
          <a:p>
            <a:r>
              <a:rPr lang="cs-CZ" dirty="0"/>
              <a:t>Trénink – Únava</a:t>
            </a:r>
          </a:p>
        </p:txBody>
      </p:sp>
      <p:sp>
        <p:nvSpPr>
          <p:cNvPr id="3" name="Zástupný obsah 2">
            <a:extLst>
              <a:ext uri="{FF2B5EF4-FFF2-40B4-BE49-F238E27FC236}">
                <a16:creationId xmlns:a16="http://schemas.microsoft.com/office/drawing/2014/main" id="{2BAFF65B-377D-4E1A-964E-081BB9F26A2E}"/>
              </a:ext>
            </a:extLst>
          </p:cNvPr>
          <p:cNvSpPr>
            <a:spLocks noGrp="1"/>
          </p:cNvSpPr>
          <p:nvPr>
            <p:ph idx="1"/>
          </p:nvPr>
        </p:nvSpPr>
        <p:spPr>
          <a:xfrm>
            <a:off x="5209563" y="1484784"/>
            <a:ext cx="5206917" cy="4763615"/>
          </a:xfrm>
        </p:spPr>
        <p:txBody>
          <a:bodyPr>
            <a:normAutofit fontScale="92500" lnSpcReduction="10000"/>
          </a:bodyPr>
          <a:lstStyle/>
          <a:p>
            <a:pPr>
              <a:lnSpc>
                <a:spcPct val="90000"/>
              </a:lnSpc>
            </a:pPr>
            <a:r>
              <a:rPr lang="cs-CZ" b="1" dirty="0"/>
              <a:t>DOMS</a:t>
            </a:r>
            <a:r>
              <a:rPr lang="cs-CZ" dirty="0"/>
              <a:t> = </a:t>
            </a:r>
            <a:r>
              <a:rPr lang="cs-CZ" i="1" dirty="0"/>
              <a:t>„</a:t>
            </a:r>
            <a:r>
              <a:rPr lang="cs-CZ" i="1" dirty="0" err="1"/>
              <a:t>Delayed</a:t>
            </a:r>
            <a:r>
              <a:rPr lang="cs-CZ" i="1" dirty="0"/>
              <a:t> </a:t>
            </a:r>
            <a:r>
              <a:rPr lang="cs-CZ" i="1" dirty="0" err="1"/>
              <a:t>onset</a:t>
            </a:r>
            <a:r>
              <a:rPr lang="cs-CZ" i="1" dirty="0"/>
              <a:t> </a:t>
            </a:r>
            <a:r>
              <a:rPr lang="cs-CZ" i="1" dirty="0" err="1"/>
              <a:t>muscle</a:t>
            </a:r>
            <a:r>
              <a:rPr lang="cs-CZ" i="1" dirty="0"/>
              <a:t> </a:t>
            </a:r>
            <a:r>
              <a:rPr lang="cs-CZ" i="1" dirty="0" err="1"/>
              <a:t>soreness</a:t>
            </a:r>
            <a:r>
              <a:rPr lang="cs-CZ" i="1" dirty="0"/>
              <a:t>“</a:t>
            </a:r>
          </a:p>
          <a:p>
            <a:pPr>
              <a:lnSpc>
                <a:spcPct val="90000"/>
              </a:lnSpc>
            </a:pPr>
            <a:r>
              <a:rPr lang="cs-CZ" dirty="0"/>
              <a:t>Bolestivost a ztuhlost (</a:t>
            </a:r>
            <a:r>
              <a:rPr lang="cs-CZ" i="1" dirty="0"/>
              <a:t>„</a:t>
            </a:r>
            <a:r>
              <a:rPr lang="cs-CZ" i="1" dirty="0" err="1"/>
              <a:t>soreness</a:t>
            </a:r>
            <a:r>
              <a:rPr lang="cs-CZ" i="1" dirty="0"/>
              <a:t>“</a:t>
            </a:r>
            <a:r>
              <a:rPr lang="cs-CZ" dirty="0"/>
              <a:t>) zatěžovaných svalů projevující se několik hodin až dnů od konce zatížení (u extrémních výkonů již v průběhu zatížení).</a:t>
            </a:r>
          </a:p>
          <a:p>
            <a:pPr lvl="1">
              <a:lnSpc>
                <a:spcPct val="90000"/>
              </a:lnSpc>
            </a:pPr>
            <a:r>
              <a:rPr lang="cs-CZ" sz="1800" dirty="0"/>
              <a:t>Nejčastěji s odstupem 24 až 72 hodin (</a:t>
            </a:r>
            <a:r>
              <a:rPr lang="cs-CZ" sz="1800" i="1" dirty="0"/>
              <a:t>„</a:t>
            </a:r>
            <a:r>
              <a:rPr lang="cs-CZ" sz="1800" i="1" dirty="0" err="1"/>
              <a:t>delayed</a:t>
            </a:r>
            <a:r>
              <a:rPr lang="cs-CZ" sz="1800" i="1" dirty="0"/>
              <a:t> </a:t>
            </a:r>
            <a:r>
              <a:rPr lang="cs-CZ" sz="1800" i="1" dirty="0" err="1"/>
              <a:t>onset</a:t>
            </a:r>
            <a:r>
              <a:rPr lang="cs-CZ" sz="1800" i="1" dirty="0"/>
              <a:t>“).</a:t>
            </a:r>
          </a:p>
          <a:p>
            <a:pPr>
              <a:lnSpc>
                <a:spcPct val="90000"/>
              </a:lnSpc>
            </a:pPr>
            <a:r>
              <a:rPr lang="cs-CZ" dirty="0"/>
              <a:t>Excentrická fáze svalové kontrakce, která způsobuje zvýšené riziko vzniku </a:t>
            </a:r>
            <a:r>
              <a:rPr lang="cs-CZ" b="1" dirty="0" err="1"/>
              <a:t>mikrotraumat</a:t>
            </a:r>
            <a:r>
              <a:rPr lang="cs-CZ" dirty="0"/>
              <a:t>.</a:t>
            </a:r>
          </a:p>
          <a:p>
            <a:pPr>
              <a:lnSpc>
                <a:spcPct val="90000"/>
              </a:lnSpc>
            </a:pPr>
            <a:r>
              <a:rPr lang="cs-CZ" dirty="0"/>
              <a:t>Fyziologická reakce na zatížení – je nutné poskytnout dostatečný prostor pro </a:t>
            </a:r>
            <a:r>
              <a:rPr lang="cs-CZ" b="1" dirty="0"/>
              <a:t>regeneraci</a:t>
            </a:r>
            <a:r>
              <a:rPr lang="cs-CZ" dirty="0"/>
              <a:t> a opravu poškozených struktur.</a:t>
            </a:r>
          </a:p>
          <a:p>
            <a:pPr lvl="1">
              <a:lnSpc>
                <a:spcPct val="90000"/>
              </a:lnSpc>
            </a:pPr>
            <a:r>
              <a:rPr lang="cs-CZ" sz="1800" dirty="0"/>
              <a:t>Nevhodné zařazení tréninku může vést ke kumulaci </a:t>
            </a:r>
            <a:r>
              <a:rPr lang="cs-CZ" sz="1800" dirty="0" err="1"/>
              <a:t>mikrotraumat</a:t>
            </a:r>
            <a:r>
              <a:rPr lang="cs-CZ" sz="1800" dirty="0"/>
              <a:t> a zvyšuje riziko větších strukturálních poškození svalu (ruptury, deformity vazů, šlach a úponů, únavové zlomeniny atd.) nebo vzniku </a:t>
            </a:r>
            <a:r>
              <a:rPr lang="cs-CZ" sz="1800" b="1" dirty="0"/>
              <a:t>patologické únavy</a:t>
            </a:r>
            <a:r>
              <a:rPr lang="cs-CZ" sz="1800" dirty="0"/>
              <a:t>.</a:t>
            </a:r>
          </a:p>
        </p:txBody>
      </p:sp>
      <p:pic>
        <p:nvPicPr>
          <p:cNvPr id="11" name="Obrázek 10" descr="Obsah obrázku osoba, exteriér, mladý, jezdectví&#10;&#10;Popis byl vytvořen automaticky">
            <a:extLst>
              <a:ext uri="{FF2B5EF4-FFF2-40B4-BE49-F238E27FC236}">
                <a16:creationId xmlns:a16="http://schemas.microsoft.com/office/drawing/2014/main" id="{449767DD-D1BC-4FBC-8083-B80E73E26A3A}"/>
              </a:ext>
            </a:extLst>
          </p:cNvPr>
          <p:cNvPicPr>
            <a:picLocks noChangeAspect="1"/>
          </p:cNvPicPr>
          <p:nvPr/>
        </p:nvPicPr>
        <p:blipFill rotWithShape="1">
          <a:blip r:embed="rId2">
            <a:extLst>
              <a:ext uri="{28A0092B-C50C-407E-A947-70E740481C1C}">
                <a14:useLocalDpi xmlns:a14="http://schemas.microsoft.com/office/drawing/2010/main" val="0"/>
              </a:ext>
            </a:extLst>
          </a:blip>
          <a:srcRect r="2133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4" name="Isosceles Triangle 1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3" name="Grafický objekt 22" descr="Běžet">
            <a:extLst>
              <a:ext uri="{FF2B5EF4-FFF2-40B4-BE49-F238E27FC236}">
                <a16:creationId xmlns:a16="http://schemas.microsoft.com/office/drawing/2014/main" id="{58A8F56F-FA16-4349-9511-D846EBDEB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0336" y="395064"/>
            <a:ext cx="914400" cy="914400"/>
          </a:xfrm>
          <a:prstGeom prst="rect">
            <a:avLst/>
          </a:prstGeom>
        </p:spPr>
      </p:pic>
      <p:cxnSp>
        <p:nvCxnSpPr>
          <p:cNvPr id="25" name="Přímá spojnice se šipkou 24">
            <a:extLst>
              <a:ext uri="{FF2B5EF4-FFF2-40B4-BE49-F238E27FC236}">
                <a16:creationId xmlns:a16="http://schemas.microsoft.com/office/drawing/2014/main" id="{C76A5680-C1D0-4C6B-9B7C-5F1F17370BCF}"/>
              </a:ext>
            </a:extLst>
          </p:cNvPr>
          <p:cNvCxnSpPr>
            <a:cxnSpLocks/>
            <a:stCxn id="23" idx="3"/>
            <a:endCxn id="27" idx="1"/>
          </p:cNvCxnSpPr>
          <p:nvPr/>
        </p:nvCxnSpPr>
        <p:spPr>
          <a:xfrm>
            <a:off x="10034736" y="85226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fický objekt 26" descr="Graf sestupného trendu">
            <a:extLst>
              <a:ext uri="{FF2B5EF4-FFF2-40B4-BE49-F238E27FC236}">
                <a16:creationId xmlns:a16="http://schemas.microsoft.com/office/drawing/2014/main" id="{C93E0F70-CB02-41D2-A226-4558281E85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6560" y="395064"/>
            <a:ext cx="914400" cy="914400"/>
          </a:xfrm>
          <a:prstGeom prst="rect">
            <a:avLst/>
          </a:prstGeom>
        </p:spPr>
      </p:pic>
      <p:sp>
        <p:nvSpPr>
          <p:cNvPr id="29" name="Obdélník 28">
            <a:extLst>
              <a:ext uri="{FF2B5EF4-FFF2-40B4-BE49-F238E27FC236}">
                <a16:creationId xmlns:a16="http://schemas.microsoft.com/office/drawing/2014/main" id="{CB81BC2C-AAA5-4B7C-9E61-151B984AD6D9}"/>
              </a:ext>
            </a:extLst>
          </p:cNvPr>
          <p:cNvSpPr/>
          <p:nvPr/>
        </p:nvSpPr>
        <p:spPr>
          <a:xfrm>
            <a:off x="-30178" y="6423719"/>
            <a:ext cx="12222177" cy="461665"/>
          </a:xfrm>
          <a:prstGeom prst="rect">
            <a:avLst/>
          </a:prstGeom>
          <a:solidFill>
            <a:schemeClr val="accent1">
              <a:lumMod val="60000"/>
              <a:lumOff val="40000"/>
            </a:schemeClr>
          </a:solidFill>
        </p:spPr>
        <p:txBody>
          <a:bodyPr wrap="square">
            <a:spAutoFit/>
          </a:bodyPr>
          <a:lstStyle/>
          <a:p>
            <a:r>
              <a:rPr lang="cs-CZ" sz="800" dirty="0" err="1"/>
              <a:t>Cheung</a:t>
            </a:r>
            <a:r>
              <a:rPr lang="cs-CZ" sz="800" dirty="0"/>
              <a:t>, K., </a:t>
            </a:r>
            <a:r>
              <a:rPr lang="cs-CZ" sz="800" dirty="0" err="1"/>
              <a:t>Hume</a:t>
            </a:r>
            <a:r>
              <a:rPr lang="cs-CZ" sz="800" dirty="0"/>
              <a:t>, P. A., &amp; Maxwell, L. (2003). </a:t>
            </a:r>
            <a:r>
              <a:rPr lang="cs-CZ" sz="800" dirty="0" err="1"/>
              <a:t>Delayed</a:t>
            </a:r>
            <a:r>
              <a:rPr lang="cs-CZ" sz="800" dirty="0"/>
              <a:t> </a:t>
            </a:r>
            <a:r>
              <a:rPr lang="cs-CZ" sz="800" dirty="0" err="1"/>
              <a:t>Onset</a:t>
            </a:r>
            <a:r>
              <a:rPr lang="cs-CZ" sz="800" dirty="0"/>
              <a:t> </a:t>
            </a:r>
            <a:r>
              <a:rPr lang="cs-CZ" sz="800" dirty="0" err="1"/>
              <a:t>Muscle</a:t>
            </a:r>
            <a:r>
              <a:rPr lang="cs-CZ" sz="800" dirty="0"/>
              <a:t> </a:t>
            </a:r>
            <a:r>
              <a:rPr lang="cs-CZ" sz="800" dirty="0" err="1"/>
              <a:t>Soreness</a:t>
            </a:r>
            <a:r>
              <a:rPr lang="cs-CZ" sz="800" dirty="0"/>
              <a:t>. </a:t>
            </a:r>
            <a:r>
              <a:rPr lang="cs-CZ" sz="800" i="1" dirty="0" err="1"/>
              <a:t>Sports</a:t>
            </a:r>
            <a:r>
              <a:rPr lang="cs-CZ" sz="800" i="1" dirty="0"/>
              <a:t> </a:t>
            </a:r>
            <a:r>
              <a:rPr lang="cs-CZ" sz="800" i="1" dirty="0" err="1"/>
              <a:t>Medicine</a:t>
            </a:r>
            <a:r>
              <a:rPr lang="cs-CZ" sz="800" dirty="0"/>
              <a:t>, </a:t>
            </a:r>
            <a:r>
              <a:rPr lang="cs-CZ" sz="800" i="1" dirty="0"/>
              <a:t>33</a:t>
            </a:r>
            <a:r>
              <a:rPr lang="cs-CZ" sz="800" dirty="0"/>
              <a:t>, 145–164.</a:t>
            </a:r>
          </a:p>
          <a:p>
            <a:r>
              <a:rPr lang="cs-CZ" sz="800" dirty="0" err="1"/>
              <a:t>Costello</a:t>
            </a:r>
            <a:r>
              <a:rPr lang="cs-CZ" sz="800" dirty="0"/>
              <a:t>, J. T., </a:t>
            </a:r>
            <a:r>
              <a:rPr lang="cs-CZ" sz="800" dirty="0" err="1"/>
              <a:t>Baker</a:t>
            </a:r>
            <a:r>
              <a:rPr lang="cs-CZ" sz="800" dirty="0"/>
              <a:t>, P. R. A., </a:t>
            </a:r>
            <a:r>
              <a:rPr lang="cs-CZ" sz="800" dirty="0" err="1"/>
              <a:t>Minett</a:t>
            </a:r>
            <a:r>
              <a:rPr lang="cs-CZ" sz="800" dirty="0"/>
              <a:t>, G. M., </a:t>
            </a:r>
            <a:r>
              <a:rPr lang="cs-CZ" sz="800" dirty="0" err="1"/>
              <a:t>Bieuzen</a:t>
            </a:r>
            <a:r>
              <a:rPr lang="cs-CZ" sz="800" dirty="0"/>
              <a:t>, F., Stewart, I. B., &amp; </a:t>
            </a:r>
            <a:r>
              <a:rPr lang="cs-CZ" sz="800" dirty="0" err="1"/>
              <a:t>Bleakley</a:t>
            </a:r>
            <a:r>
              <a:rPr lang="cs-CZ" sz="800" dirty="0"/>
              <a:t>, C. (2015). </a:t>
            </a:r>
            <a:r>
              <a:rPr lang="cs-CZ" sz="800" dirty="0" err="1"/>
              <a:t>Whole</a:t>
            </a:r>
            <a:r>
              <a:rPr lang="cs-CZ" sz="800" dirty="0"/>
              <a:t>-body </a:t>
            </a:r>
            <a:r>
              <a:rPr lang="cs-CZ" sz="800" dirty="0" err="1"/>
              <a:t>cryotherapy</a:t>
            </a:r>
            <a:r>
              <a:rPr lang="cs-CZ" sz="800" dirty="0"/>
              <a:t> (</a:t>
            </a:r>
            <a:r>
              <a:rPr lang="cs-CZ" sz="800" dirty="0" err="1"/>
              <a:t>extreme</a:t>
            </a:r>
            <a:r>
              <a:rPr lang="cs-CZ" sz="800" dirty="0"/>
              <a:t> </a:t>
            </a:r>
            <a:r>
              <a:rPr lang="cs-CZ" sz="800" dirty="0" err="1"/>
              <a:t>cold</a:t>
            </a:r>
            <a:r>
              <a:rPr lang="cs-CZ" sz="800" dirty="0"/>
              <a:t> air </a:t>
            </a:r>
            <a:r>
              <a:rPr lang="cs-CZ" sz="800" dirty="0" err="1"/>
              <a:t>exposure</a:t>
            </a:r>
            <a:r>
              <a:rPr lang="cs-CZ" sz="800" dirty="0"/>
              <a:t>) </a:t>
            </a:r>
            <a:r>
              <a:rPr lang="cs-CZ" sz="800" dirty="0" err="1"/>
              <a:t>for</a:t>
            </a:r>
            <a:r>
              <a:rPr lang="cs-CZ" sz="800" dirty="0"/>
              <a:t> </a:t>
            </a:r>
            <a:r>
              <a:rPr lang="cs-CZ" sz="800" dirty="0" err="1"/>
              <a:t>preventing</a:t>
            </a:r>
            <a:r>
              <a:rPr lang="cs-CZ" sz="800" dirty="0"/>
              <a:t> and </a:t>
            </a:r>
            <a:r>
              <a:rPr lang="cs-CZ" sz="800" dirty="0" err="1"/>
              <a:t>treating</a:t>
            </a:r>
            <a:r>
              <a:rPr lang="cs-CZ" sz="800" dirty="0"/>
              <a:t> </a:t>
            </a:r>
            <a:r>
              <a:rPr lang="cs-CZ" sz="800" dirty="0" err="1"/>
              <a:t>muscle</a:t>
            </a:r>
            <a:r>
              <a:rPr lang="cs-CZ" sz="800" dirty="0"/>
              <a:t> </a:t>
            </a:r>
            <a:r>
              <a:rPr lang="cs-CZ" sz="800" dirty="0" err="1"/>
              <a:t>soreness</a:t>
            </a:r>
            <a:r>
              <a:rPr lang="cs-CZ" sz="800" dirty="0"/>
              <a:t> </a:t>
            </a:r>
            <a:r>
              <a:rPr lang="cs-CZ" sz="800" dirty="0" err="1"/>
              <a:t>after</a:t>
            </a:r>
            <a:r>
              <a:rPr lang="cs-CZ" sz="800" dirty="0"/>
              <a:t> </a:t>
            </a:r>
            <a:r>
              <a:rPr lang="cs-CZ" sz="800" dirty="0" err="1"/>
              <a:t>exercise</a:t>
            </a:r>
            <a:r>
              <a:rPr lang="cs-CZ" sz="800" dirty="0"/>
              <a:t> in </a:t>
            </a:r>
            <a:r>
              <a:rPr lang="cs-CZ" sz="800" dirty="0" err="1"/>
              <a:t>adults</a:t>
            </a:r>
            <a:r>
              <a:rPr lang="cs-CZ" sz="800" dirty="0"/>
              <a:t>. </a:t>
            </a:r>
            <a:r>
              <a:rPr lang="cs-CZ" sz="800" i="1" dirty="0" err="1"/>
              <a:t>The</a:t>
            </a:r>
            <a:r>
              <a:rPr lang="cs-CZ" sz="800" i="1" dirty="0"/>
              <a:t> </a:t>
            </a:r>
            <a:r>
              <a:rPr lang="cs-CZ" sz="800" i="1" dirty="0" err="1"/>
              <a:t>Cochrane</a:t>
            </a:r>
            <a:r>
              <a:rPr lang="cs-CZ" sz="800" i="1" dirty="0"/>
              <a:t> Database </a:t>
            </a:r>
            <a:r>
              <a:rPr lang="cs-CZ" sz="800" i="1" dirty="0" err="1"/>
              <a:t>of</a:t>
            </a:r>
            <a:r>
              <a:rPr lang="cs-CZ" sz="800" i="1" dirty="0"/>
              <a:t> </a:t>
            </a:r>
            <a:r>
              <a:rPr lang="cs-CZ" sz="800" i="1" dirty="0" err="1"/>
              <a:t>Systematic</a:t>
            </a:r>
            <a:r>
              <a:rPr lang="cs-CZ" sz="800" i="1" dirty="0"/>
              <a:t> </a:t>
            </a:r>
            <a:r>
              <a:rPr lang="cs-CZ" sz="800" i="1" dirty="0" err="1"/>
              <a:t>Reviews</a:t>
            </a:r>
            <a:r>
              <a:rPr lang="cs-CZ" sz="800" dirty="0"/>
              <a:t>, CD010789.</a:t>
            </a:r>
          </a:p>
        </p:txBody>
      </p:sp>
    </p:spTree>
    <p:extLst>
      <p:ext uri="{BB962C8B-B14F-4D97-AF65-F5344CB8AC3E}">
        <p14:creationId xmlns:p14="http://schemas.microsoft.com/office/powerpoint/2010/main" val="37609719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p:txBody>
          <a:bodyPr/>
          <a:lstStyle/>
          <a:p>
            <a:r>
              <a:rPr lang="cs-CZ" dirty="0"/>
              <a:t>Trénink – Únava</a:t>
            </a:r>
          </a:p>
        </p:txBody>
      </p:sp>
      <p:sp>
        <p:nvSpPr>
          <p:cNvPr id="3" name="Zástupný obsah 2">
            <a:extLst>
              <a:ext uri="{FF2B5EF4-FFF2-40B4-BE49-F238E27FC236}">
                <a16:creationId xmlns:a16="http://schemas.microsoft.com/office/drawing/2014/main" id="{2BAFF65B-377D-4E1A-964E-081BB9F26A2E}"/>
              </a:ext>
            </a:extLst>
          </p:cNvPr>
          <p:cNvSpPr>
            <a:spLocks noGrp="1"/>
          </p:cNvSpPr>
          <p:nvPr>
            <p:ph idx="1"/>
          </p:nvPr>
        </p:nvSpPr>
        <p:spPr>
          <a:xfrm>
            <a:off x="677334" y="2160589"/>
            <a:ext cx="8596668" cy="3932707"/>
          </a:xfrm>
        </p:spPr>
        <p:txBody>
          <a:bodyPr>
            <a:normAutofit/>
          </a:bodyPr>
          <a:lstStyle/>
          <a:p>
            <a:r>
              <a:rPr lang="cs-CZ" dirty="0"/>
              <a:t>Nepřiměřená tréninková zátěž může vést k patologickým stavům a poškození sportovce – </a:t>
            </a:r>
            <a:r>
              <a:rPr lang="cs-CZ" b="1" dirty="0"/>
              <a:t>patologická únava</a:t>
            </a:r>
            <a:r>
              <a:rPr lang="cs-CZ" dirty="0"/>
              <a:t>.</a:t>
            </a:r>
          </a:p>
          <a:p>
            <a:r>
              <a:rPr lang="cs-CZ" b="1" dirty="0"/>
              <a:t>Akutní p. únava</a:t>
            </a:r>
          </a:p>
          <a:p>
            <a:pPr lvl="1"/>
            <a:r>
              <a:rPr lang="cs-CZ" dirty="0"/>
              <a:t>Přetížení</a:t>
            </a:r>
          </a:p>
          <a:p>
            <a:pPr lvl="1"/>
            <a:r>
              <a:rPr lang="cs-CZ" dirty="0"/>
              <a:t>Schvácení</a:t>
            </a:r>
          </a:p>
          <a:p>
            <a:pPr lvl="1">
              <a:buFont typeface="Wingdings" panose="05000000000000000000" pitchFamily="2" charset="2"/>
              <a:buChar char="§"/>
            </a:pPr>
            <a:r>
              <a:rPr lang="cs-CZ" i="1" dirty="0"/>
              <a:t>Neadekvátní reakce organismu na silnou akutní únavu (extrémní výkony či prostředí).</a:t>
            </a:r>
          </a:p>
          <a:p>
            <a:r>
              <a:rPr lang="cs-CZ" b="1" dirty="0"/>
              <a:t>Chronická p. únava </a:t>
            </a:r>
            <a:r>
              <a:rPr lang="cs-CZ" dirty="0"/>
              <a:t>(nevysvětlitelný pokles výkonnosti – </a:t>
            </a:r>
            <a:r>
              <a:rPr lang="cs-CZ" b="1" dirty="0"/>
              <a:t>NPV</a:t>
            </a:r>
            <a:r>
              <a:rPr lang="cs-CZ" dirty="0"/>
              <a:t>) – </a:t>
            </a:r>
            <a:r>
              <a:rPr lang="cs-CZ" i="1" dirty="0"/>
              <a:t>přetrénování</a:t>
            </a:r>
          </a:p>
          <a:p>
            <a:pPr lvl="1"/>
            <a:r>
              <a:rPr lang="cs-CZ" i="1" dirty="0"/>
              <a:t>Objektivní i subjektivní pokles výkonnosti, který je často kompenzován navýšení tréninkové zátěže – prohlubování únavy – zdravotní komplikace, zranění, psychické změny až deprese – může skončit velmi závažným zraněním, orgánovým selháním a zanecháním sportu.</a:t>
            </a:r>
          </a:p>
        </p:txBody>
      </p:sp>
      <p:pic>
        <p:nvPicPr>
          <p:cNvPr id="4" name="Grafický objekt 3" descr="Běžet">
            <a:extLst>
              <a:ext uri="{FF2B5EF4-FFF2-40B4-BE49-F238E27FC236}">
                <a16:creationId xmlns:a16="http://schemas.microsoft.com/office/drawing/2014/main" id="{6CC053E3-D82F-4F7D-9F4D-E42A8F0DB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71341"/>
            <a:ext cx="914400" cy="914400"/>
          </a:xfrm>
          <a:prstGeom prst="rect">
            <a:avLst/>
          </a:prstGeom>
        </p:spPr>
      </p:pic>
      <p:cxnSp>
        <p:nvCxnSpPr>
          <p:cNvPr id="5" name="Přímá spojnice se šipkou 4">
            <a:extLst>
              <a:ext uri="{FF2B5EF4-FFF2-40B4-BE49-F238E27FC236}">
                <a16:creationId xmlns:a16="http://schemas.microsoft.com/office/drawing/2014/main" id="{A5C705F5-A979-4E54-B05D-C58ED84C578A}"/>
              </a:ext>
            </a:extLst>
          </p:cNvPr>
          <p:cNvCxnSpPr>
            <a:cxnSpLocks/>
            <a:stCxn id="4" idx="3"/>
            <a:endCxn id="6" idx="1"/>
          </p:cNvCxnSpPr>
          <p:nvPr/>
        </p:nvCxnSpPr>
        <p:spPr>
          <a:xfrm>
            <a:off x="1591734" y="1728541"/>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cký objekt 5" descr="Graf sestupného trendu">
            <a:extLst>
              <a:ext uri="{FF2B5EF4-FFF2-40B4-BE49-F238E27FC236}">
                <a16:creationId xmlns:a16="http://schemas.microsoft.com/office/drawing/2014/main" id="{417D4577-B438-44FD-AB0E-A5377045F1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3558" y="1271341"/>
            <a:ext cx="914400" cy="914400"/>
          </a:xfrm>
          <a:prstGeom prst="rect">
            <a:avLst/>
          </a:prstGeom>
        </p:spPr>
      </p:pic>
      <p:sp>
        <p:nvSpPr>
          <p:cNvPr id="7" name="Obdélník 6">
            <a:extLst>
              <a:ext uri="{FF2B5EF4-FFF2-40B4-BE49-F238E27FC236}">
                <a16:creationId xmlns:a16="http://schemas.microsoft.com/office/drawing/2014/main" id="{229741CE-1A5C-4CEA-BD24-7C9D3A94D2C3}"/>
              </a:ext>
            </a:extLst>
          </p:cNvPr>
          <p:cNvSpPr/>
          <p:nvPr/>
        </p:nvSpPr>
        <p:spPr>
          <a:xfrm>
            <a:off x="-30178" y="6525344"/>
            <a:ext cx="12222177" cy="338554"/>
          </a:xfrm>
          <a:prstGeom prst="rect">
            <a:avLst/>
          </a:prstGeom>
        </p:spPr>
        <p:txBody>
          <a:bodyPr wrap="square">
            <a:spAutoFit/>
          </a:bodyPr>
          <a:lstStyle/>
          <a:p>
            <a:r>
              <a:rPr lang="en-US" sz="800" dirty="0" err="1"/>
              <a:t>Kellmann</a:t>
            </a:r>
            <a:r>
              <a:rPr lang="en-US" sz="800" dirty="0"/>
              <a:t>, M., </a:t>
            </a:r>
            <a:r>
              <a:rPr lang="en-US" sz="800" dirty="0" err="1"/>
              <a:t>Bertollo</a:t>
            </a:r>
            <a:r>
              <a:rPr lang="en-US" sz="800" dirty="0"/>
              <a:t>, M., Bosquet, L., Brink, M., Coutts, A. J., Duffield, R., … Beckmann, J. (2018). Recovery and Performance in Sport: Consensus Statement. </a:t>
            </a:r>
            <a:r>
              <a:rPr lang="en-US" sz="800" i="1" dirty="0"/>
              <a:t>International Journal of Sports Physiology and Performance</a:t>
            </a:r>
            <a:r>
              <a:rPr lang="en-US" sz="800" dirty="0"/>
              <a:t>, </a:t>
            </a:r>
            <a:r>
              <a:rPr lang="en-US" sz="800" i="1" dirty="0"/>
              <a:t>13</a:t>
            </a:r>
            <a:r>
              <a:rPr lang="en-US" sz="800" dirty="0"/>
              <a:t>, 240–245.</a:t>
            </a:r>
            <a:endParaRPr lang="cs-CZ" sz="800" dirty="0"/>
          </a:p>
          <a:p>
            <a:r>
              <a:rPr lang="en-US" sz="800" dirty="0" err="1"/>
              <a:t>Enoka</a:t>
            </a:r>
            <a:r>
              <a:rPr lang="en-US" sz="800" dirty="0"/>
              <a:t>, R. M., &amp; </a:t>
            </a:r>
            <a:r>
              <a:rPr lang="en-US" sz="800" dirty="0" err="1"/>
              <a:t>Duchateau</a:t>
            </a:r>
            <a:r>
              <a:rPr lang="en-US" sz="800" dirty="0"/>
              <a:t>, J. (2008). Muscle fatigue: What, why and how it influences muscle function. </a:t>
            </a:r>
            <a:r>
              <a:rPr lang="en-US" sz="800" i="1" dirty="0"/>
              <a:t>The Journal of Physiology</a:t>
            </a:r>
            <a:r>
              <a:rPr lang="en-US" sz="800" dirty="0"/>
              <a:t>, </a:t>
            </a:r>
            <a:r>
              <a:rPr lang="en-US" sz="800" i="1" dirty="0"/>
              <a:t>586</a:t>
            </a:r>
            <a:r>
              <a:rPr lang="en-US" sz="800" dirty="0"/>
              <a:t>, 11–23.</a:t>
            </a:r>
          </a:p>
        </p:txBody>
      </p:sp>
      <p:pic>
        <p:nvPicPr>
          <p:cNvPr id="11" name="Obrázek 10" descr="Obsah obrázku tmavé&#10;&#10;Popis byl vytvořen automaticky">
            <a:extLst>
              <a:ext uri="{FF2B5EF4-FFF2-40B4-BE49-F238E27FC236}">
                <a16:creationId xmlns:a16="http://schemas.microsoft.com/office/drawing/2014/main" id="{E0DCDA46-7B49-4F7B-90A4-095676B6FA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899" y="2298058"/>
            <a:ext cx="2651489" cy="2261883"/>
          </a:xfrm>
          <a:prstGeom prst="rect">
            <a:avLst/>
          </a:prstGeom>
        </p:spPr>
      </p:pic>
    </p:spTree>
    <p:extLst>
      <p:ext uri="{BB962C8B-B14F-4D97-AF65-F5344CB8AC3E}">
        <p14:creationId xmlns:p14="http://schemas.microsoft.com/office/powerpoint/2010/main" val="32318648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ECED7317-098F-47D4-9A53-5D56BB64BAF1}"/>
              </a:ext>
            </a:extLst>
          </p:cNvPr>
          <p:cNvSpPr/>
          <p:nvPr/>
        </p:nvSpPr>
        <p:spPr>
          <a:xfrm>
            <a:off x="0" y="6642556"/>
            <a:ext cx="12222177" cy="215444"/>
          </a:xfrm>
          <a:prstGeom prst="rect">
            <a:avLst/>
          </a:prstGeom>
        </p:spPr>
        <p:txBody>
          <a:bodyPr wrap="square">
            <a:spAutoFit/>
          </a:bodyPr>
          <a:lstStyle/>
          <a:p>
            <a:r>
              <a:rPr lang="en-US" sz="800" dirty="0" err="1"/>
              <a:t>Zatsiorsky</a:t>
            </a:r>
            <a:r>
              <a:rPr lang="en-US" sz="800" dirty="0"/>
              <a:t>, V. M., Kraemer, W. J., &amp; Fry, A. C. (2020). </a:t>
            </a:r>
            <a:r>
              <a:rPr lang="en-US" sz="800" i="1" dirty="0"/>
              <a:t>Science and Practice of Strength Training</a:t>
            </a:r>
            <a:r>
              <a:rPr lang="en-US" sz="800" dirty="0"/>
              <a:t>. Human Kinetics.</a:t>
            </a:r>
            <a:endParaRPr lang="en-US" sz="800" dirty="0">
              <a:effectLst/>
            </a:endParaRPr>
          </a:p>
        </p:txBody>
      </p:sp>
      <p:sp>
        <p:nvSpPr>
          <p:cNvPr id="19" name="Zástupný obsah 2">
            <a:extLst>
              <a:ext uri="{FF2B5EF4-FFF2-40B4-BE49-F238E27FC236}">
                <a16:creationId xmlns:a16="http://schemas.microsoft.com/office/drawing/2014/main" id="{678AC5B1-E667-417E-B0FD-AE3BDD70E39D}"/>
              </a:ext>
            </a:extLst>
          </p:cNvPr>
          <p:cNvSpPr>
            <a:spLocks noGrp="1"/>
          </p:cNvSpPr>
          <p:nvPr>
            <p:ph idx="1"/>
          </p:nvPr>
        </p:nvSpPr>
        <p:spPr>
          <a:xfrm>
            <a:off x="677334" y="2160589"/>
            <a:ext cx="8596668" cy="3932707"/>
          </a:xfrm>
        </p:spPr>
        <p:txBody>
          <a:bodyPr>
            <a:normAutofit/>
          </a:bodyPr>
          <a:lstStyle/>
          <a:p>
            <a:r>
              <a:rPr lang="cs-CZ" b="1" dirty="0"/>
              <a:t>Pravidelné střídání tréninkové zátěže v rámci RTC:</a:t>
            </a:r>
          </a:p>
          <a:p>
            <a:pPr lvl="1"/>
            <a:r>
              <a:rPr lang="cs-CZ" sz="1800" b="1" dirty="0" err="1"/>
              <a:t>Mezocyklus</a:t>
            </a:r>
            <a:r>
              <a:rPr lang="cs-CZ" sz="1800" dirty="0"/>
              <a:t> (Přípravné období – Soutěžní období atd.)</a:t>
            </a:r>
            <a:endParaRPr lang="cs-CZ" dirty="0"/>
          </a:p>
          <a:p>
            <a:pPr lvl="2"/>
            <a:r>
              <a:rPr lang="cs-CZ" sz="1800" b="1" dirty="0"/>
              <a:t>Mikrocyklus</a:t>
            </a:r>
            <a:r>
              <a:rPr lang="cs-CZ" sz="1800" dirty="0"/>
              <a:t> (Jeden týden – Jeden měsíc atd.)</a:t>
            </a:r>
          </a:p>
          <a:p>
            <a:pPr lvl="3"/>
            <a:r>
              <a:rPr lang="cs-CZ" sz="1800" b="1" dirty="0"/>
              <a:t>Tréninková jednotka </a:t>
            </a:r>
            <a:r>
              <a:rPr lang="cs-CZ" sz="1800" dirty="0"/>
              <a:t>(vytrvalostní/silová/silově-rychlostní atp.)</a:t>
            </a:r>
          </a:p>
          <a:p>
            <a:pPr lvl="3"/>
            <a:endParaRPr lang="cs-CZ" sz="1800" b="1" dirty="0"/>
          </a:p>
          <a:p>
            <a:pPr lvl="3"/>
            <a:endParaRPr lang="cs-CZ" sz="1800" b="1" dirty="0"/>
          </a:p>
          <a:p>
            <a:r>
              <a:rPr lang="cs-CZ" sz="2400" i="1" dirty="0"/>
              <a:t>Cílem je nepřetížit sportovce, zamezit rozvoji patologické únavy a maximalizovat jeho adaptační proces = rozvoj výkonnosti.</a:t>
            </a:r>
          </a:p>
        </p:txBody>
      </p:sp>
      <p:pic>
        <p:nvPicPr>
          <p:cNvPr id="4" name="Obrázek 3" descr="Obsah obrázku exteriér, tráva, raketa, muž&#10;&#10;Popis byl vytvořen automaticky">
            <a:extLst>
              <a:ext uri="{FF2B5EF4-FFF2-40B4-BE49-F238E27FC236}">
                <a16:creationId xmlns:a16="http://schemas.microsoft.com/office/drawing/2014/main" id="{BAD027BE-ECC3-4343-A95F-3B87A246D68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53941" y="3429000"/>
            <a:ext cx="5249460" cy="3501008"/>
          </a:xfrm>
          <a:prstGeom prst="rect">
            <a:avLst/>
          </a:prstGeom>
        </p:spPr>
      </p:pic>
    </p:spTree>
    <p:extLst>
      <p:ext uri="{BB962C8B-B14F-4D97-AF65-F5344CB8AC3E}">
        <p14:creationId xmlns:p14="http://schemas.microsoft.com/office/powerpoint/2010/main" val="397328169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29741CE-1A5C-4CEA-BD24-7C9D3A94D2C3}"/>
              </a:ext>
            </a:extLst>
          </p:cNvPr>
          <p:cNvSpPr/>
          <p:nvPr/>
        </p:nvSpPr>
        <p:spPr>
          <a:xfrm>
            <a:off x="-30178" y="6525344"/>
            <a:ext cx="12222177" cy="338554"/>
          </a:xfrm>
          <a:prstGeom prst="rect">
            <a:avLst/>
          </a:prstGeom>
        </p:spPr>
        <p:txBody>
          <a:bodyPr wrap="square">
            <a:spAutoFit/>
          </a:bodyPr>
          <a:lstStyle/>
          <a:p>
            <a:r>
              <a:rPr lang="cs-CZ" sz="800" dirty="0" err="1"/>
              <a:t>Hingst</a:t>
            </a:r>
            <a:r>
              <a:rPr lang="cs-CZ" sz="800" dirty="0"/>
              <a:t>, J. R., </a:t>
            </a:r>
            <a:r>
              <a:rPr lang="cs-CZ" sz="800" dirty="0" err="1"/>
              <a:t>Bruhn</a:t>
            </a:r>
            <a:r>
              <a:rPr lang="cs-CZ" sz="800" dirty="0"/>
              <a:t>, L., </a:t>
            </a:r>
            <a:r>
              <a:rPr lang="cs-CZ" sz="800" dirty="0" err="1"/>
              <a:t>Hansen</a:t>
            </a:r>
            <a:r>
              <a:rPr lang="cs-CZ" sz="800" dirty="0"/>
              <a:t>, M. B., </a:t>
            </a:r>
            <a:r>
              <a:rPr lang="cs-CZ" sz="800" dirty="0" err="1"/>
              <a:t>Rosschou</a:t>
            </a:r>
            <a:r>
              <a:rPr lang="cs-CZ" sz="800" dirty="0"/>
              <a:t>, M. F., </a:t>
            </a:r>
            <a:r>
              <a:rPr lang="cs-CZ" sz="800" dirty="0" err="1"/>
              <a:t>Birk</a:t>
            </a:r>
            <a:r>
              <a:rPr lang="cs-CZ" sz="800" dirty="0"/>
              <a:t>, J. B., </a:t>
            </a:r>
            <a:r>
              <a:rPr lang="cs-CZ" sz="800" dirty="0" err="1"/>
              <a:t>Fentz</a:t>
            </a:r>
            <a:r>
              <a:rPr lang="cs-CZ" sz="800" dirty="0"/>
              <a:t>, J., … </a:t>
            </a:r>
            <a:r>
              <a:rPr lang="cs-CZ" sz="800" dirty="0" err="1"/>
              <a:t>Wojtaszewski</a:t>
            </a:r>
            <a:r>
              <a:rPr lang="cs-CZ" sz="800" dirty="0"/>
              <a:t>, J. F. P. (2018). </a:t>
            </a:r>
            <a:r>
              <a:rPr lang="cs-CZ" sz="800" dirty="0" err="1"/>
              <a:t>Exercise-induced</a:t>
            </a:r>
            <a:r>
              <a:rPr lang="cs-CZ" sz="800" dirty="0"/>
              <a:t> </a:t>
            </a:r>
            <a:r>
              <a:rPr lang="cs-CZ" sz="800" dirty="0" err="1"/>
              <a:t>molecular</a:t>
            </a:r>
            <a:r>
              <a:rPr lang="cs-CZ" sz="800" dirty="0"/>
              <a:t> </a:t>
            </a:r>
            <a:r>
              <a:rPr lang="cs-CZ" sz="800" dirty="0" err="1"/>
              <a:t>mechanisms</a:t>
            </a:r>
            <a:r>
              <a:rPr lang="cs-CZ" sz="800" dirty="0"/>
              <a:t> </a:t>
            </a:r>
            <a:r>
              <a:rPr lang="cs-CZ" sz="800" dirty="0" err="1"/>
              <a:t>promoting</a:t>
            </a:r>
            <a:r>
              <a:rPr lang="cs-CZ" sz="800" dirty="0"/>
              <a:t> </a:t>
            </a:r>
            <a:r>
              <a:rPr lang="cs-CZ" sz="800" dirty="0" err="1"/>
              <a:t>glycogen</a:t>
            </a:r>
            <a:r>
              <a:rPr lang="cs-CZ" sz="800" dirty="0"/>
              <a:t> </a:t>
            </a:r>
            <a:r>
              <a:rPr lang="cs-CZ" sz="800" dirty="0" err="1"/>
              <a:t>supercompensation</a:t>
            </a:r>
            <a:r>
              <a:rPr lang="cs-CZ" sz="800" dirty="0"/>
              <a:t> in </a:t>
            </a:r>
            <a:r>
              <a:rPr lang="cs-CZ" sz="800" dirty="0" err="1"/>
              <a:t>human</a:t>
            </a:r>
            <a:r>
              <a:rPr lang="cs-CZ" sz="800" dirty="0"/>
              <a:t> </a:t>
            </a:r>
            <a:r>
              <a:rPr lang="cs-CZ" sz="800" dirty="0" err="1"/>
              <a:t>skeletal</a:t>
            </a:r>
            <a:r>
              <a:rPr lang="cs-CZ" sz="800" dirty="0"/>
              <a:t> </a:t>
            </a:r>
            <a:r>
              <a:rPr lang="cs-CZ" sz="800" dirty="0" err="1"/>
              <a:t>muscle</a:t>
            </a:r>
            <a:r>
              <a:rPr lang="cs-CZ" sz="800" dirty="0"/>
              <a:t>. </a:t>
            </a:r>
            <a:r>
              <a:rPr lang="cs-CZ" sz="800" i="1" dirty="0" err="1"/>
              <a:t>Molecular</a:t>
            </a:r>
            <a:r>
              <a:rPr lang="cs-CZ" sz="800" i="1" dirty="0"/>
              <a:t> </a:t>
            </a:r>
            <a:r>
              <a:rPr lang="cs-CZ" sz="800" i="1" dirty="0" err="1"/>
              <a:t>Metabolism</a:t>
            </a:r>
            <a:r>
              <a:rPr lang="cs-CZ" sz="800" dirty="0"/>
              <a:t>, </a:t>
            </a:r>
            <a:r>
              <a:rPr lang="cs-CZ" sz="800" i="1" dirty="0"/>
              <a:t>16</a:t>
            </a:r>
            <a:r>
              <a:rPr lang="cs-CZ" sz="800" dirty="0"/>
              <a:t>, 24–34.</a:t>
            </a:r>
          </a:p>
          <a:p>
            <a:r>
              <a:rPr lang="en-US" sz="800" dirty="0"/>
              <a:t>Doering, T. M., Cox, G. R., </a:t>
            </a:r>
            <a:r>
              <a:rPr lang="en-US" sz="800" dirty="0" err="1"/>
              <a:t>Areta</a:t>
            </a:r>
            <a:r>
              <a:rPr lang="en-US" sz="800" dirty="0"/>
              <a:t>, J. L., &amp; Coffey, V. G. (2019). Repeated muscle glycogen supercompensation with four days’ recovery between exhaustive exercise. </a:t>
            </a:r>
            <a:r>
              <a:rPr lang="en-US" sz="800" i="1" dirty="0"/>
              <a:t>Journal of Science and Medicine in Sport</a:t>
            </a:r>
            <a:r>
              <a:rPr lang="en-US" sz="800" dirty="0"/>
              <a:t>, </a:t>
            </a:r>
            <a:r>
              <a:rPr lang="en-US" sz="800" i="1" dirty="0"/>
              <a:t>22</a:t>
            </a:r>
            <a:r>
              <a:rPr lang="en-US" sz="800" dirty="0"/>
              <a:t>, 907–911.</a:t>
            </a:r>
          </a:p>
        </p:txBody>
      </p:sp>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Obrázek 19" descr="Obsah obrázku mapa&#10;&#10;Popis byl vytvořen automaticky">
            <a:extLst>
              <a:ext uri="{FF2B5EF4-FFF2-40B4-BE49-F238E27FC236}">
                <a16:creationId xmlns:a16="http://schemas.microsoft.com/office/drawing/2014/main" id="{1DE44E9B-9A2D-47AB-8812-0442280F5C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8641" y="2237097"/>
            <a:ext cx="8033623" cy="3909697"/>
          </a:xfrm>
          <a:prstGeom prst="rect">
            <a:avLst/>
          </a:prstGeom>
        </p:spPr>
      </p:pic>
      <p:sp>
        <p:nvSpPr>
          <p:cNvPr id="26" name="Nadpis 1">
            <a:extLst>
              <a:ext uri="{FF2B5EF4-FFF2-40B4-BE49-F238E27FC236}">
                <a16:creationId xmlns:a16="http://schemas.microsoft.com/office/drawing/2014/main" id="{0D6A7C6C-D834-4905-B211-420D297A92C9}"/>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spTree>
    <p:extLst>
      <p:ext uri="{BB962C8B-B14F-4D97-AF65-F5344CB8AC3E}">
        <p14:creationId xmlns:p14="http://schemas.microsoft.com/office/powerpoint/2010/main" val="30909174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8"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3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3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4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6" name="Obrázek 25" descr="Obsah obrázku exteriér, osoba, kolo, jezdectví&#10;&#10;Popis byl vytvořen automaticky">
            <a:extLst>
              <a:ext uri="{FF2B5EF4-FFF2-40B4-BE49-F238E27FC236}">
                <a16:creationId xmlns:a16="http://schemas.microsoft.com/office/drawing/2014/main" id="{917250CF-F38F-460F-9F4B-2C69534F30A6}"/>
              </a:ext>
            </a:extLst>
          </p:cNvPr>
          <p:cNvPicPr>
            <a:picLocks noChangeAspect="1"/>
          </p:cNvPicPr>
          <p:nvPr/>
        </p:nvPicPr>
        <p:blipFill rotWithShape="1">
          <a:blip r:embed="rId3">
            <a:extLst>
              <a:ext uri="{28A0092B-C50C-407E-A947-70E740481C1C}">
                <a14:useLocalDpi xmlns:a14="http://schemas.microsoft.com/office/drawing/2010/main" val="0"/>
              </a:ext>
            </a:extLst>
          </a:blip>
          <a:srcRect l="16448" t="9091" r="1345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a:xfrm>
            <a:off x="999698" y="-73972"/>
            <a:ext cx="4088190" cy="1194823"/>
          </a:xfrm>
        </p:spPr>
        <p:txBody>
          <a:bodyPr vert="horz" lIns="91440" tIns="45720" rIns="91440" bIns="45720" rtlCol="0" anchor="b">
            <a:noAutofit/>
          </a:bodyPr>
          <a:lstStyle/>
          <a:p>
            <a:r>
              <a:rPr lang="cs-CZ" sz="2400" dirty="0"/>
              <a:t>Regenerace – </a:t>
            </a:r>
            <a:r>
              <a:rPr lang="en-US" sz="2400" dirty="0" err="1"/>
              <a:t>Superkompenzace</a:t>
            </a:r>
            <a:r>
              <a:rPr lang="en-US" sz="2400" dirty="0"/>
              <a:t> – </a:t>
            </a:r>
            <a:r>
              <a:rPr lang="en-US" sz="2400" dirty="0" err="1"/>
              <a:t>Adaptace</a:t>
            </a:r>
            <a:endParaRPr lang="en-US" sz="2400" dirty="0"/>
          </a:p>
        </p:txBody>
      </p:sp>
      <p:cxnSp>
        <p:nvCxnSpPr>
          <p:cNvPr id="43" name="Straight Connector 4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0" name="Obrázek 59">
            <a:extLst>
              <a:ext uri="{FF2B5EF4-FFF2-40B4-BE49-F238E27FC236}">
                <a16:creationId xmlns:a16="http://schemas.microsoft.com/office/drawing/2014/main" id="{77D7E7CF-1E2E-49E1-9820-9893E2CDF888}"/>
              </a:ext>
            </a:extLst>
          </p:cNvPr>
          <p:cNvPicPr>
            <a:picLocks noChangeAspect="1"/>
          </p:cNvPicPr>
          <p:nvPr/>
        </p:nvPicPr>
        <p:blipFill rotWithShape="1">
          <a:blip r:embed="rId4"/>
          <a:srcRect b="7232"/>
          <a:stretch/>
        </p:blipFill>
        <p:spPr>
          <a:xfrm>
            <a:off x="-20544" y="1162598"/>
            <a:ext cx="5991225" cy="5310535"/>
          </a:xfrm>
          <a:prstGeom prst="rect">
            <a:avLst/>
          </a:prstGeom>
        </p:spPr>
      </p:pic>
      <p:sp>
        <p:nvSpPr>
          <p:cNvPr id="62" name="Obdélník 61">
            <a:extLst>
              <a:ext uri="{FF2B5EF4-FFF2-40B4-BE49-F238E27FC236}">
                <a16:creationId xmlns:a16="http://schemas.microsoft.com/office/drawing/2014/main" id="{95211A8E-FF0D-4545-8E52-BDEEB88991A3}"/>
              </a:ext>
            </a:extLst>
          </p:cNvPr>
          <p:cNvSpPr/>
          <p:nvPr/>
        </p:nvSpPr>
        <p:spPr>
          <a:xfrm>
            <a:off x="0" y="6635924"/>
            <a:ext cx="12222177" cy="215444"/>
          </a:xfrm>
          <a:prstGeom prst="rect">
            <a:avLst/>
          </a:prstGeom>
        </p:spPr>
        <p:txBody>
          <a:bodyPr wrap="square">
            <a:spAutoFit/>
          </a:bodyPr>
          <a:lstStyle/>
          <a:p>
            <a:r>
              <a:rPr lang="en-US" sz="800" dirty="0" err="1"/>
              <a:t>Zatsiorsky</a:t>
            </a:r>
            <a:r>
              <a:rPr lang="en-US" sz="800" dirty="0"/>
              <a:t>, V. M., Kraemer, W. J., &amp; Fry, A. C. (2020). </a:t>
            </a:r>
            <a:r>
              <a:rPr lang="en-US" sz="800" i="1" dirty="0"/>
              <a:t>Science and Practice of Strength Training</a:t>
            </a:r>
            <a:r>
              <a:rPr lang="en-US" sz="800" dirty="0"/>
              <a:t>. Human Kinetics.</a:t>
            </a:r>
            <a:endParaRPr lang="en-US" sz="800" dirty="0">
              <a:effectLst/>
            </a:endParaRPr>
          </a:p>
        </p:txBody>
      </p:sp>
      <p:sp>
        <p:nvSpPr>
          <p:cNvPr id="64" name="TextovéPole 63">
            <a:extLst>
              <a:ext uri="{FF2B5EF4-FFF2-40B4-BE49-F238E27FC236}">
                <a16:creationId xmlns:a16="http://schemas.microsoft.com/office/drawing/2014/main" id="{99732ED8-CC6C-4D52-A48F-4971ECCE8C46}"/>
              </a:ext>
            </a:extLst>
          </p:cNvPr>
          <p:cNvSpPr txBox="1"/>
          <p:nvPr/>
        </p:nvSpPr>
        <p:spPr>
          <a:xfrm>
            <a:off x="7079322" y="5973069"/>
            <a:ext cx="4884479" cy="584775"/>
          </a:xfrm>
          <a:prstGeom prst="rect">
            <a:avLst/>
          </a:prstGeom>
          <a:solidFill>
            <a:schemeClr val="bg1"/>
          </a:solidFill>
          <a:ln w="38100">
            <a:solidFill>
              <a:schemeClr val="accent2">
                <a:lumMod val="75000"/>
              </a:schemeClr>
            </a:solidFill>
          </a:ln>
        </p:spPr>
        <p:txBody>
          <a:bodyPr wrap="none" rtlCol="0">
            <a:spAutoFit/>
          </a:bodyPr>
          <a:lstStyle/>
          <a:p>
            <a:r>
              <a:rPr lang="cs-CZ" sz="3200" dirty="0"/>
              <a:t>Tréninková periodizace!!!</a:t>
            </a:r>
          </a:p>
        </p:txBody>
      </p:sp>
      <p:sp>
        <p:nvSpPr>
          <p:cNvPr id="18" name="Obdélník 17">
            <a:extLst>
              <a:ext uri="{FF2B5EF4-FFF2-40B4-BE49-F238E27FC236}">
                <a16:creationId xmlns:a16="http://schemas.microsoft.com/office/drawing/2014/main" id="{E4C1962C-7FDD-49F4-819F-AE6545EF446E}"/>
              </a:ext>
            </a:extLst>
          </p:cNvPr>
          <p:cNvSpPr/>
          <p:nvPr/>
        </p:nvSpPr>
        <p:spPr>
          <a:xfrm>
            <a:off x="2443531" y="6134580"/>
            <a:ext cx="3528392"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1304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zeta">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4.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otalTime>47</TotalTime>
  <Words>3363</Words>
  <Application>Microsoft Office PowerPoint</Application>
  <PresentationFormat>Širokoúhlá obrazovka</PresentationFormat>
  <Paragraphs>353</Paragraphs>
  <Slides>41</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41</vt:i4>
      </vt:variant>
    </vt:vector>
  </HeadingPairs>
  <TitlesOfParts>
    <vt:vector size="48" baseType="lpstr">
      <vt:lpstr>Arial</vt:lpstr>
      <vt:lpstr>Calibri</vt:lpstr>
      <vt:lpstr>Trebuchet MS</vt:lpstr>
      <vt:lpstr>Wingdings</vt:lpstr>
      <vt:lpstr>Wingdings 3</vt:lpstr>
      <vt:lpstr>Fazeta</vt:lpstr>
      <vt:lpstr>1_Fazeta</vt:lpstr>
      <vt:lpstr>Regenerace jako součást tréninkového procesu</vt:lpstr>
      <vt:lpstr>Regenerace Úvod</vt:lpstr>
      <vt:lpstr>Regenerační a adaptační proces – „overview“</vt:lpstr>
      <vt:lpstr>Trénink – Únava</vt:lpstr>
      <vt:lpstr>Trénink – Únava</vt:lpstr>
      <vt:lpstr>Trénink – Únava</vt:lpstr>
      <vt:lpstr>Regenerace – Superkompenzace – Adaptace</vt:lpstr>
      <vt:lpstr>Regenerace – Superkompenzace – Adaptace</vt:lpstr>
      <vt:lpstr>Regenerace – Superkompenzace – Adaptace</vt:lpstr>
      <vt:lpstr>Periodizace dle trénovanosti</vt:lpstr>
      <vt:lpstr>Regenerace – Superkompenzace – Adaptace</vt:lpstr>
      <vt:lpstr>Regenerace – Superkompenzace – Adaptace</vt:lpstr>
      <vt:lpstr>Adaptace v kontextu RTC</vt:lpstr>
      <vt:lpstr>Stres – Eustres a Distres</vt:lpstr>
      <vt:lpstr>Ukazatele regenerace/únavy</vt:lpstr>
      <vt:lpstr>Ukazatele regenerace/únavy</vt:lpstr>
      <vt:lpstr>Regenerace Obecné dělení</vt:lpstr>
      <vt:lpstr>Pasivní regenerace Procesy probíhající nezávisle na naší vůli</vt:lpstr>
      <vt:lpstr>Pasivní regenerace Spánek</vt:lpstr>
      <vt:lpstr>Aktivní formy regenerace Aktivní zařazení specifických regeneračních metod a prostředků</vt:lpstr>
      <vt:lpstr>Prostředky regenerace</vt:lpstr>
      <vt:lpstr>Prostředky regenerace Pedagogické prostředky regenerace</vt:lpstr>
      <vt:lpstr>Prostředky regenerace Psychologické prostředky regenerace</vt:lpstr>
      <vt:lpstr>Prezentace aplikace PowerPoint</vt:lpstr>
      <vt:lpstr>Prezentace aplikace PowerPoint</vt:lpstr>
      <vt:lpstr>Podpora regenerace a adaptace – Výživa a doplňky                       stravy</vt:lpstr>
      <vt:lpstr>Trénink a jídlo ráno nebo večer? </vt:lpstr>
      <vt:lpstr>Jíst ráno nebo večer? </vt:lpstr>
      <vt:lpstr>Fyzikální prostředky regenerace</vt:lpstr>
      <vt:lpstr>Mechanoterapie Masáže</vt:lpstr>
      <vt:lpstr>Termoterapie a hydroterapie</vt:lpstr>
      <vt:lpstr>Pozitivní termoterapie Zábaly, obklady a vosk</vt:lpstr>
      <vt:lpstr>Pozitivní termoterapie Parní sauna</vt:lpstr>
      <vt:lpstr>Pozitivní termoterapie Infrasauna</vt:lpstr>
      <vt:lpstr>Negativní termoterapie Celková - Studená sprcha/koupel</vt:lpstr>
      <vt:lpstr>Negativní termoterapie Obklady či lokální kryoterapie</vt:lpstr>
      <vt:lpstr>Kryoterapie Celková - kryokomora</vt:lpstr>
      <vt:lpstr>Indiferentní termoterapie a hydroterapie Perličková a vířivá koupel</vt:lpstr>
      <vt:lpstr>Kombinovaná termoterapie Sauna (finská)</vt:lpstr>
      <vt:lpstr>Kombinovaná termoterapie Šlapací koupel a skotské střiky/střídavá sprcha</vt:lpstr>
      <vt:lpstr>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Hlinský</dc:creator>
  <cp:lastModifiedBy>Tomáš Hlinský</cp:lastModifiedBy>
  <cp:revision>9</cp:revision>
  <dcterms:created xsi:type="dcterms:W3CDTF">2020-06-22T15:42:58Z</dcterms:created>
  <dcterms:modified xsi:type="dcterms:W3CDTF">2023-04-13T04:52:37Z</dcterms:modified>
</cp:coreProperties>
</file>