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media/image55.jpg" ContentType="image/png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92" r:id="rId2"/>
    <p:sldMasterId id="2147483710" r:id="rId3"/>
  </p:sldMasterIdLst>
  <p:notesMasterIdLst>
    <p:notesMasterId r:id="rId39"/>
  </p:notesMasterIdLst>
  <p:sldIdLst>
    <p:sldId id="325" r:id="rId4"/>
    <p:sldId id="396" r:id="rId5"/>
    <p:sldId id="391" r:id="rId6"/>
    <p:sldId id="397" r:id="rId7"/>
    <p:sldId id="398" r:id="rId8"/>
    <p:sldId id="399" r:id="rId9"/>
    <p:sldId id="401" r:id="rId10"/>
    <p:sldId id="400" r:id="rId11"/>
    <p:sldId id="323" r:id="rId12"/>
    <p:sldId id="403" r:id="rId13"/>
    <p:sldId id="404" r:id="rId14"/>
    <p:sldId id="405" r:id="rId15"/>
    <p:sldId id="406" r:id="rId16"/>
    <p:sldId id="428" r:id="rId17"/>
    <p:sldId id="297" r:id="rId18"/>
    <p:sldId id="402" r:id="rId19"/>
    <p:sldId id="407" r:id="rId20"/>
    <p:sldId id="394" r:id="rId21"/>
    <p:sldId id="395" r:id="rId22"/>
    <p:sldId id="408" r:id="rId23"/>
    <p:sldId id="409" r:id="rId24"/>
    <p:sldId id="426" r:id="rId25"/>
    <p:sldId id="410" r:id="rId26"/>
    <p:sldId id="411" r:id="rId27"/>
    <p:sldId id="412" r:id="rId28"/>
    <p:sldId id="414" r:id="rId29"/>
    <p:sldId id="415" r:id="rId30"/>
    <p:sldId id="429" r:id="rId31"/>
    <p:sldId id="417" r:id="rId32"/>
    <p:sldId id="430" r:id="rId33"/>
    <p:sldId id="422" r:id="rId34"/>
    <p:sldId id="423" r:id="rId35"/>
    <p:sldId id="431" r:id="rId36"/>
    <p:sldId id="425" r:id="rId37"/>
    <p:sldId id="427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4668"/>
    <a:srgbClr val="3494BA"/>
    <a:srgbClr val="236292"/>
    <a:srgbClr val="2173A3"/>
    <a:srgbClr val="134263"/>
    <a:srgbClr val="58A7C6"/>
    <a:srgbClr val="404040"/>
    <a:srgbClr val="4A7090"/>
    <a:srgbClr val="61ABC9"/>
    <a:srgbClr val="62B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76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E704B-636A-45CD-9E11-A90F1BA4B443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7238C-B370-43E2-8420-8FCA15849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40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467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6381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5777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164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844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666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641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615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527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516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863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761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2884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762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9982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0283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998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21.03.2021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6642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464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5036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9273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6042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33350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9616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47108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060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213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9"/>
            <a:ext cx="10572000" cy="2971051"/>
          </a:xfrm>
        </p:spPr>
        <p:txBody>
          <a:bodyPr/>
          <a:lstStyle>
            <a:lvl1pPr>
              <a:defRPr sz="405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51031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1" y="447188"/>
            <a:ext cx="10571999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3" y="2222287"/>
            <a:ext cx="10554575" cy="36365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43536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3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9" cy="1468800"/>
          </a:xfrm>
        </p:spPr>
        <p:txBody>
          <a:bodyPr anchor="b"/>
          <a:lstStyle>
            <a:lvl1pPr algn="r">
              <a:defRPr sz="36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3"/>
            <a:ext cx="10561419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837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3" y="2222289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7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0415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9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40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7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7" y="2751140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0735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4777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9989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38345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2" y="446089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2" y="446088"/>
            <a:ext cx="3547533" cy="161839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446090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2" y="2260740"/>
            <a:ext cx="3547533" cy="360031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32953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9" y="727524"/>
            <a:ext cx="4852988" cy="1617163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05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9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1" y="6041364"/>
            <a:ext cx="976879" cy="365125"/>
          </a:xfrm>
        </p:spPr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4"/>
            <a:ext cx="329541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90"/>
            <a:ext cx="1062155" cy="490599"/>
          </a:xfrm>
        </p:spPr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653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9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9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2412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315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1" y="4443682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4" y="1081458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52320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5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90" y="2435959"/>
            <a:ext cx="4382521" cy="2007789"/>
          </a:xfrm>
        </p:spPr>
        <p:txBody>
          <a:bodyPr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1" y="2286002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15796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75910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2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2" y="586171"/>
            <a:ext cx="2494791" cy="51347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2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3445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5488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719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036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705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03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28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0CB6-5639-42DD-ACF4-E11C819FB15D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26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1" y="447188"/>
            <a:ext cx="10571999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3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5" y="6041364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5" y="6041364"/>
            <a:ext cx="134370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2" y="5915890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05390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xStyles>
    <p:titleStyle>
      <a:lvl1pPr algn="l" defTabSz="342900" rtl="0" eaLnBrk="1" latinLnBrk="0" hangingPunct="1">
        <a:spcBef>
          <a:spcPct val="0"/>
        </a:spcBef>
        <a:buNone/>
        <a:defRPr sz="3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27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29.jp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12" Type="http://schemas.openxmlformats.org/officeDocument/2006/relationships/image" Target="../media/image2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5" Type="http://schemas.openxmlformats.org/officeDocument/2006/relationships/image" Target="../media/image21.jpg"/><Relationship Id="rId10" Type="http://schemas.openxmlformats.org/officeDocument/2006/relationships/image" Target="../media/image24.webp"/><Relationship Id="rId4" Type="http://schemas.openxmlformats.org/officeDocument/2006/relationships/image" Target="../media/image20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29.jp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12" Type="http://schemas.openxmlformats.org/officeDocument/2006/relationships/image" Target="../media/image2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5" Type="http://schemas.openxmlformats.org/officeDocument/2006/relationships/image" Target="../media/image21.jpg"/><Relationship Id="rId10" Type="http://schemas.openxmlformats.org/officeDocument/2006/relationships/image" Target="../media/image24.webp"/><Relationship Id="rId4" Type="http://schemas.openxmlformats.org/officeDocument/2006/relationships/image" Target="../media/image20.jpe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29.jp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12" Type="http://schemas.openxmlformats.org/officeDocument/2006/relationships/image" Target="../media/image2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5" Type="http://schemas.openxmlformats.org/officeDocument/2006/relationships/image" Target="../media/image21.jpg"/><Relationship Id="rId10" Type="http://schemas.openxmlformats.org/officeDocument/2006/relationships/image" Target="../media/image24.webp"/><Relationship Id="rId4" Type="http://schemas.openxmlformats.org/officeDocument/2006/relationships/image" Target="../media/image20.jpeg"/><Relationship Id="rId9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unispace.muni.cz/library/catalog/book/1150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ebp"/><Relationship Id="rId13" Type="http://schemas.openxmlformats.org/officeDocument/2006/relationships/image" Target="../media/image29.jp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12" Type="http://schemas.openxmlformats.org/officeDocument/2006/relationships/image" Target="../media/image52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55.jpg"/><Relationship Id="rId3" Type="http://schemas.openxmlformats.org/officeDocument/2006/relationships/image" Target="../media/image19.jpg"/><Relationship Id="rId7" Type="http://schemas.openxmlformats.org/officeDocument/2006/relationships/image" Target="../media/image24.webp"/><Relationship Id="rId12" Type="http://schemas.openxmlformats.org/officeDocument/2006/relationships/image" Target="../media/image54.jf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jpeg"/><Relationship Id="rId11" Type="http://schemas.openxmlformats.org/officeDocument/2006/relationships/image" Target="../media/image53.jpg"/><Relationship Id="rId5" Type="http://schemas.openxmlformats.org/officeDocument/2006/relationships/image" Target="../media/image21.jp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58.jpg"/><Relationship Id="rId3" Type="http://schemas.openxmlformats.org/officeDocument/2006/relationships/image" Target="../media/image19.jpg"/><Relationship Id="rId7" Type="http://schemas.openxmlformats.org/officeDocument/2006/relationships/image" Target="../media/image24.webp"/><Relationship Id="rId12" Type="http://schemas.openxmlformats.org/officeDocument/2006/relationships/image" Target="../media/image57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jpeg"/><Relationship Id="rId11" Type="http://schemas.openxmlformats.org/officeDocument/2006/relationships/image" Target="../media/image56.jpeg"/><Relationship Id="rId5" Type="http://schemas.openxmlformats.org/officeDocument/2006/relationships/image" Target="../media/image21.jp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9.png"/><Relationship Id="rId5" Type="http://schemas.openxmlformats.org/officeDocument/2006/relationships/image" Target="../media/image31.jp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58.jpg"/><Relationship Id="rId3" Type="http://schemas.openxmlformats.org/officeDocument/2006/relationships/image" Target="../media/image19.jpg"/><Relationship Id="rId7" Type="http://schemas.openxmlformats.org/officeDocument/2006/relationships/image" Target="../media/image24.webp"/><Relationship Id="rId12" Type="http://schemas.openxmlformats.org/officeDocument/2006/relationships/image" Target="../media/image57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jpeg"/><Relationship Id="rId11" Type="http://schemas.openxmlformats.org/officeDocument/2006/relationships/image" Target="../media/image56.jpeg"/><Relationship Id="rId5" Type="http://schemas.openxmlformats.org/officeDocument/2006/relationships/image" Target="../media/image21.jp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ebp"/><Relationship Id="rId13" Type="http://schemas.openxmlformats.org/officeDocument/2006/relationships/image" Target="../media/image29.jp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Obrázek 5" descr="Obsah obrázku stůl, jídlo, dřevěné, paluba&#10;&#10;Popis byl vytvořen automaticky">
            <a:extLst>
              <a:ext uri="{FF2B5EF4-FFF2-40B4-BE49-F238E27FC236}">
                <a16:creationId xmlns:a16="http://schemas.microsoft.com/office/drawing/2014/main" id="{7B49AC58-D073-4C05-93CD-8B432D26E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0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C96B54-EF4C-467C-BD0F-C844EEE28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5194402" cy="333721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000" dirty="0"/>
              <a:t>Sportovní výživa</a:t>
            </a:r>
            <a:br>
              <a:rPr lang="cs-CZ" sz="3200" dirty="0"/>
            </a:br>
            <a:r>
              <a:rPr lang="cs-CZ" sz="3200" dirty="0"/>
              <a:t>- Specifika výživy vytrvalostních vs. silových sportovců</a:t>
            </a:r>
            <a:br>
              <a:rPr lang="cs-CZ" sz="3200" dirty="0"/>
            </a:br>
            <a:r>
              <a:rPr lang="cs-CZ" sz="3200" dirty="0"/>
              <a:t>- Před, během a po zatížení</a:t>
            </a:r>
          </a:p>
        </p:txBody>
      </p:sp>
      <p:sp>
        <p:nvSpPr>
          <p:cNvPr id="71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5732048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4595523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80383" y="3847209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±2-3 g S/kg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333611" y="4007717"/>
            <a:ext cx="1066533" cy="255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b="1" dirty="0">
                <a:solidFill>
                  <a:prstClr val="white"/>
                </a:solidFill>
                <a:latin typeface="Trebuchet MS" panose="020B0603020202020204" pitchFamily="34" charset="0"/>
              </a:rPr>
              <a:t>±</a:t>
            </a: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1</a:t>
            </a: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g S/kg TH</a:t>
            </a:r>
          </a:p>
        </p:txBody>
      </p:sp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pic>
        <p:nvPicPr>
          <p:cNvPr id="33" name="Obrázek 3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E141A30B-26D5-4EBB-8AB5-50D50CAF7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97" y="4431853"/>
            <a:ext cx="1130330" cy="1130330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02" y="3622182"/>
            <a:ext cx="1786975" cy="1005173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789" y="4679039"/>
            <a:ext cx="1173110" cy="1227020"/>
          </a:xfrm>
          <a:prstGeom prst="rect">
            <a:avLst/>
          </a:prstGeom>
        </p:spPr>
      </p:pic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0E196038-9624-4120-9A9C-5A5C99D5A4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89" y="4740621"/>
            <a:ext cx="1278776" cy="1278776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sp>
        <p:nvSpPr>
          <p:cNvPr id="45" name="Nadpis 1">
            <a:extLst>
              <a:ext uri="{FF2B5EF4-FFF2-40B4-BE49-F238E27FC236}">
                <a16:creationId xmlns:a16="http://schemas.microsoft.com/office/drawing/2014/main" id="{10AC94DD-40FE-4C81-8884-B1D582719D7A}"/>
              </a:ext>
            </a:extLst>
          </p:cNvPr>
          <p:cNvSpPr txBox="1">
            <a:spLocks/>
          </p:cNvSpPr>
          <p:nvPr/>
        </p:nvSpPr>
        <p:spPr>
          <a:xfrm>
            <a:off x="677334" y="352143"/>
            <a:ext cx="8596668" cy="13208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0" dirty="0">
                <a:latin typeface="Trebuchet MS" panose="020B0603020202020204" pitchFamily="34" charset="0"/>
              </a:rPr>
              <a:t>Nutriční podpora vytrvalostních výkonů</a:t>
            </a:r>
            <a:br>
              <a:rPr lang="cs-CZ" sz="3200" b="0" dirty="0">
                <a:latin typeface="Trebuchet MS" panose="020B0603020202020204" pitchFamily="34" charset="0"/>
              </a:rPr>
            </a:br>
            <a:r>
              <a:rPr lang="cs-CZ" sz="2400" b="0" dirty="0">
                <a:latin typeface="Trebuchet MS" panose="020B0603020202020204" pitchFamily="34" charset="0"/>
              </a:rPr>
              <a:t>Sacharidy před, během a po zatížení</a:t>
            </a:r>
          </a:p>
          <a:p>
            <a:r>
              <a:rPr lang="cs-CZ" sz="2400" b="0" dirty="0">
                <a:latin typeface="Trebuchet MS" panose="020B0603020202020204" pitchFamily="34" charset="0"/>
              </a:rPr>
              <a:t>Výkonnostní sportovci (trénink do 1-3 hod/den)</a:t>
            </a:r>
            <a:endParaRPr lang="cs-CZ" sz="3200" b="0" dirty="0">
              <a:latin typeface="Trebuchet MS" panose="020B0603020202020204" pitchFamily="34" charset="0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5FAB7BA2-34A8-41A4-9286-F7B6A715E442}"/>
              </a:ext>
            </a:extLst>
          </p:cNvPr>
          <p:cNvSpPr/>
          <p:nvPr/>
        </p:nvSpPr>
        <p:spPr>
          <a:xfrm>
            <a:off x="5735098" y="3993055"/>
            <a:ext cx="1035320" cy="26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±1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g S/kg TH</a:t>
            </a:r>
          </a:p>
        </p:txBody>
      </p:sp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232899" y="3793507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±2 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g S/kg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734671" y="3789262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±2 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g S/kg TH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prstClr val="black"/>
                </a:solidFill>
                <a:latin typeface="Trebuchet MS" panose="020B0603020202020204" pitchFamily="34" charset="0"/>
              </a:rPr>
              <a:t>Ostatní jídla dne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bdélník 72">
            <a:extLst>
              <a:ext uri="{FF2B5EF4-FFF2-40B4-BE49-F238E27FC236}">
                <a16:creationId xmlns:a16="http://schemas.microsoft.com/office/drawing/2014/main" id="{321FDD81-EE24-4AF7-87F2-0159E44CE171}"/>
              </a:ext>
            </a:extLst>
          </p:cNvPr>
          <p:cNvSpPr/>
          <p:nvPr/>
        </p:nvSpPr>
        <p:spPr>
          <a:xfrm>
            <a:off x="237823" y="6282781"/>
            <a:ext cx="1003388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Výkonnostní sportovci 6-8 g S/kg/den</a:t>
            </a:r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A1BAD6CD-82B4-4D64-A1F3-439135A88FED}"/>
              </a:ext>
            </a:extLst>
          </p:cNvPr>
          <p:cNvSpPr/>
          <p:nvPr/>
        </p:nvSpPr>
        <p:spPr>
          <a:xfrm>
            <a:off x="5726220" y="1942809"/>
            <a:ext cx="4545475" cy="24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1-1,5 g S/kg TH/hod</a:t>
            </a:r>
          </a:p>
        </p:txBody>
      </p:sp>
      <p:pic>
        <p:nvPicPr>
          <p:cNvPr id="3" name="Obrázek 2" descr="Obsah obrázku exteriér, kolo, jezdectví, muž&#10;&#10;Popis byl vytvořen automaticky">
            <a:extLst>
              <a:ext uri="{FF2B5EF4-FFF2-40B4-BE49-F238E27FC236}">
                <a16:creationId xmlns:a16="http://schemas.microsoft.com/office/drawing/2014/main" id="{AD8E9930-9E72-41E7-A3AE-D68B0A7E17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10" y="2308258"/>
            <a:ext cx="1677729" cy="1256659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6C0F6FA9-4595-4F47-82F5-9119ED7D44B5}"/>
              </a:ext>
            </a:extLst>
          </p:cNvPr>
          <p:cNvSpPr/>
          <p:nvPr/>
        </p:nvSpPr>
        <p:spPr>
          <a:xfrm>
            <a:off x="3775376" y="1944094"/>
            <a:ext cx="1677729" cy="250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S během zatížení</a:t>
            </a: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0D62C252-3069-4E10-8686-E4236AB4CD71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(2018) – </a:t>
            </a:r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Nutrition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health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fitness and sport.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22877942-22B6-44BA-B817-7175AD43F1BF}"/>
              </a:ext>
            </a:extLst>
          </p:cNvPr>
          <p:cNvSpPr txBox="1"/>
          <p:nvPr/>
        </p:nvSpPr>
        <p:spPr>
          <a:xfrm>
            <a:off x="3457200" y="3580492"/>
            <a:ext cx="300082" cy="10509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Dlouhodobá vytrvalost</a:t>
            </a:r>
          </a:p>
        </p:txBody>
      </p:sp>
    </p:spTree>
    <p:extLst>
      <p:ext uri="{BB962C8B-B14F-4D97-AF65-F5344CB8AC3E}">
        <p14:creationId xmlns:p14="http://schemas.microsoft.com/office/powerpoint/2010/main" val="371361859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4595523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80383" y="3847209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±2-4 g S/kg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333612" y="3999768"/>
            <a:ext cx="1035320" cy="26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b="1" dirty="0">
                <a:solidFill>
                  <a:prstClr val="white"/>
                </a:solidFill>
                <a:latin typeface="Trebuchet MS" panose="020B0603020202020204" pitchFamily="34" charset="0"/>
              </a:rPr>
              <a:t>±</a:t>
            </a: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1</a:t>
            </a: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g S/kg TH</a:t>
            </a:r>
          </a:p>
        </p:txBody>
      </p:sp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pic>
        <p:nvPicPr>
          <p:cNvPr id="33" name="Obrázek 3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E141A30B-26D5-4EBB-8AB5-50D50CAF7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97" y="4431853"/>
            <a:ext cx="1130330" cy="1130330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02" y="3622182"/>
            <a:ext cx="1786975" cy="1005173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789" y="4679039"/>
            <a:ext cx="1173110" cy="1227020"/>
          </a:xfrm>
          <a:prstGeom prst="rect">
            <a:avLst/>
          </a:prstGeom>
        </p:spPr>
      </p:pic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0E196038-9624-4120-9A9C-5A5C99D5A4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89" y="4740621"/>
            <a:ext cx="1278776" cy="1278776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sp>
        <p:nvSpPr>
          <p:cNvPr id="45" name="Nadpis 1">
            <a:extLst>
              <a:ext uri="{FF2B5EF4-FFF2-40B4-BE49-F238E27FC236}">
                <a16:creationId xmlns:a16="http://schemas.microsoft.com/office/drawing/2014/main" id="{10AC94DD-40FE-4C81-8884-B1D582719D7A}"/>
              </a:ext>
            </a:extLst>
          </p:cNvPr>
          <p:cNvSpPr txBox="1">
            <a:spLocks/>
          </p:cNvSpPr>
          <p:nvPr/>
        </p:nvSpPr>
        <p:spPr>
          <a:xfrm>
            <a:off x="677334" y="352143"/>
            <a:ext cx="8596668" cy="13208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0" dirty="0">
                <a:latin typeface="Trebuchet MS" panose="020B0603020202020204" pitchFamily="34" charset="0"/>
              </a:rPr>
              <a:t>Nutriční podpora vytrvalostních výkonů</a:t>
            </a:r>
            <a:br>
              <a:rPr lang="cs-CZ" sz="3200" b="0" dirty="0">
                <a:latin typeface="Trebuchet MS" panose="020B0603020202020204" pitchFamily="34" charset="0"/>
              </a:rPr>
            </a:br>
            <a:r>
              <a:rPr lang="cs-CZ" sz="2400" b="0" dirty="0">
                <a:latin typeface="Trebuchet MS" panose="020B0603020202020204" pitchFamily="34" charset="0"/>
              </a:rPr>
              <a:t>Sacharidy před, během a po zatížení</a:t>
            </a:r>
          </a:p>
          <a:p>
            <a:r>
              <a:rPr lang="cs-CZ" sz="2400" b="0" dirty="0">
                <a:latin typeface="Trebuchet MS" panose="020B0603020202020204" pitchFamily="34" charset="0"/>
              </a:rPr>
              <a:t>Elitní sportovci (trénink do 2-4 hod/den)</a:t>
            </a:r>
            <a:endParaRPr lang="cs-CZ" sz="3200" b="0" dirty="0">
              <a:latin typeface="Trebuchet MS" panose="020B0603020202020204" pitchFamily="34" charset="0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5FAB7BA2-34A8-41A4-9286-F7B6A715E442}"/>
              </a:ext>
            </a:extLst>
          </p:cNvPr>
          <p:cNvSpPr/>
          <p:nvPr/>
        </p:nvSpPr>
        <p:spPr>
          <a:xfrm>
            <a:off x="5726701" y="3983208"/>
            <a:ext cx="1130329" cy="242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±1,5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g S/kg TH</a:t>
            </a:r>
          </a:p>
        </p:txBody>
      </p:sp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232899" y="3793507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±2 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g S/kg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734671" y="3789262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±2 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g S/kg TH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prstClr val="black"/>
                </a:solidFill>
                <a:latin typeface="Trebuchet MS" panose="020B0603020202020204" pitchFamily="34" charset="0"/>
              </a:rPr>
              <a:t>Ostatní jídla dne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bdélník 72">
            <a:extLst>
              <a:ext uri="{FF2B5EF4-FFF2-40B4-BE49-F238E27FC236}">
                <a16:creationId xmlns:a16="http://schemas.microsoft.com/office/drawing/2014/main" id="{321FDD81-EE24-4AF7-87F2-0159E44CE171}"/>
              </a:ext>
            </a:extLst>
          </p:cNvPr>
          <p:cNvSpPr/>
          <p:nvPr/>
        </p:nvSpPr>
        <p:spPr>
          <a:xfrm>
            <a:off x="237823" y="6282781"/>
            <a:ext cx="1003388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Elitní sportovci 8-10 g S/kg/den</a:t>
            </a:r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A1BAD6CD-82B4-4D64-A1F3-439135A88FED}"/>
              </a:ext>
            </a:extLst>
          </p:cNvPr>
          <p:cNvSpPr/>
          <p:nvPr/>
        </p:nvSpPr>
        <p:spPr>
          <a:xfrm>
            <a:off x="5726220" y="1942809"/>
            <a:ext cx="4545475" cy="24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1-1,5 g S/kg TH/hod</a:t>
            </a:r>
          </a:p>
        </p:txBody>
      </p:sp>
      <p:pic>
        <p:nvPicPr>
          <p:cNvPr id="3" name="Obrázek 2" descr="Obsah obrázku exteriér, kolo, jezdectví, muž&#10;&#10;Popis byl vytvořen automaticky">
            <a:extLst>
              <a:ext uri="{FF2B5EF4-FFF2-40B4-BE49-F238E27FC236}">
                <a16:creationId xmlns:a16="http://schemas.microsoft.com/office/drawing/2014/main" id="{AD8E9930-9E72-41E7-A3AE-D68B0A7E17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10" y="2308258"/>
            <a:ext cx="1677729" cy="1256659"/>
          </a:xfrm>
          <a:prstGeom prst="rect">
            <a:avLst/>
          </a:prstGeom>
        </p:spPr>
      </p:pic>
      <p:sp>
        <p:nvSpPr>
          <p:cNvPr id="42" name="Obdélník 41">
            <a:extLst>
              <a:ext uri="{FF2B5EF4-FFF2-40B4-BE49-F238E27FC236}">
                <a16:creationId xmlns:a16="http://schemas.microsoft.com/office/drawing/2014/main" id="{764FC672-857A-44A1-805B-54D511DF4A46}"/>
              </a:ext>
            </a:extLst>
          </p:cNvPr>
          <p:cNvSpPr/>
          <p:nvPr/>
        </p:nvSpPr>
        <p:spPr>
          <a:xfrm>
            <a:off x="3775376" y="1944094"/>
            <a:ext cx="1677729" cy="250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S během zatížení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CDDC190C-0CF3-4CCB-85EE-5CD89C5AAF91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 (2018) – Nutrition for health, fitness and sport.</a:t>
            </a:r>
            <a:endParaRPr lang="cs-CZ" dirty="0">
              <a:solidFill>
                <a:schemeClr val="bg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ABD54462-0305-41C4-84A6-E4203CD6367E}"/>
              </a:ext>
            </a:extLst>
          </p:cNvPr>
          <p:cNvSpPr txBox="1"/>
          <p:nvPr/>
        </p:nvSpPr>
        <p:spPr>
          <a:xfrm>
            <a:off x="3457200" y="3580492"/>
            <a:ext cx="300082" cy="10509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Dlouhodobá vytrvalost</a:t>
            </a:r>
          </a:p>
        </p:txBody>
      </p:sp>
    </p:spTree>
    <p:extLst>
      <p:ext uri="{BB962C8B-B14F-4D97-AF65-F5344CB8AC3E}">
        <p14:creationId xmlns:p14="http://schemas.microsoft.com/office/powerpoint/2010/main" val="172331124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938A45-EE8E-4E09-B692-6894D58A4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727296" cy="4426642"/>
          </a:xfrm>
        </p:spPr>
        <p:txBody>
          <a:bodyPr/>
          <a:lstStyle/>
          <a:p>
            <a:r>
              <a:rPr lang="cs-CZ" dirty="0"/>
              <a:t>V období 4 hod před zahájením je doporučován příjem sacharidů v množství 1-5 g/kg TH, což je poměrně velké rozmezí. Jak s ním pracovat?</a:t>
            </a:r>
          </a:p>
          <a:p>
            <a:pPr lvl="1"/>
            <a:r>
              <a:rPr lang="cs-CZ" dirty="0"/>
              <a:t>Čím je plánovaná aktivita delšího trvání, tím je potřeba S vyšší.</a:t>
            </a:r>
          </a:p>
          <a:p>
            <a:pPr lvl="1"/>
            <a:r>
              <a:rPr lang="cs-CZ" dirty="0"/>
              <a:t>Čím je plánovaná aktivita vyšší intenzity, tím je potřeba S vyšší.</a:t>
            </a:r>
          </a:p>
          <a:p>
            <a:pPr lvl="2"/>
            <a:r>
              <a:rPr lang="cs-CZ" dirty="0"/>
              <a:t>Částečně souvisí i s úrovní sportovce. Sportovci na vyšší výkonnostní úrovni mají vyšší potřebu S.</a:t>
            </a:r>
          </a:p>
          <a:p>
            <a:r>
              <a:rPr lang="cs-CZ" dirty="0"/>
              <a:t>Příklad:</a:t>
            </a:r>
          </a:p>
          <a:p>
            <a:pPr lvl="1"/>
            <a:r>
              <a:rPr lang="cs-CZ" dirty="0"/>
              <a:t>Jízda na kole 60 min … trénink nízké až střední intenzity (</a:t>
            </a:r>
            <a:r>
              <a:rPr lang="cs-CZ" dirty="0">
                <a:cs typeface="Calibri" panose="020F0502020204030204" pitchFamily="34" charset="0"/>
              </a:rPr>
              <a:t>˂70 % VO</a:t>
            </a:r>
            <a:r>
              <a:rPr lang="cs-CZ" baseline="-25000" dirty="0">
                <a:cs typeface="Calibri" panose="020F0502020204030204" pitchFamily="34" charset="0"/>
              </a:rPr>
              <a:t>2max</a:t>
            </a:r>
            <a:r>
              <a:rPr lang="cs-CZ" dirty="0">
                <a:cs typeface="Calibri" panose="020F0502020204030204" pitchFamily="34" charset="0"/>
              </a:rPr>
              <a:t>)</a:t>
            </a:r>
          </a:p>
          <a:p>
            <a:pPr lvl="2"/>
            <a:r>
              <a:rPr lang="cs-CZ" dirty="0">
                <a:cs typeface="Calibri" panose="020F0502020204030204" pitchFamily="34" charset="0"/>
              </a:rPr>
              <a:t>Doporučení pro příjem S v období 4 hod před bude v rozmezí 1-2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1 g S/kg + Svačina 0,5 g S/kg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Jízda na kole 240 min … trénink střední až vysoké intenzity </a:t>
            </a:r>
            <a:r>
              <a:rPr lang="cs-CZ" dirty="0"/>
              <a:t>(</a:t>
            </a:r>
            <a:r>
              <a:rPr lang="cs-CZ" dirty="0">
                <a:cs typeface="Calibri" panose="020F0502020204030204" pitchFamily="34" charset="0"/>
              </a:rPr>
              <a:t>˃70 % VO</a:t>
            </a:r>
            <a:r>
              <a:rPr lang="cs-CZ" baseline="-25000" dirty="0">
                <a:cs typeface="Calibri" panose="020F0502020204030204" pitchFamily="34" charset="0"/>
              </a:rPr>
              <a:t>2max</a:t>
            </a:r>
            <a:r>
              <a:rPr lang="cs-CZ" dirty="0">
                <a:cs typeface="Calibri" panose="020F0502020204030204" pitchFamily="34" charset="0"/>
              </a:rPr>
              <a:t>)</a:t>
            </a:r>
          </a:p>
          <a:p>
            <a:pPr lvl="2"/>
            <a:r>
              <a:rPr lang="cs-CZ" dirty="0">
                <a:cs typeface="Calibri" panose="020F0502020204030204" pitchFamily="34" charset="0"/>
              </a:rPr>
              <a:t>Doporučení pro příjem S v období 4 hod před bude v rozmezí 3-5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3,5 g S/kg + Svačina 1 g S/kg</a:t>
            </a:r>
          </a:p>
          <a:p>
            <a:pPr lvl="1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A4C2320A-E21A-4469-AC50-97C05834DBF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před výkonem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9" name="Obrázek 8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1F948345-BFB3-4BFA-9147-96E34D68A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1238" y="3143992"/>
            <a:ext cx="2782424" cy="400129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332DE90-317C-410B-9C6A-C06D920D7F56}"/>
              </a:ext>
            </a:extLst>
          </p:cNvPr>
          <p:cNvSpPr txBox="1"/>
          <p:nvPr/>
        </p:nvSpPr>
        <p:spPr>
          <a:xfrm>
            <a:off x="0" y="6642556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(2018) –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Nutrition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health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fitness and sport.</a:t>
            </a:r>
          </a:p>
        </p:txBody>
      </p:sp>
    </p:spTree>
    <p:extLst>
      <p:ext uri="{BB962C8B-B14F-4D97-AF65-F5344CB8AC3E}">
        <p14:creationId xmlns:p14="http://schemas.microsoft.com/office/powerpoint/2010/main" val="2751581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C2AAC156-19F3-4C55-8D3B-7E4209134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44" y="4743364"/>
            <a:ext cx="1130330" cy="1130330"/>
          </a:xfrm>
          <a:prstGeom prst="rect">
            <a:avLst/>
          </a:prstGeom>
        </p:spPr>
      </p:pic>
      <p:pic>
        <p:nvPicPr>
          <p:cNvPr id="6" name="Obrázek 5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15A48140-1FF0-4660-9D8D-55A111F573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9" y="3152656"/>
            <a:ext cx="1130330" cy="11303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C63AE4-DAA1-4DE6-A24B-7C0A1CAAC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93" y="3319375"/>
            <a:ext cx="1193800" cy="1193800"/>
          </a:xfrm>
          <a:prstGeom prst="rect">
            <a:avLst/>
          </a:prstGeom>
        </p:spPr>
      </p:pic>
      <p:pic>
        <p:nvPicPr>
          <p:cNvPr id="16" name="Obrázek 15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1124E763-8F72-4B3F-851F-1A933C2477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770" y="5593292"/>
            <a:ext cx="1130330" cy="113033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938A45-EE8E-4E09-B692-6894D58A4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7773939" cy="4426642"/>
          </a:xfrm>
        </p:spPr>
        <p:txBody>
          <a:bodyPr/>
          <a:lstStyle/>
          <a:p>
            <a:r>
              <a:rPr lang="cs-CZ" dirty="0"/>
              <a:t>Muž, 25 let, 180 cm, 80 kg</a:t>
            </a:r>
          </a:p>
          <a:p>
            <a:r>
              <a:rPr lang="cs-CZ" dirty="0"/>
              <a:t>Příklad:</a:t>
            </a:r>
          </a:p>
          <a:p>
            <a:pPr lvl="1"/>
            <a:r>
              <a:rPr lang="cs-CZ" dirty="0"/>
              <a:t>Jízda na kole 60 min … trénink nízké až střední intenzity (</a:t>
            </a:r>
            <a:r>
              <a:rPr lang="cs-CZ" dirty="0">
                <a:cs typeface="Calibri" panose="020F0502020204030204" pitchFamily="34" charset="0"/>
              </a:rPr>
              <a:t>˂70 % VO</a:t>
            </a:r>
            <a:r>
              <a:rPr lang="cs-CZ" baseline="-25000" dirty="0">
                <a:cs typeface="Calibri" panose="020F0502020204030204" pitchFamily="34" charset="0"/>
              </a:rPr>
              <a:t>2max</a:t>
            </a:r>
            <a:r>
              <a:rPr lang="cs-CZ" dirty="0">
                <a:cs typeface="Calibri" panose="020F0502020204030204" pitchFamily="34" charset="0"/>
              </a:rPr>
              <a:t>)</a:t>
            </a:r>
          </a:p>
          <a:p>
            <a:pPr lvl="2"/>
            <a:r>
              <a:rPr lang="cs-CZ" dirty="0">
                <a:cs typeface="Calibri" panose="020F0502020204030204" pitchFamily="34" charset="0"/>
              </a:rPr>
              <a:t>Příjem S v období 4 hod před bude 1,5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1 g S/kg … ovesná kaše s banánem a hořkou čokoládou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Svačina 0,5 g S/kg … banán a pomerančový džus</a:t>
            </a:r>
          </a:p>
          <a:p>
            <a:pPr lvl="3"/>
            <a:endParaRPr lang="cs-CZ" dirty="0">
              <a:cs typeface="Calibri" panose="020F0502020204030204" pitchFamily="34" charset="0"/>
            </a:endParaRPr>
          </a:p>
          <a:p>
            <a:pPr lvl="1"/>
            <a:r>
              <a:rPr lang="cs-CZ" dirty="0">
                <a:cs typeface="Calibri" panose="020F0502020204030204" pitchFamily="34" charset="0"/>
              </a:rPr>
              <a:t>Jízda na kole 240 min … trénink střední až vysoké intenzity </a:t>
            </a:r>
            <a:r>
              <a:rPr lang="cs-CZ" dirty="0"/>
              <a:t>(</a:t>
            </a:r>
            <a:r>
              <a:rPr lang="cs-CZ" dirty="0">
                <a:cs typeface="Calibri" panose="020F0502020204030204" pitchFamily="34" charset="0"/>
              </a:rPr>
              <a:t>˃70 % VO</a:t>
            </a:r>
            <a:r>
              <a:rPr lang="cs-CZ" baseline="-25000" dirty="0">
                <a:cs typeface="Calibri" panose="020F0502020204030204" pitchFamily="34" charset="0"/>
              </a:rPr>
              <a:t>2max</a:t>
            </a:r>
            <a:r>
              <a:rPr lang="cs-CZ" dirty="0">
                <a:cs typeface="Calibri" panose="020F0502020204030204" pitchFamily="34" charset="0"/>
              </a:rPr>
              <a:t>)</a:t>
            </a:r>
          </a:p>
          <a:p>
            <a:pPr lvl="2"/>
            <a:r>
              <a:rPr lang="cs-CZ" dirty="0">
                <a:cs typeface="Calibri" panose="020F0502020204030204" pitchFamily="34" charset="0"/>
              </a:rPr>
              <a:t>Příjem S v období 4 hod před bude 4,5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3,5 g S/kg … ovesná kaše s banánem a hořkou čokoládou + bageta s máslem a marmeládou + pomerančový džus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Svačina 1 g S/kg … banán, jablko a pomerančový džus</a:t>
            </a:r>
          </a:p>
          <a:p>
            <a:pPr lvl="1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A4C2320A-E21A-4469-AC50-97C05834DBF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před výkonem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4" name="Obrázek 3" descr="Obsah obrázku jídlo, talíř, stůl, banán&#10;&#10;Popis byl vytvořen automaticky">
            <a:extLst>
              <a:ext uri="{FF2B5EF4-FFF2-40B4-BE49-F238E27FC236}">
                <a16:creationId xmlns:a16="http://schemas.microsoft.com/office/drawing/2014/main" id="{9C512385-C363-46F0-AC6A-1A6F1D2EF8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7715" r="8303" b="7715"/>
          <a:stretch/>
        </p:blipFill>
        <p:spPr>
          <a:xfrm>
            <a:off x="8261758" y="1961601"/>
            <a:ext cx="1304302" cy="1288473"/>
          </a:xfrm>
          <a:prstGeom prst="rect">
            <a:avLst/>
          </a:prstGeom>
        </p:spPr>
      </p:pic>
      <p:pic>
        <p:nvPicPr>
          <p:cNvPr id="12" name="Obrázek 11" descr="Obsah obrázku jídlo, hrníček, káva, stůl&#10;&#10;Popis byl vytvořen automaticky">
            <a:extLst>
              <a:ext uri="{FF2B5EF4-FFF2-40B4-BE49-F238E27FC236}">
                <a16:creationId xmlns:a16="http://schemas.microsoft.com/office/drawing/2014/main" id="{E78CF337-ECA8-4025-860D-78F7259F01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420" y="4701646"/>
            <a:ext cx="1193800" cy="1193800"/>
          </a:xfrm>
          <a:prstGeom prst="rect">
            <a:avLst/>
          </a:prstGeom>
        </p:spPr>
      </p:pic>
      <p:pic>
        <p:nvPicPr>
          <p:cNvPr id="15" name="Obrázek 14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326F4D0A-189D-4F1E-89D5-D1C1EAFE17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999863" y="5997210"/>
            <a:ext cx="954176" cy="543665"/>
          </a:xfrm>
          <a:prstGeom prst="rect">
            <a:avLst/>
          </a:prstGeom>
        </p:spPr>
      </p:pic>
      <p:pic>
        <p:nvPicPr>
          <p:cNvPr id="17" name="Obrázek 16" descr="Obsah obrázku jídlo, talíř, stůl, banán&#10;&#10;Popis byl vytvořen automaticky">
            <a:extLst>
              <a:ext uri="{FF2B5EF4-FFF2-40B4-BE49-F238E27FC236}">
                <a16:creationId xmlns:a16="http://schemas.microsoft.com/office/drawing/2014/main" id="{78756783-9F35-483C-A34D-310D4125C9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7715" r="8303" b="7715"/>
          <a:stretch/>
        </p:blipFill>
        <p:spPr>
          <a:xfrm>
            <a:off x="9386118" y="4606973"/>
            <a:ext cx="1304302" cy="12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76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3E5937-5E9F-4894-8AA0-7CBE4E164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10446386" cy="4293477"/>
          </a:xfrm>
        </p:spPr>
        <p:txBody>
          <a:bodyPr>
            <a:normAutofit/>
          </a:bodyPr>
          <a:lstStyle/>
          <a:p>
            <a:r>
              <a:rPr lang="cs-CZ" dirty="0"/>
              <a:t>Zejména důležitý je příjem S v předzávodním období, kde je klíčové tělu poskytnout dostatek substrátů a tréninkových impulsů pro navýšení zásob glykogenu.</a:t>
            </a:r>
          </a:p>
          <a:p>
            <a:r>
              <a:rPr lang="cs-CZ" dirty="0"/>
              <a:t>Jednou ze základních a dlouhé roky fungujících nutričních strategií je tzv. </a:t>
            </a:r>
            <a:r>
              <a:rPr lang="cs-CZ" b="1" dirty="0">
                <a:solidFill>
                  <a:srgbClr val="3494BA"/>
                </a:solidFill>
              </a:rPr>
              <a:t>hypersacharidová strava</a:t>
            </a:r>
            <a:r>
              <a:rPr lang="cs-CZ" dirty="0"/>
              <a:t>, která se zařazuje 1-3 dny před závodem. Primárním cílem této strategie je navýšit příjem S na </a:t>
            </a:r>
            <a:r>
              <a:rPr lang="cs-CZ" b="1" dirty="0">
                <a:solidFill>
                  <a:srgbClr val="3494BA"/>
                </a:solidFill>
              </a:rPr>
              <a:t>10-12 (13) g/kg/den</a:t>
            </a:r>
            <a:r>
              <a:rPr lang="cs-CZ" dirty="0"/>
              <a:t>.</a:t>
            </a:r>
          </a:p>
          <a:p>
            <a:r>
              <a:rPr lang="cs-CZ" dirty="0"/>
              <a:t>Zde je opět potřeba rozlišit, zda se jedná o amatérského či elitního závodníka. Každý z nich je totiž jinak zvyklý S konzumovat ve své běžné stravě. </a:t>
            </a:r>
          </a:p>
          <a:p>
            <a:r>
              <a:rPr lang="cs-CZ" i="1" dirty="0"/>
              <a:t>Elitnímu sportovci, který běžně konzumuje 8 g S/kg/den kvůli svému náročnému tréninkovému vypětí nebude dělat navýšení o 2-4 g/kg/den tak velké potíže, jako rekreačnímu sportovci, který běžně konzumuje pouze 4 g S/kg/den (navýšení až o 8 g S/kg/den dle doporučení).</a:t>
            </a:r>
          </a:p>
          <a:p>
            <a:r>
              <a:rPr lang="cs-CZ" dirty="0"/>
              <a:t>Amatérští závodníci by se proto měli zaměřit na </a:t>
            </a:r>
            <a:r>
              <a:rPr lang="cs-CZ" b="1" dirty="0">
                <a:solidFill>
                  <a:srgbClr val="3494BA"/>
                </a:solidFill>
              </a:rPr>
              <a:t>navýšení příjmu S nad svůj běžný příjem </a:t>
            </a:r>
            <a:r>
              <a:rPr lang="cs-CZ" dirty="0"/>
              <a:t>(např. ze 4 na 6-8 g S/kg/den), ale není nutné ze dne na den měnit návyky o 8 g S/kg/den.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08BA99B-ACBF-4C89-BFF7-4D639BC86187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před závodem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B73402C-E2A6-49C4-AB7A-51BCCACB0B43}"/>
              </a:ext>
            </a:extLst>
          </p:cNvPr>
          <p:cNvSpPr txBox="1"/>
          <p:nvPr/>
        </p:nvSpPr>
        <p:spPr>
          <a:xfrm>
            <a:off x="-60494" y="6650071"/>
            <a:ext cx="30123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jako vědecká disciplína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cs-CZ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6163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85424484-8225-4E2D-8C90-DB7C5A63A248}"/>
              </a:ext>
            </a:extLst>
          </p:cNvPr>
          <p:cNvSpPr txBox="1"/>
          <p:nvPr/>
        </p:nvSpPr>
        <p:spPr>
          <a:xfrm>
            <a:off x="1465801" y="5130482"/>
            <a:ext cx="393248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Mnemotechnická pomůcka: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30 g S … 120 g banán</a:t>
            </a:r>
          </a:p>
        </p:txBody>
      </p:sp>
      <p:pic>
        <p:nvPicPr>
          <p:cNvPr id="9" name="Obrázek 8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0E0DF8B3-DAB6-46F7-AEF3-47CBAB21F8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6081" y="4842450"/>
            <a:ext cx="2006735" cy="1628800"/>
          </a:xfrm>
          <a:prstGeom prst="rect">
            <a:avLst/>
          </a:prstGeom>
        </p:spPr>
      </p:pic>
      <p:pic>
        <p:nvPicPr>
          <p:cNvPr id="18" name="Obrázek 17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19743F2D-A761-4F52-A02B-3C96617FA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9286" y="2814757"/>
            <a:ext cx="792088" cy="642911"/>
          </a:xfrm>
          <a:prstGeom prst="rect">
            <a:avLst/>
          </a:prstGeom>
        </p:spPr>
      </p:pic>
      <p:pic>
        <p:nvPicPr>
          <p:cNvPr id="20" name="Obrázek 19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9DFDEB39-601E-4569-89EC-F958D244A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3995" y="3290343"/>
            <a:ext cx="792088" cy="642911"/>
          </a:xfrm>
          <a:prstGeom prst="rect">
            <a:avLst/>
          </a:prstGeom>
        </p:spPr>
      </p:pic>
      <p:pic>
        <p:nvPicPr>
          <p:cNvPr id="21" name="Obrázek 20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95936015-224C-4D5E-89EF-2D591D0D7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5310" y="3298548"/>
            <a:ext cx="792088" cy="642911"/>
          </a:xfrm>
          <a:prstGeom prst="rect">
            <a:avLst/>
          </a:prstGeom>
        </p:spPr>
      </p:pic>
      <p:pic>
        <p:nvPicPr>
          <p:cNvPr id="25" name="Obrázek 24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D6568F07-A194-47E0-9F2B-21BA242863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3995" y="3733159"/>
            <a:ext cx="792088" cy="642911"/>
          </a:xfrm>
          <a:prstGeom prst="rect">
            <a:avLst/>
          </a:prstGeom>
        </p:spPr>
      </p:pic>
      <p:pic>
        <p:nvPicPr>
          <p:cNvPr id="26" name="Obrázek 25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8ADA638B-2EEE-4077-AAD5-CEBA6C338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5310" y="3741364"/>
            <a:ext cx="792088" cy="642911"/>
          </a:xfrm>
          <a:prstGeom prst="rect">
            <a:avLst/>
          </a:prstGeom>
        </p:spPr>
      </p:pic>
      <p:pic>
        <p:nvPicPr>
          <p:cNvPr id="22" name="Obrázek 21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EA362322-5AC2-4906-90E3-D1E8BCF7F4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8735" y="3764928"/>
            <a:ext cx="792088" cy="642911"/>
          </a:xfrm>
          <a:prstGeom prst="rect">
            <a:avLst/>
          </a:prstGeom>
        </p:spPr>
      </p:pic>
      <p:pic>
        <p:nvPicPr>
          <p:cNvPr id="27" name="Obrázek 26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BA756A74-BE7A-4F8E-909A-E6BD26DE8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9286" y="4199539"/>
            <a:ext cx="792088" cy="642911"/>
          </a:xfrm>
          <a:prstGeom prst="rect">
            <a:avLst/>
          </a:prstGeom>
        </p:spPr>
      </p:pic>
      <p:pic>
        <p:nvPicPr>
          <p:cNvPr id="28" name="Obrázek 27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ED412F28-B75C-4A7A-BC11-5601EAE0E3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0601" y="4207744"/>
            <a:ext cx="792088" cy="642911"/>
          </a:xfrm>
          <a:prstGeom prst="rect">
            <a:avLst/>
          </a:prstGeom>
        </p:spPr>
      </p:pic>
      <p:pic>
        <p:nvPicPr>
          <p:cNvPr id="29" name="Obrázek 28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94116C6B-EF08-4C35-96EC-333596A8A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4026" y="4231308"/>
            <a:ext cx="792088" cy="642911"/>
          </a:xfrm>
          <a:prstGeom prst="rect">
            <a:avLst/>
          </a:prstGeom>
        </p:spPr>
      </p:pic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7C9B0D26-BE44-44AA-8B47-459EE6012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84993" cy="4426642"/>
          </a:xfrm>
        </p:spPr>
        <p:txBody>
          <a:bodyPr/>
          <a:lstStyle/>
          <a:p>
            <a:r>
              <a:rPr lang="cs-CZ" dirty="0"/>
              <a:t>V závislosti na délce trvání výkonu, zkušenostech a trénovanosti sportovce, respektive požadavkům na výkon (trénink X závod) se doporučuje přijímat určité množství sacharidů.</a:t>
            </a:r>
          </a:p>
          <a:p>
            <a:r>
              <a:rPr lang="cs-CZ" dirty="0"/>
              <a:t>Většinou se jedná o násobky 30 g S délkou trvání:</a:t>
            </a:r>
          </a:p>
          <a:p>
            <a:pPr lvl="1"/>
            <a:r>
              <a:rPr lang="cs-CZ" dirty="0"/>
              <a:t>Výkon do 1 hod … 30 g S</a:t>
            </a:r>
          </a:p>
          <a:p>
            <a:pPr lvl="1"/>
            <a:r>
              <a:rPr lang="cs-CZ" dirty="0"/>
              <a:t>Výkon do 2 hod … 60 g S/hod … 120 g celkem</a:t>
            </a:r>
          </a:p>
          <a:p>
            <a:pPr lvl="1"/>
            <a:r>
              <a:rPr lang="cs-CZ" dirty="0"/>
              <a:t>Výkon do 3 hod … až 90 g S/hod … až 270 g celkem</a:t>
            </a:r>
          </a:p>
          <a:p>
            <a:pPr lvl="1"/>
            <a:r>
              <a:rPr lang="cs-CZ" dirty="0"/>
              <a:t>Výkon nad 3 hod … rovněž 90 g S/hod</a:t>
            </a:r>
          </a:p>
          <a:p>
            <a:pPr lvl="1"/>
            <a:endParaRPr lang="cs-CZ" dirty="0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205C517E-76D0-4FDB-BBA9-E073F4DFBBA7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během výkonu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30" name="Grafický objekt 29" descr="Žárovka a ozubené kolečko">
            <a:extLst>
              <a:ext uri="{FF2B5EF4-FFF2-40B4-BE49-F238E27FC236}">
                <a16:creationId xmlns:a16="http://schemas.microsoft.com/office/drawing/2014/main" id="{3E3E0037-F21F-4F91-A511-A8D42F7A2A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90526" y="3780479"/>
            <a:ext cx="595591" cy="595591"/>
          </a:xfrm>
          <a:prstGeom prst="rect">
            <a:avLst/>
          </a:prstGeom>
        </p:spPr>
      </p:pic>
      <p:grpSp>
        <p:nvGrpSpPr>
          <p:cNvPr id="31" name="Skupina 30">
            <a:extLst>
              <a:ext uri="{FF2B5EF4-FFF2-40B4-BE49-F238E27FC236}">
                <a16:creationId xmlns:a16="http://schemas.microsoft.com/office/drawing/2014/main" id="{DA77B6CA-0190-4A75-AF89-3FFB9E8BDAA2}"/>
              </a:ext>
            </a:extLst>
          </p:cNvPr>
          <p:cNvGrpSpPr/>
          <p:nvPr/>
        </p:nvGrpSpPr>
        <p:grpSpPr>
          <a:xfrm>
            <a:off x="8840298" y="4281873"/>
            <a:ext cx="3132824" cy="1870352"/>
            <a:chOff x="0" y="2652149"/>
            <a:chExt cx="8154193" cy="810809"/>
          </a:xfrm>
        </p:grpSpPr>
        <p:sp>
          <p:nvSpPr>
            <p:cNvPr id="32" name="Obdélník: se zakulacenými rohy 31">
              <a:extLst>
                <a:ext uri="{FF2B5EF4-FFF2-40B4-BE49-F238E27FC236}">
                  <a16:creationId xmlns:a16="http://schemas.microsoft.com/office/drawing/2014/main" id="{2791E14D-9B30-40FC-ACF7-58043FC1E190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33" name="Obdélník: se zakulacenými rohy 4">
              <a:extLst>
                <a:ext uri="{FF2B5EF4-FFF2-40B4-BE49-F238E27FC236}">
                  <a16:creationId xmlns:a16="http://schemas.microsoft.com/office/drawing/2014/main" id="{9021FA92-F5AD-469D-B5CD-B992C09FC540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U dávek 90 g S/hod je potřebné kombinovat zdroje S. Takto vysoké dávky již není možné přijmout v podobě banánů! Mohlo by dojít k zažívacím obtížím! Proto je na místě využít doplňky stravy.</a:t>
              </a:r>
            </a:p>
          </p:txBody>
        </p:sp>
      </p:grpSp>
      <p:pic>
        <p:nvPicPr>
          <p:cNvPr id="34" name="Grafický objekt 33" descr="Muž">
            <a:extLst>
              <a:ext uri="{FF2B5EF4-FFF2-40B4-BE49-F238E27FC236}">
                <a16:creationId xmlns:a16="http://schemas.microsoft.com/office/drawing/2014/main" id="{0D764D7A-CAC0-4586-A479-9540D9BA54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31122" y="4376070"/>
            <a:ext cx="914400" cy="914400"/>
          </a:xfrm>
          <a:prstGeom prst="rect">
            <a:avLst/>
          </a:prstGeom>
        </p:spPr>
      </p:pic>
      <p:sp>
        <p:nvSpPr>
          <p:cNvPr id="35" name="TextovéPole 34">
            <a:extLst>
              <a:ext uri="{FF2B5EF4-FFF2-40B4-BE49-F238E27FC236}">
                <a16:creationId xmlns:a16="http://schemas.microsoft.com/office/drawing/2014/main" id="{78DB24D5-4824-4189-8C26-DE0F962EB704}"/>
              </a:ext>
            </a:extLst>
          </p:cNvPr>
          <p:cNvSpPr txBox="1"/>
          <p:nvPr/>
        </p:nvSpPr>
        <p:spPr>
          <a:xfrm>
            <a:off x="0" y="6642556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(2018) –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Nutrition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health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fitness and sport.</a:t>
            </a:r>
          </a:p>
        </p:txBody>
      </p:sp>
    </p:spTree>
    <p:extLst>
      <p:ext uri="{BB962C8B-B14F-4D97-AF65-F5344CB8AC3E}">
        <p14:creationId xmlns:p14="http://schemas.microsoft.com/office/powerpoint/2010/main" val="220450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10B56698-E259-4CF7-8E24-01D27CDB41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5855742"/>
              </p:ext>
            </p:extLst>
          </p:nvPr>
        </p:nvGraphicFramePr>
        <p:xfrm>
          <a:off x="254474" y="2304172"/>
          <a:ext cx="9361040" cy="3731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4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0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3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69">
                <a:tc>
                  <a:txBody>
                    <a:bodyPr/>
                    <a:lstStyle/>
                    <a:p>
                      <a:r>
                        <a:rPr lang="cs-CZ" sz="1400" dirty="0"/>
                        <a:t>Délka zatížení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Potřeba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Doporučený příjem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Druh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Upřesnění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Do 45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Příjem S nezvyšuje výkonnost.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45-75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Ne/velmi malé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Do 30 g jednorázově.</a:t>
                      </a:r>
                    </a:p>
                    <a:p>
                      <a:r>
                        <a:rPr lang="cs-CZ" sz="1400" i="1" dirty="0"/>
                        <a:t>„</a:t>
                      </a:r>
                      <a:r>
                        <a:rPr lang="cs-CZ" sz="1400" i="1" dirty="0" err="1"/>
                        <a:t>Mouth</a:t>
                      </a:r>
                      <a:r>
                        <a:rPr lang="cs-CZ" sz="1400" i="1" dirty="0"/>
                        <a:t> </a:t>
                      </a:r>
                      <a:r>
                        <a:rPr lang="cs-CZ" sz="1400" i="1" dirty="0" err="1"/>
                        <a:t>rinse</a:t>
                      </a:r>
                      <a:r>
                        <a:rPr lang="cs-CZ" sz="1400" i="1" dirty="0"/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Sacharóza, glukóza nebo</a:t>
                      </a:r>
                      <a:r>
                        <a:rPr lang="cs-CZ" sz="1400" baseline="0" dirty="0"/>
                        <a:t> maltodextrin</a:t>
                      </a:r>
                      <a:endParaRPr lang="cs-CZ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002060"/>
                          </a:solidFill>
                        </a:rPr>
                        <a:t>Oxidační kapacita organismu </a:t>
                      </a:r>
                      <a:r>
                        <a:rPr lang="cs-CZ" sz="1400" dirty="0"/>
                        <a:t>při příjmu glukózy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&lt;</a:t>
                      </a:r>
                      <a:r>
                        <a:rPr lang="cs-CZ" sz="1400" dirty="0"/>
                        <a:t>1 g/min</a:t>
                      </a:r>
                    </a:p>
                    <a:p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1-2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Malé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30-60 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Glukóza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2-3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Střední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50-70 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Glukóza,</a:t>
                      </a:r>
                      <a:r>
                        <a:rPr lang="cs-CZ" sz="1400" baseline="0" dirty="0"/>
                        <a:t> fruktóza a maltodextrin</a:t>
                      </a:r>
                      <a:endParaRPr lang="cs-CZ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002060"/>
                          </a:solidFill>
                        </a:rPr>
                        <a:t>Oxidační kapacita organismu </a:t>
                      </a:r>
                      <a:r>
                        <a:rPr lang="cs-CZ" sz="1400" dirty="0"/>
                        <a:t>při kombinovaném příjmu 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1,2-1,75 g/min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Více než 3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Vysoké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60-90 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2060"/>
                          </a:solidFill>
                        </a:rPr>
                        <a:t>Kombinace!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F06EAE35-2E31-4C0B-8E36-B52D21E91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453" y="2907505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6CFB89B-7D32-489D-9DCD-D834967605BF}"/>
              </a:ext>
            </a:extLst>
          </p:cNvPr>
          <p:cNvSpPr txBox="1"/>
          <p:nvPr/>
        </p:nvSpPr>
        <p:spPr>
          <a:xfrm>
            <a:off x="6823840" y="2972757"/>
            <a:ext cx="64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 ks</a:t>
            </a:r>
          </a:p>
        </p:txBody>
      </p:sp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id="{647EF913-DEB9-4DC5-9881-E8379071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631" y="4018762"/>
            <a:ext cx="753168" cy="113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EBF91E0-3835-4439-8361-A804FD8EE650}"/>
              </a:ext>
            </a:extLst>
          </p:cNvPr>
          <p:cNvSpPr txBox="1"/>
          <p:nvPr/>
        </p:nvSpPr>
        <p:spPr>
          <a:xfrm>
            <a:off x="7169580" y="4063716"/>
            <a:ext cx="64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 ks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E5886D10-0F66-40FF-A33A-DF769568A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18" y="4597893"/>
            <a:ext cx="1916395" cy="191639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411C3E90-D3E9-4FCA-A394-4DBE3881A65A}"/>
              </a:ext>
            </a:extLst>
          </p:cNvPr>
          <p:cNvSpPr txBox="1"/>
          <p:nvPr/>
        </p:nvSpPr>
        <p:spPr>
          <a:xfrm>
            <a:off x="5015779" y="5391109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 ks</a:t>
            </a:r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98778F46-E8EA-4AE6-B69D-507BDC937EE7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během výkonu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58DFBF5-0EEC-4611-9F63-DAE310B2956D}"/>
              </a:ext>
            </a:extLst>
          </p:cNvPr>
          <p:cNvSpPr txBox="1"/>
          <p:nvPr/>
        </p:nvSpPr>
        <p:spPr>
          <a:xfrm>
            <a:off x="0" y="6642556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(2018) –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Nutrition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health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fitness and sport.</a:t>
            </a:r>
          </a:p>
        </p:txBody>
      </p:sp>
    </p:spTree>
    <p:extLst>
      <p:ext uri="{BB962C8B-B14F-4D97-AF65-F5344CB8AC3E}">
        <p14:creationId xmlns:p14="http://schemas.microsoft.com/office/powerpoint/2010/main" val="2377055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F0378D1-44B5-40EB-A281-1F4F5C845DBC}"/>
              </a:ext>
            </a:extLst>
          </p:cNvPr>
          <p:cNvCxnSpPr>
            <a:cxnSpLocks/>
            <a:stCxn id="24" idx="0"/>
            <a:endCxn id="37" idx="2"/>
          </p:cNvCxnSpPr>
          <p:nvPr/>
        </p:nvCxnSpPr>
        <p:spPr>
          <a:xfrm flipV="1">
            <a:off x="3763908" y="2160589"/>
            <a:ext cx="6271453" cy="34135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7C9B0D26-BE44-44AA-8B47-459EE6012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84993" cy="4426642"/>
          </a:xfrm>
        </p:spPr>
        <p:txBody>
          <a:bodyPr/>
          <a:lstStyle/>
          <a:p>
            <a:r>
              <a:rPr lang="cs-CZ" dirty="0"/>
              <a:t>Příjem S během zatížení je limitován několika faktory: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Intenzita zatížení – pokud je intenzita vysoká, pak schopnost sportovce cokoli konzumovat klesá.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Zkušenosti sportovce – „gut </a:t>
            </a:r>
            <a:r>
              <a:rPr lang="cs-CZ" dirty="0" err="1"/>
              <a:t>training</a:t>
            </a:r>
            <a:r>
              <a:rPr lang="cs-CZ" dirty="0"/>
              <a:t>“.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Okolní podmínky – teplota, vlhkost, vítr, déšť atd.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Psychický stav sportovce – předstartovní stavy mohou značně narušit činnost trávícího traktu (zažívací obtíže a tzv. gastrointestinální diskomfort).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Typ činnosti – cyklistika vs běh vs plavání – dresy a rám kola vs batoh a opasek vs asistence kolegů či občerstvovací stanice</a:t>
            </a:r>
          </a:p>
          <a:p>
            <a:pPr marL="800100" lvl="1" indent="-342900">
              <a:buFont typeface="+mj-lt"/>
              <a:buAutoNum type="arabicPeriod"/>
            </a:pPr>
            <a:endParaRPr lang="cs-CZ" dirty="0"/>
          </a:p>
          <a:p>
            <a:pPr marL="800100" lvl="1" indent="-342900">
              <a:buFont typeface="+mj-lt"/>
              <a:buAutoNum type="arabicPeriod"/>
            </a:pPr>
            <a:r>
              <a:rPr lang="cs-CZ" b="1" dirty="0"/>
              <a:t>Transportní kapacita trávícího ústrojí </a:t>
            </a:r>
            <a:r>
              <a:rPr lang="cs-CZ" dirty="0"/>
              <a:t>– dnes už víme, že za 60 minut není lidské tělo schopno vstřebat více než </a:t>
            </a:r>
            <a:r>
              <a:rPr lang="cs-CZ" b="1" dirty="0">
                <a:solidFill>
                  <a:srgbClr val="3494BA"/>
                </a:solidFill>
              </a:rPr>
              <a:t>60 g glukózy a 30 g fruktózy</a:t>
            </a:r>
            <a:r>
              <a:rPr lang="cs-CZ" dirty="0"/>
              <a:t>. Odtud pramení doporučení pro příjem až 90 g S/hod během dlouhotrvajících výkonů. Více S za 60 minut není takřka možné vstřebat.</a:t>
            </a:r>
          </a:p>
          <a:p>
            <a:pPr lvl="1"/>
            <a:endParaRPr lang="cs-CZ" dirty="0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205C517E-76D0-4FDB-BBA9-E073F4DFBBA7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během výkonu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C25C9C2F-F45D-47BF-858D-9D4E24B1187E}"/>
              </a:ext>
            </a:extLst>
          </p:cNvPr>
          <p:cNvSpPr/>
          <p:nvPr/>
        </p:nvSpPr>
        <p:spPr>
          <a:xfrm>
            <a:off x="2343257" y="5574145"/>
            <a:ext cx="2841302" cy="23185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386649F8-1302-4CEE-8388-81E8282263C1}"/>
              </a:ext>
            </a:extLst>
          </p:cNvPr>
          <p:cNvGrpSpPr/>
          <p:nvPr/>
        </p:nvGrpSpPr>
        <p:grpSpPr>
          <a:xfrm>
            <a:off x="8165767" y="796972"/>
            <a:ext cx="3739187" cy="1363617"/>
            <a:chOff x="0" y="2652149"/>
            <a:chExt cx="8154193" cy="810809"/>
          </a:xfrm>
        </p:grpSpPr>
        <p:sp>
          <p:nvSpPr>
            <p:cNvPr id="37" name="Obdélník: se zakulacenými rohy 36">
              <a:extLst>
                <a:ext uri="{FF2B5EF4-FFF2-40B4-BE49-F238E27FC236}">
                  <a16:creationId xmlns:a16="http://schemas.microsoft.com/office/drawing/2014/main" id="{FEBB3CEE-4794-4B43-A4C8-0BF80030364A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/>
              <a:endParaRPr lang="cs-CZ" sz="3200"/>
            </a:p>
          </p:txBody>
        </p:sp>
        <p:sp>
          <p:nvSpPr>
            <p:cNvPr id="38" name="Obdélník: se zakulacenými rohy 4">
              <a:extLst>
                <a:ext uri="{FF2B5EF4-FFF2-40B4-BE49-F238E27FC236}">
                  <a16:creationId xmlns:a16="http://schemas.microsoft.com/office/drawing/2014/main" id="{AFE81204-88B1-4A73-B34F-62F017F8EF88}"/>
                </a:ext>
              </a:extLst>
            </p:cNvPr>
            <p:cNvSpPr txBox="1"/>
            <p:nvPr/>
          </p:nvSpPr>
          <p:spPr>
            <a:xfrm>
              <a:off x="39580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000" b="1" i="1" dirty="0">
                  <a:solidFill>
                    <a:schemeClr val="accent2">
                      <a:lumMod val="50000"/>
                    </a:schemeClr>
                  </a:solidFill>
                </a:rPr>
                <a:t>Transportní kapacita lumen střeva</a:t>
              </a:r>
            </a:p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000" i="1" dirty="0"/>
                <a:t>60:30 – </a:t>
              </a:r>
              <a:r>
                <a:rPr lang="cs-CZ" sz="2000" i="1" dirty="0" err="1"/>
                <a:t>glukóza:fruktóza</a:t>
              </a:r>
              <a:endParaRPr lang="en-US" sz="2000" b="1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225FC6A2-9E81-4CD0-9D59-D2BC0C9C25FC}"/>
              </a:ext>
            </a:extLst>
          </p:cNvPr>
          <p:cNvSpPr txBox="1"/>
          <p:nvPr/>
        </p:nvSpPr>
        <p:spPr>
          <a:xfrm>
            <a:off x="0" y="6642556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(2018) –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Nutrition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health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fitness and sport.</a:t>
            </a:r>
          </a:p>
        </p:txBody>
      </p:sp>
    </p:spTree>
    <p:extLst>
      <p:ext uri="{BB962C8B-B14F-4D97-AF65-F5344CB8AC3E}">
        <p14:creationId xmlns:p14="http://schemas.microsoft.com/office/powerpoint/2010/main" val="466732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97463B-3F8C-4F84-BF71-225002B6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37678"/>
            <a:ext cx="9318923" cy="4527611"/>
          </a:xfrm>
        </p:spPr>
        <p:txBody>
          <a:bodyPr>
            <a:normAutofit/>
          </a:bodyPr>
          <a:lstStyle/>
          <a:p>
            <a:r>
              <a:rPr lang="cs-CZ" dirty="0"/>
              <a:t>Potřeba bílkovin je u pravidelně trénujících sportovců vyšší, je proto potřeba dbát na jejich dostatečný příjem a zejména načasování.</a:t>
            </a:r>
          </a:p>
          <a:p>
            <a:r>
              <a:rPr lang="cs-CZ" dirty="0"/>
              <a:t>Na rozdíl od sacharidů potřeba bílkovin s narůstajícím tréninkovým objemem neroste tak rapidně. </a:t>
            </a:r>
            <a:r>
              <a:rPr lang="cs-CZ" b="1" dirty="0">
                <a:solidFill>
                  <a:srgbClr val="3494BA"/>
                </a:solidFill>
              </a:rPr>
              <a:t>Denní potřeba se u vytrvalostních sportovců udává následovně (1):</a:t>
            </a:r>
          </a:p>
          <a:p>
            <a:pPr lvl="1"/>
            <a:r>
              <a:rPr lang="cs-CZ" sz="3200" b="1" dirty="0">
                <a:solidFill>
                  <a:srgbClr val="3494BA"/>
                </a:solidFill>
              </a:rPr>
              <a:t>1,2-1,6 g B/kg TH/den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F16F07-0103-418D-A89E-4AC362B38426}"/>
              </a:ext>
            </a:extLst>
          </p:cNvPr>
          <p:cNvSpPr txBox="1"/>
          <p:nvPr/>
        </p:nvSpPr>
        <p:spPr>
          <a:xfrm>
            <a:off x="-60494" y="6650071"/>
            <a:ext cx="31438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(1) 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jako vědecká disciplína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cs-CZ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Obrázek 4" descr="Obsah obrázku kolo&#10;&#10;Popis byl vytvořen automaticky">
            <a:extLst>
              <a:ext uri="{FF2B5EF4-FFF2-40B4-BE49-F238E27FC236}">
                <a16:creationId xmlns:a16="http://schemas.microsoft.com/office/drawing/2014/main" id="{43CBB913-21B6-4F7B-9BC6-716CB871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687" y="3783799"/>
            <a:ext cx="2913511" cy="3002535"/>
          </a:xfrm>
          <a:prstGeom prst="rect">
            <a:avLst/>
          </a:prstGeom>
        </p:spPr>
      </p:pic>
      <p:pic>
        <p:nvPicPr>
          <p:cNvPr id="13" name="Grafický objekt 12" descr="Žárovka a ozubené kolečko">
            <a:extLst>
              <a:ext uri="{FF2B5EF4-FFF2-40B4-BE49-F238E27FC236}">
                <a16:creationId xmlns:a16="http://schemas.microsoft.com/office/drawing/2014/main" id="{20302C00-EA1A-45BD-80A4-144FB3886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537" y="3783799"/>
            <a:ext cx="595591" cy="595591"/>
          </a:xfrm>
          <a:prstGeom prst="rect">
            <a:avLst/>
          </a:prstGeom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81B63748-45B2-4A5D-BE3A-68D3145B6D74}"/>
              </a:ext>
            </a:extLst>
          </p:cNvPr>
          <p:cNvGrpSpPr/>
          <p:nvPr/>
        </p:nvGrpSpPr>
        <p:grpSpPr>
          <a:xfrm>
            <a:off x="829308" y="4285193"/>
            <a:ext cx="8047025" cy="1849277"/>
            <a:chOff x="0" y="2652149"/>
            <a:chExt cx="8154193" cy="810809"/>
          </a:xfrm>
        </p:grpSpPr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C62F194E-18F4-4B0C-9AC4-F2DC1246DCFC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9" name="Obdélník: se zakulacenými rohy 4">
              <a:extLst>
                <a:ext uri="{FF2B5EF4-FFF2-40B4-BE49-F238E27FC236}">
                  <a16:creationId xmlns:a16="http://schemas.microsoft.com/office/drawing/2014/main" id="{D10B182D-2BCA-46A3-AC8F-DF29B42E01B1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Doporučení pro příjem bílkovin jsou u vytrvalců nižší v porovnání se silově-rychlostními sportovci. U výkonnostně a elitně trénujících sportovců mohou vyšší dávky bílkovin sloužit i jako sekundární zdroj energie. Dodržení adekvátního přísunu bílkovin je tak u vytrvalostně trénujících neméně důležité jako dodržení adekvátních dávek sacharidů, i když nemají přímý akutní vliv na výkon. Z dlouhodobého hlediska je však klíčový vyvážený a pravidelný příjem zejména pro podporu regeneračních a adaptačních procesů.</a:t>
              </a:r>
              <a:endParaRPr lang="en-US" sz="1600" i="1" dirty="0"/>
            </a:p>
          </p:txBody>
        </p:sp>
      </p:grpSp>
      <p:pic>
        <p:nvPicPr>
          <p:cNvPr id="11" name="Grafický objekt 10" descr="Muž">
            <a:extLst>
              <a:ext uri="{FF2B5EF4-FFF2-40B4-BE49-F238E27FC236}">
                <a16:creationId xmlns:a16="http://schemas.microsoft.com/office/drawing/2014/main" id="{6CBC7231-955D-469C-9D93-9A083D6E0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133" y="4379390"/>
            <a:ext cx="914400" cy="914400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CB90703-E642-42F9-A9D7-0E0BC5B8AFFE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Bílkoviny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9527918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97463B-3F8C-4F84-BF71-225002B6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37678"/>
            <a:ext cx="8200336" cy="4527611"/>
          </a:xfrm>
        </p:spPr>
        <p:txBody>
          <a:bodyPr>
            <a:normAutofit/>
          </a:bodyPr>
          <a:lstStyle/>
          <a:p>
            <a:r>
              <a:rPr lang="cs-CZ" dirty="0"/>
              <a:t>Obecná doporučení pro příjem bílkovin v průběhu dne jsou následující (1):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Pravidelné dávky bílkovin v množství </a:t>
            </a:r>
            <a:r>
              <a:rPr lang="cs-CZ" b="1" dirty="0">
                <a:solidFill>
                  <a:srgbClr val="3494BA"/>
                </a:solidFill>
              </a:rPr>
              <a:t>0,3-0,4 g/kg TH v průběhu celého dne</a:t>
            </a:r>
            <a:r>
              <a:rPr lang="cs-CZ" dirty="0"/>
              <a:t> se jeví jako ideální postup v podpoře </a:t>
            </a:r>
            <a:r>
              <a:rPr lang="cs-CZ" dirty="0" err="1"/>
              <a:t>proteosyntetických</a:t>
            </a:r>
            <a:r>
              <a:rPr lang="cs-CZ" dirty="0"/>
              <a:t> (anabolických) procesů (hypertrofie, regenerace,…).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F16F07-0103-418D-A89E-4AC362B38426}"/>
              </a:ext>
            </a:extLst>
          </p:cNvPr>
          <p:cNvSpPr txBox="1"/>
          <p:nvPr/>
        </p:nvSpPr>
        <p:spPr>
          <a:xfrm>
            <a:off x="-60494" y="6650071"/>
            <a:ext cx="31438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(1) 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jako vědecká disciplína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cs-CZ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image1.png">
            <a:extLst>
              <a:ext uri="{FF2B5EF4-FFF2-40B4-BE49-F238E27FC236}">
                <a16:creationId xmlns:a16="http://schemas.microsoft.com/office/drawing/2014/main" id="{3C07F68A-F94B-4C76-A000-AD4710130AAE}"/>
              </a:ext>
            </a:extLst>
          </p:cNvPr>
          <p:cNvPicPr/>
          <p:nvPr/>
        </p:nvPicPr>
        <p:blipFill rotWithShape="1">
          <a:blip r:embed="rId2"/>
          <a:srcRect l="3458" t="38478" r="38733" b="33003"/>
          <a:stretch/>
        </p:blipFill>
        <p:spPr>
          <a:xfrm>
            <a:off x="926493" y="2549236"/>
            <a:ext cx="7223760" cy="2004291"/>
          </a:xfrm>
          <a:prstGeom prst="rect">
            <a:avLst/>
          </a:prstGeom>
          <a:ln/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0CC1931-AFEC-41D5-BE41-A8E1FA9D73C3}"/>
              </a:ext>
            </a:extLst>
          </p:cNvPr>
          <p:cNvSpPr/>
          <p:nvPr/>
        </p:nvSpPr>
        <p:spPr>
          <a:xfrm>
            <a:off x="5477164" y="2549236"/>
            <a:ext cx="2392218" cy="5449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AB78AA9-C18F-41B0-A014-8C9C45FB600E}"/>
              </a:ext>
            </a:extLst>
          </p:cNvPr>
          <p:cNvSpPr/>
          <p:nvPr/>
        </p:nvSpPr>
        <p:spPr>
          <a:xfrm>
            <a:off x="4212820" y="2947991"/>
            <a:ext cx="1264344" cy="5449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Grafický objekt 9" descr="Projížďka na kole">
            <a:extLst>
              <a:ext uri="{FF2B5EF4-FFF2-40B4-BE49-F238E27FC236}">
                <a16:creationId xmlns:a16="http://schemas.microsoft.com/office/drawing/2014/main" id="{F41DAC54-F597-456A-82D8-D03C6FE2E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38373" y="2752784"/>
            <a:ext cx="600603" cy="600603"/>
          </a:xfrm>
          <a:prstGeom prst="rect">
            <a:avLst/>
          </a:prstGeom>
        </p:spPr>
      </p:pic>
      <p:pic>
        <p:nvPicPr>
          <p:cNvPr id="14" name="Obrázek 13" descr="Obsah obrázku jídlo, stůl, interiér, vsedě&#10;&#10;Popis byl vytvořen automaticky">
            <a:extLst>
              <a:ext uri="{FF2B5EF4-FFF2-40B4-BE49-F238E27FC236}">
                <a16:creationId xmlns:a16="http://schemas.microsoft.com/office/drawing/2014/main" id="{CBFD8214-1505-4692-9AB1-65195F2DB4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298" y="4427314"/>
            <a:ext cx="4762500" cy="2676525"/>
          </a:xfrm>
          <a:prstGeom prst="rect">
            <a:avLst/>
          </a:prstGeom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D6931061-E9DE-4503-AB29-31A1BFFE446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Bílkoviny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8824665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1955B8-83FB-4F92-8AB0-CB359B402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85" y="156237"/>
            <a:ext cx="11607030" cy="1539397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chemeClr val="accent6">
                    <a:lumMod val="50000"/>
                  </a:schemeClr>
                </a:solidFill>
              </a:rPr>
              <a:t>Výživa v podpoře vytrvalostních vs silově-rychlostních disciplín</a:t>
            </a:r>
            <a:br>
              <a:rPr lang="cs-CZ" sz="3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Klíčové zásady výživy</a:t>
            </a:r>
            <a:br>
              <a:rPr lang="cs-CZ" sz="2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v kontextu fyziologie zátěže</a:t>
            </a:r>
            <a:endParaRPr lang="cs-CZ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5A97BC-E5D3-4B89-8CDD-C565550A4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485" y="2807412"/>
            <a:ext cx="11607030" cy="4050588"/>
          </a:xfrm>
        </p:spPr>
        <p:txBody>
          <a:bodyPr numCol="2">
            <a:normAutofit/>
          </a:bodyPr>
          <a:lstStyle/>
          <a:p>
            <a:r>
              <a:rPr lang="cs-CZ" dirty="0"/>
              <a:t>Z hlediska fyziologie kontinuální výkony </a:t>
            </a:r>
            <a:r>
              <a:rPr lang="cs-CZ" dirty="0">
                <a:cs typeface="Calibri" panose="020F0502020204030204" pitchFamily="34" charset="0"/>
              </a:rPr>
              <a:t>˃2 min.</a:t>
            </a:r>
          </a:p>
          <a:p>
            <a:r>
              <a:rPr lang="cs-CZ" dirty="0">
                <a:cs typeface="Calibri" panose="020F0502020204030204" pitchFamily="34" charset="0"/>
              </a:rPr>
              <a:t>Citlivé na energetické zásoby glykogenu, schopnost </a:t>
            </a:r>
            <a:r>
              <a:rPr lang="cs-CZ" dirty="0" err="1">
                <a:cs typeface="Calibri" panose="020F0502020204030204" pitchFamily="34" charset="0"/>
              </a:rPr>
              <a:t>utilizovat</a:t>
            </a:r>
            <a:r>
              <a:rPr lang="cs-CZ" dirty="0">
                <a:cs typeface="Calibri" panose="020F0502020204030204" pitchFamily="34" charset="0"/>
              </a:rPr>
              <a:t> ATP z lipidových zásob a hydrataci.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Navyšování glykogenových zásob (výživa před).</a:t>
            </a:r>
          </a:p>
          <a:p>
            <a:pPr lvl="1"/>
            <a:r>
              <a:rPr lang="cs-CZ" dirty="0"/>
              <a:t>Doplňování S během dlouhých výkonů (</a:t>
            </a:r>
            <a:r>
              <a:rPr lang="cs-CZ" dirty="0">
                <a:cs typeface="Calibri" panose="020F0502020204030204" pitchFamily="34" charset="0"/>
              </a:rPr>
              <a:t>˃60 min).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Pitný režim (vyhnout se 2% dehydrataci).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Nutriční strategie a tréninková metodika.</a:t>
            </a:r>
          </a:p>
          <a:p>
            <a:pPr lvl="2"/>
            <a:r>
              <a:rPr lang="cs-CZ" dirty="0">
                <a:cs typeface="Calibri" panose="020F0502020204030204" pitchFamily="34" charset="0"/>
              </a:rPr>
              <a:t>Adaptace lipidového a glykogenového metabolismu.</a:t>
            </a:r>
          </a:p>
          <a:p>
            <a:r>
              <a:rPr lang="cs-CZ" dirty="0">
                <a:cs typeface="Calibri" panose="020F0502020204030204" pitchFamily="34" charset="0"/>
              </a:rPr>
              <a:t>Potřeba regenerace poškozených svalových struktur (zejména běžci – odraz x dopad – </a:t>
            </a:r>
            <a:r>
              <a:rPr lang="cs-CZ" dirty="0" err="1">
                <a:cs typeface="Calibri" panose="020F0502020204030204" pitchFamily="34" charset="0"/>
              </a:rPr>
              <a:t>mikrotraumata</a:t>
            </a:r>
            <a:r>
              <a:rPr lang="cs-CZ" dirty="0">
                <a:cs typeface="Calibri" panose="020F0502020204030204" pitchFamily="34" charset="0"/>
              </a:rPr>
              <a:t>).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Adekvátní příjem B a regenerační postupy.</a:t>
            </a:r>
          </a:p>
          <a:p>
            <a:r>
              <a:rPr lang="cs-CZ" dirty="0">
                <a:cs typeface="Calibri" panose="020F0502020204030204" pitchFamily="34" charset="0"/>
              </a:rPr>
              <a:t>Střídavé zatížení </a:t>
            </a:r>
            <a:r>
              <a:rPr lang="cs-CZ" dirty="0" err="1">
                <a:cs typeface="Calibri" panose="020F0502020204030204" pitchFamily="34" charset="0"/>
              </a:rPr>
              <a:t>submax</a:t>
            </a:r>
            <a:r>
              <a:rPr lang="cs-CZ" dirty="0">
                <a:cs typeface="Calibri" panose="020F0502020204030204" pitchFamily="34" charset="0"/>
              </a:rPr>
              <a:t>. až max. intenzita do 2 min vs nízká intenzita (odpočinek aktivní či pasivní). Často dochází k rychlým změnám směru či tzv. „stop and go“ zatížení (kolektivní sporty).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Glykogenové zásoby (výživa před).</a:t>
            </a:r>
          </a:p>
          <a:p>
            <a:pPr lvl="1"/>
            <a:r>
              <a:rPr lang="cs-CZ" dirty="0" err="1">
                <a:cs typeface="Calibri" panose="020F0502020204030204" pitchFamily="34" charset="0"/>
              </a:rPr>
              <a:t>Kreatinfosfátové</a:t>
            </a:r>
            <a:r>
              <a:rPr lang="cs-CZ" dirty="0">
                <a:cs typeface="Calibri" panose="020F0502020204030204" pitchFamily="34" charset="0"/>
              </a:rPr>
              <a:t> zásoby (trénink + doplňky stravy).</a:t>
            </a:r>
          </a:p>
          <a:p>
            <a:r>
              <a:rPr lang="cs-CZ" dirty="0">
                <a:cs typeface="Calibri" panose="020F0502020204030204" pitchFamily="34" charset="0"/>
              </a:rPr>
              <a:t>Síla i rychlost vychází ze schopnosti adaptovat svalovou tkáň na zatížení (proteosyntéza – hypertrofie – adaptace).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Doplnění S a B v období po skončení zatížení.</a:t>
            </a:r>
          </a:p>
          <a:p>
            <a:pPr lvl="1"/>
            <a:r>
              <a:rPr lang="cs-CZ" dirty="0"/>
              <a:t>Dodržování regeneračních postupů (prostor pro adaptaci).</a:t>
            </a:r>
          </a:p>
        </p:txBody>
      </p:sp>
      <p:pic>
        <p:nvPicPr>
          <p:cNvPr id="17" name="Obrázek 16" descr="Obsah obrázku exteriér, osoba, zelená, jezdectví&#10;&#10;Popis byl vytvořen automaticky">
            <a:extLst>
              <a:ext uri="{FF2B5EF4-FFF2-40B4-BE49-F238E27FC236}">
                <a16:creationId xmlns:a16="http://schemas.microsoft.com/office/drawing/2014/main" id="{1BCE54D0-9152-4AFE-A367-0867C2D6F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671" y="789565"/>
            <a:ext cx="2154507" cy="2079993"/>
          </a:xfrm>
          <a:prstGeom prst="rect">
            <a:avLst/>
          </a:prstGeom>
        </p:spPr>
      </p:pic>
      <p:pic>
        <p:nvPicPr>
          <p:cNvPr id="19" name="Obrázek 18" descr="Obsah obrázku osoba, sport, žlutá, exteriér&#10;&#10;Popis byl vytvořen automaticky">
            <a:extLst>
              <a:ext uri="{FF2B5EF4-FFF2-40B4-BE49-F238E27FC236}">
                <a16:creationId xmlns:a16="http://schemas.microsoft.com/office/drawing/2014/main" id="{0A1F1CFA-7426-4E56-B487-06EFB0F8E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280" y="789854"/>
            <a:ext cx="1703051" cy="2079993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68664C6E-8A2C-4475-8D47-E4FA1AE3F757}"/>
              </a:ext>
            </a:extLst>
          </p:cNvPr>
          <p:cNvSpPr txBox="1"/>
          <p:nvPr/>
        </p:nvSpPr>
        <p:spPr>
          <a:xfrm>
            <a:off x="-60494" y="6650071"/>
            <a:ext cx="35766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</p:txBody>
      </p:sp>
    </p:spTree>
    <p:extLst>
      <p:ext uri="{BB962C8B-B14F-4D97-AF65-F5344CB8AC3E}">
        <p14:creationId xmlns:p14="http://schemas.microsoft.com/office/powerpoint/2010/main" val="112104390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4595523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3475294" y="3764853"/>
            <a:ext cx="300082" cy="70788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Dlouhodobá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44871" y="3847209"/>
            <a:ext cx="129633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±2-3 g S/kg TH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50" b="1" dirty="0">
                <a:solidFill>
                  <a:srgbClr val="154668"/>
                </a:solidFill>
                <a:latin typeface="Trebuchet MS" panose="020B0603020202020204" pitchFamily="34" charset="0"/>
              </a:rPr>
              <a:t>0,3-0,4 g B/kg TH</a:t>
            </a:r>
            <a:endParaRPr kumimoji="0" lang="cs-CZ" sz="1050" b="1" i="0" u="none" strike="noStrike" kern="1200" cap="none" spc="0" normalizeH="0" baseline="0" noProof="0" dirty="0">
              <a:ln>
                <a:noFill/>
              </a:ln>
              <a:solidFill>
                <a:srgbClr val="154668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333611" y="4007717"/>
            <a:ext cx="1066533" cy="255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</a:t>
            </a: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g S/kg TH</a:t>
            </a:r>
          </a:p>
        </p:txBody>
      </p:sp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pic>
        <p:nvPicPr>
          <p:cNvPr id="33" name="Obrázek 3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E141A30B-26D5-4EBB-8AB5-50D50CAF7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97" y="4431853"/>
            <a:ext cx="1130330" cy="1130330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02" y="3622182"/>
            <a:ext cx="1786975" cy="1005173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789" y="4679039"/>
            <a:ext cx="1173110" cy="1227020"/>
          </a:xfrm>
          <a:prstGeom prst="rect">
            <a:avLst/>
          </a:prstGeom>
        </p:spPr>
      </p:pic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0E196038-9624-4120-9A9C-5A5C99D5A4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89" y="4740621"/>
            <a:ext cx="1278776" cy="1278776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sp>
        <p:nvSpPr>
          <p:cNvPr id="45" name="Nadpis 1">
            <a:extLst>
              <a:ext uri="{FF2B5EF4-FFF2-40B4-BE49-F238E27FC236}">
                <a16:creationId xmlns:a16="http://schemas.microsoft.com/office/drawing/2014/main" id="{10AC94DD-40FE-4C81-8884-B1D582719D7A}"/>
              </a:ext>
            </a:extLst>
          </p:cNvPr>
          <p:cNvSpPr txBox="1">
            <a:spLocks/>
          </p:cNvSpPr>
          <p:nvPr/>
        </p:nvSpPr>
        <p:spPr>
          <a:xfrm>
            <a:off x="677333" y="352143"/>
            <a:ext cx="11236499" cy="13208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Sacharidy a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bílkoviny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před a po zatížení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Př. Výkonnostní sportovci –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doporučení pro B je stejné i u ostatních kategorií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5FAB7BA2-34A8-41A4-9286-F7B6A715E442}"/>
              </a:ext>
            </a:extLst>
          </p:cNvPr>
          <p:cNvSpPr/>
          <p:nvPr/>
        </p:nvSpPr>
        <p:spPr>
          <a:xfrm>
            <a:off x="5735098" y="3993055"/>
            <a:ext cx="1035320" cy="26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 g S/kg TH</a:t>
            </a:r>
          </a:p>
        </p:txBody>
      </p:sp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197387" y="3793507"/>
            <a:ext cx="1351455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±2 g S/kg TH</a:t>
            </a:r>
          </a:p>
          <a:p>
            <a:pPr algn="ctr" defTabSz="342900">
              <a:defRPr/>
            </a:pPr>
            <a:r>
              <a:rPr lang="cs-CZ" sz="1050" b="1" dirty="0">
                <a:solidFill>
                  <a:srgbClr val="154668"/>
                </a:solidFill>
                <a:latin typeface="Trebuchet MS" panose="020B0603020202020204" pitchFamily="34" charset="0"/>
              </a:rPr>
              <a:t>0,3-0,4 g B/kg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690006" y="3789262"/>
            <a:ext cx="1351455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±2 g S/kg TH</a:t>
            </a:r>
          </a:p>
          <a:p>
            <a:pPr lvl="0" algn="ctr" defTabSz="342900">
              <a:defRPr/>
            </a:pPr>
            <a:r>
              <a:rPr lang="cs-CZ" sz="1050" b="1" dirty="0">
                <a:solidFill>
                  <a:srgbClr val="154668"/>
                </a:solidFill>
                <a:latin typeface="Trebuchet MS" panose="020B0603020202020204" pitchFamily="34" charset="0"/>
              </a:rPr>
              <a:t>±0,6-0,8 g B/kg TH</a:t>
            </a:r>
            <a:endParaRPr kumimoji="0" lang="cs-CZ" sz="1050" b="1" i="0" u="none" strike="noStrike" kern="1200" cap="none" spc="0" normalizeH="0" baseline="0" noProof="0" dirty="0">
              <a:ln>
                <a:noFill/>
              </a:ln>
              <a:solidFill>
                <a:srgbClr val="154668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Ostatní jídla dne</a:t>
            </a: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bdélník 72">
            <a:extLst>
              <a:ext uri="{FF2B5EF4-FFF2-40B4-BE49-F238E27FC236}">
                <a16:creationId xmlns:a16="http://schemas.microsoft.com/office/drawing/2014/main" id="{321FDD81-EE24-4AF7-87F2-0159E44CE171}"/>
              </a:ext>
            </a:extLst>
          </p:cNvPr>
          <p:cNvSpPr/>
          <p:nvPr/>
        </p:nvSpPr>
        <p:spPr>
          <a:xfrm>
            <a:off x="237823" y="6282781"/>
            <a:ext cx="1003388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Výkonnostní sportovci 6-8 g S/kg/den a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1,2-1,6 g B/kg/den</a:t>
            </a:r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A1BAD6CD-82B4-4D64-A1F3-439135A88FED}"/>
              </a:ext>
            </a:extLst>
          </p:cNvPr>
          <p:cNvSpPr/>
          <p:nvPr/>
        </p:nvSpPr>
        <p:spPr>
          <a:xfrm>
            <a:off x="5726220" y="1942809"/>
            <a:ext cx="4545475" cy="24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1-1,5 g S/kg TH/hod</a:t>
            </a:r>
          </a:p>
        </p:txBody>
      </p:sp>
      <p:pic>
        <p:nvPicPr>
          <p:cNvPr id="3" name="Obrázek 2" descr="Obsah obrázku exteriér, kolo, jezdectví, muž&#10;&#10;Popis byl vytvořen automaticky">
            <a:extLst>
              <a:ext uri="{FF2B5EF4-FFF2-40B4-BE49-F238E27FC236}">
                <a16:creationId xmlns:a16="http://schemas.microsoft.com/office/drawing/2014/main" id="{AD8E9930-9E72-41E7-A3AE-D68B0A7E17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10" y="2308258"/>
            <a:ext cx="1677729" cy="1256659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6C0F6FA9-4595-4F47-82F5-9119ED7D44B5}"/>
              </a:ext>
            </a:extLst>
          </p:cNvPr>
          <p:cNvSpPr/>
          <p:nvPr/>
        </p:nvSpPr>
        <p:spPr>
          <a:xfrm>
            <a:off x="3775376" y="1944094"/>
            <a:ext cx="1677729" cy="250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 během zatížení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8246C3B5-6C1C-40FF-A034-D5B9C43EDEB4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 (2018) – Nutrition for health, fitness and sport.</a:t>
            </a:r>
            <a:endParaRPr lang="cs-CZ" dirty="0">
              <a:solidFill>
                <a:schemeClr val="bg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37394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97463B-3F8C-4F84-BF71-225002B6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37678"/>
            <a:ext cx="8351256" cy="4900473"/>
          </a:xfrm>
        </p:spPr>
        <p:txBody>
          <a:bodyPr>
            <a:normAutofit lnSpcReduction="10000"/>
          </a:bodyPr>
          <a:lstStyle/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Výživa před:</a:t>
            </a:r>
          </a:p>
          <a:p>
            <a:pPr lvl="1"/>
            <a:r>
              <a:rPr lang="cs-CZ" dirty="0"/>
              <a:t>Důraz na příjem sacharidů (čím větší objem a intenzita, tím větší příjem).</a:t>
            </a:r>
          </a:p>
          <a:p>
            <a:pPr lvl="2"/>
            <a:r>
              <a:rPr lang="cs-CZ" dirty="0"/>
              <a:t>Nutriční strategie</a:t>
            </a:r>
          </a:p>
          <a:p>
            <a:pPr lvl="1"/>
            <a:r>
              <a:rPr lang="cs-CZ" dirty="0"/>
              <a:t>Adekvátní příjem bílkovin v rámci pravidelného celodenního příjmu.</a:t>
            </a:r>
          </a:p>
          <a:p>
            <a:pPr lvl="1"/>
            <a:r>
              <a:rPr lang="cs-CZ" dirty="0"/>
              <a:t>Zajištění normohydratace.</a:t>
            </a:r>
          </a:p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Výživa během:</a:t>
            </a:r>
          </a:p>
          <a:p>
            <a:pPr lvl="1"/>
            <a:r>
              <a:rPr lang="cs-CZ" dirty="0"/>
              <a:t>V závislosti na délce zatížení roste potřeba sacharidů.</a:t>
            </a:r>
          </a:p>
          <a:p>
            <a:pPr lvl="1"/>
            <a:r>
              <a:rPr lang="cs-CZ" dirty="0"/>
              <a:t>Bílkoviny v průběhu zatížení nedoplňujeme (výjimkou jsou extrémní vytrvalostní závody a </a:t>
            </a:r>
            <a:r>
              <a:rPr lang="cs-CZ" dirty="0" err="1"/>
              <a:t>ultradistanční</a:t>
            </a:r>
            <a:r>
              <a:rPr lang="cs-CZ" dirty="0"/>
              <a:t> výkony typu </a:t>
            </a:r>
            <a:r>
              <a:rPr lang="cs-CZ" dirty="0" err="1"/>
              <a:t>Ironman</a:t>
            </a:r>
            <a:r>
              <a:rPr lang="cs-CZ" dirty="0"/>
              <a:t>, 24hod závody atp.).</a:t>
            </a:r>
          </a:p>
          <a:p>
            <a:pPr lvl="1"/>
            <a:r>
              <a:rPr lang="cs-CZ" dirty="0"/>
              <a:t>Cílem je vyhnout se dehydrataci více než 2 %.</a:t>
            </a:r>
          </a:p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Výživa po: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Zahájení rehydratace (můžeme kombinovat H2O, elektrolyty a sacharidy)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Příjem sacharidů adekvátně zatížení.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Adekvátní příjem bílkovin v rámci pravidelného celodenního příjmu.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6931061-E9DE-4503-AB29-31A1BFFE446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Shrnutí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3776532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stůl, jídlo, dřevěné, vsedě&#10;&#10;Popis byl vytvořen automaticky">
            <a:extLst>
              <a:ext uri="{FF2B5EF4-FFF2-40B4-BE49-F238E27FC236}">
                <a16:creationId xmlns:a16="http://schemas.microsoft.com/office/drawing/2014/main" id="{5930EB72-D7AA-49BE-B9C8-3B144044B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D6931061-E9DE-4503-AB29-31A1BFFE446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cs-CZ" sz="3200" b="0" i="0" u="none" strike="noStrike" cap="none" spc="0" normalizeH="0" baseline="0">
                <a:ln>
                  <a:noFill/>
                </a:ln>
                <a:effectLst/>
                <a:uLnTx/>
                <a:uFillTx/>
              </a:rPr>
              <a:t>Nutriční podpora vytrvalostních výkonů</a:t>
            </a:r>
            <a:br>
              <a:rPr kumimoji="0" lang="cs-CZ" b="0" i="0" u="none" strike="noStrike" cap="none" spc="0" normalizeH="0" baseline="0">
                <a:ln>
                  <a:noFill/>
                </a:ln>
                <a:effectLst/>
                <a:uLnTx/>
                <a:uFillTx/>
              </a:rPr>
            </a:br>
            <a:r>
              <a:rPr kumimoji="0" lang="cs-CZ" sz="2400" b="0" i="0" u="none" strike="noStrike" cap="none" spc="0" normalizeH="0" baseline="0">
                <a:ln>
                  <a:noFill/>
                </a:ln>
                <a:effectLst/>
                <a:uLnTx/>
                <a:uFillTx/>
              </a:rPr>
              <a:t>Nutriční strategie</a:t>
            </a:r>
            <a:endParaRPr kumimoji="0" lang="cs-CZ" b="0" i="0" u="none" strike="noStrike" cap="none" spc="0" normalizeH="0" baseline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97463B-3F8C-4F84-BF71-225002B6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268833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V podpoře vytrvalostních výkonů se nabízí zařazení některých nutričních strategií, které jsou obecně cíleny na: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Podporu tréninkové adaptace				…	Train-low a </a:t>
            </a:r>
            <a:r>
              <a:rPr lang="cs-CZ" dirty="0" err="1">
                <a:solidFill>
                  <a:srgbClr val="FFFFFF"/>
                </a:solidFill>
              </a:rPr>
              <a:t>Sleep-low</a:t>
            </a:r>
            <a:endParaRPr lang="cs-CZ" dirty="0">
              <a:solidFill>
                <a:srgbClr val="FFFFFF"/>
              </a:solidFill>
            </a:endParaRPr>
          </a:p>
          <a:p>
            <a:pPr lvl="1"/>
            <a:r>
              <a:rPr lang="cs-CZ" dirty="0">
                <a:solidFill>
                  <a:srgbClr val="FFFFFF"/>
                </a:solidFill>
              </a:rPr>
              <a:t>Navyšování glykogenových zásob			…	Train-low, </a:t>
            </a:r>
            <a:r>
              <a:rPr lang="cs-CZ" dirty="0" err="1">
                <a:solidFill>
                  <a:srgbClr val="FFFFFF"/>
                </a:solidFill>
              </a:rPr>
              <a:t>Sleep-low</a:t>
            </a:r>
            <a:r>
              <a:rPr lang="cs-CZ" dirty="0">
                <a:solidFill>
                  <a:srgbClr val="FFFFFF"/>
                </a:solidFill>
              </a:rPr>
              <a:t> a Hypersacharidová strava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Adaptace na snížené zásoby glykogenu 		</a:t>
            </a:r>
          </a:p>
          <a:p>
            <a:pPr marL="457200" lvl="1" indent="0">
              <a:buNone/>
            </a:pPr>
            <a:r>
              <a:rPr lang="cs-CZ" dirty="0">
                <a:solidFill>
                  <a:srgbClr val="FFFFFF"/>
                </a:solidFill>
              </a:rPr>
              <a:t>    + stimulace lipidového metabolismu			…	</a:t>
            </a:r>
            <a:r>
              <a:rPr lang="cs-CZ" dirty="0" err="1">
                <a:solidFill>
                  <a:srgbClr val="FFFFFF"/>
                </a:solidFill>
              </a:rPr>
              <a:t>Low-carb</a:t>
            </a:r>
            <a:r>
              <a:rPr lang="cs-CZ" dirty="0">
                <a:solidFill>
                  <a:srgbClr val="FFFFFF"/>
                </a:solidFill>
              </a:rPr>
              <a:t> a trénink na lačno</a:t>
            </a:r>
          </a:p>
          <a:p>
            <a:pPr marL="457200" lvl="1" indent="0">
              <a:buNone/>
            </a:pPr>
            <a:endParaRPr lang="cs-CZ" dirty="0">
              <a:solidFill>
                <a:srgbClr val="FFFFFF"/>
              </a:solidFill>
            </a:endParaRPr>
          </a:p>
          <a:p>
            <a:pPr indent="-285750"/>
            <a:r>
              <a:rPr lang="cs-CZ" dirty="0">
                <a:solidFill>
                  <a:srgbClr val="FFFFFF"/>
                </a:solidFill>
              </a:rPr>
              <a:t>Nutriční strategie jsou nad rámec tohoto předmětu, a proto se jimi dále nebudeme zabývat. Pokud by však někoho zajímaly například pro své potřeby, tak velmi doporučuji publikaci doc. Michala </a:t>
            </a:r>
            <a:r>
              <a:rPr lang="cs-CZ" dirty="0" err="1">
                <a:solidFill>
                  <a:srgbClr val="FFFFFF"/>
                </a:solidFill>
              </a:rPr>
              <a:t>Kumstáta</a:t>
            </a:r>
            <a:r>
              <a:rPr lang="cs-CZ" dirty="0">
                <a:solidFill>
                  <a:srgbClr val="FFFFFF"/>
                </a:solidFill>
              </a:rPr>
              <a:t> – Sportovní výživa jako vědecká disciplína. Ta je dostupná i online </a:t>
            </a:r>
            <a:r>
              <a:rPr lang="cs-CZ" b="1" dirty="0">
                <a:solidFill>
                  <a:srgbClr val="3494B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zde</a:t>
            </a:r>
            <a:r>
              <a:rPr lang="cs-CZ" dirty="0">
                <a:solidFill>
                  <a:srgbClr val="FFFFFF"/>
                </a:solidFill>
              </a:rPr>
              <a:t>.</a:t>
            </a:r>
          </a:p>
          <a:p>
            <a:pPr indent="-285750"/>
            <a:r>
              <a:rPr lang="cs-CZ" dirty="0">
                <a:solidFill>
                  <a:srgbClr val="FFFFFF"/>
                </a:solidFill>
              </a:rPr>
              <a:t>Případně mohu poskytnou informace online – Skype či MS </a:t>
            </a:r>
            <a:r>
              <a:rPr lang="cs-CZ" dirty="0" err="1">
                <a:solidFill>
                  <a:srgbClr val="FFFFFF"/>
                </a:solidFill>
              </a:rPr>
              <a:t>Teams</a:t>
            </a:r>
            <a:r>
              <a:rPr lang="cs-CZ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3019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ráva, osoba, exteriér, hráč&#10;&#10;Popis byl vytvořen automaticky">
            <a:extLst>
              <a:ext uri="{FF2B5EF4-FFF2-40B4-BE49-F238E27FC236}">
                <a16:creationId xmlns:a16="http://schemas.microsoft.com/office/drawing/2014/main" id="{3779AF06-90CC-45ED-88BD-566C5040A0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10578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32346AD-6A4B-4C29-8479-ECCDE66B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dirty="0"/>
              <a:t>Nutriční podpora silově-rychlostních výkonů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E5BAF11-2F37-448D-BAFA-108ED4CB7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cs-CZ" dirty="0"/>
              <a:t>Trénink vs závod</a:t>
            </a:r>
          </a:p>
          <a:p>
            <a:r>
              <a:rPr lang="cs-CZ" dirty="0"/>
              <a:t>Výživa před a po zatížení</a:t>
            </a:r>
          </a:p>
          <a:p>
            <a:r>
              <a:rPr lang="cs-CZ" dirty="0"/>
              <a:t>Doplňky stravy</a:t>
            </a:r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9107773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6EE005-6BA3-4F84-A555-D977C2B1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Nutriční podpora silově-rychlostních výkonů</a:t>
            </a:r>
            <a:br>
              <a:rPr lang="cs-CZ" sz="3200" dirty="0"/>
            </a:br>
            <a:r>
              <a:rPr lang="cs-CZ" sz="2400" dirty="0"/>
              <a:t>Energie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546DD-0867-4658-8B12-2ADBB5805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72694" cy="4323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Klíčové je dodržování </a:t>
            </a:r>
            <a:r>
              <a:rPr lang="cs-CZ" b="1" dirty="0">
                <a:solidFill>
                  <a:srgbClr val="3494BA"/>
                </a:solidFill>
              </a:rPr>
              <a:t>energetické bilance a nastavení energetické dostupnosti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Stanovení cílů – snižování hmotnosti, redukce tukové tkáně, stabilní hmotnost,…</a:t>
            </a:r>
          </a:p>
          <a:p>
            <a:r>
              <a:rPr lang="cs-CZ" dirty="0"/>
              <a:t>Silově-rychlostní disciplíny jsou typické svým </a:t>
            </a:r>
            <a:r>
              <a:rPr lang="cs-CZ" b="1" dirty="0">
                <a:solidFill>
                  <a:srgbClr val="3494BA"/>
                </a:solidFill>
              </a:rPr>
              <a:t>intermitentním zatížením</a:t>
            </a:r>
            <a:r>
              <a:rPr lang="cs-CZ" dirty="0"/>
              <a:t>, kde se střídá vysoká intenzita zatížení s fází odpočinku, který je buď pasivní či aktivní (nízká intenzita zatížení). </a:t>
            </a:r>
          </a:p>
          <a:p>
            <a:r>
              <a:rPr lang="cs-CZ" dirty="0"/>
              <a:t>Tréninky většinou nepřesahují 2 hod (včetně </a:t>
            </a:r>
            <a:r>
              <a:rPr lang="cs-CZ" dirty="0" err="1"/>
              <a:t>warm</a:t>
            </a:r>
            <a:r>
              <a:rPr lang="cs-CZ" dirty="0"/>
              <a:t>-up a cool-</a:t>
            </a:r>
            <a:r>
              <a:rPr lang="cs-CZ" dirty="0" err="1"/>
              <a:t>down</a:t>
            </a:r>
            <a:r>
              <a:rPr lang="cs-CZ" dirty="0"/>
              <a:t> fáze) a výkony jako takové 2 minuty (výjimkou jsou kolektivní a raketové sporty).</a:t>
            </a:r>
          </a:p>
          <a:p>
            <a:r>
              <a:rPr lang="cs-CZ" dirty="0"/>
              <a:t>Velmi také záleží na fázi ročního tréninkového cyklu.</a:t>
            </a:r>
          </a:p>
          <a:p>
            <a:pPr lvl="1"/>
            <a:r>
              <a:rPr lang="cs-CZ" dirty="0"/>
              <a:t>Počáteční fáze může mít podobu spíše silově-rychlostní vytrvalosti.</a:t>
            </a:r>
          </a:p>
          <a:p>
            <a:pPr lvl="1"/>
            <a:r>
              <a:rPr lang="cs-CZ" dirty="0"/>
              <a:t>Pokročilejší fáze pak rozvoj maximální síly či rychlosti.</a:t>
            </a:r>
          </a:p>
          <a:p>
            <a:pPr lvl="1"/>
            <a:r>
              <a:rPr lang="cs-CZ" dirty="0"/>
              <a:t>Závěrem pak specifická příprava dle typu sportu.</a:t>
            </a:r>
          </a:p>
          <a:p>
            <a:r>
              <a:rPr lang="cs-CZ" dirty="0"/>
              <a:t>Ve vztahu k CEV je proto vhodné dělat zpětnou vazbu:</a:t>
            </a:r>
          </a:p>
          <a:p>
            <a:pPr lvl="1"/>
            <a:r>
              <a:rPr lang="cs-CZ" dirty="0" err="1"/>
              <a:t>Sporttester</a:t>
            </a:r>
            <a:r>
              <a:rPr lang="cs-CZ" dirty="0"/>
              <a:t>, tabulky, RPE atp.</a:t>
            </a:r>
          </a:p>
        </p:txBody>
      </p:sp>
      <p:pic>
        <p:nvPicPr>
          <p:cNvPr id="5" name="Obrázek 4" descr="Obsah obrázku lyžování, tmavé, černá, červená&#10;&#10;Popis byl vytvořen automaticky">
            <a:extLst>
              <a:ext uri="{FF2B5EF4-FFF2-40B4-BE49-F238E27FC236}">
                <a16:creationId xmlns:a16="http://schemas.microsoft.com/office/drawing/2014/main" id="{F6B4459B-96B2-4892-A092-56CDD20FC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73" y="3752850"/>
            <a:ext cx="4876800" cy="3105150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56443A33-9099-43B5-8C09-AABF30BB8684}"/>
              </a:ext>
            </a:extLst>
          </p:cNvPr>
          <p:cNvSpPr txBox="1"/>
          <p:nvPr/>
        </p:nvSpPr>
        <p:spPr>
          <a:xfrm>
            <a:off x="-60494" y="6650071"/>
            <a:ext cx="30123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jako vědecká disciplína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51285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6EE005-6BA3-4F84-A555-D977C2B1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Nutriční podpora silově-rychlostních výkonů</a:t>
            </a:r>
            <a:br>
              <a:rPr lang="cs-CZ" sz="3200" dirty="0"/>
            </a:br>
            <a:r>
              <a:rPr lang="cs-CZ" sz="2400" dirty="0"/>
              <a:t>Sacharidy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546DD-0867-4658-8B12-2ADBB5805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549743" cy="4323338"/>
          </a:xfrm>
        </p:spPr>
        <p:txBody>
          <a:bodyPr>
            <a:normAutofit/>
          </a:bodyPr>
          <a:lstStyle/>
          <a:p>
            <a:r>
              <a:rPr lang="cs-CZ" dirty="0"/>
              <a:t>Celková denní potřeba sacharidů dle období a typu zatížení (1):</a:t>
            </a:r>
          </a:p>
          <a:p>
            <a:pPr lvl="1"/>
            <a:r>
              <a:rPr lang="cs-CZ" dirty="0"/>
              <a:t>Objemové období/Rozvoj silově-rychlostní vytrvalosti					- 4-6 g S/kg TH</a:t>
            </a:r>
          </a:p>
          <a:p>
            <a:pPr lvl="1"/>
            <a:r>
              <a:rPr lang="cs-CZ" dirty="0"/>
              <a:t>Rozvoj maximální síly či rychlosti									- 3-4 g S/kg TH</a:t>
            </a:r>
          </a:p>
          <a:p>
            <a:pPr lvl="1"/>
            <a:endParaRPr lang="cs-CZ" dirty="0"/>
          </a:p>
          <a:p>
            <a:pPr lvl="1"/>
            <a:r>
              <a:rPr lang="cs-CZ" b="1" dirty="0">
                <a:solidFill>
                  <a:srgbClr val="58A7C6"/>
                </a:solidFill>
              </a:rPr>
              <a:t>Specifická příprava dle typu sportu a délky trvání						- 3-6 g S/kg TH:</a:t>
            </a:r>
          </a:p>
          <a:p>
            <a:pPr lvl="2"/>
            <a:r>
              <a:rPr lang="cs-CZ" sz="1600" dirty="0">
                <a:solidFill>
                  <a:srgbClr val="404040"/>
                </a:solidFill>
              </a:rPr>
              <a:t>Silově-rychlostní disciplíny (sprint, vzpírání atp.)					- </a:t>
            </a:r>
            <a:r>
              <a:rPr lang="cs-CZ" sz="1600" dirty="0"/>
              <a:t>3-4 g S/kg TH</a:t>
            </a:r>
          </a:p>
          <a:p>
            <a:pPr lvl="2"/>
            <a:r>
              <a:rPr lang="cs-CZ" sz="1600" dirty="0"/>
              <a:t>Rychlostně-vytrvalostní disciplíny (dráhová cyklistika, běh 400 m atp.)	- 4-5 g S/kg TH</a:t>
            </a:r>
          </a:p>
          <a:p>
            <a:pPr lvl="3"/>
            <a:r>
              <a:rPr lang="cs-CZ" sz="1400" dirty="0"/>
              <a:t>Daly by se zde zařadit i </a:t>
            </a:r>
            <a:r>
              <a:rPr lang="cs-CZ" sz="1400" dirty="0" err="1"/>
              <a:t>úpolové</a:t>
            </a:r>
            <a:r>
              <a:rPr lang="cs-CZ" sz="1400" dirty="0"/>
              <a:t> sporty</a:t>
            </a:r>
          </a:p>
          <a:p>
            <a:pPr lvl="2"/>
            <a:r>
              <a:rPr lang="cs-CZ" sz="1600" dirty="0">
                <a:solidFill>
                  <a:srgbClr val="404040"/>
                </a:solidFill>
              </a:rPr>
              <a:t>Kolektivní sporty	či raketové sporty								- 5</a:t>
            </a:r>
            <a:r>
              <a:rPr lang="cs-CZ" sz="1600" dirty="0"/>
              <a:t>-6 g S/kg TH</a:t>
            </a:r>
            <a:endParaRPr lang="cs-CZ" sz="1600" dirty="0">
              <a:solidFill>
                <a:srgbClr val="404040"/>
              </a:solidFill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9F9D65F0-3E44-4845-895E-78F59D0FCBCA}"/>
              </a:ext>
            </a:extLst>
          </p:cNvPr>
          <p:cNvGrpSpPr/>
          <p:nvPr/>
        </p:nvGrpSpPr>
        <p:grpSpPr>
          <a:xfrm>
            <a:off x="10346751" y="3450387"/>
            <a:ext cx="1845249" cy="830869"/>
            <a:chOff x="0" y="2652149"/>
            <a:chExt cx="8154193" cy="810809"/>
          </a:xfrm>
        </p:grpSpPr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0BA8E716-517C-4A20-A48D-28A2CA38C59A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1" name="Obdélník: se zakulacenými rohy 4">
              <a:extLst>
                <a:ext uri="{FF2B5EF4-FFF2-40B4-BE49-F238E27FC236}">
                  <a16:creationId xmlns:a16="http://schemas.microsoft.com/office/drawing/2014/main" id="{52DC8EEE-77EA-4BF6-8652-F8C5DD1BC6A7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r>
                <a:rPr lang="cs-CZ" sz="1600" dirty="0"/>
                <a:t>↑ objem zatížení.</a:t>
              </a:r>
            </a:p>
            <a:p>
              <a:r>
                <a:rPr lang="cs-CZ" sz="1600" dirty="0"/>
                <a:t>↑ potřeba S.</a:t>
              </a:r>
            </a:p>
          </p:txBody>
        </p:sp>
      </p:grpSp>
      <p:sp>
        <p:nvSpPr>
          <p:cNvPr id="5" name="Šipka: obousměrná svislá 4">
            <a:extLst>
              <a:ext uri="{FF2B5EF4-FFF2-40B4-BE49-F238E27FC236}">
                <a16:creationId xmlns:a16="http://schemas.microsoft.com/office/drawing/2014/main" id="{21240AB3-2814-4467-8DAE-039C8F3A0A7E}"/>
              </a:ext>
            </a:extLst>
          </p:cNvPr>
          <p:cNvSpPr/>
          <p:nvPr/>
        </p:nvSpPr>
        <p:spPr>
          <a:xfrm>
            <a:off x="10053788" y="2325950"/>
            <a:ext cx="292963" cy="315157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3AA5E46-94CD-45EE-8ED7-038D378F03E6}"/>
              </a:ext>
            </a:extLst>
          </p:cNvPr>
          <p:cNvSpPr txBox="1"/>
          <p:nvPr/>
        </p:nvSpPr>
        <p:spPr>
          <a:xfrm>
            <a:off x="-60494" y="6650071"/>
            <a:ext cx="31438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(1) 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jako vědecká disciplína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2016635C-5B4A-4A3D-96FD-4F20D9060FE3}"/>
              </a:ext>
            </a:extLst>
          </p:cNvPr>
          <p:cNvCxnSpPr>
            <a:cxnSpLocks/>
            <a:stCxn id="16" idx="0"/>
            <a:endCxn id="18" idx="2"/>
          </p:cNvCxnSpPr>
          <p:nvPr/>
        </p:nvCxnSpPr>
        <p:spPr>
          <a:xfrm flipH="1" flipV="1">
            <a:off x="3465759" y="2158111"/>
            <a:ext cx="493457" cy="42425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>
            <a:extLst>
              <a:ext uri="{FF2B5EF4-FFF2-40B4-BE49-F238E27FC236}">
                <a16:creationId xmlns:a16="http://schemas.microsoft.com/office/drawing/2014/main" id="{A2CE559A-26D3-4FA6-9F0E-BE42484964FE}"/>
              </a:ext>
            </a:extLst>
          </p:cNvPr>
          <p:cNvSpPr/>
          <p:nvPr/>
        </p:nvSpPr>
        <p:spPr>
          <a:xfrm>
            <a:off x="1437733" y="2582370"/>
            <a:ext cx="5042965" cy="30287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48C5F7BD-224A-4AA1-AE6B-7A6C8A10408C}"/>
              </a:ext>
            </a:extLst>
          </p:cNvPr>
          <p:cNvGrpSpPr/>
          <p:nvPr/>
        </p:nvGrpSpPr>
        <p:grpSpPr>
          <a:xfrm>
            <a:off x="1103039" y="487721"/>
            <a:ext cx="4725440" cy="1670390"/>
            <a:chOff x="0" y="2652149"/>
            <a:chExt cx="8154193" cy="810809"/>
          </a:xfrm>
        </p:grpSpPr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906EC51A-5337-4DCE-924F-DE3C2CA6F3D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/>
              <a:endParaRPr lang="cs-CZ" sz="2400"/>
            </a:p>
          </p:txBody>
        </p:sp>
        <p:sp>
          <p:nvSpPr>
            <p:cNvPr id="19" name="Obdélník: se zakulacenými rohy 4">
              <a:extLst>
                <a:ext uri="{FF2B5EF4-FFF2-40B4-BE49-F238E27FC236}">
                  <a16:creationId xmlns:a16="http://schemas.microsoft.com/office/drawing/2014/main" id="{4034B4BF-FA9F-4018-9C4C-D4E8FD337EB0}"/>
                </a:ext>
              </a:extLst>
            </p:cNvPr>
            <p:cNvSpPr txBox="1"/>
            <p:nvPr/>
          </p:nvSpPr>
          <p:spPr>
            <a:xfrm>
              <a:off x="39580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i="1" dirty="0">
                  <a:solidFill>
                    <a:schemeClr val="bg1"/>
                  </a:solidFill>
                </a:rPr>
                <a:t>Z hlediska tréninkové metodiky se jedná o intervaly nižší intenzity a většího objemu práce. Například:</a:t>
              </a:r>
            </a:p>
            <a:p>
              <a:pPr marL="0" lvl="0" indent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i="1" dirty="0">
                  <a:solidFill>
                    <a:schemeClr val="bg1"/>
                  </a:solidFill>
                </a:rPr>
                <a:t>60 % maxima – interval práce do 30-60 s</a:t>
              </a:r>
            </a:p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>
                  <a:solidFill>
                    <a:schemeClr val="bg1"/>
                  </a:solidFill>
                </a:rPr>
                <a:t>Odpočinek 1:2 … 60-120 s</a:t>
              </a:r>
              <a:endParaRPr lang="en-US" sz="1600" i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7DE6AFA0-5407-43C4-8C50-4EDEC2D77537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6475548" y="2237173"/>
            <a:ext cx="2103155" cy="8712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délník 22">
            <a:extLst>
              <a:ext uri="{FF2B5EF4-FFF2-40B4-BE49-F238E27FC236}">
                <a16:creationId xmlns:a16="http://schemas.microsoft.com/office/drawing/2014/main" id="{E01E5F1E-3B88-4ED5-88BB-50DCBD67A29F}"/>
              </a:ext>
            </a:extLst>
          </p:cNvPr>
          <p:cNvSpPr/>
          <p:nvPr/>
        </p:nvSpPr>
        <p:spPr>
          <a:xfrm>
            <a:off x="1437733" y="2956989"/>
            <a:ext cx="5042965" cy="30287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2A8FDFB3-E24F-4142-A470-12A93C44145A}"/>
              </a:ext>
            </a:extLst>
          </p:cNvPr>
          <p:cNvGrpSpPr/>
          <p:nvPr/>
        </p:nvGrpSpPr>
        <p:grpSpPr>
          <a:xfrm>
            <a:off x="6215983" y="566783"/>
            <a:ext cx="4725440" cy="1670390"/>
            <a:chOff x="0" y="2652149"/>
            <a:chExt cx="8154193" cy="810809"/>
          </a:xfrm>
        </p:grpSpPr>
        <p:sp>
          <p:nvSpPr>
            <p:cNvPr id="25" name="Obdélník: se zakulacenými rohy 24">
              <a:extLst>
                <a:ext uri="{FF2B5EF4-FFF2-40B4-BE49-F238E27FC236}">
                  <a16:creationId xmlns:a16="http://schemas.microsoft.com/office/drawing/2014/main" id="{6AE22BB6-BB45-4710-8C98-651A8A52AD8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/>
              <a:endParaRPr lang="cs-CZ" sz="2400"/>
            </a:p>
          </p:txBody>
        </p:sp>
        <p:sp>
          <p:nvSpPr>
            <p:cNvPr id="26" name="Obdélník: se zakulacenými rohy 4">
              <a:extLst>
                <a:ext uri="{FF2B5EF4-FFF2-40B4-BE49-F238E27FC236}">
                  <a16:creationId xmlns:a16="http://schemas.microsoft.com/office/drawing/2014/main" id="{BBC23077-1B9A-4C20-A6B9-8922A83EC538}"/>
                </a:ext>
              </a:extLst>
            </p:cNvPr>
            <p:cNvSpPr txBox="1"/>
            <p:nvPr/>
          </p:nvSpPr>
          <p:spPr>
            <a:xfrm>
              <a:off x="39580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i="1" dirty="0">
                  <a:solidFill>
                    <a:schemeClr val="bg1"/>
                  </a:solidFill>
                </a:rPr>
                <a:t>Z hlediska tréninkové metodiky se jedná o intervaly vysoké (</a:t>
              </a:r>
              <a:r>
                <a:rPr lang="cs-CZ" sz="1600" i="1" dirty="0" err="1">
                  <a:solidFill>
                    <a:schemeClr val="bg1"/>
                  </a:solidFill>
                </a:rPr>
                <a:t>submax</a:t>
              </a:r>
              <a:r>
                <a:rPr lang="cs-CZ" sz="1600" i="1" dirty="0">
                  <a:solidFill>
                    <a:schemeClr val="bg1"/>
                  </a:solidFill>
                </a:rPr>
                <a:t>. až max.) intenzity a menšího objemu práce. Například:</a:t>
              </a:r>
            </a:p>
            <a:p>
              <a:pPr marL="0" lvl="0" indent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i="1" dirty="0">
                  <a:solidFill>
                    <a:schemeClr val="bg1"/>
                  </a:solidFill>
                </a:rPr>
                <a:t>90-100 % maxima – interval práce do 5-10 s</a:t>
              </a:r>
            </a:p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>
                  <a:solidFill>
                    <a:schemeClr val="bg1"/>
                  </a:solidFill>
                </a:rPr>
                <a:t>Odpočinek 1:20-30 … 100-300 s</a:t>
              </a:r>
              <a:endParaRPr lang="en-US" sz="16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C51DCDEB-864A-47AC-8794-057EF5130D97}"/>
              </a:ext>
            </a:extLst>
          </p:cNvPr>
          <p:cNvGrpSpPr/>
          <p:nvPr/>
        </p:nvGrpSpPr>
        <p:grpSpPr>
          <a:xfrm rot="16200000">
            <a:off x="-916399" y="3664560"/>
            <a:ext cx="2336993" cy="402522"/>
            <a:chOff x="0" y="2652149"/>
            <a:chExt cx="8154193" cy="810809"/>
          </a:xfrm>
        </p:grpSpPr>
        <p:sp>
          <p:nvSpPr>
            <p:cNvPr id="31" name="Obdélník: se zakulacenými rohy 30">
              <a:extLst>
                <a:ext uri="{FF2B5EF4-FFF2-40B4-BE49-F238E27FC236}">
                  <a16:creationId xmlns:a16="http://schemas.microsoft.com/office/drawing/2014/main" id="{1F95BA19-2CA1-4A94-9D35-FEA5BE9EA6BD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32" name="Obdélník: se zakulacenými rohy 4">
              <a:extLst>
                <a:ext uri="{FF2B5EF4-FFF2-40B4-BE49-F238E27FC236}">
                  <a16:creationId xmlns:a16="http://schemas.microsoft.com/office/drawing/2014/main" id="{9693FDB1-99C5-40E1-9E3D-C5501B6BDA31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r>
                <a:rPr lang="cs-CZ" sz="1600" dirty="0"/>
                <a:t>Roční tréninkový cyklus</a:t>
              </a:r>
            </a:p>
          </p:txBody>
        </p:sp>
      </p:grpSp>
      <p:sp>
        <p:nvSpPr>
          <p:cNvPr id="33" name="Šipka: dolů 32">
            <a:extLst>
              <a:ext uri="{FF2B5EF4-FFF2-40B4-BE49-F238E27FC236}">
                <a16:creationId xmlns:a16="http://schemas.microsoft.com/office/drawing/2014/main" id="{E0680A7B-3CB8-4B17-B562-BB40650B677A}"/>
              </a:ext>
            </a:extLst>
          </p:cNvPr>
          <p:cNvSpPr/>
          <p:nvPr/>
        </p:nvSpPr>
        <p:spPr>
          <a:xfrm>
            <a:off x="453359" y="2325950"/>
            <a:ext cx="292963" cy="31515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4" name="Obrázek 33" descr="Obsah obrázku sport, interiér, vsedě, hledání&#10;&#10;Popis byl vytvořen automaticky">
            <a:extLst>
              <a:ext uri="{FF2B5EF4-FFF2-40B4-BE49-F238E27FC236}">
                <a16:creationId xmlns:a16="http://schemas.microsoft.com/office/drawing/2014/main" id="{83DE46DE-03A1-45A8-A553-93D7C698E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9" y="5397187"/>
            <a:ext cx="2362720" cy="1299370"/>
          </a:xfrm>
          <a:prstGeom prst="rect">
            <a:avLst/>
          </a:prstGeom>
        </p:spPr>
      </p:pic>
      <p:pic>
        <p:nvPicPr>
          <p:cNvPr id="36" name="Obrázek 35" descr="Obsah obrázku osoba, muž, hráč, míč&#10;&#10;Popis byl vytvořen automaticky">
            <a:extLst>
              <a:ext uri="{FF2B5EF4-FFF2-40B4-BE49-F238E27FC236}">
                <a16:creationId xmlns:a16="http://schemas.microsoft.com/office/drawing/2014/main" id="{91FA018F-8567-4165-A13A-9674697C2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076" y="4660765"/>
            <a:ext cx="1911060" cy="1714632"/>
          </a:xfrm>
          <a:prstGeom prst="rect">
            <a:avLst/>
          </a:prstGeom>
        </p:spPr>
      </p:pic>
      <p:pic>
        <p:nvPicPr>
          <p:cNvPr id="38" name="Obrázek 37" descr="Obsah obrázku tráva, exteriér, osoba, raketa&#10;&#10;Popis byl vytvořen automaticky">
            <a:extLst>
              <a:ext uri="{FF2B5EF4-FFF2-40B4-BE49-F238E27FC236}">
                <a16:creationId xmlns:a16="http://schemas.microsoft.com/office/drawing/2014/main" id="{C8E2DCA8-0163-469F-B52E-F8D5A54F8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152" y="5158483"/>
            <a:ext cx="3356864" cy="177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16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23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4595523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80383" y="3847209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±1-2 g S/kg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333612" y="3999768"/>
            <a:ext cx="1035320" cy="26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0,5 g S/kg TH</a:t>
            </a:r>
          </a:p>
        </p:txBody>
      </p:sp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pic>
        <p:nvPicPr>
          <p:cNvPr id="33" name="Obrázek 3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E141A30B-26D5-4EBB-8AB5-50D50CAF7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95" y="4431853"/>
            <a:ext cx="1130330" cy="1130330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0E196038-9624-4120-9A9C-5A5C99D5A4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287" y="4740621"/>
            <a:ext cx="1278776" cy="1278776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sp>
        <p:nvSpPr>
          <p:cNvPr id="45" name="Nadpis 1">
            <a:extLst>
              <a:ext uri="{FF2B5EF4-FFF2-40B4-BE49-F238E27FC236}">
                <a16:creationId xmlns:a16="http://schemas.microsoft.com/office/drawing/2014/main" id="{10AC94DD-40FE-4C81-8884-B1D582719D7A}"/>
              </a:ext>
            </a:extLst>
          </p:cNvPr>
          <p:cNvSpPr txBox="1">
            <a:spLocks/>
          </p:cNvSpPr>
          <p:nvPr/>
        </p:nvSpPr>
        <p:spPr>
          <a:xfrm>
            <a:off x="677333" y="352143"/>
            <a:ext cx="8969369" cy="13208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Nutriční podpora s</a:t>
            </a:r>
            <a:r>
              <a:rPr lang="cs-CZ" sz="3200" b="0" dirty="0" err="1">
                <a:latin typeface="Trebuchet MS" panose="020B0603020202020204" pitchFamily="34" charset="0"/>
              </a:rPr>
              <a:t>ilově</a:t>
            </a:r>
            <a:r>
              <a:rPr lang="cs-CZ" sz="3200" b="0" dirty="0">
                <a:latin typeface="Trebuchet MS" panose="020B0603020202020204" pitchFamily="34" charset="0"/>
              </a:rPr>
              <a:t>-rychlostních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Sacharidy před a po zatížení</a:t>
            </a:r>
          </a:p>
          <a:p>
            <a:pPr lvl="0"/>
            <a:r>
              <a:rPr lang="cs-CZ" sz="2400" b="0" dirty="0">
                <a:latin typeface="Trebuchet MS" panose="020B0603020202020204" pitchFamily="34" charset="0"/>
              </a:rPr>
              <a:t>Objemové období/Rozvoj silově-rychlostní vytrvalosti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5FAB7BA2-34A8-41A4-9286-F7B6A715E442}"/>
              </a:ext>
            </a:extLst>
          </p:cNvPr>
          <p:cNvSpPr/>
          <p:nvPr/>
        </p:nvSpPr>
        <p:spPr>
          <a:xfrm>
            <a:off x="5726702" y="39743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 g S/kg TH</a:t>
            </a:r>
          </a:p>
        </p:txBody>
      </p:sp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232899" y="3793507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 g S/kg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734671" y="3789262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±1-2 g S/kg TH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Ostatní jídla dne</a:t>
            </a: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bdélník 72">
            <a:extLst>
              <a:ext uri="{FF2B5EF4-FFF2-40B4-BE49-F238E27FC236}">
                <a16:creationId xmlns:a16="http://schemas.microsoft.com/office/drawing/2014/main" id="{321FDD81-EE24-4AF7-87F2-0159E44CE171}"/>
              </a:ext>
            </a:extLst>
          </p:cNvPr>
          <p:cNvSpPr/>
          <p:nvPr/>
        </p:nvSpPr>
        <p:spPr>
          <a:xfrm>
            <a:off x="237823" y="6282781"/>
            <a:ext cx="1003388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4-6 g S/kg/den</a:t>
            </a:r>
          </a:p>
        </p:txBody>
      </p:sp>
      <p:sp>
        <p:nvSpPr>
          <p:cNvPr id="74" name="TextovéPole 73">
            <a:extLst>
              <a:ext uri="{FF2B5EF4-FFF2-40B4-BE49-F238E27FC236}">
                <a16:creationId xmlns:a16="http://schemas.microsoft.com/office/drawing/2014/main" id="{7C849B2B-D358-4F64-B141-08EB2E72779E}"/>
              </a:ext>
            </a:extLst>
          </p:cNvPr>
          <p:cNvSpPr txBox="1"/>
          <p:nvPr/>
        </p:nvSpPr>
        <p:spPr>
          <a:xfrm>
            <a:off x="3465002" y="3131093"/>
            <a:ext cx="300082" cy="180754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 defTabSz="342900">
              <a:defRPr/>
            </a:pPr>
            <a:r>
              <a:rPr lang="pt-BR" sz="750" dirty="0">
                <a:solidFill>
                  <a:prstClr val="black"/>
                </a:solidFill>
                <a:latin typeface="Trebuchet MS" panose="020B0603020202020204" pitchFamily="34" charset="0"/>
              </a:rPr>
              <a:t>60 % maxima – interval práce </a:t>
            </a:r>
            <a:r>
              <a:rPr lang="cs-CZ" sz="750" dirty="0">
                <a:solidFill>
                  <a:prstClr val="black"/>
                </a:solidFill>
                <a:latin typeface="Trebuchet MS" panose="020B0603020202020204" pitchFamily="34" charset="0"/>
              </a:rPr>
              <a:t>do </a:t>
            </a:r>
            <a:r>
              <a:rPr lang="pt-BR" sz="750" dirty="0">
                <a:solidFill>
                  <a:prstClr val="black"/>
                </a:solidFill>
                <a:latin typeface="Trebuchet MS" panose="020B0603020202020204" pitchFamily="34" charset="0"/>
              </a:rPr>
              <a:t>30-60 s</a:t>
            </a:r>
          </a:p>
        </p:txBody>
      </p:sp>
      <p:pic>
        <p:nvPicPr>
          <p:cNvPr id="75" name="Obrázek 7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81BA3995-A517-498C-9ACF-275EBF3A99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02" y="3604426"/>
            <a:ext cx="1786975" cy="1005173"/>
          </a:xfrm>
          <a:prstGeom prst="rect">
            <a:avLst/>
          </a:prstGeom>
        </p:spPr>
      </p:pic>
      <p:sp>
        <p:nvSpPr>
          <p:cNvPr id="78" name="Obdélník 77">
            <a:extLst>
              <a:ext uri="{FF2B5EF4-FFF2-40B4-BE49-F238E27FC236}">
                <a16:creationId xmlns:a16="http://schemas.microsoft.com/office/drawing/2014/main" id="{C12EA7B9-05E3-4BC5-ACB6-9C9E5CBC24FD}"/>
              </a:ext>
            </a:extLst>
          </p:cNvPr>
          <p:cNvSpPr/>
          <p:nvPr/>
        </p:nvSpPr>
        <p:spPr>
          <a:xfrm>
            <a:off x="2336623" y="39937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 g S/kg TH</a:t>
            </a:r>
          </a:p>
        </p:txBody>
      </p:sp>
      <p:pic>
        <p:nvPicPr>
          <p:cNvPr id="7" name="Obrázek 6" descr="Obsah obrázku sport, osoba, budova, žena&#10;&#10;Popis byl vytvořen automaticky">
            <a:extLst>
              <a:ext uri="{FF2B5EF4-FFF2-40B4-BE49-F238E27FC236}">
                <a16:creationId xmlns:a16="http://schemas.microsoft.com/office/drawing/2014/main" id="{9FD140C9-620B-46C9-97D3-26C16FE64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78" y="4678092"/>
            <a:ext cx="1663289" cy="1118562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AAD5D254-FE02-4A8A-9BCE-81E36B0CC6A3}"/>
              </a:ext>
            </a:extLst>
          </p:cNvPr>
          <p:cNvSpPr/>
          <p:nvPr/>
        </p:nvSpPr>
        <p:spPr>
          <a:xfrm>
            <a:off x="5726220" y="1942809"/>
            <a:ext cx="4545475" cy="24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1-1,5 g S/kg TH/hod</a:t>
            </a:r>
          </a:p>
        </p:txBody>
      </p:sp>
      <p:pic>
        <p:nvPicPr>
          <p:cNvPr id="49" name="Obrázek 48" descr="Obsah obrázku exteriér, kolo, jezdectví, muž&#10;&#10;Popis byl vytvořen automaticky">
            <a:extLst>
              <a:ext uri="{FF2B5EF4-FFF2-40B4-BE49-F238E27FC236}">
                <a16:creationId xmlns:a16="http://schemas.microsoft.com/office/drawing/2014/main" id="{C5F554EE-B777-4CB8-801C-9317FDAD76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10" y="2272746"/>
            <a:ext cx="1677729" cy="1256659"/>
          </a:xfrm>
          <a:prstGeom prst="rect">
            <a:avLst/>
          </a:prstGeom>
        </p:spPr>
      </p:pic>
      <p:sp>
        <p:nvSpPr>
          <p:cNvPr id="50" name="TextovéPole 49">
            <a:extLst>
              <a:ext uri="{FF2B5EF4-FFF2-40B4-BE49-F238E27FC236}">
                <a16:creationId xmlns:a16="http://schemas.microsoft.com/office/drawing/2014/main" id="{C8AD418E-CEDF-4887-9744-D6CF0E0D2345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 (2018) – Nutrition for health, fitness and sport.</a:t>
            </a:r>
            <a:endParaRPr lang="cs-CZ" dirty="0">
              <a:solidFill>
                <a:schemeClr val="bg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302347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4595523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80383" y="3847209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 g S/kg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sp>
        <p:nvSpPr>
          <p:cNvPr id="45" name="Nadpis 1">
            <a:extLst>
              <a:ext uri="{FF2B5EF4-FFF2-40B4-BE49-F238E27FC236}">
                <a16:creationId xmlns:a16="http://schemas.microsoft.com/office/drawing/2014/main" id="{10AC94DD-40FE-4C81-8884-B1D582719D7A}"/>
              </a:ext>
            </a:extLst>
          </p:cNvPr>
          <p:cNvSpPr txBox="1">
            <a:spLocks/>
          </p:cNvSpPr>
          <p:nvPr/>
        </p:nvSpPr>
        <p:spPr>
          <a:xfrm>
            <a:off x="677333" y="352142"/>
            <a:ext cx="8969357" cy="1431441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cs-CZ" sz="3200" b="0" dirty="0">
                <a:latin typeface="Trebuchet MS" panose="020B0603020202020204" pitchFamily="34" charset="0"/>
              </a:rPr>
              <a:t>Nutriční podpora silově-rychlostních výkonů</a:t>
            </a:r>
            <a:br>
              <a:rPr lang="cs-CZ" sz="3200" b="0" dirty="0">
                <a:latin typeface="Trebuchet MS" panose="020B0603020202020204" pitchFamily="34" charset="0"/>
              </a:rPr>
            </a:br>
            <a:r>
              <a:rPr lang="cs-CZ" sz="2400" b="0" dirty="0">
                <a:latin typeface="Trebuchet MS" panose="020B0603020202020204" pitchFamily="34" charset="0"/>
              </a:rPr>
              <a:t>Sacharidy před a po zatížení</a:t>
            </a:r>
          </a:p>
          <a:p>
            <a:pPr lvl="0"/>
            <a:r>
              <a:rPr lang="cs-CZ" sz="2400" b="0" dirty="0">
                <a:latin typeface="Trebuchet MS" panose="020B0603020202020204" pitchFamily="34" charset="0"/>
              </a:rPr>
              <a:t>Rozvoj maximální síly či rychlosti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232899" y="3793507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 g S/kg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734671" y="3789262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 g S/kg TH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Ostatní jídla dne</a:t>
            </a: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bdélník 72">
            <a:extLst>
              <a:ext uri="{FF2B5EF4-FFF2-40B4-BE49-F238E27FC236}">
                <a16:creationId xmlns:a16="http://schemas.microsoft.com/office/drawing/2014/main" id="{321FDD81-EE24-4AF7-87F2-0159E44CE171}"/>
              </a:ext>
            </a:extLst>
          </p:cNvPr>
          <p:cNvSpPr/>
          <p:nvPr/>
        </p:nvSpPr>
        <p:spPr>
          <a:xfrm>
            <a:off x="237823" y="6282781"/>
            <a:ext cx="1003388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3-4 g S/kg/den</a:t>
            </a:r>
          </a:p>
        </p:txBody>
      </p:sp>
      <p:sp>
        <p:nvSpPr>
          <p:cNvPr id="49" name="Obdélník 48">
            <a:extLst>
              <a:ext uri="{FF2B5EF4-FFF2-40B4-BE49-F238E27FC236}">
                <a16:creationId xmlns:a16="http://schemas.microsoft.com/office/drawing/2014/main" id="{AF2A7C07-87C9-422B-A378-A3EC1C3E005C}"/>
              </a:ext>
            </a:extLst>
          </p:cNvPr>
          <p:cNvSpPr/>
          <p:nvPr/>
        </p:nvSpPr>
        <p:spPr>
          <a:xfrm>
            <a:off x="2336623" y="39937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 g S/kg TH</a:t>
            </a:r>
          </a:p>
        </p:txBody>
      </p:sp>
      <p:sp>
        <p:nvSpPr>
          <p:cNvPr id="52" name="Obdélník 51">
            <a:extLst>
              <a:ext uri="{FF2B5EF4-FFF2-40B4-BE49-F238E27FC236}">
                <a16:creationId xmlns:a16="http://schemas.microsoft.com/office/drawing/2014/main" id="{9AE6D30A-F6E9-4E7E-BAF6-9145D6773ED7}"/>
              </a:ext>
            </a:extLst>
          </p:cNvPr>
          <p:cNvSpPr/>
          <p:nvPr/>
        </p:nvSpPr>
        <p:spPr>
          <a:xfrm>
            <a:off x="5726702" y="39743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 g S/kg TH</a:t>
            </a:r>
          </a:p>
        </p:txBody>
      </p:sp>
      <p:pic>
        <p:nvPicPr>
          <p:cNvPr id="53" name="Obrázek 5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A383128E-1AB4-469E-AE5B-B7EC5FB07B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95" y="4431853"/>
            <a:ext cx="1130330" cy="1130330"/>
          </a:xfrm>
          <a:prstGeom prst="rect">
            <a:avLst/>
          </a:prstGeom>
        </p:spPr>
      </p:pic>
      <p:pic>
        <p:nvPicPr>
          <p:cNvPr id="54" name="Obrázek 53" descr="Obsah obrázku jídlo&#10;&#10;Popis byl vytvořen automaticky">
            <a:extLst>
              <a:ext uri="{FF2B5EF4-FFF2-40B4-BE49-F238E27FC236}">
                <a16:creationId xmlns:a16="http://schemas.microsoft.com/office/drawing/2014/main" id="{0545AABD-E89F-4462-B53F-6A55D2E514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287" y="4740621"/>
            <a:ext cx="1278776" cy="1278776"/>
          </a:xfrm>
          <a:prstGeom prst="rect">
            <a:avLst/>
          </a:prstGeom>
        </p:spPr>
      </p:pic>
      <p:sp>
        <p:nvSpPr>
          <p:cNvPr id="57" name="TextovéPole 56">
            <a:extLst>
              <a:ext uri="{FF2B5EF4-FFF2-40B4-BE49-F238E27FC236}">
                <a16:creationId xmlns:a16="http://schemas.microsoft.com/office/drawing/2014/main" id="{F85189ED-FA8D-4A8D-83D0-C3B65F616C93}"/>
              </a:ext>
            </a:extLst>
          </p:cNvPr>
          <p:cNvSpPr txBox="1"/>
          <p:nvPr/>
        </p:nvSpPr>
        <p:spPr>
          <a:xfrm>
            <a:off x="3465002" y="2996441"/>
            <a:ext cx="300082" cy="194219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 defTabSz="342900">
              <a:defRPr/>
            </a:pPr>
            <a:r>
              <a:rPr lang="pt-BR" sz="750" dirty="0">
                <a:solidFill>
                  <a:prstClr val="black"/>
                </a:solidFill>
                <a:latin typeface="Trebuchet MS" panose="020B0603020202020204" pitchFamily="34" charset="0"/>
              </a:rPr>
              <a:t>90-100 % maxima – interval práce</a:t>
            </a:r>
            <a:r>
              <a:rPr lang="cs-CZ" sz="750" dirty="0">
                <a:solidFill>
                  <a:prstClr val="black"/>
                </a:solidFill>
                <a:latin typeface="Trebuchet MS" panose="020B0603020202020204" pitchFamily="34" charset="0"/>
              </a:rPr>
              <a:t> do</a:t>
            </a:r>
            <a:r>
              <a:rPr lang="pt-BR" sz="750" dirty="0">
                <a:solidFill>
                  <a:prstClr val="black"/>
                </a:solidFill>
                <a:latin typeface="Trebuchet MS" panose="020B0603020202020204" pitchFamily="34" charset="0"/>
              </a:rPr>
              <a:t> 5-10 s</a:t>
            </a:r>
          </a:p>
        </p:txBody>
      </p:sp>
      <p:pic>
        <p:nvPicPr>
          <p:cNvPr id="7" name="Obrázek 6" descr="Obsah obrázku voda, sport, plavání, kulečník&#10;&#10;Popis byl vytvořen automaticky">
            <a:extLst>
              <a:ext uri="{FF2B5EF4-FFF2-40B4-BE49-F238E27FC236}">
                <a16:creationId xmlns:a16="http://schemas.microsoft.com/office/drawing/2014/main" id="{A58AB6FC-9965-4D53-A3F0-6A97804FB2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85" y="3593372"/>
            <a:ext cx="1582558" cy="1010859"/>
          </a:xfrm>
          <a:prstGeom prst="rect">
            <a:avLst/>
          </a:prstGeom>
        </p:spPr>
      </p:pic>
      <p:pic>
        <p:nvPicPr>
          <p:cNvPr id="9" name="Obrázek 8" descr="Obsah obrázku exteriér, sport, silnice, stojící&#10;&#10;Popis byl vytvořen automaticky">
            <a:extLst>
              <a:ext uri="{FF2B5EF4-FFF2-40B4-BE49-F238E27FC236}">
                <a16:creationId xmlns:a16="http://schemas.microsoft.com/office/drawing/2014/main" id="{0274F818-B909-42CC-B385-94317EFB9C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086" y="4682669"/>
            <a:ext cx="1849756" cy="1040488"/>
          </a:xfrm>
          <a:prstGeom prst="rect">
            <a:avLst/>
          </a:prstGeom>
        </p:spPr>
      </p:pic>
      <p:sp>
        <p:nvSpPr>
          <p:cNvPr id="60" name="TextovéPole 59">
            <a:extLst>
              <a:ext uri="{FF2B5EF4-FFF2-40B4-BE49-F238E27FC236}">
                <a16:creationId xmlns:a16="http://schemas.microsoft.com/office/drawing/2014/main" id="{FF7E5BC9-911A-4F61-BE52-873583BAAC33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 (2018) – Nutrition for health, fitness and sport.</a:t>
            </a:r>
            <a:endParaRPr lang="cs-CZ" dirty="0">
              <a:solidFill>
                <a:schemeClr val="bg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2DB3C902-6CD7-4A36-8FF7-F63C7C1397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290" y="2331225"/>
            <a:ext cx="1367944" cy="118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6483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  <a:stCxn id="42" idx="2"/>
          </p:cNvCxnSpPr>
          <p:nvPr/>
        </p:nvCxnSpPr>
        <p:spPr>
          <a:xfrm flipH="1">
            <a:off x="4595524" y="3344986"/>
            <a:ext cx="686" cy="26380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80383" y="3847209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±1-2 g S/kg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sp>
        <p:nvSpPr>
          <p:cNvPr id="45" name="Nadpis 1">
            <a:extLst>
              <a:ext uri="{FF2B5EF4-FFF2-40B4-BE49-F238E27FC236}">
                <a16:creationId xmlns:a16="http://schemas.microsoft.com/office/drawing/2014/main" id="{10AC94DD-40FE-4C81-8884-B1D582719D7A}"/>
              </a:ext>
            </a:extLst>
          </p:cNvPr>
          <p:cNvSpPr txBox="1">
            <a:spLocks/>
          </p:cNvSpPr>
          <p:nvPr/>
        </p:nvSpPr>
        <p:spPr>
          <a:xfrm>
            <a:off x="677333" y="352142"/>
            <a:ext cx="8969357" cy="1431441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cs-CZ" sz="3200" b="0" dirty="0">
                <a:latin typeface="Trebuchet MS" panose="020B0603020202020204" pitchFamily="34" charset="0"/>
              </a:rPr>
              <a:t>Nutriční podpora silově-rychlostních výkonů</a:t>
            </a:r>
            <a:br>
              <a:rPr lang="cs-CZ" sz="3200" b="0" dirty="0">
                <a:latin typeface="Trebuchet MS" panose="020B0603020202020204" pitchFamily="34" charset="0"/>
              </a:rPr>
            </a:br>
            <a:r>
              <a:rPr lang="cs-CZ" sz="2400" b="0" dirty="0">
                <a:latin typeface="Trebuchet MS" panose="020B0603020202020204" pitchFamily="34" charset="0"/>
              </a:rPr>
              <a:t>Sacharidy před a po zatížení</a:t>
            </a:r>
          </a:p>
          <a:p>
            <a:pPr lvl="0"/>
            <a:r>
              <a:rPr lang="cs-CZ" sz="2400" b="0" dirty="0">
                <a:latin typeface="Trebuchet MS" panose="020B0603020202020204" pitchFamily="34" charset="0"/>
              </a:rPr>
              <a:t>Specifická příprava dle typu sportu a délky trvání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232899" y="3793507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±1-2 g S/kg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734671" y="3789262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±1-2 g S/kg TH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Ostatní jídla dne</a:t>
            </a: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bdélník 72">
            <a:extLst>
              <a:ext uri="{FF2B5EF4-FFF2-40B4-BE49-F238E27FC236}">
                <a16:creationId xmlns:a16="http://schemas.microsoft.com/office/drawing/2014/main" id="{321FDD81-EE24-4AF7-87F2-0159E44CE171}"/>
              </a:ext>
            </a:extLst>
          </p:cNvPr>
          <p:cNvSpPr/>
          <p:nvPr/>
        </p:nvSpPr>
        <p:spPr>
          <a:xfrm>
            <a:off x="237823" y="6282781"/>
            <a:ext cx="1003388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300" dirty="0">
                <a:solidFill>
                  <a:prstClr val="white"/>
                </a:solidFill>
                <a:latin typeface="Trebuchet MS" panose="020B0603020202020204" pitchFamily="34" charset="0"/>
              </a:rPr>
              <a:t>Silově-rychlostní disciplíny 3-4 </a:t>
            </a:r>
            <a:r>
              <a:rPr kumimoji="0" lang="cs-CZ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 S/kg/den</a:t>
            </a:r>
            <a:r>
              <a:rPr lang="cs-CZ" sz="1300" dirty="0">
                <a:solidFill>
                  <a:prstClr val="white"/>
                </a:solidFill>
                <a:latin typeface="Trebuchet MS" panose="020B0603020202020204" pitchFamily="34" charset="0"/>
              </a:rPr>
              <a:t>; Rychlostně-vytrvalostní disciplíny 4-5 g S/kg/den; Kolektivní sporty 5-6 g S/kg/den</a:t>
            </a:r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49" name="Obdélník 48">
            <a:extLst>
              <a:ext uri="{FF2B5EF4-FFF2-40B4-BE49-F238E27FC236}">
                <a16:creationId xmlns:a16="http://schemas.microsoft.com/office/drawing/2014/main" id="{AF2A7C07-87C9-422B-A378-A3EC1C3E005C}"/>
              </a:ext>
            </a:extLst>
          </p:cNvPr>
          <p:cNvSpPr/>
          <p:nvPr/>
        </p:nvSpPr>
        <p:spPr>
          <a:xfrm>
            <a:off x="2006792" y="3993729"/>
            <a:ext cx="1389723" cy="2788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±0,5-1 g S/kg TH</a:t>
            </a:r>
          </a:p>
        </p:txBody>
      </p:sp>
      <p:sp>
        <p:nvSpPr>
          <p:cNvPr id="52" name="Obdélník 51">
            <a:extLst>
              <a:ext uri="{FF2B5EF4-FFF2-40B4-BE49-F238E27FC236}">
                <a16:creationId xmlns:a16="http://schemas.microsoft.com/office/drawing/2014/main" id="{9AE6D30A-F6E9-4E7E-BAF6-9145D6773ED7}"/>
              </a:ext>
            </a:extLst>
          </p:cNvPr>
          <p:cNvSpPr/>
          <p:nvPr/>
        </p:nvSpPr>
        <p:spPr>
          <a:xfrm>
            <a:off x="5726702" y="39743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 g S/kg TH</a:t>
            </a:r>
          </a:p>
        </p:txBody>
      </p:sp>
      <p:pic>
        <p:nvPicPr>
          <p:cNvPr id="53" name="Obrázek 5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A383128E-1AB4-469E-AE5B-B7EC5FB07B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95" y="4431853"/>
            <a:ext cx="1130330" cy="1130330"/>
          </a:xfrm>
          <a:prstGeom prst="rect">
            <a:avLst/>
          </a:prstGeom>
        </p:spPr>
      </p:pic>
      <p:pic>
        <p:nvPicPr>
          <p:cNvPr id="54" name="Obrázek 53" descr="Obsah obrázku jídlo&#10;&#10;Popis byl vytvořen automaticky">
            <a:extLst>
              <a:ext uri="{FF2B5EF4-FFF2-40B4-BE49-F238E27FC236}">
                <a16:creationId xmlns:a16="http://schemas.microsoft.com/office/drawing/2014/main" id="{0545AABD-E89F-4462-B53F-6A55D2E514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92" y="4740621"/>
            <a:ext cx="1278776" cy="1278776"/>
          </a:xfrm>
          <a:prstGeom prst="rect">
            <a:avLst/>
          </a:prstGeom>
        </p:spPr>
      </p:pic>
      <p:sp>
        <p:nvSpPr>
          <p:cNvPr id="57" name="TextovéPole 56">
            <a:extLst>
              <a:ext uri="{FF2B5EF4-FFF2-40B4-BE49-F238E27FC236}">
                <a16:creationId xmlns:a16="http://schemas.microsoft.com/office/drawing/2014/main" id="{F85189ED-FA8D-4A8D-83D0-C3B65F616C93}"/>
              </a:ext>
            </a:extLst>
          </p:cNvPr>
          <p:cNvSpPr txBox="1"/>
          <p:nvPr/>
        </p:nvSpPr>
        <p:spPr>
          <a:xfrm>
            <a:off x="3739487" y="2266997"/>
            <a:ext cx="300082" cy="92108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 defTabSz="342900">
              <a:defRPr/>
            </a:pPr>
            <a:r>
              <a:rPr lang="pt-BR" sz="750" dirty="0">
                <a:solidFill>
                  <a:prstClr val="black"/>
                </a:solidFill>
                <a:latin typeface="Trebuchet MS" panose="020B0603020202020204" pitchFamily="34" charset="0"/>
              </a:rPr>
              <a:t>Silově-rychlostní d</a:t>
            </a:r>
            <a:r>
              <a:rPr lang="cs-CZ" sz="750" dirty="0">
                <a:solidFill>
                  <a:prstClr val="black"/>
                </a:solidFill>
                <a:latin typeface="Trebuchet MS" panose="020B0603020202020204" pitchFamily="34" charset="0"/>
              </a:rPr>
              <a:t>.</a:t>
            </a:r>
            <a:endParaRPr lang="pt-BR" sz="75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202EEEF8-75AF-4C00-B34F-69FA73F1668F}"/>
              </a:ext>
            </a:extLst>
          </p:cNvPr>
          <p:cNvSpPr txBox="1"/>
          <p:nvPr/>
        </p:nvSpPr>
        <p:spPr>
          <a:xfrm>
            <a:off x="3444872" y="3399900"/>
            <a:ext cx="300082" cy="121764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 defTabSz="342900">
              <a:defRPr/>
            </a:pPr>
            <a:r>
              <a:rPr lang="cs-CZ" sz="750" dirty="0">
                <a:solidFill>
                  <a:prstClr val="black"/>
                </a:solidFill>
                <a:latin typeface="Trebuchet MS" panose="020B0603020202020204" pitchFamily="34" charset="0"/>
              </a:rPr>
              <a:t>Rychlostně-vytrvalostní d.</a:t>
            </a:r>
            <a:endParaRPr lang="pt-BR" sz="75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42" name="Obrázek 41" descr="Obsah obrázku osoba, exteriér, obloha, žena&#10;&#10;Popis vygenerován s velmi vysokou mírou spolehlivosti">
            <a:extLst>
              <a:ext uri="{FF2B5EF4-FFF2-40B4-BE49-F238E27FC236}">
                <a16:creationId xmlns:a16="http://schemas.microsoft.com/office/drawing/2014/main" id="{A40001FB-F045-4E94-96F1-ACBD59589B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234" y="2185837"/>
            <a:ext cx="1103951" cy="1159149"/>
          </a:xfrm>
          <a:prstGeom prst="rect">
            <a:avLst/>
          </a:prstGeom>
        </p:spPr>
      </p:pic>
      <p:pic>
        <p:nvPicPr>
          <p:cNvPr id="5" name="Obrázek 4" descr="Obsah obrázku fotbal, tráva, přehrávání, osoba&#10;&#10;Popis byl vytvořen automaticky">
            <a:extLst>
              <a:ext uri="{FF2B5EF4-FFF2-40B4-BE49-F238E27FC236}">
                <a16:creationId xmlns:a16="http://schemas.microsoft.com/office/drawing/2014/main" id="{E2EEC60E-F99F-4613-80C5-3AAA2F1711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19" y="4695947"/>
            <a:ext cx="1713839" cy="1165411"/>
          </a:xfrm>
          <a:prstGeom prst="rect">
            <a:avLst/>
          </a:prstGeom>
        </p:spPr>
      </p:pic>
      <p:sp>
        <p:nvSpPr>
          <p:cNvPr id="46" name="TextovéPole 45">
            <a:extLst>
              <a:ext uri="{FF2B5EF4-FFF2-40B4-BE49-F238E27FC236}">
                <a16:creationId xmlns:a16="http://schemas.microsoft.com/office/drawing/2014/main" id="{E7A640D8-5DF3-4283-AC0E-009ED3B8BD41}"/>
              </a:ext>
            </a:extLst>
          </p:cNvPr>
          <p:cNvSpPr txBox="1"/>
          <p:nvPr/>
        </p:nvSpPr>
        <p:spPr>
          <a:xfrm>
            <a:off x="3464027" y="4904757"/>
            <a:ext cx="300082" cy="8168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 defTabSz="342900">
              <a:defRPr/>
            </a:pPr>
            <a:r>
              <a:rPr lang="cs-CZ" sz="750" dirty="0">
                <a:solidFill>
                  <a:prstClr val="black"/>
                </a:solidFill>
                <a:latin typeface="Trebuchet MS" panose="020B0603020202020204" pitchFamily="34" charset="0"/>
              </a:rPr>
              <a:t>Kolektivní sporty</a:t>
            </a:r>
            <a:endParaRPr lang="pt-BR" sz="75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Obrázek 7" descr="Obsah obrázku exteriér, voda, muž, modrá&#10;&#10;Popis byl vytvořen automaticky">
            <a:extLst>
              <a:ext uri="{FF2B5EF4-FFF2-40B4-BE49-F238E27FC236}">
                <a16:creationId xmlns:a16="http://schemas.microsoft.com/office/drawing/2014/main" id="{E95D581F-2DDE-41DF-93F3-843610A1ED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972" y="3441035"/>
            <a:ext cx="1729611" cy="1153637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213D184F-5180-4BC4-8D2C-DAE3028420E8}"/>
              </a:ext>
            </a:extLst>
          </p:cNvPr>
          <p:cNvSpPr/>
          <p:nvPr/>
        </p:nvSpPr>
        <p:spPr>
          <a:xfrm>
            <a:off x="5596705" y="3970934"/>
            <a:ext cx="1389723" cy="2788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±0,5-1 g S/kg TH</a:t>
            </a:r>
          </a:p>
        </p:txBody>
      </p:sp>
      <p:sp>
        <p:nvSpPr>
          <p:cNvPr id="51" name="Obdélník 50">
            <a:extLst>
              <a:ext uri="{FF2B5EF4-FFF2-40B4-BE49-F238E27FC236}">
                <a16:creationId xmlns:a16="http://schemas.microsoft.com/office/drawing/2014/main" id="{C5743754-E90E-4328-8651-427FC492044E}"/>
              </a:ext>
            </a:extLst>
          </p:cNvPr>
          <p:cNvSpPr/>
          <p:nvPr/>
        </p:nvSpPr>
        <p:spPr>
          <a:xfrm>
            <a:off x="5726220" y="1942809"/>
            <a:ext cx="4545475" cy="24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1-1,5 g S/kg TH/hod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455FBF1E-DC52-4FA8-BF79-D65007BF23FE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 (2018) – Nutrition for health, fitness and sport.</a:t>
            </a:r>
            <a:endParaRPr lang="cs-CZ" dirty="0">
              <a:solidFill>
                <a:schemeClr val="bg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43100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938A45-EE8E-4E09-B692-6894D58A4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780702" cy="442664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V období 4 hod před zahájením je doporučován příjem sacharidů v množství 1-3 g/kg TH, což je menší rozmezí než pro vytrvalost. Nicméně jak s ním pracovat?</a:t>
            </a:r>
          </a:p>
          <a:p>
            <a:pPr lvl="1"/>
            <a:r>
              <a:rPr lang="cs-CZ" dirty="0"/>
              <a:t>Čím jsou intervaly práce delší a zároveň intenzivnější, tím je potřeba S vyšší.</a:t>
            </a:r>
          </a:p>
          <a:p>
            <a:pPr lvl="2"/>
            <a:r>
              <a:rPr lang="cs-CZ" dirty="0"/>
              <a:t>Při rozvoji maximální síly a rychlosti interval práce většinou netrvá déle než pár vteřin (do 10 s), proto potřeba pro příjem S není nikterak vysoká. Největší nárok na S mají období charakteristická relativně dlouhými a vysoce intenzivními intervaly práce (20-120 s).</a:t>
            </a:r>
          </a:p>
          <a:p>
            <a:pPr lvl="1"/>
            <a:r>
              <a:rPr lang="cs-CZ" dirty="0"/>
              <a:t>Kolektivní a raketové sporty jsou často kombinací rychlosti a vytrvalosti, potřeba S je zde proto také vyšší.</a:t>
            </a:r>
          </a:p>
          <a:p>
            <a:r>
              <a:rPr lang="cs-CZ" dirty="0"/>
              <a:t>Příklad:</a:t>
            </a:r>
          </a:p>
          <a:p>
            <a:pPr lvl="1"/>
            <a:r>
              <a:rPr lang="cs-CZ" dirty="0"/>
              <a:t>Rozvoj maximální síly/rychlosti 60 min … krátké intervaly vysoké intenzity (1 opakování)</a:t>
            </a:r>
            <a:endParaRPr lang="cs-CZ" dirty="0">
              <a:cs typeface="Calibri" panose="020F0502020204030204" pitchFamily="34" charset="0"/>
            </a:endParaRPr>
          </a:p>
          <a:p>
            <a:pPr lvl="2"/>
            <a:r>
              <a:rPr lang="cs-CZ" dirty="0">
                <a:cs typeface="Calibri" panose="020F0502020204030204" pitchFamily="34" charset="0"/>
              </a:rPr>
              <a:t>Doporučení pro příjem S v období 4 hod před bude v rozmezí 1,5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1 g S/kg + Svačina 0,5 g S/kg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Fotbalový zápas, pozice záložníka 90 min … dlouhý střídavý výkon vysoké a nízké intenzity</a:t>
            </a:r>
          </a:p>
          <a:p>
            <a:pPr lvl="2"/>
            <a:r>
              <a:rPr lang="cs-CZ" dirty="0">
                <a:cs typeface="Calibri" panose="020F0502020204030204" pitchFamily="34" charset="0"/>
              </a:rPr>
              <a:t>Doporučení pro příjem S v období 4 hod před bude v rozmezí 1,5-3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2 g S/kg + Svačina 0,5 g S/kg</a:t>
            </a:r>
          </a:p>
          <a:p>
            <a:pPr lvl="1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A4C2320A-E21A-4469-AC50-97C05834DBF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</a:t>
            </a:r>
            <a:r>
              <a:rPr lang="cs-CZ" sz="3200" dirty="0">
                <a:solidFill>
                  <a:srgbClr val="3494BA"/>
                </a:solidFill>
              </a:rPr>
              <a:t>podpora silově-rychlostních 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před výkonem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5" name="Obrázek 4" descr="Obsah obrázku sport, interiér, vsedě, hledání&#10;&#10;Popis byl vytvořen automaticky">
            <a:extLst>
              <a:ext uri="{FF2B5EF4-FFF2-40B4-BE49-F238E27FC236}">
                <a16:creationId xmlns:a16="http://schemas.microsoft.com/office/drawing/2014/main" id="{DBC62349-FDA8-44DE-8E19-3FC294735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38" y="3768436"/>
            <a:ext cx="5125579" cy="281879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65FF3C2-FA54-4ADF-826E-580DD098C3BB}"/>
              </a:ext>
            </a:extLst>
          </p:cNvPr>
          <p:cNvSpPr txBox="1"/>
          <p:nvPr/>
        </p:nvSpPr>
        <p:spPr>
          <a:xfrm>
            <a:off x="0" y="6642556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(2018) –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Nutrition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health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fitness and sport.</a:t>
            </a:r>
          </a:p>
        </p:txBody>
      </p:sp>
    </p:spTree>
    <p:extLst>
      <p:ext uri="{BB962C8B-B14F-4D97-AF65-F5344CB8AC3E}">
        <p14:creationId xmlns:p14="http://schemas.microsoft.com/office/powerpoint/2010/main" val="2761054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Výživa v podpoře sportovního výkonu</a:t>
            </a:r>
            <a:br>
              <a:rPr lang="cs-CZ" sz="3200" dirty="0"/>
            </a:br>
            <a:r>
              <a:rPr lang="cs-CZ" sz="2400" dirty="0"/>
              <a:t>Výkonnostní úroveň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dirty="0"/>
              <a:t>Na začátku je potřeba velmi dobře posoudit, </a:t>
            </a:r>
            <a:r>
              <a:rPr lang="cs-CZ" sz="2000" b="1" dirty="0">
                <a:solidFill>
                  <a:srgbClr val="61ABC9"/>
                </a:solidFill>
              </a:rPr>
              <a:t>na jaké úrovni se sportovec nachází</a:t>
            </a:r>
            <a:r>
              <a:rPr lang="cs-CZ" sz="2000" dirty="0"/>
              <a:t> a zda je potřeba se zaměřit například na nutriční strategie či specifické tréninkové metody a postupy.</a:t>
            </a:r>
          </a:p>
          <a:p>
            <a:r>
              <a:rPr lang="cs-CZ" sz="2000" dirty="0"/>
              <a:t>Pokud se bude jednat o rekreačního sportovce (zatížení 3-5 hod/týden) či aktivně trénujícího sportovce (zatížení 5-10 hod/týden), který trénuje pro zdravotní či zájmové účely bez aspirace na špičkovou úroveň, pak budou </a:t>
            </a:r>
            <a:r>
              <a:rPr lang="cs-CZ" sz="2000" b="1" dirty="0">
                <a:solidFill>
                  <a:srgbClr val="61ABC9"/>
                </a:solidFill>
              </a:rPr>
              <a:t>doporučení pro výživu velmi podobná </a:t>
            </a:r>
            <a:r>
              <a:rPr lang="cs-CZ" sz="2000" dirty="0"/>
              <a:t>pro vytrvalostní tak i pro silově-rychlostní sportovce.</a:t>
            </a:r>
          </a:p>
        </p:txBody>
      </p:sp>
      <p:sp>
        <p:nvSpPr>
          <p:cNvPr id="6" name="Znak násobení 5">
            <a:extLst>
              <a:ext uri="{FF2B5EF4-FFF2-40B4-BE49-F238E27FC236}">
                <a16:creationId xmlns:a16="http://schemas.microsoft.com/office/drawing/2014/main" id="{DAD5AEF3-6CB1-4764-BC3D-CF3C21E24552}"/>
              </a:ext>
            </a:extLst>
          </p:cNvPr>
          <p:cNvSpPr/>
          <p:nvPr/>
        </p:nvSpPr>
        <p:spPr>
          <a:xfrm>
            <a:off x="4055615" y="5135925"/>
            <a:ext cx="398796" cy="346545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18C9D0A-4A57-4C97-A255-208C58499C92}"/>
              </a:ext>
            </a:extLst>
          </p:cNvPr>
          <p:cNvSpPr txBox="1"/>
          <p:nvPr/>
        </p:nvSpPr>
        <p:spPr>
          <a:xfrm>
            <a:off x="-60494" y="6650071"/>
            <a:ext cx="35766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</p:txBody>
      </p:sp>
      <p:pic>
        <p:nvPicPr>
          <p:cNvPr id="12" name="Grafický objekt 11" descr="Medaile">
            <a:extLst>
              <a:ext uri="{FF2B5EF4-FFF2-40B4-BE49-F238E27FC236}">
                <a16:creationId xmlns:a16="http://schemas.microsoft.com/office/drawing/2014/main" id="{A8963DB6-3193-4707-A08B-50BA27FAA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33602" y="4369996"/>
            <a:ext cx="1878405" cy="1878405"/>
          </a:xfrm>
          <a:prstGeom prst="rect">
            <a:avLst/>
          </a:prstGeom>
        </p:spPr>
      </p:pic>
      <p:pic>
        <p:nvPicPr>
          <p:cNvPr id="16" name="Grafický objekt 15" descr="Srdce (orgán)">
            <a:extLst>
              <a:ext uri="{FF2B5EF4-FFF2-40B4-BE49-F238E27FC236}">
                <a16:creationId xmlns:a16="http://schemas.microsoft.com/office/drawing/2014/main" id="{49033DD0-E91F-4A65-96E7-9E0B5D566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98020" y="4369996"/>
            <a:ext cx="1878404" cy="187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2776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C2AAC156-19F3-4C55-8D3B-7E4209134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44" y="4743364"/>
            <a:ext cx="1130330" cy="1130330"/>
          </a:xfrm>
          <a:prstGeom prst="rect">
            <a:avLst/>
          </a:prstGeom>
        </p:spPr>
      </p:pic>
      <p:pic>
        <p:nvPicPr>
          <p:cNvPr id="6" name="Obrázek 5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15A48140-1FF0-4660-9D8D-55A111F573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9" y="3152656"/>
            <a:ext cx="1130330" cy="11303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C63AE4-DAA1-4DE6-A24B-7C0A1CAAC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93" y="3319375"/>
            <a:ext cx="1193800" cy="1193800"/>
          </a:xfrm>
          <a:prstGeom prst="rect">
            <a:avLst/>
          </a:prstGeom>
        </p:spPr>
      </p:pic>
      <p:pic>
        <p:nvPicPr>
          <p:cNvPr id="16" name="Obrázek 15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1124E763-8F72-4B3F-851F-1A933C2477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770" y="5593292"/>
            <a:ext cx="1130330" cy="113033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938A45-EE8E-4E09-B692-6894D58A4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196340" cy="4426642"/>
          </a:xfrm>
        </p:spPr>
        <p:txBody>
          <a:bodyPr/>
          <a:lstStyle/>
          <a:p>
            <a:r>
              <a:rPr lang="cs-CZ" dirty="0"/>
              <a:t>Muž, 25 let, 180 cm, 80 kg</a:t>
            </a:r>
          </a:p>
          <a:p>
            <a:r>
              <a:rPr lang="cs-CZ" dirty="0"/>
              <a:t>Příklad:</a:t>
            </a:r>
          </a:p>
          <a:p>
            <a:pPr lvl="1"/>
            <a:r>
              <a:rPr lang="cs-CZ" dirty="0"/>
              <a:t>Rozvoj maximální síly/rychlosti 60 min … krátké intervaly vysoké intenzity (1 opakování)</a:t>
            </a:r>
            <a:endParaRPr lang="cs-CZ" dirty="0">
              <a:cs typeface="Calibri" panose="020F0502020204030204" pitchFamily="34" charset="0"/>
            </a:endParaRPr>
          </a:p>
          <a:p>
            <a:pPr lvl="2"/>
            <a:r>
              <a:rPr lang="cs-CZ" dirty="0">
                <a:cs typeface="Calibri" panose="020F0502020204030204" pitchFamily="34" charset="0"/>
              </a:rPr>
              <a:t>Příjem S v období 4 hod před bude 1,5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1 g S/kg … ovesná kaše s banánem a hořkou čokoládou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Svačina 0,5 g S/kg … banán a pomerančový džus</a:t>
            </a:r>
          </a:p>
          <a:p>
            <a:pPr lvl="3"/>
            <a:endParaRPr lang="cs-CZ" dirty="0">
              <a:cs typeface="Calibri" panose="020F0502020204030204" pitchFamily="34" charset="0"/>
            </a:endParaRPr>
          </a:p>
          <a:p>
            <a:pPr lvl="1"/>
            <a:r>
              <a:rPr lang="cs-CZ" dirty="0">
                <a:cs typeface="Calibri" panose="020F0502020204030204" pitchFamily="34" charset="0"/>
              </a:rPr>
              <a:t>Fotbalový zápas, pozice záložníka 90 min … dlouhý střídavý výkon vysoké a nízké intenzity</a:t>
            </a:r>
          </a:p>
          <a:p>
            <a:pPr lvl="2"/>
            <a:r>
              <a:rPr lang="cs-CZ" dirty="0">
                <a:cs typeface="Calibri" panose="020F0502020204030204" pitchFamily="34" charset="0"/>
              </a:rPr>
              <a:t>Příjem S v období 4 hod před bude 2,5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2 g S/kg … ovesná kaše s banánem a hořkou čokoládou + pomerančový džus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Svačina 0,5 g S/kg … jablko a pomerančový džus</a:t>
            </a:r>
          </a:p>
          <a:p>
            <a:pPr lvl="1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A4C2320A-E21A-4469-AC50-97C05834DBF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</a:t>
            </a:r>
            <a:r>
              <a:rPr lang="cs-CZ" sz="3200" dirty="0">
                <a:solidFill>
                  <a:srgbClr val="3494BA"/>
                </a:solidFill>
              </a:rPr>
              <a:t>silově-rychlostních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před výkonem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4" name="Obrázek 3" descr="Obsah obrázku jídlo, talíř, stůl, banán&#10;&#10;Popis byl vytvořen automaticky">
            <a:extLst>
              <a:ext uri="{FF2B5EF4-FFF2-40B4-BE49-F238E27FC236}">
                <a16:creationId xmlns:a16="http://schemas.microsoft.com/office/drawing/2014/main" id="{9C512385-C363-46F0-AC6A-1A6F1D2EF8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7715" r="8303" b="7715"/>
          <a:stretch/>
        </p:blipFill>
        <p:spPr>
          <a:xfrm>
            <a:off x="8325594" y="1632056"/>
            <a:ext cx="1304302" cy="1288473"/>
          </a:xfrm>
          <a:prstGeom prst="rect">
            <a:avLst/>
          </a:prstGeom>
        </p:spPr>
      </p:pic>
      <p:pic>
        <p:nvPicPr>
          <p:cNvPr id="17" name="Obrázek 16" descr="Obsah obrázku jídlo, talíř, stůl, banán&#10;&#10;Popis byl vytvořen automaticky">
            <a:extLst>
              <a:ext uri="{FF2B5EF4-FFF2-40B4-BE49-F238E27FC236}">
                <a16:creationId xmlns:a16="http://schemas.microsoft.com/office/drawing/2014/main" id="{78756783-9F35-483C-A34D-310D4125C9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7715" r="8303" b="7715"/>
          <a:stretch/>
        </p:blipFill>
        <p:spPr>
          <a:xfrm>
            <a:off x="9400844" y="5007297"/>
            <a:ext cx="1304302" cy="1288473"/>
          </a:xfrm>
          <a:prstGeom prst="rect">
            <a:avLst/>
          </a:prstGeom>
        </p:spPr>
      </p:pic>
      <p:pic>
        <p:nvPicPr>
          <p:cNvPr id="5" name="Obrázek 4" descr="Obsah obrázku jablko, ovoce, vsedě, interiér&#10;&#10;Popis byl vytvořen automaticky">
            <a:extLst>
              <a:ext uri="{FF2B5EF4-FFF2-40B4-BE49-F238E27FC236}">
                <a16:creationId xmlns:a16="http://schemas.microsoft.com/office/drawing/2014/main" id="{D8039044-FBCE-4965-B512-47F46844A7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03617"/>
            <a:ext cx="894425" cy="98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75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97463B-3F8C-4F84-BF71-225002B6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37678"/>
            <a:ext cx="9540865" cy="4527611"/>
          </a:xfrm>
        </p:spPr>
        <p:txBody>
          <a:bodyPr>
            <a:normAutofit/>
          </a:bodyPr>
          <a:lstStyle/>
          <a:p>
            <a:r>
              <a:rPr lang="cs-CZ" dirty="0"/>
              <a:t>Potřeba bílkovin je u pravidelně trénujících sportovců vyšší, je proto potřeba dbát na jejich dostatečný příjem a zejména načasování.</a:t>
            </a:r>
          </a:p>
          <a:p>
            <a:r>
              <a:rPr lang="cs-CZ" dirty="0"/>
              <a:t>Potřeba bílkovin je u silově-rychlostních disciplín v porovnání s vytrvalostním zatížením vyšší. </a:t>
            </a:r>
            <a:r>
              <a:rPr lang="cs-CZ" b="1" dirty="0">
                <a:solidFill>
                  <a:srgbClr val="3494BA"/>
                </a:solidFill>
              </a:rPr>
              <a:t>Denní potřeba se udává následovně (1):</a:t>
            </a:r>
          </a:p>
          <a:p>
            <a:pPr lvl="1"/>
            <a:r>
              <a:rPr lang="cs-CZ" sz="3200" b="1" dirty="0">
                <a:solidFill>
                  <a:srgbClr val="3494BA"/>
                </a:solidFill>
              </a:rPr>
              <a:t>1,4-1,8 g B/kg TH/den maximálně až 2 g/kg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F16F07-0103-418D-A89E-4AC362B38426}"/>
              </a:ext>
            </a:extLst>
          </p:cNvPr>
          <p:cNvSpPr txBox="1"/>
          <p:nvPr/>
        </p:nvSpPr>
        <p:spPr>
          <a:xfrm>
            <a:off x="-60494" y="6650071"/>
            <a:ext cx="31438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(1) 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jako vědecká disciplína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Obrázek 4" descr="Obsah obrázku kolo&#10;&#10;Popis byl vytvořen automaticky">
            <a:extLst>
              <a:ext uri="{FF2B5EF4-FFF2-40B4-BE49-F238E27FC236}">
                <a16:creationId xmlns:a16="http://schemas.microsoft.com/office/drawing/2014/main" id="{43CBB913-21B6-4F7B-9BC6-716CB871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687" y="3783799"/>
            <a:ext cx="2913511" cy="3002535"/>
          </a:xfrm>
          <a:prstGeom prst="rect">
            <a:avLst/>
          </a:prstGeom>
        </p:spPr>
      </p:pic>
      <p:pic>
        <p:nvPicPr>
          <p:cNvPr id="13" name="Grafický objekt 12" descr="Žárovka a ozubené kolečko">
            <a:extLst>
              <a:ext uri="{FF2B5EF4-FFF2-40B4-BE49-F238E27FC236}">
                <a16:creationId xmlns:a16="http://schemas.microsoft.com/office/drawing/2014/main" id="{20302C00-EA1A-45BD-80A4-144FB3886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537" y="3783799"/>
            <a:ext cx="595591" cy="595591"/>
          </a:xfrm>
          <a:prstGeom prst="rect">
            <a:avLst/>
          </a:prstGeom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81B63748-45B2-4A5D-BE3A-68D3145B6D74}"/>
              </a:ext>
            </a:extLst>
          </p:cNvPr>
          <p:cNvGrpSpPr/>
          <p:nvPr/>
        </p:nvGrpSpPr>
        <p:grpSpPr>
          <a:xfrm>
            <a:off x="829308" y="4285193"/>
            <a:ext cx="8047025" cy="1631619"/>
            <a:chOff x="0" y="2652149"/>
            <a:chExt cx="8154193" cy="810809"/>
          </a:xfrm>
        </p:grpSpPr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C62F194E-18F4-4B0C-9AC4-F2DC1246DCFC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9" name="Obdélník: se zakulacenými rohy 4">
              <a:extLst>
                <a:ext uri="{FF2B5EF4-FFF2-40B4-BE49-F238E27FC236}">
                  <a16:creationId xmlns:a16="http://schemas.microsoft.com/office/drawing/2014/main" id="{D10B182D-2BCA-46A3-AC8F-DF29B42E01B1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marR="0" lvl="0" indent="0" algn="l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Dávky bílkovin ˃2 g/kg/den pravděpodobně nejsou spojovány se zdravotními komplikacemi, ale zároveň nepřináší větší benefit pro zvyšování výkonnosti či nárůst svalové tkáně atp. Některé aminokyseliny je navíc možné přeměnit na glukózu a následně uložit v podobě tuku do podkoží, pokud je glukóza v nadbytku. Nadměrný příjem bílkovin v kombinaci s dlouhodobou pozitivní energetickou bilancí tak může vést k rozvoji nadváhy úplně stejně jako nadměrná konzumace kterékoli jiné živiny.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pic>
        <p:nvPicPr>
          <p:cNvPr id="11" name="Grafický objekt 10" descr="Muž">
            <a:extLst>
              <a:ext uri="{FF2B5EF4-FFF2-40B4-BE49-F238E27FC236}">
                <a16:creationId xmlns:a16="http://schemas.microsoft.com/office/drawing/2014/main" id="{6CBC7231-955D-469C-9D93-9A083D6E0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133" y="4379390"/>
            <a:ext cx="914400" cy="914400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CB90703-E642-42F9-A9D7-0E0BC5B8AFFE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</a:t>
            </a:r>
            <a:r>
              <a:rPr lang="cs-CZ" sz="3200" dirty="0"/>
              <a:t>silově-rychlostních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Bílkoviny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4361356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97463B-3F8C-4F84-BF71-225002B6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37678"/>
            <a:ext cx="8596668" cy="4527611"/>
          </a:xfrm>
        </p:spPr>
        <p:txBody>
          <a:bodyPr>
            <a:normAutofit/>
          </a:bodyPr>
          <a:lstStyle/>
          <a:p>
            <a:r>
              <a:rPr lang="cs-CZ" dirty="0"/>
              <a:t>Obecná doporučení pro příjem bílkovin v průběhu dne jsou stejná jako pro vytrvalostní sportovce. Pro sportovce, kteří chtějí </a:t>
            </a:r>
            <a:r>
              <a:rPr lang="cs-CZ" b="1" dirty="0">
                <a:solidFill>
                  <a:srgbClr val="3494BA"/>
                </a:solidFill>
              </a:rPr>
              <a:t>navýšit podíl svalové tkáně</a:t>
            </a:r>
            <a:r>
              <a:rPr lang="cs-CZ" dirty="0"/>
              <a:t> je vhodné dodržovat spíše horní hranici doporučených dávek – 0,4 g/kg(1):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Pravidelné dávky bílkovin v množství </a:t>
            </a:r>
            <a:r>
              <a:rPr lang="cs-CZ" b="1" dirty="0">
                <a:solidFill>
                  <a:srgbClr val="3494BA"/>
                </a:solidFill>
              </a:rPr>
              <a:t>0,3-0,4 g/kg TH v průběhu celého dne</a:t>
            </a:r>
            <a:r>
              <a:rPr lang="cs-CZ" dirty="0"/>
              <a:t> se jeví jako ideální postup v podpoře </a:t>
            </a:r>
            <a:r>
              <a:rPr lang="cs-CZ" dirty="0" err="1"/>
              <a:t>proteosyntetických</a:t>
            </a:r>
            <a:r>
              <a:rPr lang="cs-CZ" dirty="0"/>
              <a:t> (anabolických) procesů (hypertrofie, regenerace,…).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F16F07-0103-418D-A89E-4AC362B38426}"/>
              </a:ext>
            </a:extLst>
          </p:cNvPr>
          <p:cNvSpPr txBox="1"/>
          <p:nvPr/>
        </p:nvSpPr>
        <p:spPr>
          <a:xfrm>
            <a:off x="-60494" y="6650071"/>
            <a:ext cx="31438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(1) 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jako vědecká disciplína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image1.png">
            <a:extLst>
              <a:ext uri="{FF2B5EF4-FFF2-40B4-BE49-F238E27FC236}">
                <a16:creationId xmlns:a16="http://schemas.microsoft.com/office/drawing/2014/main" id="{3C07F68A-F94B-4C76-A000-AD4710130AAE}"/>
              </a:ext>
            </a:extLst>
          </p:cNvPr>
          <p:cNvPicPr/>
          <p:nvPr/>
        </p:nvPicPr>
        <p:blipFill rotWithShape="1">
          <a:blip r:embed="rId2"/>
          <a:srcRect l="3458" t="38478" r="38733" b="33003"/>
          <a:stretch/>
        </p:blipFill>
        <p:spPr>
          <a:xfrm>
            <a:off x="926493" y="2851079"/>
            <a:ext cx="7223760" cy="2004291"/>
          </a:xfrm>
          <a:prstGeom prst="rect">
            <a:avLst/>
          </a:prstGeom>
          <a:ln/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0CC1931-AFEC-41D5-BE41-A8E1FA9D73C3}"/>
              </a:ext>
            </a:extLst>
          </p:cNvPr>
          <p:cNvSpPr/>
          <p:nvPr/>
        </p:nvSpPr>
        <p:spPr>
          <a:xfrm>
            <a:off x="5477164" y="2780053"/>
            <a:ext cx="2392218" cy="5449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Obrázek 13" descr="Obsah obrázku jídlo, stůl, interiér, vsedě&#10;&#10;Popis byl vytvořen automaticky">
            <a:extLst>
              <a:ext uri="{FF2B5EF4-FFF2-40B4-BE49-F238E27FC236}">
                <a16:creationId xmlns:a16="http://schemas.microsoft.com/office/drawing/2014/main" id="{CBFD8214-1505-4692-9AB1-65195F2DB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53" y="2763220"/>
            <a:ext cx="4762500" cy="2676525"/>
          </a:xfrm>
          <a:prstGeom prst="rect">
            <a:avLst/>
          </a:prstGeom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D6931061-E9DE-4503-AB29-31A1BFFE446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</a:t>
            </a:r>
            <a:r>
              <a:rPr lang="cs-CZ" sz="3200" dirty="0"/>
              <a:t>silově-rychlostních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Bílkoviny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66672368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  <a:stCxn id="42" idx="2"/>
          </p:cNvCxnSpPr>
          <p:nvPr/>
        </p:nvCxnSpPr>
        <p:spPr>
          <a:xfrm flipH="1">
            <a:off x="4595524" y="3344986"/>
            <a:ext cx="686" cy="26380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34203" y="3847209"/>
            <a:ext cx="1333013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±1-2 g S/kg TH</a:t>
            </a:r>
          </a:p>
          <a:p>
            <a:pPr algn="ctr" defTabSz="342900">
              <a:defRPr/>
            </a:pPr>
            <a:r>
              <a:rPr lang="cs-CZ" sz="1050" b="1" dirty="0">
                <a:solidFill>
                  <a:srgbClr val="154668"/>
                </a:solidFill>
                <a:latin typeface="Trebuchet MS" panose="020B0603020202020204" pitchFamily="34" charset="0"/>
              </a:rPr>
              <a:t>0,3-0,4 g B/kg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205191" y="3793507"/>
            <a:ext cx="132801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±1-2 g S/kg TH</a:t>
            </a:r>
          </a:p>
          <a:p>
            <a:pPr algn="ctr" defTabSz="342900">
              <a:defRPr/>
            </a:pPr>
            <a:r>
              <a:rPr lang="cs-CZ" sz="1050" b="1" dirty="0">
                <a:solidFill>
                  <a:srgbClr val="154668"/>
                </a:solidFill>
                <a:latin typeface="Trebuchet MS" panose="020B0603020202020204" pitchFamily="34" charset="0"/>
              </a:rPr>
              <a:t>0,3-0,4 g B/kg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702271" y="3789262"/>
            <a:ext cx="1374705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±1-2 g S/kg TH</a:t>
            </a:r>
          </a:p>
          <a:p>
            <a:pPr algn="ctr" defTabSz="342900">
              <a:defRPr/>
            </a:pPr>
            <a:r>
              <a:rPr lang="cs-CZ" sz="1050" b="1" dirty="0">
                <a:solidFill>
                  <a:srgbClr val="154668"/>
                </a:solidFill>
                <a:latin typeface="Trebuchet MS" panose="020B0603020202020204" pitchFamily="34" charset="0"/>
              </a:rPr>
              <a:t>±0,6-0,8 g B/kg TH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Ostatní jídla dne</a:t>
            </a: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bdélník 48">
            <a:extLst>
              <a:ext uri="{FF2B5EF4-FFF2-40B4-BE49-F238E27FC236}">
                <a16:creationId xmlns:a16="http://schemas.microsoft.com/office/drawing/2014/main" id="{AF2A7C07-87C9-422B-A378-A3EC1C3E005C}"/>
              </a:ext>
            </a:extLst>
          </p:cNvPr>
          <p:cNvSpPr/>
          <p:nvPr/>
        </p:nvSpPr>
        <p:spPr>
          <a:xfrm>
            <a:off x="2006792" y="3993729"/>
            <a:ext cx="1389723" cy="2788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±0,5-1 g S/kg TH</a:t>
            </a:r>
          </a:p>
        </p:txBody>
      </p:sp>
      <p:sp>
        <p:nvSpPr>
          <p:cNvPr id="52" name="Obdélník 51">
            <a:extLst>
              <a:ext uri="{FF2B5EF4-FFF2-40B4-BE49-F238E27FC236}">
                <a16:creationId xmlns:a16="http://schemas.microsoft.com/office/drawing/2014/main" id="{9AE6D30A-F6E9-4E7E-BAF6-9145D6773ED7}"/>
              </a:ext>
            </a:extLst>
          </p:cNvPr>
          <p:cNvSpPr/>
          <p:nvPr/>
        </p:nvSpPr>
        <p:spPr>
          <a:xfrm>
            <a:off x="5726702" y="39743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 g S/kg TH</a:t>
            </a:r>
          </a:p>
        </p:txBody>
      </p:sp>
      <p:pic>
        <p:nvPicPr>
          <p:cNvPr id="53" name="Obrázek 5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A383128E-1AB4-469E-AE5B-B7EC5FB07B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95" y="4431853"/>
            <a:ext cx="1130330" cy="1130330"/>
          </a:xfrm>
          <a:prstGeom prst="rect">
            <a:avLst/>
          </a:prstGeom>
        </p:spPr>
      </p:pic>
      <p:pic>
        <p:nvPicPr>
          <p:cNvPr id="54" name="Obrázek 53" descr="Obsah obrázku jídlo&#10;&#10;Popis byl vytvořen automaticky">
            <a:extLst>
              <a:ext uri="{FF2B5EF4-FFF2-40B4-BE49-F238E27FC236}">
                <a16:creationId xmlns:a16="http://schemas.microsoft.com/office/drawing/2014/main" id="{0545AABD-E89F-4462-B53F-6A55D2E514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92" y="4740621"/>
            <a:ext cx="1278776" cy="1278776"/>
          </a:xfrm>
          <a:prstGeom prst="rect">
            <a:avLst/>
          </a:prstGeom>
        </p:spPr>
      </p:pic>
      <p:sp>
        <p:nvSpPr>
          <p:cNvPr id="57" name="TextovéPole 56">
            <a:extLst>
              <a:ext uri="{FF2B5EF4-FFF2-40B4-BE49-F238E27FC236}">
                <a16:creationId xmlns:a16="http://schemas.microsoft.com/office/drawing/2014/main" id="{F85189ED-FA8D-4A8D-83D0-C3B65F616C93}"/>
              </a:ext>
            </a:extLst>
          </p:cNvPr>
          <p:cNvSpPr txBox="1"/>
          <p:nvPr/>
        </p:nvSpPr>
        <p:spPr>
          <a:xfrm>
            <a:off x="3739487" y="2266997"/>
            <a:ext cx="300082" cy="92108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Silově-rychlostní d</a:t>
            </a: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</a:t>
            </a:r>
            <a:endParaRPr kumimoji="0" lang="pt-BR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202EEEF8-75AF-4C00-B34F-69FA73F1668F}"/>
              </a:ext>
            </a:extLst>
          </p:cNvPr>
          <p:cNvSpPr txBox="1"/>
          <p:nvPr/>
        </p:nvSpPr>
        <p:spPr>
          <a:xfrm>
            <a:off x="3444872" y="3399900"/>
            <a:ext cx="300082" cy="121764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Rychlostně-vytrvalostní d.</a:t>
            </a:r>
            <a:endParaRPr kumimoji="0" lang="pt-BR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42" name="Obrázek 41" descr="Obsah obrázku osoba, exteriér, obloha, žena&#10;&#10;Popis vygenerován s velmi vysokou mírou spolehlivosti">
            <a:extLst>
              <a:ext uri="{FF2B5EF4-FFF2-40B4-BE49-F238E27FC236}">
                <a16:creationId xmlns:a16="http://schemas.microsoft.com/office/drawing/2014/main" id="{A40001FB-F045-4E94-96F1-ACBD59589B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234" y="2185837"/>
            <a:ext cx="1103951" cy="1159149"/>
          </a:xfrm>
          <a:prstGeom prst="rect">
            <a:avLst/>
          </a:prstGeom>
        </p:spPr>
      </p:pic>
      <p:pic>
        <p:nvPicPr>
          <p:cNvPr id="5" name="Obrázek 4" descr="Obsah obrázku fotbal, tráva, přehrávání, osoba&#10;&#10;Popis byl vytvořen automaticky">
            <a:extLst>
              <a:ext uri="{FF2B5EF4-FFF2-40B4-BE49-F238E27FC236}">
                <a16:creationId xmlns:a16="http://schemas.microsoft.com/office/drawing/2014/main" id="{E2EEC60E-F99F-4613-80C5-3AAA2F1711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19" y="4695947"/>
            <a:ext cx="1713839" cy="1165411"/>
          </a:xfrm>
          <a:prstGeom prst="rect">
            <a:avLst/>
          </a:prstGeom>
        </p:spPr>
      </p:pic>
      <p:sp>
        <p:nvSpPr>
          <p:cNvPr id="46" name="TextovéPole 45">
            <a:extLst>
              <a:ext uri="{FF2B5EF4-FFF2-40B4-BE49-F238E27FC236}">
                <a16:creationId xmlns:a16="http://schemas.microsoft.com/office/drawing/2014/main" id="{E7A640D8-5DF3-4283-AC0E-009ED3B8BD41}"/>
              </a:ext>
            </a:extLst>
          </p:cNvPr>
          <p:cNvSpPr txBox="1"/>
          <p:nvPr/>
        </p:nvSpPr>
        <p:spPr>
          <a:xfrm>
            <a:off x="3464027" y="4904757"/>
            <a:ext cx="300082" cy="8168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Kolektivní sporty</a:t>
            </a:r>
            <a:endParaRPr kumimoji="0" lang="pt-BR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8" name="Obrázek 7" descr="Obsah obrázku exteriér, voda, muž, modrá&#10;&#10;Popis byl vytvořen automaticky">
            <a:extLst>
              <a:ext uri="{FF2B5EF4-FFF2-40B4-BE49-F238E27FC236}">
                <a16:creationId xmlns:a16="http://schemas.microsoft.com/office/drawing/2014/main" id="{E95D581F-2DDE-41DF-93F3-843610A1ED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972" y="3441035"/>
            <a:ext cx="1729611" cy="1153637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213D184F-5180-4BC4-8D2C-DAE3028420E8}"/>
              </a:ext>
            </a:extLst>
          </p:cNvPr>
          <p:cNvSpPr/>
          <p:nvPr/>
        </p:nvSpPr>
        <p:spPr>
          <a:xfrm>
            <a:off x="5596705" y="3970934"/>
            <a:ext cx="1389723" cy="2788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±0,5-1 g S/kg TH</a:t>
            </a:r>
          </a:p>
        </p:txBody>
      </p:sp>
      <p:sp>
        <p:nvSpPr>
          <p:cNvPr id="44" name="Nadpis 1">
            <a:extLst>
              <a:ext uri="{FF2B5EF4-FFF2-40B4-BE49-F238E27FC236}">
                <a16:creationId xmlns:a16="http://schemas.microsoft.com/office/drawing/2014/main" id="{B3CF33C8-4510-4A70-A4F1-CBE2942236AA}"/>
              </a:ext>
            </a:extLst>
          </p:cNvPr>
          <p:cNvSpPr txBox="1">
            <a:spLocks/>
          </p:cNvSpPr>
          <p:nvPr/>
        </p:nvSpPr>
        <p:spPr>
          <a:xfrm>
            <a:off x="677333" y="352143"/>
            <a:ext cx="11236499" cy="13208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Nutriční podpora </a:t>
            </a:r>
            <a:r>
              <a:rPr lang="cs-CZ" sz="3200" b="0" dirty="0">
                <a:latin typeface="Trebuchet MS" panose="020B0603020202020204" pitchFamily="34" charset="0"/>
              </a:rPr>
              <a:t>silově-rychlostních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Sacharidy a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bílkoviny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 před a po zatížení</a:t>
            </a:r>
          </a:p>
          <a:p>
            <a:pPr lvl="0"/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Př</a:t>
            </a:r>
            <a:r>
              <a:rPr lang="cs-CZ" sz="2400" b="0" dirty="0">
                <a:latin typeface="Trebuchet MS" panose="020B0603020202020204" pitchFamily="34" charset="0"/>
              </a:rPr>
              <a:t>. Obecně pro silově-rychlostní d. – </a:t>
            </a:r>
            <a:r>
              <a:rPr lang="cs-CZ" sz="2400" b="0" dirty="0">
                <a:solidFill>
                  <a:srgbClr val="134263"/>
                </a:solidFill>
                <a:latin typeface="Trebuchet MS" panose="020B0603020202020204" pitchFamily="34" charset="0"/>
              </a:rPr>
              <a:t>doporučení je stejné pro celý RTC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134263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CBDAFAE8-33E2-43E0-8E99-86280A3028D0}"/>
              </a:ext>
            </a:extLst>
          </p:cNvPr>
          <p:cNvSpPr/>
          <p:nvPr/>
        </p:nvSpPr>
        <p:spPr>
          <a:xfrm>
            <a:off x="5726220" y="1942809"/>
            <a:ext cx="4545475" cy="24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1-1,5 g S/kg TH/hod</a:t>
            </a:r>
          </a:p>
        </p:txBody>
      </p:sp>
      <p:sp>
        <p:nvSpPr>
          <p:cNvPr id="51" name="Obdélník 50">
            <a:extLst>
              <a:ext uri="{FF2B5EF4-FFF2-40B4-BE49-F238E27FC236}">
                <a16:creationId xmlns:a16="http://schemas.microsoft.com/office/drawing/2014/main" id="{F436D809-A944-494B-8AC5-949D9F077BC5}"/>
              </a:ext>
            </a:extLst>
          </p:cNvPr>
          <p:cNvSpPr/>
          <p:nvPr/>
        </p:nvSpPr>
        <p:spPr>
          <a:xfrm>
            <a:off x="237823" y="6282781"/>
            <a:ext cx="1003388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Silově-rychlostní d., rychlostně-vytrvalostní d. a kolektivní sporty 3-6 g S/kg/den a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1,4-1,8 (2) g B/kg/den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77CD1306-0BBA-4A5A-8073-B8A144EFB188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 (2018) – Nutrition for health, fitness and sport.</a:t>
            </a:r>
            <a:endParaRPr lang="cs-CZ" dirty="0">
              <a:solidFill>
                <a:schemeClr val="bg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810421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97463B-3F8C-4F84-BF71-225002B6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37678"/>
            <a:ext cx="8804017" cy="490047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Výživa před:</a:t>
            </a:r>
          </a:p>
          <a:p>
            <a:pPr lvl="1"/>
            <a:r>
              <a:rPr lang="cs-CZ" dirty="0"/>
              <a:t>Důraz na příjem sacharidů (čím jsou intervaly práce delší, tím větší příjem).</a:t>
            </a:r>
          </a:p>
          <a:p>
            <a:pPr lvl="1"/>
            <a:r>
              <a:rPr lang="cs-CZ" dirty="0"/>
              <a:t>Adekvátní příjem bílkovin v rámci pravidelného celodenního příjmu.</a:t>
            </a:r>
          </a:p>
          <a:p>
            <a:pPr lvl="1"/>
            <a:r>
              <a:rPr lang="cs-CZ" dirty="0"/>
              <a:t>Zajištění normohydratace.</a:t>
            </a:r>
          </a:p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Výživa během:</a:t>
            </a:r>
          </a:p>
          <a:p>
            <a:pPr lvl="1"/>
            <a:r>
              <a:rPr lang="cs-CZ" dirty="0"/>
              <a:t>Může být důležitá zejména u kolektivních sportů, kde jsou intervaly práce delší. Zápasy až na výjimky (baseball, kriket atp.) většinou trvají do 2 hodin. V přestávkách se tedy sportovec může řídit doporučeními pro vytrvalostní zatížení (30-60 g S).</a:t>
            </a:r>
          </a:p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Výživa po: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Zahájení rehydratace (můžeme kombinovat H2O, elektrolyty a sacharidy)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Příjem sacharidů adekvátně zatížení.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Adekvátní příjem bílkovin v rámci pravidelného celodenního příjmu.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6931061-E9DE-4503-AB29-31A1BFFE446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</a:t>
            </a:r>
            <a:r>
              <a:rPr lang="cs-CZ" sz="3200" dirty="0">
                <a:solidFill>
                  <a:srgbClr val="3494BA"/>
                </a:solidFill>
              </a:rPr>
              <a:t>silově-rychlostních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Shrnutí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59263696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tůl, interiér, vsedě, jídlo&#10;&#10;Popis byl vytvořen automaticky">
            <a:extLst>
              <a:ext uri="{FF2B5EF4-FFF2-40B4-BE49-F238E27FC236}">
                <a16:creationId xmlns:a16="http://schemas.microsoft.com/office/drawing/2014/main" id="{E039A007-98CC-474F-B8B4-9FB3A474E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4529" b="73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BBFBD429-C7AA-4D85-BEBF-26ECE2DBA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7A9CEEF0-7547-4FA2-93BD-0B8C799DD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4188" y="0"/>
            <a:ext cx="93726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A02E860-D290-48CF-9C38-BC8EB8854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BF60179-3A15-468E-86D0-1C2FFD504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23">
            <a:extLst>
              <a:ext uri="{FF2B5EF4-FFF2-40B4-BE49-F238E27FC236}">
                <a16:creationId xmlns:a16="http://schemas.microsoft.com/office/drawing/2014/main" id="{87ED294B-4D40-44B4-86E7-F23C04688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10A6E9-BD95-448F-90C1-CE9343BA8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47" y="609600"/>
            <a:ext cx="6487955" cy="1320800"/>
          </a:xfrm>
        </p:spPr>
        <p:txBody>
          <a:bodyPr anchor="t">
            <a:normAutofit/>
          </a:bodyPr>
          <a:lstStyle/>
          <a:p>
            <a:r>
              <a:rPr lang="cs-CZ" dirty="0"/>
              <a:t>Doplňková informace</a:t>
            </a:r>
          </a:p>
        </p:txBody>
      </p:sp>
      <p:sp>
        <p:nvSpPr>
          <p:cNvPr id="43" name="Rectangle 25">
            <a:extLst>
              <a:ext uri="{FF2B5EF4-FFF2-40B4-BE49-F238E27FC236}">
                <a16:creationId xmlns:a16="http://schemas.microsoft.com/office/drawing/2014/main" id="{55D78701-1D8D-45A3-9B44-A94C33462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B8C595DB-254F-4E8B-9C0D-648B3FF1B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1BF0BD-B0FC-4944-AE10-5A94C0222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047" y="2159000"/>
            <a:ext cx="6487955" cy="38823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dirty="0"/>
              <a:t>V prezentaci jste viděli několik příkladů, jak nastavit výživu, v závislosti na typu zatížení (vytrvalost vs silově-rychlostní), úrovni sportovce (rekreační až elitní), fázi ročního tréninkového cyklu a zda se jedná o tréninkový či závodní den. </a:t>
            </a:r>
            <a:r>
              <a:rPr lang="cs-CZ" b="1" dirty="0">
                <a:solidFill>
                  <a:srgbClr val="3494BA"/>
                </a:solidFill>
              </a:rPr>
              <a:t>Tato doporučení je vždy potřeba přizpůsobovat zejména objemu a intenzitě zatížení a poté zkušenostem sportovce. </a:t>
            </a:r>
            <a:r>
              <a:rPr lang="cs-CZ" dirty="0"/>
              <a:t>Každý z nás je něčím specifický. Ne všechna doporučení se setkají s úspěchem u všech.</a:t>
            </a:r>
          </a:p>
          <a:p>
            <a:pPr>
              <a:lnSpc>
                <a:spcPct val="90000"/>
              </a:lnSpc>
            </a:pPr>
            <a:r>
              <a:rPr lang="cs-CZ" dirty="0"/>
              <a:t>Nikdy by se příjmy jednotlivých živin neměly markantně měnit ze dne na den. </a:t>
            </a:r>
            <a:r>
              <a:rPr lang="cs-CZ" b="1" dirty="0">
                <a:solidFill>
                  <a:srgbClr val="3494BA"/>
                </a:solidFill>
              </a:rPr>
              <a:t>Nastavení správného příjmu živin vyžaduje dlouhodobější přípravu, zejména u vytrvalostních sportů</a:t>
            </a:r>
            <a:r>
              <a:rPr lang="cs-CZ" dirty="0"/>
              <a:t>, kde je potřeba konzumovat opravdu velké množství potravin pro dosažení požadovaných doporučení (výkonnostní a elitní sportovci či příprava na závod).</a:t>
            </a:r>
          </a:p>
        </p:txBody>
      </p:sp>
      <p:sp>
        <p:nvSpPr>
          <p:cNvPr id="47" name="Rectangle 27">
            <a:extLst>
              <a:ext uri="{FF2B5EF4-FFF2-40B4-BE49-F238E27FC236}">
                <a16:creationId xmlns:a16="http://schemas.microsoft.com/office/drawing/2014/main" id="{2E000235-D5DF-4D2F-AECA-3814821B5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8">
            <a:extLst>
              <a:ext uri="{FF2B5EF4-FFF2-40B4-BE49-F238E27FC236}">
                <a16:creationId xmlns:a16="http://schemas.microsoft.com/office/drawing/2014/main" id="{D7CE0E87-2C2C-4907-BBE3-D24D86C42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9">
            <a:extLst>
              <a:ext uri="{FF2B5EF4-FFF2-40B4-BE49-F238E27FC236}">
                <a16:creationId xmlns:a16="http://schemas.microsoft.com/office/drawing/2014/main" id="{8FF0BC47-4F6D-4430-8C11-E1566CBF6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5B73C5C4-3778-4E76-9467-8B46C9F91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2144602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Výživa v podpoře sportovního výkonu</a:t>
            </a:r>
            <a:br>
              <a:rPr lang="cs-CZ" sz="3200" dirty="0"/>
            </a:br>
            <a:r>
              <a:rPr lang="cs-CZ" sz="2400" dirty="0"/>
              <a:t>Vytrvalost vs síla a rychlost v kontextu výkonnostní úrovně</a:t>
            </a:r>
            <a:endParaRPr lang="cs-CZ" sz="3200" dirty="0"/>
          </a:p>
        </p:txBody>
      </p:sp>
      <p:pic>
        <p:nvPicPr>
          <p:cNvPr id="10" name="Obrázek 9" descr="Obsah obrázku sport, interiér, vsedě, hledání&#10;&#10;Popis byl vytvořen automaticky">
            <a:extLst>
              <a:ext uri="{FF2B5EF4-FFF2-40B4-BE49-F238E27FC236}">
                <a16:creationId xmlns:a16="http://schemas.microsoft.com/office/drawing/2014/main" id="{E03F5DD7-DC9D-4DA6-94C2-CEC233E44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152" y="4264676"/>
            <a:ext cx="3980115" cy="2188850"/>
          </a:xfrm>
          <a:prstGeom prst="rect">
            <a:avLst/>
          </a:prstGeom>
        </p:spPr>
      </p:pic>
      <p:pic>
        <p:nvPicPr>
          <p:cNvPr id="12" name="Obrázek 11" descr="Obsah obrázku osoba, jezdectví, exteriér, muž&#10;&#10;Popis byl vytvořen automaticky">
            <a:extLst>
              <a:ext uri="{FF2B5EF4-FFF2-40B4-BE49-F238E27FC236}">
                <a16:creationId xmlns:a16="http://schemas.microsoft.com/office/drawing/2014/main" id="{58357B59-D238-4AA6-9FB7-4BA732D3D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9" t="387" r="16444" b="-387"/>
          <a:stretch/>
        </p:blipFill>
        <p:spPr>
          <a:xfrm>
            <a:off x="9680267" y="857250"/>
            <a:ext cx="1464877" cy="2571750"/>
          </a:xfrm>
          <a:prstGeom prst="rect">
            <a:avLst/>
          </a:prstGeom>
        </p:spPr>
      </p:pic>
      <p:sp>
        <p:nvSpPr>
          <p:cNvPr id="13" name="Znak násobení 12">
            <a:extLst>
              <a:ext uri="{FF2B5EF4-FFF2-40B4-BE49-F238E27FC236}">
                <a16:creationId xmlns:a16="http://schemas.microsoft.com/office/drawing/2014/main" id="{A96CA51E-3070-4CBA-9E98-B33E54C3F15F}"/>
              </a:ext>
            </a:extLst>
          </p:cNvPr>
          <p:cNvSpPr/>
          <p:nvPr/>
        </p:nvSpPr>
        <p:spPr>
          <a:xfrm>
            <a:off x="10403045" y="3559888"/>
            <a:ext cx="398796" cy="346545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F366A92-BE58-484D-ADCD-4A7E6DFBCB2E}"/>
              </a:ext>
            </a:extLst>
          </p:cNvPr>
          <p:cNvSpPr txBox="1"/>
          <p:nvPr/>
        </p:nvSpPr>
        <p:spPr>
          <a:xfrm>
            <a:off x="-60494" y="6650071"/>
            <a:ext cx="35766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13647"/>
            <a:ext cx="8596668" cy="5088994"/>
          </a:xfrm>
        </p:spPr>
        <p:txBody>
          <a:bodyPr>
            <a:normAutofit/>
          </a:bodyPr>
          <a:lstStyle/>
          <a:p>
            <a:r>
              <a:rPr lang="cs-CZ" sz="2000" dirty="0"/>
              <a:t>Rozdíl nastává ve chvíli, kdy se bude jednat o </a:t>
            </a:r>
            <a:r>
              <a:rPr lang="cs-CZ" sz="2000" b="1" dirty="0">
                <a:solidFill>
                  <a:srgbClr val="61ABC9"/>
                </a:solidFill>
              </a:rPr>
              <a:t>vytrvalostního sportovce na výkonnostní či elitní úrovni </a:t>
            </a:r>
            <a:r>
              <a:rPr lang="cs-CZ" sz="2000" dirty="0"/>
              <a:t>(zatížení více než 10 hod/týden, u některých sportovců se můžeme setkat se zatížením i 20 hod/týden). Zde jsou </a:t>
            </a:r>
            <a:r>
              <a:rPr lang="cs-CZ" sz="2000" b="1" dirty="0">
                <a:solidFill>
                  <a:srgbClr val="61ABC9"/>
                </a:solidFill>
              </a:rPr>
              <a:t>doporučení zejména pro příjem S a energie výrazně navýšena</a:t>
            </a:r>
            <a:r>
              <a:rPr lang="cs-CZ" sz="2000" dirty="0"/>
              <a:t>. </a:t>
            </a:r>
          </a:p>
          <a:p>
            <a:pPr lvl="1"/>
            <a:r>
              <a:rPr lang="cs-CZ" sz="1800" dirty="0"/>
              <a:t>Doporučuje se zařazovat i některé nutriční strategie a na místě je i zařazení některých doplňků stravy.</a:t>
            </a:r>
          </a:p>
          <a:p>
            <a:r>
              <a:rPr lang="cs-CZ" sz="2000" b="1" dirty="0">
                <a:solidFill>
                  <a:srgbClr val="61ABC9"/>
                </a:solidFill>
              </a:rPr>
              <a:t>Výkonnostní či elitní sportovec orientovaný na silově-rychlostní zatížení </a:t>
            </a:r>
            <a:r>
              <a:rPr lang="cs-CZ" sz="2000" dirty="0"/>
              <a:t>(zatížení více než 10 hod/týden) bude mít </a:t>
            </a:r>
            <a:r>
              <a:rPr lang="cs-CZ" sz="2000" b="1" dirty="0">
                <a:solidFill>
                  <a:srgbClr val="61ABC9"/>
                </a:solidFill>
              </a:rPr>
              <a:t>zvýšenou potřebu zejména B a jejich výkony jsou citlivé na adekvátní přísun S před a po zatížení</a:t>
            </a:r>
            <a:r>
              <a:rPr lang="cs-CZ" sz="2000" dirty="0"/>
              <a:t>. </a:t>
            </a:r>
          </a:p>
          <a:p>
            <a:pPr lvl="1"/>
            <a:r>
              <a:rPr lang="cs-CZ" sz="1800" dirty="0"/>
              <a:t>Obecná doporučení pro příjem S a energie však nejsou tak vysoká jako pro vytrvalostní sportovce.</a:t>
            </a:r>
          </a:p>
        </p:txBody>
      </p:sp>
    </p:spTree>
    <p:extLst>
      <p:ext uri="{BB962C8B-B14F-4D97-AF65-F5344CB8AC3E}">
        <p14:creationId xmlns:p14="http://schemas.microsoft.com/office/powerpoint/2010/main" val="314486235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exteriér, tráva, muž, jezdectví&#10;&#10;Popis byl vytvořen automaticky">
            <a:extLst>
              <a:ext uri="{FF2B5EF4-FFF2-40B4-BE49-F238E27FC236}">
                <a16:creationId xmlns:a16="http://schemas.microsoft.com/office/drawing/2014/main" id="{B23B8219-99FE-482B-9AE8-DB37DE0AB8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4" r="11675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32346AD-6A4B-4C29-8479-ECCDE66B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4141555" cy="15509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200" dirty="0"/>
              <a:t>Nutriční podpora vytrvalostních výkonů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E5BAF11-2F37-448D-BAFA-108ED4CB7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cs-CZ" dirty="0"/>
              <a:t>Trénink vs závod</a:t>
            </a:r>
          </a:p>
          <a:p>
            <a:r>
              <a:rPr lang="cs-CZ" dirty="0"/>
              <a:t>Výživa před, během a po zatížení</a:t>
            </a:r>
          </a:p>
          <a:p>
            <a:r>
              <a:rPr lang="cs-CZ" dirty="0"/>
              <a:t>Nutriční strategie</a:t>
            </a:r>
          </a:p>
          <a:p>
            <a:r>
              <a:rPr lang="cs-CZ" dirty="0"/>
              <a:t>Doplňky stravy</a:t>
            </a:r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264563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6EE005-6BA3-4F84-A555-D977C2B1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Nutriční podpora vytrvalostních výkonů</a:t>
            </a:r>
            <a:br>
              <a:rPr lang="cs-CZ" sz="3200" dirty="0"/>
            </a:br>
            <a:r>
              <a:rPr lang="cs-CZ" sz="2400" dirty="0"/>
              <a:t>Energie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546DD-0867-4658-8B12-2ADBB5805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72694" cy="4323338"/>
          </a:xfrm>
        </p:spPr>
        <p:txBody>
          <a:bodyPr>
            <a:normAutofit/>
          </a:bodyPr>
          <a:lstStyle/>
          <a:p>
            <a:r>
              <a:rPr lang="cs-CZ" dirty="0"/>
              <a:t>Klíčové je dodržování </a:t>
            </a:r>
            <a:r>
              <a:rPr lang="cs-CZ" b="1" dirty="0">
                <a:solidFill>
                  <a:srgbClr val="3494BA"/>
                </a:solidFill>
              </a:rPr>
              <a:t>energetické bilance a nastavení energetické dostupnosti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Stanovení cílů – snižování hmotnosti, redukce tukové tkáně, stabilní hmotnost,…</a:t>
            </a:r>
          </a:p>
          <a:p>
            <a:r>
              <a:rPr lang="cs-CZ" dirty="0"/>
              <a:t>Příkladové srovnání energetické potřeby sportovců různé úrovně:</a:t>
            </a:r>
          </a:p>
          <a:p>
            <a:r>
              <a:rPr lang="cs-CZ" dirty="0"/>
              <a:t>Muž, 25 let, 180 cm, 80 kg</a:t>
            </a:r>
          </a:p>
          <a:p>
            <a:pPr lvl="1"/>
            <a:r>
              <a:rPr lang="cs-CZ" dirty="0"/>
              <a:t>BM = ±1900 kcal</a:t>
            </a:r>
          </a:p>
          <a:p>
            <a:pPr lvl="2"/>
            <a:r>
              <a:rPr lang="cs-CZ" dirty="0"/>
              <a:t>Rekreačně trénovaný … 60 min běh … 500 kcal … CEV = ±2900 kcal</a:t>
            </a:r>
          </a:p>
          <a:p>
            <a:pPr lvl="2"/>
            <a:r>
              <a:rPr lang="cs-CZ" dirty="0"/>
              <a:t>Aktivně trénující … 90 min běh … 800 kcal … CEV = ±3200 kcal</a:t>
            </a:r>
          </a:p>
          <a:p>
            <a:pPr lvl="2"/>
            <a:r>
              <a:rPr lang="cs-CZ" dirty="0"/>
              <a:t>Výkonnostní běžec … 150 min běh … 1900 kcal … CEV = ±4400 kcal</a:t>
            </a:r>
          </a:p>
          <a:p>
            <a:pPr lvl="2"/>
            <a:r>
              <a:rPr lang="cs-CZ" dirty="0"/>
              <a:t>Elitní triatlonista … 90 min plavání … 900 kcal</a:t>
            </a:r>
          </a:p>
          <a:p>
            <a:pPr marL="914400" lvl="2" indent="0">
              <a:buNone/>
            </a:pPr>
            <a:r>
              <a:rPr lang="cs-CZ" dirty="0"/>
              <a:t>			     … 120 min cyklistika … 1200 kcal</a:t>
            </a:r>
          </a:p>
          <a:p>
            <a:pPr marL="914400" lvl="2" indent="0">
              <a:buNone/>
            </a:pPr>
            <a:r>
              <a:rPr lang="cs-CZ" dirty="0"/>
              <a:t>			     … 90 min běh … 1100 kcal … CEV = ±5700 kcal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A2E435D-02D8-4B6D-8656-93DB97D11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63" y="2803524"/>
            <a:ext cx="4953000" cy="470535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B7677AFE-F795-45ED-8C7F-9BD69D638C7C}"/>
              </a:ext>
            </a:extLst>
          </p:cNvPr>
          <p:cNvSpPr/>
          <p:nvPr/>
        </p:nvSpPr>
        <p:spPr>
          <a:xfrm>
            <a:off x="1588655" y="4119418"/>
            <a:ext cx="5846618" cy="67425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F03D8492-D855-45F3-81A7-636148DA9BAE}"/>
              </a:ext>
            </a:extLst>
          </p:cNvPr>
          <p:cNvCxnSpPr>
            <a:cxnSpLocks/>
            <a:stCxn id="8" idx="0"/>
            <a:endCxn id="12" idx="2"/>
          </p:cNvCxnSpPr>
          <p:nvPr/>
        </p:nvCxnSpPr>
        <p:spPr>
          <a:xfrm flipH="1" flipV="1">
            <a:off x="3665634" y="2160589"/>
            <a:ext cx="846330" cy="19588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22275831-A315-4B0F-9D23-D0AE91EB9F68}"/>
              </a:ext>
            </a:extLst>
          </p:cNvPr>
          <p:cNvGrpSpPr/>
          <p:nvPr/>
        </p:nvGrpSpPr>
        <p:grpSpPr>
          <a:xfrm>
            <a:off x="113722" y="981299"/>
            <a:ext cx="7103824" cy="1179290"/>
            <a:chOff x="0" y="2652149"/>
            <a:chExt cx="8154193" cy="810809"/>
          </a:xfrm>
        </p:grpSpPr>
        <p:sp>
          <p:nvSpPr>
            <p:cNvPr id="12" name="Obdélník: se zakulacenými rohy 11">
              <a:extLst>
                <a:ext uri="{FF2B5EF4-FFF2-40B4-BE49-F238E27FC236}">
                  <a16:creationId xmlns:a16="http://schemas.microsoft.com/office/drawing/2014/main" id="{7EED412B-6212-4351-94D4-A56CDBCDFA90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3" name="Obdélník: se zakulacenými rohy 4">
              <a:extLst>
                <a:ext uri="{FF2B5EF4-FFF2-40B4-BE49-F238E27FC236}">
                  <a16:creationId xmlns:a16="http://schemas.microsoft.com/office/drawing/2014/main" id="{93EC3E65-DC5D-4E72-9312-0F6450E88726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i="1" dirty="0"/>
                <a:t>Celkový energetický výdej (CEV) během jednoho dne je u skupiny sportovců, kteří trénují 1-2 hod denně zvýšený (</a:t>
              </a:r>
              <a:r>
                <a:rPr lang="cs-CZ" sz="1600" i="1" dirty="0">
                  <a:cs typeface="Calibri" panose="020F0502020204030204" pitchFamily="34" charset="0"/>
                </a:rPr>
                <a:t>˂10 hod/týden)</a:t>
              </a:r>
              <a:r>
                <a:rPr lang="cs-CZ" sz="1600" i="1" dirty="0"/>
                <a:t>. Nicméně se nejedná o výdej, který by bylo problematické uspokojit stravou. </a:t>
              </a:r>
              <a:r>
                <a:rPr lang="cs-CZ" sz="1600" b="1" i="1" dirty="0">
                  <a:solidFill>
                    <a:schemeClr val="accent6">
                      <a:lumMod val="50000"/>
                    </a:schemeClr>
                  </a:solidFill>
                </a:rPr>
                <a:t>Obvykle se jedná o zatížení, která nevyžadují výživu během výkonu.</a:t>
              </a:r>
              <a:endParaRPr lang="en-US" sz="1600" b="1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15" name="Obdélník 14">
            <a:extLst>
              <a:ext uri="{FF2B5EF4-FFF2-40B4-BE49-F238E27FC236}">
                <a16:creationId xmlns:a16="http://schemas.microsoft.com/office/drawing/2014/main" id="{98E6DFF7-A753-41B6-9675-28A252425670}"/>
              </a:ext>
            </a:extLst>
          </p:cNvPr>
          <p:cNvSpPr/>
          <p:nvPr/>
        </p:nvSpPr>
        <p:spPr>
          <a:xfrm>
            <a:off x="1588655" y="4793674"/>
            <a:ext cx="5846618" cy="33762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F881B822-9E52-4AE6-AD04-112B6EAB4DBD}"/>
              </a:ext>
            </a:extLst>
          </p:cNvPr>
          <p:cNvSpPr/>
          <p:nvPr/>
        </p:nvSpPr>
        <p:spPr>
          <a:xfrm>
            <a:off x="1588655" y="5133355"/>
            <a:ext cx="5846618" cy="102774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03F26BF2-5DC2-4D47-AD9C-EB72B0F35BF3}"/>
              </a:ext>
            </a:extLst>
          </p:cNvPr>
          <p:cNvGrpSpPr/>
          <p:nvPr/>
        </p:nvGrpSpPr>
        <p:grpSpPr>
          <a:xfrm>
            <a:off x="5350483" y="2392784"/>
            <a:ext cx="6715374" cy="1366327"/>
            <a:chOff x="0" y="2652149"/>
            <a:chExt cx="8154193" cy="810809"/>
          </a:xfrm>
        </p:grpSpPr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56A09BE1-93D1-4210-94E6-ED4799E83907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9" name="Obdélník: se zakulacenými rohy 4">
              <a:extLst>
                <a:ext uri="{FF2B5EF4-FFF2-40B4-BE49-F238E27FC236}">
                  <a16:creationId xmlns:a16="http://schemas.microsoft.com/office/drawing/2014/main" id="{A498F41F-A5E5-47E4-A679-18814E2893AA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Energetická spotřeba výkonnostních vytrvalostních sportovců je již výrazně vyšší. Větší tréninkový objem (</a:t>
              </a:r>
              <a:r>
                <a:rPr lang="cs-CZ" sz="1600" i="1" dirty="0">
                  <a:cs typeface="Calibri" panose="020F0502020204030204" pitchFamily="34" charset="0"/>
                </a:rPr>
                <a:t>˃10 hod/týden) </a:t>
              </a:r>
              <a:r>
                <a:rPr lang="cs-CZ" sz="1600" i="1" dirty="0"/>
                <a:t>i intenzita tréninku. </a:t>
              </a:r>
              <a:r>
                <a:rPr lang="cs-CZ" sz="1600" b="1" i="1" dirty="0">
                  <a:solidFill>
                    <a:schemeClr val="accent6">
                      <a:lumMod val="50000"/>
                    </a:schemeClr>
                  </a:solidFill>
                </a:rPr>
                <a:t>Kompenzace stravou je zde nutná a důraz na adekvátní přísun S, B a energie během dne a během zatížení jsou zde velmi potřebné.</a:t>
              </a:r>
              <a:endParaRPr lang="en-US" sz="1600" b="1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2ACE5C51-B9B8-4E4C-A981-1B79870A2345}"/>
              </a:ext>
            </a:extLst>
          </p:cNvPr>
          <p:cNvCxnSpPr>
            <a:cxnSpLocks/>
            <a:stCxn id="15" idx="0"/>
            <a:endCxn id="18" idx="2"/>
          </p:cNvCxnSpPr>
          <p:nvPr/>
        </p:nvCxnSpPr>
        <p:spPr>
          <a:xfrm flipV="1">
            <a:off x="4511964" y="3759111"/>
            <a:ext cx="4196206" cy="10345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78DA2936-5086-4B05-AF0D-A97190E9770C}"/>
              </a:ext>
            </a:extLst>
          </p:cNvPr>
          <p:cNvGrpSpPr/>
          <p:nvPr/>
        </p:nvGrpSpPr>
        <p:grpSpPr>
          <a:xfrm>
            <a:off x="7070275" y="4155583"/>
            <a:ext cx="5109161" cy="2395042"/>
            <a:chOff x="0" y="2652149"/>
            <a:chExt cx="8154193" cy="810809"/>
          </a:xfrm>
        </p:grpSpPr>
        <p:sp>
          <p:nvSpPr>
            <p:cNvPr id="24" name="Obdélník: se zakulacenými rohy 23">
              <a:extLst>
                <a:ext uri="{FF2B5EF4-FFF2-40B4-BE49-F238E27FC236}">
                  <a16:creationId xmlns:a16="http://schemas.microsoft.com/office/drawing/2014/main" id="{AB23E350-67F6-49D1-8948-6D8CE81F100B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25" name="Obdélník: se zakulacenými rohy 4">
              <a:extLst>
                <a:ext uri="{FF2B5EF4-FFF2-40B4-BE49-F238E27FC236}">
                  <a16:creationId xmlns:a16="http://schemas.microsoft.com/office/drawing/2014/main" id="{B924D3D4-B27F-4643-B8F5-37DF1C824548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U elitních vytrvalostních sportovců (i 20 hod/týden) se setkáváme s obrovským energetickým výdejem, který je nutné kompenzovat výživou (v některých případech i doplňky stravy). Vyrovnaná energetická bilance a dobrá energetická dostupnost jsou doslova klíčové. Jejich nedodržení vede často ke zdravotním komplikacím a poklesu výkonnosti. </a:t>
              </a:r>
              <a:r>
                <a:rPr lang="cs-CZ" sz="1600" b="1" i="1" dirty="0">
                  <a:solidFill>
                    <a:schemeClr val="accent6">
                      <a:lumMod val="50000"/>
                    </a:schemeClr>
                  </a:solidFill>
                </a:rPr>
                <a:t>Přísun S, B a energie během dne a během zatížení je zde klíčové.</a:t>
              </a:r>
              <a:endParaRPr lang="en-US" sz="1600" b="1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50ECFB2C-EF9E-44F9-9B25-83E48DE0D90E}"/>
              </a:ext>
            </a:extLst>
          </p:cNvPr>
          <p:cNvCxnSpPr>
            <a:cxnSpLocks/>
            <a:stCxn id="16" idx="0"/>
            <a:endCxn id="24" idx="1"/>
          </p:cNvCxnSpPr>
          <p:nvPr/>
        </p:nvCxnSpPr>
        <p:spPr>
          <a:xfrm>
            <a:off x="4511964" y="5133355"/>
            <a:ext cx="2558311" cy="21974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6E44AC81-E32D-45B0-8833-EDF8F45D3825}"/>
              </a:ext>
            </a:extLst>
          </p:cNvPr>
          <p:cNvSpPr txBox="1"/>
          <p:nvPr/>
        </p:nvSpPr>
        <p:spPr>
          <a:xfrm>
            <a:off x="-60494" y="6650071"/>
            <a:ext cx="30123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jako vědecká disciplína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cs-CZ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91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6EE005-6BA3-4F84-A555-D977C2B1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Nutriční podpora vytrvalostních výkonů</a:t>
            </a:r>
            <a:br>
              <a:rPr lang="cs-CZ" sz="3200" dirty="0"/>
            </a:br>
            <a:r>
              <a:rPr lang="cs-CZ" sz="2400" dirty="0"/>
              <a:t>Sacharidy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546DD-0867-4658-8B12-2ADBB5805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473431" cy="4323338"/>
          </a:xfrm>
        </p:spPr>
        <p:txBody>
          <a:bodyPr>
            <a:normAutofit/>
          </a:bodyPr>
          <a:lstStyle/>
          <a:p>
            <a:r>
              <a:rPr lang="cs-CZ" dirty="0"/>
              <a:t>Celková denní potřeba sacharidů u sportovců různé výkonnostní úrovně:</a:t>
            </a:r>
          </a:p>
          <a:p>
            <a:pPr lvl="1"/>
            <a:r>
              <a:rPr lang="cs-CZ" dirty="0"/>
              <a:t>1 hod/den – rekreační sportovec (3-5 hod/týden)			- 3-4 g S/kg TH</a:t>
            </a:r>
          </a:p>
          <a:p>
            <a:pPr lvl="1"/>
            <a:r>
              <a:rPr lang="cs-CZ" dirty="0"/>
              <a:t>1-2 hod/den – aktivní sportovec (5-10 hod/týden)			- 4-6 g S/kg TH</a:t>
            </a:r>
          </a:p>
          <a:p>
            <a:pPr lvl="1"/>
            <a:r>
              <a:rPr lang="cs-CZ" dirty="0"/>
              <a:t>1-3 hod/den – výkonnostní sportovec (˃10 hod/týden)		- 6-8 g S/kg TH</a:t>
            </a:r>
          </a:p>
          <a:p>
            <a:pPr lvl="1"/>
            <a:r>
              <a:rPr lang="cs-CZ" dirty="0"/>
              <a:t>2-4 hod/den – elitní sportovec (i více než 20 hod/týden)		- 8-10 g S/kg TH</a:t>
            </a:r>
          </a:p>
          <a:p>
            <a:pPr lvl="2"/>
            <a:r>
              <a:rPr lang="cs-CZ" sz="1600" dirty="0"/>
              <a:t>Příprava na závod								- </a:t>
            </a:r>
            <a:r>
              <a:rPr lang="cs-CZ" sz="1600" b="1" dirty="0">
                <a:solidFill>
                  <a:srgbClr val="4A7090"/>
                </a:solidFill>
              </a:rPr>
              <a:t>až </a:t>
            </a:r>
            <a:r>
              <a:rPr lang="cs-CZ" sz="1600" b="1" dirty="0">
                <a:solidFill>
                  <a:schemeClr val="bg2">
                    <a:lumMod val="50000"/>
                  </a:schemeClr>
                </a:solidFill>
              </a:rPr>
              <a:t>12-13 g S/kg TH</a:t>
            </a: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A099619E-389C-4EBF-AE7A-AD008013339E}"/>
              </a:ext>
            </a:extLst>
          </p:cNvPr>
          <p:cNvGrpSpPr/>
          <p:nvPr/>
        </p:nvGrpSpPr>
        <p:grpSpPr>
          <a:xfrm>
            <a:off x="9797430" y="2895533"/>
            <a:ext cx="1965484" cy="1066934"/>
            <a:chOff x="0" y="2652149"/>
            <a:chExt cx="8154193" cy="810809"/>
          </a:xfrm>
        </p:grpSpPr>
        <p:sp>
          <p:nvSpPr>
            <p:cNvPr id="28" name="Obdélník: se zakulacenými rohy 27">
              <a:extLst>
                <a:ext uri="{FF2B5EF4-FFF2-40B4-BE49-F238E27FC236}">
                  <a16:creationId xmlns:a16="http://schemas.microsoft.com/office/drawing/2014/main" id="{535DEB4D-0868-4442-9166-461C86F6C328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29" name="Obdélník: se zakulacenými rohy 4">
              <a:extLst>
                <a:ext uri="{FF2B5EF4-FFF2-40B4-BE49-F238E27FC236}">
                  <a16:creationId xmlns:a16="http://schemas.microsoft.com/office/drawing/2014/main" id="{0F7BD540-FA36-48EA-BFA1-3F1C63779F91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r>
                <a:rPr lang="cs-CZ" sz="1600" dirty="0"/>
                <a:t>↑ objem i intenzita zatížení.</a:t>
              </a:r>
            </a:p>
            <a:p>
              <a:r>
                <a:rPr lang="cs-CZ" sz="1600" dirty="0"/>
                <a:t>↑ potřeba S.</a:t>
              </a:r>
            </a:p>
          </p:txBody>
        </p:sp>
      </p:grpSp>
      <p:sp>
        <p:nvSpPr>
          <p:cNvPr id="4" name="Šipka: dolů 3">
            <a:extLst>
              <a:ext uri="{FF2B5EF4-FFF2-40B4-BE49-F238E27FC236}">
                <a16:creationId xmlns:a16="http://schemas.microsoft.com/office/drawing/2014/main" id="{686B792F-92AA-4D25-A9DB-400D6E99D695}"/>
              </a:ext>
            </a:extLst>
          </p:cNvPr>
          <p:cNvSpPr/>
          <p:nvPr/>
        </p:nvSpPr>
        <p:spPr>
          <a:xfrm>
            <a:off x="9374819" y="2290439"/>
            <a:ext cx="310719" cy="2077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Obsah obrázku kreslení&#10;&#10;Popis byl vytvořen automaticky">
            <a:extLst>
              <a:ext uri="{FF2B5EF4-FFF2-40B4-BE49-F238E27FC236}">
                <a16:creationId xmlns:a16="http://schemas.microsoft.com/office/drawing/2014/main" id="{CD3523EB-5660-4352-87C4-17898FA17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75" y="4322258"/>
            <a:ext cx="5547051" cy="265384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EDDDC07-6A8E-4328-A7F9-F2D75A73D14E}"/>
              </a:ext>
            </a:extLst>
          </p:cNvPr>
          <p:cNvSpPr txBox="1"/>
          <p:nvPr/>
        </p:nvSpPr>
        <p:spPr>
          <a:xfrm>
            <a:off x="-60494" y="6650071"/>
            <a:ext cx="30123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jako vědecká disciplína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cs-CZ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172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6EE005-6BA3-4F84-A555-D977C2B1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Nutriční podpora vytrvalostních výkonů</a:t>
            </a:r>
            <a:br>
              <a:rPr lang="cs-CZ" sz="3200" dirty="0"/>
            </a:br>
            <a:r>
              <a:rPr lang="cs-CZ" sz="2400" dirty="0"/>
              <a:t>Sacharidy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546DD-0867-4658-8B12-2ADBB5805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1147723" cy="4323338"/>
          </a:xfrm>
        </p:spPr>
        <p:txBody>
          <a:bodyPr>
            <a:normAutofit/>
          </a:bodyPr>
          <a:lstStyle/>
          <a:p>
            <a:r>
              <a:rPr lang="cs-CZ" dirty="0"/>
              <a:t>Muž, 25 let, 180 cm, 80 kg</a:t>
            </a:r>
          </a:p>
          <a:p>
            <a:pPr lvl="1"/>
            <a:r>
              <a:rPr lang="cs-CZ" dirty="0"/>
              <a:t>1 hod/den – rekreační sportovec (3-5 hod/týden)			- 3-4 g S/kg TH			…	240-320 g S/den</a:t>
            </a:r>
          </a:p>
          <a:p>
            <a:pPr lvl="1"/>
            <a:r>
              <a:rPr lang="cs-CZ" dirty="0"/>
              <a:t>1-2 hod/den – aktivní sportovec (5-10 hod/týden)			- 4-6 g S/kg TH			…	320-480 g S/den</a:t>
            </a:r>
          </a:p>
          <a:p>
            <a:pPr lvl="1"/>
            <a:r>
              <a:rPr lang="cs-CZ" dirty="0"/>
              <a:t>1-3 hod/den – výkonnostní sportovec (˃10 hod/týden)		- 6-8 g S/kg TH			…	480-640 g S/den</a:t>
            </a:r>
          </a:p>
          <a:p>
            <a:pPr lvl="1"/>
            <a:r>
              <a:rPr lang="cs-CZ" dirty="0"/>
              <a:t>2-4 hod/den – elitní sportovec (i více než 20 hod/týden)		- 8-10 g S/kg TH		…	640-800 g S/den</a:t>
            </a:r>
          </a:p>
          <a:p>
            <a:pPr lvl="2"/>
            <a:r>
              <a:rPr lang="cs-CZ" sz="1600" dirty="0"/>
              <a:t>Příprava na závod								- </a:t>
            </a:r>
            <a:r>
              <a:rPr lang="cs-CZ" sz="1600" b="1" dirty="0">
                <a:solidFill>
                  <a:srgbClr val="4A7090"/>
                </a:solidFill>
              </a:rPr>
              <a:t>až </a:t>
            </a:r>
            <a:r>
              <a:rPr lang="cs-CZ" sz="1600" b="1" dirty="0">
                <a:solidFill>
                  <a:schemeClr val="bg2">
                    <a:lumMod val="50000"/>
                  </a:schemeClr>
                </a:solidFill>
              </a:rPr>
              <a:t>12-13 g S/kg TH	…	960-1040 g S/den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D849562E-FAF0-4277-9145-6B38651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50" y="4322258"/>
            <a:ext cx="1193800" cy="1193800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A52FB687-E7FB-4A5E-9F6E-10AF05AE7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50" y="4474658"/>
            <a:ext cx="1193800" cy="119380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ABFF60CF-63CE-4525-A48F-5BDCB6F81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50" y="4627058"/>
            <a:ext cx="1193800" cy="1193800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B65DBFDF-45E6-45B0-8BFF-732A41A26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50" y="4779458"/>
            <a:ext cx="1193800" cy="1193800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8FB734AC-25A9-4E29-BA6B-C8E9D6D5A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50" y="4931858"/>
            <a:ext cx="1193800" cy="1193800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F443C731-45B6-4B40-A446-A9A1CAAEA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50" y="5084258"/>
            <a:ext cx="1193800" cy="1193800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765BAD99-66B8-4DD1-8C7C-3A1D11AAD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50" y="5236658"/>
            <a:ext cx="1193800" cy="1193800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108BB77D-0CEB-4349-8AD4-36D36C68E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750" y="5389058"/>
            <a:ext cx="1193800" cy="1193800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96629072-D060-4444-BF34-0319E0D28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50" y="5541458"/>
            <a:ext cx="1193800" cy="1193800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5B0CDBCE-7312-4087-B8B6-5295CDF3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50" y="5693858"/>
            <a:ext cx="1193800" cy="1193800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A502F096-DA7A-41B8-B040-F1CF7A0B6D61}"/>
              </a:ext>
            </a:extLst>
          </p:cNvPr>
          <p:cNvSpPr txBox="1"/>
          <p:nvPr/>
        </p:nvSpPr>
        <p:spPr>
          <a:xfrm>
            <a:off x="698776" y="5407693"/>
            <a:ext cx="3217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10 ks banánů (±120 g) … ±300 g S</a:t>
            </a:r>
          </a:p>
        </p:txBody>
      </p:sp>
      <p:pic>
        <p:nvPicPr>
          <p:cNvPr id="40" name="Obrázek 39" descr="Obsah obrázku zvíře, vsedě, kobliha, malé&#10;&#10;Popis byl vytvořen automaticky">
            <a:extLst>
              <a:ext uri="{FF2B5EF4-FFF2-40B4-BE49-F238E27FC236}">
                <a16:creationId xmlns:a16="http://schemas.microsoft.com/office/drawing/2014/main" id="{A6B1190B-A675-4717-8821-25B156BE3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23" y="4488620"/>
            <a:ext cx="2668669" cy="2054875"/>
          </a:xfrm>
          <a:prstGeom prst="rect">
            <a:avLst/>
          </a:prstGeom>
        </p:spPr>
      </p:pic>
      <p:sp>
        <p:nvSpPr>
          <p:cNvPr id="41" name="TextovéPole 40">
            <a:extLst>
              <a:ext uri="{FF2B5EF4-FFF2-40B4-BE49-F238E27FC236}">
                <a16:creationId xmlns:a16="http://schemas.microsoft.com/office/drawing/2014/main" id="{11D223A2-4FA9-4B63-B453-345DF7B7BBDD}"/>
              </a:ext>
            </a:extLst>
          </p:cNvPr>
          <p:cNvSpPr txBox="1"/>
          <p:nvPr/>
        </p:nvSpPr>
        <p:spPr>
          <a:xfrm>
            <a:off x="4884170" y="5375998"/>
            <a:ext cx="2512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Chléb (1,5 kg) … ±650 g S</a:t>
            </a:r>
          </a:p>
        </p:txBody>
      </p:sp>
      <p:pic>
        <p:nvPicPr>
          <p:cNvPr id="43" name="Obrázek 42" descr="Obsah obrázku těstoviny, jídlo, hranolky, stůl&#10;&#10;Popis byl vytvořen automaticky">
            <a:extLst>
              <a:ext uri="{FF2B5EF4-FFF2-40B4-BE49-F238E27FC236}">
                <a16:creationId xmlns:a16="http://schemas.microsoft.com/office/drawing/2014/main" id="{ABA3CCEA-1094-42B6-AB5E-056882CC6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165" y="4770770"/>
            <a:ext cx="2163224" cy="1713157"/>
          </a:xfrm>
          <a:prstGeom prst="rect">
            <a:avLst/>
          </a:prstGeom>
        </p:spPr>
      </p:pic>
      <p:sp>
        <p:nvSpPr>
          <p:cNvPr id="44" name="TextovéPole 43">
            <a:extLst>
              <a:ext uri="{FF2B5EF4-FFF2-40B4-BE49-F238E27FC236}">
                <a16:creationId xmlns:a16="http://schemas.microsoft.com/office/drawing/2014/main" id="{BD3CBEDF-721D-4365-BD51-E3E4C6E5975D}"/>
              </a:ext>
            </a:extLst>
          </p:cNvPr>
          <p:cNvSpPr txBox="1"/>
          <p:nvPr/>
        </p:nvSpPr>
        <p:spPr>
          <a:xfrm>
            <a:off x="8351865" y="5329904"/>
            <a:ext cx="3448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Vařené těstoviny (±4 kg) … ±950 g S</a:t>
            </a:r>
          </a:p>
        </p:txBody>
      </p:sp>
      <p:grpSp>
        <p:nvGrpSpPr>
          <p:cNvPr id="46" name="Skupina 45">
            <a:extLst>
              <a:ext uri="{FF2B5EF4-FFF2-40B4-BE49-F238E27FC236}">
                <a16:creationId xmlns:a16="http://schemas.microsoft.com/office/drawing/2014/main" id="{E1F2C100-D1C1-4CF4-A086-A2788463D1FB}"/>
              </a:ext>
            </a:extLst>
          </p:cNvPr>
          <p:cNvGrpSpPr/>
          <p:nvPr/>
        </p:nvGrpSpPr>
        <p:grpSpPr>
          <a:xfrm>
            <a:off x="7623111" y="113383"/>
            <a:ext cx="4453433" cy="3591750"/>
            <a:chOff x="0" y="2652149"/>
            <a:chExt cx="8154193" cy="810809"/>
          </a:xfrm>
        </p:grpSpPr>
        <p:sp>
          <p:nvSpPr>
            <p:cNvPr id="47" name="Obdélník: se zakulacenými rohy 46">
              <a:extLst>
                <a:ext uri="{FF2B5EF4-FFF2-40B4-BE49-F238E27FC236}">
                  <a16:creationId xmlns:a16="http://schemas.microsoft.com/office/drawing/2014/main" id="{71779FA5-24C8-40CD-AB62-D333D1920AF6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48" name="Obdélník: se zakulacenými rohy 4">
              <a:extLst>
                <a:ext uri="{FF2B5EF4-FFF2-40B4-BE49-F238E27FC236}">
                  <a16:creationId xmlns:a16="http://schemas.microsoft.com/office/drawing/2014/main" id="{B6E51390-059C-4427-A1C5-4C403B213DED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b="1" i="1" dirty="0" err="1">
                  <a:solidFill>
                    <a:schemeClr val="accent6">
                      <a:lumMod val="50000"/>
                    </a:schemeClr>
                  </a:solidFill>
                </a:rPr>
                <a:t>Training</a:t>
              </a:r>
              <a:r>
                <a:rPr lang="cs-CZ" sz="1600" b="1" i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cs-CZ" sz="1600" b="1" i="1" dirty="0" err="1">
                  <a:solidFill>
                    <a:schemeClr val="accent6">
                      <a:lumMod val="50000"/>
                    </a:schemeClr>
                  </a:solidFill>
                </a:rPr>
                <a:t>the</a:t>
              </a:r>
              <a:r>
                <a:rPr lang="cs-CZ" sz="1600" b="1" i="1" dirty="0">
                  <a:solidFill>
                    <a:schemeClr val="accent6">
                      <a:lumMod val="50000"/>
                    </a:schemeClr>
                  </a:solidFill>
                </a:rPr>
                <a:t> gut…</a:t>
              </a:r>
            </a:p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b="1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49" name="Obrázek 48">
            <a:extLst>
              <a:ext uri="{FF2B5EF4-FFF2-40B4-BE49-F238E27FC236}">
                <a16:creationId xmlns:a16="http://schemas.microsoft.com/office/drawing/2014/main" id="{6A828AB1-97EA-4007-90CA-B3388892A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813" y="671129"/>
            <a:ext cx="4098694" cy="2668803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636E2A97-83AF-484E-8D42-D681AE89ED66}"/>
              </a:ext>
            </a:extLst>
          </p:cNvPr>
          <p:cNvSpPr/>
          <p:nvPr/>
        </p:nvSpPr>
        <p:spPr>
          <a:xfrm>
            <a:off x="1145413" y="3695987"/>
            <a:ext cx="10510967" cy="73306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65602686-4CC4-47F4-B12C-417BED2DB4C0}"/>
              </a:ext>
            </a:extLst>
          </p:cNvPr>
          <p:cNvCxnSpPr>
            <a:cxnSpLocks/>
            <a:stCxn id="50" idx="0"/>
            <a:endCxn id="48" idx="1"/>
          </p:cNvCxnSpPr>
          <p:nvPr/>
        </p:nvCxnSpPr>
        <p:spPr>
          <a:xfrm flipV="1">
            <a:off x="6400897" y="1909258"/>
            <a:ext cx="1243831" cy="17867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993930D5-2652-4AA7-AD5C-68B970CA0422}"/>
              </a:ext>
            </a:extLst>
          </p:cNvPr>
          <p:cNvSpPr txBox="1"/>
          <p:nvPr/>
        </p:nvSpPr>
        <p:spPr>
          <a:xfrm>
            <a:off x="-60494" y="6650071"/>
            <a:ext cx="30123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jako vědecká disciplína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cs-CZ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48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4595523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80383" y="3847209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±1-2 g S/kg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333612" y="3999768"/>
            <a:ext cx="1035320" cy="26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0,5</a:t>
            </a: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g S/kg TH</a:t>
            </a:r>
          </a:p>
        </p:txBody>
      </p:sp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pic>
        <p:nvPicPr>
          <p:cNvPr id="33" name="Obrázek 3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E141A30B-26D5-4EBB-8AB5-50D50CAF7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97" y="4431853"/>
            <a:ext cx="1130330" cy="1130330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0E196038-9624-4120-9A9C-5A5C99D5A4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89" y="4740621"/>
            <a:ext cx="1278776" cy="1278776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sp>
        <p:nvSpPr>
          <p:cNvPr id="45" name="Nadpis 1">
            <a:extLst>
              <a:ext uri="{FF2B5EF4-FFF2-40B4-BE49-F238E27FC236}">
                <a16:creationId xmlns:a16="http://schemas.microsoft.com/office/drawing/2014/main" id="{10AC94DD-40FE-4C81-8884-B1D582719D7A}"/>
              </a:ext>
            </a:extLst>
          </p:cNvPr>
          <p:cNvSpPr txBox="1">
            <a:spLocks/>
          </p:cNvSpPr>
          <p:nvPr/>
        </p:nvSpPr>
        <p:spPr>
          <a:xfrm>
            <a:off x="677334" y="352143"/>
            <a:ext cx="8596668" cy="13208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0" dirty="0">
                <a:latin typeface="Trebuchet MS" panose="020B0603020202020204" pitchFamily="34" charset="0"/>
              </a:rPr>
              <a:t>Nutriční podpora vytrvalostních výkonů</a:t>
            </a:r>
            <a:br>
              <a:rPr lang="cs-CZ" sz="3200" b="0" dirty="0">
                <a:latin typeface="Trebuchet MS" panose="020B0603020202020204" pitchFamily="34" charset="0"/>
              </a:rPr>
            </a:br>
            <a:r>
              <a:rPr lang="cs-CZ" sz="2400" b="0" dirty="0">
                <a:latin typeface="Trebuchet MS" panose="020B0603020202020204" pitchFamily="34" charset="0"/>
              </a:rPr>
              <a:t>Sacharidy před, během a po zatížení</a:t>
            </a:r>
          </a:p>
          <a:p>
            <a:r>
              <a:rPr lang="cs-CZ" sz="2400" b="0" dirty="0">
                <a:latin typeface="Trebuchet MS" panose="020B0603020202020204" pitchFamily="34" charset="0"/>
              </a:rPr>
              <a:t>Rekreační a aktivní sportovci (trénink do 1-2 hod/den)</a:t>
            </a:r>
            <a:endParaRPr lang="cs-CZ" sz="3200" b="0" dirty="0">
              <a:latin typeface="Trebuchet MS" panose="020B0603020202020204" pitchFamily="34" charset="0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5FAB7BA2-34A8-41A4-9286-F7B6A715E442}"/>
              </a:ext>
            </a:extLst>
          </p:cNvPr>
          <p:cNvSpPr/>
          <p:nvPr/>
        </p:nvSpPr>
        <p:spPr>
          <a:xfrm>
            <a:off x="5726702" y="39743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±0,5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g S/kg TH</a:t>
            </a:r>
          </a:p>
        </p:txBody>
      </p:sp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232899" y="3793507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±1 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g S/kg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734671" y="3789262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±1 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g S/kg TH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prstClr val="black"/>
                </a:solidFill>
                <a:latin typeface="Trebuchet MS" panose="020B0603020202020204" pitchFamily="34" charset="0"/>
              </a:rPr>
              <a:t>Ostatní jídla dne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bdélník 72">
            <a:extLst>
              <a:ext uri="{FF2B5EF4-FFF2-40B4-BE49-F238E27FC236}">
                <a16:creationId xmlns:a16="http://schemas.microsoft.com/office/drawing/2014/main" id="{321FDD81-EE24-4AF7-87F2-0159E44CE171}"/>
              </a:ext>
            </a:extLst>
          </p:cNvPr>
          <p:cNvSpPr/>
          <p:nvPr/>
        </p:nvSpPr>
        <p:spPr>
          <a:xfrm>
            <a:off x="237823" y="6282781"/>
            <a:ext cx="1003388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Rekreační sportovci 3-4 g S/kg/den; Aktivní sportovci 4-6 g S/kg/den</a:t>
            </a:r>
          </a:p>
        </p:txBody>
      </p:sp>
      <p:sp>
        <p:nvSpPr>
          <p:cNvPr id="74" name="TextovéPole 73">
            <a:extLst>
              <a:ext uri="{FF2B5EF4-FFF2-40B4-BE49-F238E27FC236}">
                <a16:creationId xmlns:a16="http://schemas.microsoft.com/office/drawing/2014/main" id="{7C849B2B-D358-4F64-B141-08EB2E72779E}"/>
              </a:ext>
            </a:extLst>
          </p:cNvPr>
          <p:cNvSpPr txBox="1"/>
          <p:nvPr/>
        </p:nvSpPr>
        <p:spPr>
          <a:xfrm>
            <a:off x="3457200" y="3580492"/>
            <a:ext cx="300082" cy="10509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Dlouhodobá vytrvalost</a:t>
            </a:r>
          </a:p>
        </p:txBody>
      </p:sp>
      <p:pic>
        <p:nvPicPr>
          <p:cNvPr id="75" name="Obrázek 7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81BA3995-A517-498C-9ACF-275EBF3A99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02" y="3622182"/>
            <a:ext cx="1786975" cy="1005173"/>
          </a:xfrm>
          <a:prstGeom prst="rect">
            <a:avLst/>
          </a:prstGeom>
        </p:spPr>
      </p:pic>
      <p:pic>
        <p:nvPicPr>
          <p:cNvPr id="76" name="Obrázek 75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DD92C4E7-6D4B-4EEB-880A-CDC58B5DA4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789" y="4679039"/>
            <a:ext cx="1173110" cy="1227020"/>
          </a:xfrm>
          <a:prstGeom prst="rect">
            <a:avLst/>
          </a:prstGeom>
        </p:spPr>
      </p:pic>
      <p:pic>
        <p:nvPicPr>
          <p:cNvPr id="77" name="Obrázek 76" descr="Obsah obrázku exteriér, kolo, jezdectví, muž&#10;&#10;Popis byl vytvořen automaticky">
            <a:extLst>
              <a:ext uri="{FF2B5EF4-FFF2-40B4-BE49-F238E27FC236}">
                <a16:creationId xmlns:a16="http://schemas.microsoft.com/office/drawing/2014/main" id="{7A7853EE-2944-45D5-BD30-D7CEF25E57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10" y="2308258"/>
            <a:ext cx="1677729" cy="1256659"/>
          </a:xfrm>
          <a:prstGeom prst="rect">
            <a:avLst/>
          </a:prstGeom>
        </p:spPr>
      </p:pic>
      <p:sp>
        <p:nvSpPr>
          <p:cNvPr id="78" name="Obdélník 77">
            <a:extLst>
              <a:ext uri="{FF2B5EF4-FFF2-40B4-BE49-F238E27FC236}">
                <a16:creationId xmlns:a16="http://schemas.microsoft.com/office/drawing/2014/main" id="{C12EA7B9-05E3-4BC5-ACB6-9C9E5CBC24FD}"/>
              </a:ext>
            </a:extLst>
          </p:cNvPr>
          <p:cNvSpPr/>
          <p:nvPr/>
        </p:nvSpPr>
        <p:spPr>
          <a:xfrm>
            <a:off x="2336623" y="39937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±0,5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g S/kg TH</a:t>
            </a:r>
          </a:p>
        </p:txBody>
      </p:sp>
      <p:sp>
        <p:nvSpPr>
          <p:cNvPr id="79" name="TextovéPole 78">
            <a:extLst>
              <a:ext uri="{FF2B5EF4-FFF2-40B4-BE49-F238E27FC236}">
                <a16:creationId xmlns:a16="http://schemas.microsoft.com/office/drawing/2014/main" id="{5FEE9970-BB2C-4DFC-ABEA-8A975AA41515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(2018) – </a:t>
            </a:r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Nutrition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health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fitness and sport.</a:t>
            </a:r>
          </a:p>
        </p:txBody>
      </p:sp>
    </p:spTree>
    <p:extLst>
      <p:ext uri="{BB962C8B-B14F-4D97-AF65-F5344CB8AC3E}">
        <p14:creationId xmlns:p14="http://schemas.microsoft.com/office/powerpoint/2010/main" val="2356512268"/>
      </p:ext>
    </p:extLst>
  </p:cSld>
  <p:clrMapOvr>
    <a:masterClrMapping/>
  </p:clrMapOvr>
  <p:transition spd="slow">
    <p:push dir="u"/>
  </p:transition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zeta">
  <a:themeElements>
    <a:clrScheme name="Modro-zelená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1_Citáty">
  <a:themeElements>
    <a:clrScheme name="Vlastní 1">
      <a:dk1>
        <a:sysClr val="windowText" lastClr="000000"/>
      </a:dk1>
      <a:lt1>
        <a:sysClr val="window" lastClr="FFFFFF"/>
      </a:lt1>
      <a:dk2>
        <a:srgbClr val="FFFFFF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2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3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4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5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6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7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4866</Words>
  <Application>Microsoft Office PowerPoint</Application>
  <PresentationFormat>Širokoúhlá obrazovka</PresentationFormat>
  <Paragraphs>443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35</vt:i4>
      </vt:variant>
    </vt:vector>
  </HeadingPairs>
  <TitlesOfParts>
    <vt:vector size="44" baseType="lpstr">
      <vt:lpstr>Arial</vt:lpstr>
      <vt:lpstr>Calibri</vt:lpstr>
      <vt:lpstr>Century Gothic</vt:lpstr>
      <vt:lpstr>Trebuchet MS</vt:lpstr>
      <vt:lpstr>Wingdings 2</vt:lpstr>
      <vt:lpstr>Wingdings 3</vt:lpstr>
      <vt:lpstr>Fazeta</vt:lpstr>
      <vt:lpstr>1_Fazeta</vt:lpstr>
      <vt:lpstr>1_Citáty</vt:lpstr>
      <vt:lpstr>Sportovní výživa - Specifika výživy vytrvalostních vs. silových sportovců - Před, během a po zatížení</vt:lpstr>
      <vt:lpstr>Výživa v podpoře vytrvalostních vs silově-rychlostních disciplín Klíčové zásady výživy v kontextu fyziologie zátěže</vt:lpstr>
      <vt:lpstr>Výživa v podpoře sportovního výkonu Výkonnostní úroveň</vt:lpstr>
      <vt:lpstr>Výživa v podpoře sportovního výkonu Vytrvalost vs síla a rychlost v kontextu výkonnostní úrovně</vt:lpstr>
      <vt:lpstr>Nutriční podpora vytrvalostních výkonů</vt:lpstr>
      <vt:lpstr>Nutriční podpora vytrvalostních výkonů Energie</vt:lpstr>
      <vt:lpstr>Nutriční podpora vytrvalostních výkonů Sacharidy</vt:lpstr>
      <vt:lpstr>Nutriční podpora vytrvalostních výkonů Sacharidy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Nutriční podpora silově-rychlostních výkonů</vt:lpstr>
      <vt:lpstr>Nutriční podpora silově-rychlostních výkonů Energie</vt:lpstr>
      <vt:lpstr>Nutriční podpora silově-rychlostních výkonů Sacharidy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Doplňková informace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Sportovní výživa - Specifika výživy vytrvalostních vs. silových sportovců - Před, během a po zatížení</dc:title>
  <dc:creator>Tomáš Hlinský</dc:creator>
  <cp:lastModifiedBy>Tomáš Hlinský</cp:lastModifiedBy>
  <cp:revision>69</cp:revision>
  <dcterms:created xsi:type="dcterms:W3CDTF">2020-04-11T13:32:22Z</dcterms:created>
  <dcterms:modified xsi:type="dcterms:W3CDTF">2021-03-21T20:13:46Z</dcterms:modified>
</cp:coreProperties>
</file>