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56"/>
  </p:notesMasterIdLst>
  <p:handoutMasterIdLst>
    <p:handoutMasterId r:id="rId57"/>
  </p:handoutMasterIdLst>
  <p:sldIdLst>
    <p:sldId id="256" r:id="rId5"/>
    <p:sldId id="258" r:id="rId6"/>
    <p:sldId id="257" r:id="rId7"/>
    <p:sldId id="259" r:id="rId8"/>
    <p:sldId id="261" r:id="rId9"/>
    <p:sldId id="264" r:id="rId10"/>
    <p:sldId id="263" r:id="rId11"/>
    <p:sldId id="266" r:id="rId12"/>
    <p:sldId id="272" r:id="rId13"/>
    <p:sldId id="274" r:id="rId14"/>
    <p:sldId id="273" r:id="rId15"/>
    <p:sldId id="276" r:id="rId16"/>
    <p:sldId id="275" r:id="rId17"/>
    <p:sldId id="277" r:id="rId18"/>
    <p:sldId id="279" r:id="rId19"/>
    <p:sldId id="281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301" r:id="rId28"/>
    <p:sldId id="294" r:id="rId29"/>
    <p:sldId id="295" r:id="rId30"/>
    <p:sldId id="297" r:id="rId31"/>
    <p:sldId id="298" r:id="rId32"/>
    <p:sldId id="307" r:id="rId33"/>
    <p:sldId id="308" r:id="rId34"/>
    <p:sldId id="310" r:id="rId35"/>
    <p:sldId id="312" r:id="rId36"/>
    <p:sldId id="313" r:id="rId37"/>
    <p:sldId id="314" r:id="rId38"/>
    <p:sldId id="315" r:id="rId39"/>
    <p:sldId id="349" r:id="rId40"/>
    <p:sldId id="316" r:id="rId41"/>
    <p:sldId id="317" r:id="rId42"/>
    <p:sldId id="322" r:id="rId43"/>
    <p:sldId id="319" r:id="rId44"/>
    <p:sldId id="328" r:id="rId45"/>
    <p:sldId id="329" r:id="rId46"/>
    <p:sldId id="331" r:id="rId47"/>
    <p:sldId id="320" r:id="rId48"/>
    <p:sldId id="339" r:id="rId49"/>
    <p:sldId id="341" r:id="rId50"/>
    <p:sldId id="342" r:id="rId51"/>
    <p:sldId id="332" r:id="rId52"/>
    <p:sldId id="334" r:id="rId53"/>
    <p:sldId id="296" r:id="rId54"/>
    <p:sldId id="348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03B86F-E0E4-8740-93B2-E7020B9F3FEF}" v="3" dt="2024-04-02T07:39:44.9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6270" autoAdjust="0"/>
  </p:normalViewPr>
  <p:slideViewPr>
    <p:cSldViewPr snapToGrid="0">
      <p:cViewPr varScale="1">
        <p:scale>
          <a:sx n="105" d="100"/>
          <a:sy n="105" d="100"/>
        </p:scale>
        <p:origin x="1880" y="18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71B0BDB8-1129-3243-999A-A1629CB3BADE}"/>
    <pc:docChg chg="addSld delSld modSld sldOrd">
      <pc:chgData name="Pavlína Bazalová" userId="e219d983-eaf7-45be-b67d-109fd92f69b5" providerId="ADAL" clId="{71B0BDB8-1129-3243-999A-A1629CB3BADE}" dt="2023-04-28T05:26:34.086" v="5" actId="20578"/>
      <pc:docMkLst>
        <pc:docMk/>
      </pc:docMkLst>
      <pc:sldChg chg="modSp mod">
        <pc:chgData name="Pavlína Bazalová" userId="e219d983-eaf7-45be-b67d-109fd92f69b5" providerId="ADAL" clId="{71B0BDB8-1129-3243-999A-A1629CB3BADE}" dt="2023-04-28T05:24:46.479" v="0" actId="20577"/>
        <pc:sldMkLst>
          <pc:docMk/>
          <pc:sldMk cId="1158939877" sldId="256"/>
        </pc:sldMkLst>
        <pc:spChg chg="mod">
          <ac:chgData name="Pavlína Bazalová" userId="e219d983-eaf7-45be-b67d-109fd92f69b5" providerId="ADAL" clId="{71B0BDB8-1129-3243-999A-A1629CB3BADE}" dt="2023-04-28T05:24:46.479" v="0" actId="20577"/>
          <ac:spMkLst>
            <pc:docMk/>
            <pc:sldMk cId="1158939877" sldId="256"/>
            <ac:spMk id="3" creationId="{E41AC406-9E40-DE47-946B-D00D18C67F55}"/>
          </ac:spMkLst>
        </pc:spChg>
      </pc:sldChg>
      <pc:sldChg chg="ord">
        <pc:chgData name="Pavlína Bazalová" userId="e219d983-eaf7-45be-b67d-109fd92f69b5" providerId="ADAL" clId="{71B0BDB8-1129-3243-999A-A1629CB3BADE}" dt="2023-04-28T05:26:34.086" v="5" actId="20578"/>
        <pc:sldMkLst>
          <pc:docMk/>
          <pc:sldMk cId="4187875023" sldId="296"/>
        </pc:sldMkLst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0" sldId="307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0" sldId="307"/>
            <ac:spMk id="600" creationId="{00000000-0000-0000-0000-000000000000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0" sldId="308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0" sldId="308"/>
            <ac:spMk id="607" creationId="{00000000-0000-0000-0000-000000000000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0" sldId="309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0" sldId="309"/>
            <ac:spMk id="619" creationId="{00000000-0000-0000-0000-000000000000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0" sldId="310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0" sldId="310"/>
            <ac:spMk id="627" creationId="{00000000-0000-0000-0000-000000000000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0" sldId="311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0" sldId="311"/>
            <ac:spMk id="638" creationId="{00000000-0000-0000-0000-000000000000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0" sldId="312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0" sldId="312"/>
            <ac:spMk id="648" creationId="{00000000-0000-0000-0000-000000000000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0" sldId="313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0" sldId="313"/>
            <ac:spMk id="656" creationId="{00000000-0000-0000-0000-000000000000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0" sldId="314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0" sldId="314"/>
            <ac:spMk id="668" creationId="{00000000-0000-0000-0000-000000000000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0" sldId="315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0" sldId="315"/>
            <ac:spMk id="678" creationId="{00000000-0000-0000-0000-000000000000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0" sldId="316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0" sldId="316"/>
            <ac:spMk id="688" creationId="{00000000-0000-0000-0000-000000000000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0" sldId="317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0" sldId="317"/>
            <ac:spMk id="699" creationId="{00000000-0000-0000-0000-000000000000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0" sldId="319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0" sldId="319"/>
            <ac:spMk id="718" creationId="{00000000-0000-0000-0000-000000000000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0" sldId="320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0" sldId="320"/>
            <ac:spMk id="726" creationId="{00000000-0000-0000-0000-000000000000}"/>
          </ac:spMkLst>
        </pc:spChg>
      </pc:sldChg>
      <pc:sldChg chg="modSp add del">
        <pc:chgData name="Pavlína Bazalová" userId="e219d983-eaf7-45be-b67d-109fd92f69b5" providerId="ADAL" clId="{71B0BDB8-1129-3243-999A-A1629CB3BADE}" dt="2023-04-28T05:25:19.399" v="2" actId="2696"/>
        <pc:sldMkLst>
          <pc:docMk/>
          <pc:sldMk cId="0" sldId="321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0" sldId="321"/>
            <ac:spMk id="733" creationId="{00000000-0000-0000-0000-000000000000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3317123774" sldId="322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3317123774" sldId="322"/>
            <ac:spMk id="2" creationId="{F25FDB73-FB7C-0749-610F-6C35BAAC0971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170366578" sldId="323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170366578" sldId="323"/>
            <ac:spMk id="2" creationId="{C3519B13-4E9B-7162-13A4-0F0419065AD9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844179670" sldId="328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844179670" sldId="328"/>
            <ac:spMk id="2" creationId="{8C125791-6DBD-424B-C1DE-521AE07EEC58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2681030341" sldId="329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2681030341" sldId="329"/>
            <ac:spMk id="2" creationId="{A9159084-A5F3-8C3B-1656-2A8B147119A5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1270507964" sldId="330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1270507964" sldId="330"/>
            <ac:spMk id="2" creationId="{C04FC5D9-891A-087A-9540-1B1C3FEBE591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2674046184" sldId="331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2674046184" sldId="331"/>
            <ac:spMk id="2" creationId="{DB795ACC-8EDB-87DB-FB15-98E253CD670F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1203289525" sldId="332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1203289525" sldId="332"/>
            <ac:spMk id="2" creationId="{13E5BAB3-93DE-4588-21FE-EA592742D837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2832162593" sldId="334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2832162593" sldId="334"/>
            <ac:spMk id="2" creationId="{DD96E253-A9BD-0141-04FA-A126F5783DBD}"/>
          </ac:spMkLst>
        </pc:spChg>
      </pc:sldChg>
      <pc:sldChg chg="modSp add del">
        <pc:chgData name="Pavlína Bazalová" userId="e219d983-eaf7-45be-b67d-109fd92f69b5" providerId="ADAL" clId="{71B0BDB8-1129-3243-999A-A1629CB3BADE}" dt="2023-04-28T05:26:24.014" v="3" actId="2696"/>
        <pc:sldMkLst>
          <pc:docMk/>
          <pc:sldMk cId="2126859119" sldId="335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2126859119" sldId="335"/>
            <ac:spMk id="2" creationId="{F6CE723F-731E-850E-9C79-2EB982AFF800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2478533891" sldId="339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2478533891" sldId="339"/>
            <ac:spMk id="2" creationId="{42428EE9-452F-EA1C-221A-3A4E38503C39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2900401174" sldId="340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2900401174" sldId="340"/>
            <ac:spMk id="2" creationId="{81CFEEF3-E31C-C979-FBB9-A1F8B16C339D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3841985848" sldId="341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3841985848" sldId="341"/>
            <ac:spMk id="2" creationId="{541EB2AE-0170-8A1D-5806-83ECB1D893B5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416589062" sldId="342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416589062" sldId="342"/>
            <ac:spMk id="2" creationId="{6E3E9EA1-1086-F8EB-6EBB-5FE3D8138CF6}"/>
          </ac:spMkLst>
        </pc:spChg>
      </pc:sldChg>
      <pc:sldChg chg="modSp add del">
        <pc:chgData name="Pavlína Bazalová" userId="e219d983-eaf7-45be-b67d-109fd92f69b5" providerId="ADAL" clId="{71B0BDB8-1129-3243-999A-A1629CB3BADE}" dt="2023-04-28T05:26:30.900" v="4" actId="2696"/>
        <pc:sldMkLst>
          <pc:docMk/>
          <pc:sldMk cId="4167851360" sldId="345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4167851360" sldId="345"/>
            <ac:spMk id="2" creationId="{E2EA3527-77FA-1FBF-465D-73843967C435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1189983478" sldId="348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1189983478" sldId="348"/>
            <ac:spMk id="2" creationId="{D51D77AF-33EF-4C3F-D038-B5CBD13621DA}"/>
          </ac:spMkLst>
        </pc:spChg>
      </pc:sldChg>
      <pc:sldChg chg="modSp add">
        <pc:chgData name="Pavlína Bazalová" userId="e219d983-eaf7-45be-b67d-109fd92f69b5" providerId="ADAL" clId="{71B0BDB8-1129-3243-999A-A1629CB3BADE}" dt="2023-04-28T05:25:15.292" v="1"/>
        <pc:sldMkLst>
          <pc:docMk/>
          <pc:sldMk cId="3795152497" sldId="349"/>
        </pc:sldMkLst>
        <pc:spChg chg="mod">
          <ac:chgData name="Pavlína Bazalová" userId="e219d983-eaf7-45be-b67d-109fd92f69b5" providerId="ADAL" clId="{71B0BDB8-1129-3243-999A-A1629CB3BADE}" dt="2023-04-28T05:25:15.292" v="1"/>
          <ac:spMkLst>
            <pc:docMk/>
            <pc:sldMk cId="3795152497" sldId="349"/>
            <ac:spMk id="2" creationId="{161EBD99-2421-AFA1-AB18-0D6C21CD6FDF}"/>
          </ac:spMkLst>
        </pc:spChg>
      </pc:sldChg>
    </pc:docChg>
  </pc:docChgLst>
  <pc:docChgLst>
    <pc:chgData name="Pavlína Bazalová" userId="e219d983-eaf7-45be-b67d-109fd92f69b5" providerId="ADAL" clId="{3703B86F-E0E4-8740-93B2-E7020B9F3FEF}"/>
    <pc:docChg chg="custSel delSld modSld sldOrd">
      <pc:chgData name="Pavlína Bazalová" userId="e219d983-eaf7-45be-b67d-109fd92f69b5" providerId="ADAL" clId="{3703B86F-E0E4-8740-93B2-E7020B9F3FEF}" dt="2024-04-02T07:43:37.090" v="66" actId="2696"/>
      <pc:docMkLst>
        <pc:docMk/>
      </pc:docMkLst>
      <pc:sldChg chg="ord">
        <pc:chgData name="Pavlína Bazalová" userId="e219d983-eaf7-45be-b67d-109fd92f69b5" providerId="ADAL" clId="{3703B86F-E0E4-8740-93B2-E7020B9F3FEF}" dt="2024-04-02T07:38:56.934" v="45" actId="20578"/>
        <pc:sldMkLst>
          <pc:docMk/>
          <pc:sldMk cId="2150397919" sldId="258"/>
        </pc:sldMkLst>
      </pc:sldChg>
      <pc:sldChg chg="del">
        <pc:chgData name="Pavlína Bazalová" userId="e219d983-eaf7-45be-b67d-109fd92f69b5" providerId="ADAL" clId="{3703B86F-E0E4-8740-93B2-E7020B9F3FEF}" dt="2024-04-02T07:39:59.975" v="47" actId="2696"/>
        <pc:sldMkLst>
          <pc:docMk/>
          <pc:sldMk cId="3018513781" sldId="265"/>
        </pc:sldMkLst>
      </pc:sldChg>
      <pc:sldChg chg="addSp modSp mod">
        <pc:chgData name="Pavlína Bazalová" userId="e219d983-eaf7-45be-b67d-109fd92f69b5" providerId="ADAL" clId="{3703B86F-E0E4-8740-93B2-E7020B9F3FEF}" dt="2024-04-02T07:40:50.561" v="62" actId="1076"/>
        <pc:sldMkLst>
          <pc:docMk/>
          <pc:sldMk cId="2534629322" sldId="266"/>
        </pc:sldMkLst>
        <pc:spChg chg="mod">
          <ac:chgData name="Pavlína Bazalová" userId="e219d983-eaf7-45be-b67d-109fd92f69b5" providerId="ADAL" clId="{3703B86F-E0E4-8740-93B2-E7020B9F3FEF}" dt="2024-04-02T07:40:50.561" v="62" actId="1076"/>
          <ac:spMkLst>
            <pc:docMk/>
            <pc:sldMk cId="2534629322" sldId="266"/>
            <ac:spMk id="4" creationId="{B840CF15-1E77-A527-5910-11035F15B80B}"/>
          </ac:spMkLst>
        </pc:spChg>
        <pc:spChg chg="mod">
          <ac:chgData name="Pavlína Bazalová" userId="e219d983-eaf7-45be-b67d-109fd92f69b5" providerId="ADAL" clId="{3703B86F-E0E4-8740-93B2-E7020B9F3FEF}" dt="2024-04-02T07:40:11.828" v="49" actId="1076"/>
          <ac:spMkLst>
            <pc:docMk/>
            <pc:sldMk cId="2534629322" sldId="266"/>
            <ac:spMk id="5" creationId="{8ABF4C70-FA83-369D-D65B-670C4B1CABB2}"/>
          </ac:spMkLst>
        </pc:spChg>
        <pc:spChg chg="add mod">
          <ac:chgData name="Pavlína Bazalová" userId="e219d983-eaf7-45be-b67d-109fd92f69b5" providerId="ADAL" clId="{3703B86F-E0E4-8740-93B2-E7020B9F3FEF}" dt="2024-04-02T07:40:38.527" v="59" actId="1076"/>
          <ac:spMkLst>
            <pc:docMk/>
            <pc:sldMk cId="2534629322" sldId="266"/>
            <ac:spMk id="6" creationId="{CE1B099E-B99D-5AA2-F08B-59BD1DCD5795}"/>
          </ac:spMkLst>
        </pc:spChg>
        <pc:picChg chg="add mod">
          <ac:chgData name="Pavlína Bazalová" userId="e219d983-eaf7-45be-b67d-109fd92f69b5" providerId="ADAL" clId="{3703B86F-E0E4-8740-93B2-E7020B9F3FEF}" dt="2024-04-02T07:40:23.293" v="52" actId="14100"/>
          <ac:picMkLst>
            <pc:docMk/>
            <pc:sldMk cId="2534629322" sldId="266"/>
            <ac:picMk id="2" creationId="{BA3296D3-5C99-FAD9-BB20-152AF12E07C6}"/>
          </ac:picMkLst>
        </pc:picChg>
      </pc:sldChg>
      <pc:sldChg chg="del">
        <pc:chgData name="Pavlína Bazalová" userId="e219d983-eaf7-45be-b67d-109fd92f69b5" providerId="ADAL" clId="{3703B86F-E0E4-8740-93B2-E7020B9F3FEF}" dt="2024-04-02T07:43:37.090" v="66" actId="2696"/>
        <pc:sldMkLst>
          <pc:docMk/>
          <pc:sldMk cId="3031350213" sldId="280"/>
        </pc:sldMkLst>
      </pc:sldChg>
      <pc:sldChg chg="del">
        <pc:chgData name="Pavlína Bazalová" userId="e219d983-eaf7-45be-b67d-109fd92f69b5" providerId="ADAL" clId="{3703B86F-E0E4-8740-93B2-E7020B9F3FEF}" dt="2024-04-02T07:42:14.708" v="63" actId="2696"/>
        <pc:sldMkLst>
          <pc:docMk/>
          <pc:sldMk cId="2827253977" sldId="282"/>
        </pc:sldMkLst>
      </pc:sldChg>
      <pc:sldChg chg="del">
        <pc:chgData name="Pavlína Bazalová" userId="e219d983-eaf7-45be-b67d-109fd92f69b5" providerId="ADAL" clId="{3703B86F-E0E4-8740-93B2-E7020B9F3FEF}" dt="2024-04-02T07:42:26.462" v="64" actId="2696"/>
        <pc:sldMkLst>
          <pc:docMk/>
          <pc:sldMk cId="580976507" sldId="290"/>
        </pc:sldMkLst>
      </pc:sldChg>
      <pc:sldChg chg="del">
        <pc:chgData name="Pavlína Bazalová" userId="e219d983-eaf7-45be-b67d-109fd92f69b5" providerId="ADAL" clId="{3703B86F-E0E4-8740-93B2-E7020B9F3FEF}" dt="2024-04-02T07:35:10.780" v="0" actId="2696"/>
        <pc:sldMkLst>
          <pc:docMk/>
          <pc:sldMk cId="0" sldId="309"/>
        </pc:sldMkLst>
      </pc:sldChg>
      <pc:sldChg chg="modSp mod">
        <pc:chgData name="Pavlína Bazalová" userId="e219d983-eaf7-45be-b67d-109fd92f69b5" providerId="ADAL" clId="{3703B86F-E0E4-8740-93B2-E7020B9F3FEF}" dt="2024-04-02T07:35:38.471" v="13" actId="20577"/>
        <pc:sldMkLst>
          <pc:docMk/>
          <pc:sldMk cId="0" sldId="310"/>
        </pc:sldMkLst>
        <pc:spChg chg="mod">
          <ac:chgData name="Pavlína Bazalová" userId="e219d983-eaf7-45be-b67d-109fd92f69b5" providerId="ADAL" clId="{3703B86F-E0E4-8740-93B2-E7020B9F3FEF}" dt="2024-04-02T07:35:38.471" v="13" actId="20577"/>
          <ac:spMkLst>
            <pc:docMk/>
            <pc:sldMk cId="0" sldId="310"/>
            <ac:spMk id="629" creationId="{00000000-0000-0000-0000-000000000000}"/>
          </ac:spMkLst>
        </pc:spChg>
        <pc:cxnChg chg="mod">
          <ac:chgData name="Pavlína Bazalová" userId="e219d983-eaf7-45be-b67d-109fd92f69b5" providerId="ADAL" clId="{3703B86F-E0E4-8740-93B2-E7020B9F3FEF}" dt="2024-04-02T07:35:31.094" v="10" actId="14100"/>
          <ac:cxnSpMkLst>
            <pc:docMk/>
            <pc:sldMk cId="0" sldId="310"/>
            <ac:cxnSpMk id="632" creationId="{00000000-0000-0000-0000-000000000000}"/>
          </ac:cxnSpMkLst>
        </pc:cxnChg>
      </pc:sldChg>
      <pc:sldChg chg="del">
        <pc:chgData name="Pavlína Bazalová" userId="e219d983-eaf7-45be-b67d-109fd92f69b5" providerId="ADAL" clId="{3703B86F-E0E4-8740-93B2-E7020B9F3FEF}" dt="2024-04-02T07:35:51.358" v="14" actId="2696"/>
        <pc:sldMkLst>
          <pc:docMk/>
          <pc:sldMk cId="0" sldId="311"/>
        </pc:sldMkLst>
      </pc:sldChg>
      <pc:sldChg chg="addSp modSp mod">
        <pc:chgData name="Pavlína Bazalová" userId="e219d983-eaf7-45be-b67d-109fd92f69b5" providerId="ADAL" clId="{3703B86F-E0E4-8740-93B2-E7020B9F3FEF}" dt="2024-04-02T07:36:18.342" v="19" actId="207"/>
        <pc:sldMkLst>
          <pc:docMk/>
          <pc:sldMk cId="0" sldId="312"/>
        </pc:sldMkLst>
        <pc:spChg chg="add mod">
          <ac:chgData name="Pavlína Bazalová" userId="e219d983-eaf7-45be-b67d-109fd92f69b5" providerId="ADAL" clId="{3703B86F-E0E4-8740-93B2-E7020B9F3FEF}" dt="2024-04-02T07:36:18.342" v="19" actId="207"/>
          <ac:spMkLst>
            <pc:docMk/>
            <pc:sldMk cId="0" sldId="312"/>
            <ac:spMk id="2" creationId="{CADF8166-5BBA-4B42-798A-1B177553516A}"/>
          </ac:spMkLst>
        </pc:spChg>
      </pc:sldChg>
      <pc:sldChg chg="modSp mod">
        <pc:chgData name="Pavlína Bazalová" userId="e219d983-eaf7-45be-b67d-109fd92f69b5" providerId="ADAL" clId="{3703B86F-E0E4-8740-93B2-E7020B9F3FEF}" dt="2024-04-02T07:36:42.860" v="28" actId="1076"/>
        <pc:sldMkLst>
          <pc:docMk/>
          <pc:sldMk cId="0" sldId="313"/>
        </pc:sldMkLst>
        <pc:spChg chg="mod">
          <ac:chgData name="Pavlína Bazalová" userId="e219d983-eaf7-45be-b67d-109fd92f69b5" providerId="ADAL" clId="{3703B86F-E0E4-8740-93B2-E7020B9F3FEF}" dt="2024-04-02T07:36:28.774" v="21" actId="14100"/>
          <ac:spMkLst>
            <pc:docMk/>
            <pc:sldMk cId="0" sldId="313"/>
            <ac:spMk id="2" creationId="{07AFA564-1626-1282-13DB-AC8F9792E833}"/>
          </ac:spMkLst>
        </pc:spChg>
        <pc:spChg chg="mod">
          <ac:chgData name="Pavlína Bazalová" userId="e219d983-eaf7-45be-b67d-109fd92f69b5" providerId="ADAL" clId="{3703B86F-E0E4-8740-93B2-E7020B9F3FEF}" dt="2024-04-02T07:36:42.860" v="28" actId="1076"/>
          <ac:spMkLst>
            <pc:docMk/>
            <pc:sldMk cId="0" sldId="313"/>
            <ac:spMk id="659" creationId="{00000000-0000-0000-0000-000000000000}"/>
          </ac:spMkLst>
        </pc:spChg>
      </pc:sldChg>
      <pc:sldChg chg="modSp mod">
        <pc:chgData name="Pavlína Bazalová" userId="e219d983-eaf7-45be-b67d-109fd92f69b5" providerId="ADAL" clId="{3703B86F-E0E4-8740-93B2-E7020B9F3FEF}" dt="2024-04-02T07:36:50.242" v="32" actId="404"/>
        <pc:sldMkLst>
          <pc:docMk/>
          <pc:sldMk cId="0" sldId="314"/>
        </pc:sldMkLst>
        <pc:spChg chg="mod">
          <ac:chgData name="Pavlína Bazalová" userId="e219d983-eaf7-45be-b67d-109fd92f69b5" providerId="ADAL" clId="{3703B86F-E0E4-8740-93B2-E7020B9F3FEF}" dt="2024-04-02T07:36:50.242" v="32" actId="404"/>
          <ac:spMkLst>
            <pc:docMk/>
            <pc:sldMk cId="0" sldId="314"/>
            <ac:spMk id="672" creationId="{00000000-0000-0000-0000-000000000000}"/>
          </ac:spMkLst>
        </pc:spChg>
      </pc:sldChg>
      <pc:sldChg chg="del">
        <pc:chgData name="Pavlína Bazalová" userId="e219d983-eaf7-45be-b67d-109fd92f69b5" providerId="ADAL" clId="{3703B86F-E0E4-8740-93B2-E7020B9F3FEF}" dt="2024-04-02T07:37:16.746" v="33" actId="2696"/>
        <pc:sldMkLst>
          <pc:docMk/>
          <pc:sldMk cId="170366578" sldId="323"/>
        </pc:sldMkLst>
      </pc:sldChg>
      <pc:sldChg chg="modSp mod">
        <pc:chgData name="Pavlína Bazalová" userId="e219d983-eaf7-45be-b67d-109fd92f69b5" providerId="ADAL" clId="{3703B86F-E0E4-8740-93B2-E7020B9F3FEF}" dt="2024-04-02T07:37:34.068" v="35" actId="14100"/>
        <pc:sldMkLst>
          <pc:docMk/>
          <pc:sldMk cId="2681030341" sldId="329"/>
        </pc:sldMkLst>
        <pc:spChg chg="mod">
          <ac:chgData name="Pavlína Bazalová" userId="e219d983-eaf7-45be-b67d-109fd92f69b5" providerId="ADAL" clId="{3703B86F-E0E4-8740-93B2-E7020B9F3FEF}" dt="2024-04-02T07:37:34.068" v="35" actId="14100"/>
          <ac:spMkLst>
            <pc:docMk/>
            <pc:sldMk cId="2681030341" sldId="329"/>
            <ac:spMk id="6" creationId="{FF5A4DFA-8DA2-BB73-BD02-23698D92A52E}"/>
          </ac:spMkLst>
        </pc:spChg>
      </pc:sldChg>
      <pc:sldChg chg="del">
        <pc:chgData name="Pavlína Bazalová" userId="e219d983-eaf7-45be-b67d-109fd92f69b5" providerId="ADAL" clId="{3703B86F-E0E4-8740-93B2-E7020B9F3FEF}" dt="2024-04-02T07:37:29.240" v="34" actId="2696"/>
        <pc:sldMkLst>
          <pc:docMk/>
          <pc:sldMk cId="1270507964" sldId="330"/>
        </pc:sldMkLst>
      </pc:sldChg>
      <pc:sldChg chg="delSp modSp mod">
        <pc:chgData name="Pavlína Bazalová" userId="e219d983-eaf7-45be-b67d-109fd92f69b5" providerId="ADAL" clId="{3703B86F-E0E4-8740-93B2-E7020B9F3FEF}" dt="2024-04-02T07:38:09.354" v="44" actId="478"/>
        <pc:sldMkLst>
          <pc:docMk/>
          <pc:sldMk cId="2832162593" sldId="334"/>
        </pc:sldMkLst>
        <pc:spChg chg="mod">
          <ac:chgData name="Pavlína Bazalová" userId="e219d983-eaf7-45be-b67d-109fd92f69b5" providerId="ADAL" clId="{3703B86F-E0E4-8740-93B2-E7020B9F3FEF}" dt="2024-04-02T07:38:05.077" v="42" actId="20577"/>
          <ac:spMkLst>
            <pc:docMk/>
            <pc:sldMk cId="2832162593" sldId="334"/>
            <ac:spMk id="4" creationId="{1AFCBAEF-F6B9-7DB7-707D-5B9A7D263E69}"/>
          </ac:spMkLst>
        </pc:spChg>
        <pc:spChg chg="del">
          <ac:chgData name="Pavlína Bazalová" userId="e219d983-eaf7-45be-b67d-109fd92f69b5" providerId="ADAL" clId="{3703B86F-E0E4-8740-93B2-E7020B9F3FEF}" dt="2024-04-02T07:38:08.123" v="43" actId="478"/>
          <ac:spMkLst>
            <pc:docMk/>
            <pc:sldMk cId="2832162593" sldId="334"/>
            <ac:spMk id="8" creationId="{D2C85072-52DB-26E5-8700-388F3716A389}"/>
          </ac:spMkLst>
        </pc:spChg>
        <pc:picChg chg="del">
          <ac:chgData name="Pavlína Bazalová" userId="e219d983-eaf7-45be-b67d-109fd92f69b5" providerId="ADAL" clId="{3703B86F-E0E4-8740-93B2-E7020B9F3FEF}" dt="2024-04-02T07:38:09.354" v="44" actId="478"/>
          <ac:picMkLst>
            <pc:docMk/>
            <pc:sldMk cId="2832162593" sldId="334"/>
            <ac:picMk id="6" creationId="{DE4EC8FE-482E-C60A-1724-BCFA64F5AD7D}"/>
          </ac:picMkLst>
        </pc:picChg>
      </pc:sldChg>
      <pc:sldChg chg="modSp mod">
        <pc:chgData name="Pavlína Bazalová" userId="e219d983-eaf7-45be-b67d-109fd92f69b5" providerId="ADAL" clId="{3703B86F-E0E4-8740-93B2-E7020B9F3FEF}" dt="2024-04-02T07:37:51.474" v="40" actId="404"/>
        <pc:sldMkLst>
          <pc:docMk/>
          <pc:sldMk cId="2478533891" sldId="339"/>
        </pc:sldMkLst>
        <pc:spChg chg="mod">
          <ac:chgData name="Pavlína Bazalová" userId="e219d983-eaf7-45be-b67d-109fd92f69b5" providerId="ADAL" clId="{3703B86F-E0E4-8740-93B2-E7020B9F3FEF}" dt="2024-04-02T07:37:51.474" v="40" actId="404"/>
          <ac:spMkLst>
            <pc:docMk/>
            <pc:sldMk cId="2478533891" sldId="339"/>
            <ac:spMk id="6" creationId="{A432BC4A-EABB-4EED-8B4C-4C07F0E29096}"/>
          </ac:spMkLst>
        </pc:spChg>
      </pc:sldChg>
      <pc:sldChg chg="del">
        <pc:chgData name="Pavlína Bazalová" userId="e219d983-eaf7-45be-b67d-109fd92f69b5" providerId="ADAL" clId="{3703B86F-E0E4-8740-93B2-E7020B9F3FEF}" dt="2024-04-02T07:42:55.079" v="65" actId="2696"/>
        <pc:sldMkLst>
          <pc:docMk/>
          <pc:sldMk cId="2900401174" sldId="34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DD266D-4DB2-4284-8806-6B941439A5DD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02024F6-A0CB-47D1-BAF4-29891BD821F9}">
      <dgm:prSet/>
      <dgm:spPr/>
      <dgm:t>
        <a:bodyPr/>
        <a:lstStyle/>
        <a:p>
          <a:r>
            <a:rPr lang="cs-CZ" b="0"/>
            <a:t>Anamnéza </a:t>
          </a:r>
          <a:endParaRPr lang="en-US"/>
        </a:p>
      </dgm:t>
    </dgm:pt>
    <dgm:pt modelId="{4674717F-8FF2-429C-AE43-9FF3B29F6DF9}" type="parTrans" cxnId="{BA1E093B-2ADA-41EF-A4C1-9B488097E3A9}">
      <dgm:prSet/>
      <dgm:spPr/>
      <dgm:t>
        <a:bodyPr/>
        <a:lstStyle/>
        <a:p>
          <a:endParaRPr lang="en-US"/>
        </a:p>
      </dgm:t>
    </dgm:pt>
    <dgm:pt modelId="{0B2F557D-1BBA-40E5-B442-79043E641F49}" type="sibTrans" cxnId="{BA1E093B-2ADA-41EF-A4C1-9B488097E3A9}">
      <dgm:prSet/>
      <dgm:spPr/>
      <dgm:t>
        <a:bodyPr/>
        <a:lstStyle/>
        <a:p>
          <a:endParaRPr lang="en-US"/>
        </a:p>
      </dgm:t>
    </dgm:pt>
    <dgm:pt modelId="{52ACFB64-2872-40C6-8DBA-208684684A01}">
      <dgm:prSet/>
      <dgm:spPr/>
      <dgm:t>
        <a:bodyPr/>
        <a:lstStyle/>
        <a:p>
          <a:r>
            <a:rPr lang="cs-CZ" b="0"/>
            <a:t>Aspekce </a:t>
          </a:r>
          <a:endParaRPr lang="en-US"/>
        </a:p>
      </dgm:t>
    </dgm:pt>
    <dgm:pt modelId="{6CD4C2DD-B7DC-4F6E-860A-B6C7272F2076}" type="parTrans" cxnId="{B35D8F38-151E-44F1-AC8D-88782CD3B6D6}">
      <dgm:prSet/>
      <dgm:spPr/>
      <dgm:t>
        <a:bodyPr/>
        <a:lstStyle/>
        <a:p>
          <a:endParaRPr lang="en-US"/>
        </a:p>
      </dgm:t>
    </dgm:pt>
    <dgm:pt modelId="{37C76206-B728-42CD-AE55-E35C6D386EEA}" type="sibTrans" cxnId="{B35D8F38-151E-44F1-AC8D-88782CD3B6D6}">
      <dgm:prSet/>
      <dgm:spPr/>
      <dgm:t>
        <a:bodyPr/>
        <a:lstStyle/>
        <a:p>
          <a:endParaRPr lang="en-US"/>
        </a:p>
      </dgm:t>
    </dgm:pt>
    <dgm:pt modelId="{60FF3C9D-4DD4-43AF-962E-25783F67CBC6}">
      <dgm:prSet/>
      <dgm:spPr/>
      <dgm:t>
        <a:bodyPr/>
        <a:lstStyle/>
        <a:p>
          <a:r>
            <a:rPr lang="cs-CZ" b="0"/>
            <a:t>ROM </a:t>
          </a:r>
          <a:endParaRPr lang="en-US"/>
        </a:p>
      </dgm:t>
    </dgm:pt>
    <dgm:pt modelId="{E465D314-664D-4C3D-9F83-1465C2DA5894}" type="parTrans" cxnId="{173CDFBB-23B0-4900-B255-17AD4268B891}">
      <dgm:prSet/>
      <dgm:spPr/>
      <dgm:t>
        <a:bodyPr/>
        <a:lstStyle/>
        <a:p>
          <a:endParaRPr lang="en-US"/>
        </a:p>
      </dgm:t>
    </dgm:pt>
    <dgm:pt modelId="{68B011BC-557B-4478-BC5C-FCE4D3D38A09}" type="sibTrans" cxnId="{173CDFBB-23B0-4900-B255-17AD4268B891}">
      <dgm:prSet/>
      <dgm:spPr/>
      <dgm:t>
        <a:bodyPr/>
        <a:lstStyle/>
        <a:p>
          <a:endParaRPr lang="en-US"/>
        </a:p>
      </dgm:t>
    </dgm:pt>
    <dgm:pt modelId="{BFA6C514-5D3F-46B0-A3B0-FE61992014BF}">
      <dgm:prSet/>
      <dgm:spPr/>
      <dgm:t>
        <a:bodyPr/>
        <a:lstStyle/>
        <a:p>
          <a:r>
            <a:rPr lang="cs-CZ" b="0"/>
            <a:t>Specifické testy </a:t>
          </a:r>
          <a:endParaRPr lang="en-US"/>
        </a:p>
      </dgm:t>
    </dgm:pt>
    <dgm:pt modelId="{5A297B6E-45C9-4102-B57B-E0EF24F5589B}" type="parTrans" cxnId="{37947BE1-E24D-45C5-BC7D-D68DFCA06A39}">
      <dgm:prSet/>
      <dgm:spPr/>
      <dgm:t>
        <a:bodyPr/>
        <a:lstStyle/>
        <a:p>
          <a:endParaRPr lang="en-US"/>
        </a:p>
      </dgm:t>
    </dgm:pt>
    <dgm:pt modelId="{5627D9E9-4ACF-475C-B8BB-B63DB7F26C00}" type="sibTrans" cxnId="{37947BE1-E24D-45C5-BC7D-D68DFCA06A39}">
      <dgm:prSet/>
      <dgm:spPr/>
      <dgm:t>
        <a:bodyPr/>
        <a:lstStyle/>
        <a:p>
          <a:endParaRPr lang="en-US"/>
        </a:p>
      </dgm:t>
    </dgm:pt>
    <dgm:pt modelId="{A2667B80-B613-488A-B2FC-8AD841705E89}" type="pres">
      <dgm:prSet presAssocID="{A9DD266D-4DB2-4284-8806-6B941439A5D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DCAFFC1-C113-4D24-9DC9-3461F5B9B46F}" type="pres">
      <dgm:prSet presAssocID="{202024F6-A0CB-47D1-BAF4-29891BD821F9}" presName="hierRoot1" presStyleCnt="0"/>
      <dgm:spPr/>
    </dgm:pt>
    <dgm:pt modelId="{BB87631D-4283-4DD1-B9A1-FC650F1C541C}" type="pres">
      <dgm:prSet presAssocID="{202024F6-A0CB-47D1-BAF4-29891BD821F9}" presName="composite" presStyleCnt="0"/>
      <dgm:spPr/>
    </dgm:pt>
    <dgm:pt modelId="{16B947DC-CFB3-4777-8833-EEC6746F7EA2}" type="pres">
      <dgm:prSet presAssocID="{202024F6-A0CB-47D1-BAF4-29891BD821F9}" presName="background" presStyleLbl="node0" presStyleIdx="0" presStyleCnt="4"/>
      <dgm:spPr/>
    </dgm:pt>
    <dgm:pt modelId="{3CA56363-6224-489E-93AA-CEC523F771AD}" type="pres">
      <dgm:prSet presAssocID="{202024F6-A0CB-47D1-BAF4-29891BD821F9}" presName="text" presStyleLbl="fgAcc0" presStyleIdx="0" presStyleCnt="4">
        <dgm:presLayoutVars>
          <dgm:chPref val="3"/>
        </dgm:presLayoutVars>
      </dgm:prSet>
      <dgm:spPr/>
    </dgm:pt>
    <dgm:pt modelId="{96A54E75-6765-4B10-B88B-E88381968213}" type="pres">
      <dgm:prSet presAssocID="{202024F6-A0CB-47D1-BAF4-29891BD821F9}" presName="hierChild2" presStyleCnt="0"/>
      <dgm:spPr/>
    </dgm:pt>
    <dgm:pt modelId="{7FA76B1C-C3F2-4FF4-ADF4-A26405B89257}" type="pres">
      <dgm:prSet presAssocID="{52ACFB64-2872-40C6-8DBA-208684684A01}" presName="hierRoot1" presStyleCnt="0"/>
      <dgm:spPr/>
    </dgm:pt>
    <dgm:pt modelId="{9D2602C8-190E-40A5-8DFD-E4868C267798}" type="pres">
      <dgm:prSet presAssocID="{52ACFB64-2872-40C6-8DBA-208684684A01}" presName="composite" presStyleCnt="0"/>
      <dgm:spPr/>
    </dgm:pt>
    <dgm:pt modelId="{A90AC832-6D0F-4747-AD59-0F5C0ADE4BF8}" type="pres">
      <dgm:prSet presAssocID="{52ACFB64-2872-40C6-8DBA-208684684A01}" presName="background" presStyleLbl="node0" presStyleIdx="1" presStyleCnt="4"/>
      <dgm:spPr/>
    </dgm:pt>
    <dgm:pt modelId="{143576C3-20CF-4672-97DD-7B55CBF1EB4D}" type="pres">
      <dgm:prSet presAssocID="{52ACFB64-2872-40C6-8DBA-208684684A01}" presName="text" presStyleLbl="fgAcc0" presStyleIdx="1" presStyleCnt="4">
        <dgm:presLayoutVars>
          <dgm:chPref val="3"/>
        </dgm:presLayoutVars>
      </dgm:prSet>
      <dgm:spPr/>
    </dgm:pt>
    <dgm:pt modelId="{016B92F4-C845-4F69-A730-FD310030DE35}" type="pres">
      <dgm:prSet presAssocID="{52ACFB64-2872-40C6-8DBA-208684684A01}" presName="hierChild2" presStyleCnt="0"/>
      <dgm:spPr/>
    </dgm:pt>
    <dgm:pt modelId="{3C635F5C-401A-4EBA-9CF4-A3F92FEF3C0E}" type="pres">
      <dgm:prSet presAssocID="{60FF3C9D-4DD4-43AF-962E-25783F67CBC6}" presName="hierRoot1" presStyleCnt="0"/>
      <dgm:spPr/>
    </dgm:pt>
    <dgm:pt modelId="{5170A9C2-ABAE-4D35-A1D6-E608F6C6D54F}" type="pres">
      <dgm:prSet presAssocID="{60FF3C9D-4DD4-43AF-962E-25783F67CBC6}" presName="composite" presStyleCnt="0"/>
      <dgm:spPr/>
    </dgm:pt>
    <dgm:pt modelId="{B182F884-CFA8-4C86-8A4C-30689971FE2E}" type="pres">
      <dgm:prSet presAssocID="{60FF3C9D-4DD4-43AF-962E-25783F67CBC6}" presName="background" presStyleLbl="node0" presStyleIdx="2" presStyleCnt="4"/>
      <dgm:spPr/>
    </dgm:pt>
    <dgm:pt modelId="{4BF3C8BD-BC3A-4C48-8015-7498E9992676}" type="pres">
      <dgm:prSet presAssocID="{60FF3C9D-4DD4-43AF-962E-25783F67CBC6}" presName="text" presStyleLbl="fgAcc0" presStyleIdx="2" presStyleCnt="4">
        <dgm:presLayoutVars>
          <dgm:chPref val="3"/>
        </dgm:presLayoutVars>
      </dgm:prSet>
      <dgm:spPr/>
    </dgm:pt>
    <dgm:pt modelId="{001D8847-C137-4790-BD7F-1EE4362B1FBD}" type="pres">
      <dgm:prSet presAssocID="{60FF3C9D-4DD4-43AF-962E-25783F67CBC6}" presName="hierChild2" presStyleCnt="0"/>
      <dgm:spPr/>
    </dgm:pt>
    <dgm:pt modelId="{54B765B7-0E5E-4FDC-9D39-16C5EDC825C4}" type="pres">
      <dgm:prSet presAssocID="{BFA6C514-5D3F-46B0-A3B0-FE61992014BF}" presName="hierRoot1" presStyleCnt="0"/>
      <dgm:spPr/>
    </dgm:pt>
    <dgm:pt modelId="{FC37E22F-F924-49DF-8020-14D11D3DF51B}" type="pres">
      <dgm:prSet presAssocID="{BFA6C514-5D3F-46B0-A3B0-FE61992014BF}" presName="composite" presStyleCnt="0"/>
      <dgm:spPr/>
    </dgm:pt>
    <dgm:pt modelId="{6469A06D-2ADA-4DBB-8070-93E7AB173E07}" type="pres">
      <dgm:prSet presAssocID="{BFA6C514-5D3F-46B0-A3B0-FE61992014BF}" presName="background" presStyleLbl="node0" presStyleIdx="3" presStyleCnt="4"/>
      <dgm:spPr/>
    </dgm:pt>
    <dgm:pt modelId="{6B233C92-ECDE-42FF-80B2-16E540402BB5}" type="pres">
      <dgm:prSet presAssocID="{BFA6C514-5D3F-46B0-A3B0-FE61992014BF}" presName="text" presStyleLbl="fgAcc0" presStyleIdx="3" presStyleCnt="4">
        <dgm:presLayoutVars>
          <dgm:chPref val="3"/>
        </dgm:presLayoutVars>
      </dgm:prSet>
      <dgm:spPr/>
    </dgm:pt>
    <dgm:pt modelId="{E5C42FFD-9B47-4D81-9EE4-DFE621A947D3}" type="pres">
      <dgm:prSet presAssocID="{BFA6C514-5D3F-46B0-A3B0-FE61992014BF}" presName="hierChild2" presStyleCnt="0"/>
      <dgm:spPr/>
    </dgm:pt>
  </dgm:ptLst>
  <dgm:cxnLst>
    <dgm:cxn modelId="{7CD60726-0A06-422F-AD01-14DF9F91DF24}" type="presOf" srcId="{A9DD266D-4DB2-4284-8806-6B941439A5DD}" destId="{A2667B80-B613-488A-B2FC-8AD841705E89}" srcOrd="0" destOrd="0" presId="urn:microsoft.com/office/officeart/2005/8/layout/hierarchy1"/>
    <dgm:cxn modelId="{B35D8F38-151E-44F1-AC8D-88782CD3B6D6}" srcId="{A9DD266D-4DB2-4284-8806-6B941439A5DD}" destId="{52ACFB64-2872-40C6-8DBA-208684684A01}" srcOrd="1" destOrd="0" parTransId="{6CD4C2DD-B7DC-4F6E-860A-B6C7272F2076}" sibTransId="{37C76206-B728-42CD-AE55-E35C6D386EEA}"/>
    <dgm:cxn modelId="{BA1E093B-2ADA-41EF-A4C1-9B488097E3A9}" srcId="{A9DD266D-4DB2-4284-8806-6B941439A5DD}" destId="{202024F6-A0CB-47D1-BAF4-29891BD821F9}" srcOrd="0" destOrd="0" parTransId="{4674717F-8FF2-429C-AE43-9FF3B29F6DF9}" sibTransId="{0B2F557D-1BBA-40E5-B442-79043E641F49}"/>
    <dgm:cxn modelId="{BB964F98-0EFC-421F-9DA1-4ED925317737}" type="presOf" srcId="{52ACFB64-2872-40C6-8DBA-208684684A01}" destId="{143576C3-20CF-4672-97DD-7B55CBF1EB4D}" srcOrd="0" destOrd="0" presId="urn:microsoft.com/office/officeart/2005/8/layout/hierarchy1"/>
    <dgm:cxn modelId="{6F1E82A8-93B8-4494-A691-7B1FDFC0198C}" type="presOf" srcId="{202024F6-A0CB-47D1-BAF4-29891BD821F9}" destId="{3CA56363-6224-489E-93AA-CEC523F771AD}" srcOrd="0" destOrd="0" presId="urn:microsoft.com/office/officeart/2005/8/layout/hierarchy1"/>
    <dgm:cxn modelId="{173CDFBB-23B0-4900-B255-17AD4268B891}" srcId="{A9DD266D-4DB2-4284-8806-6B941439A5DD}" destId="{60FF3C9D-4DD4-43AF-962E-25783F67CBC6}" srcOrd="2" destOrd="0" parTransId="{E465D314-664D-4C3D-9F83-1465C2DA5894}" sibTransId="{68B011BC-557B-4478-BC5C-FCE4D3D38A09}"/>
    <dgm:cxn modelId="{7B06B5D3-0B08-45EB-B469-CC1803F2BB2B}" type="presOf" srcId="{BFA6C514-5D3F-46B0-A3B0-FE61992014BF}" destId="{6B233C92-ECDE-42FF-80B2-16E540402BB5}" srcOrd="0" destOrd="0" presId="urn:microsoft.com/office/officeart/2005/8/layout/hierarchy1"/>
    <dgm:cxn modelId="{6A08B8DA-2A1E-4B2D-B621-8004CBF57F55}" type="presOf" srcId="{60FF3C9D-4DD4-43AF-962E-25783F67CBC6}" destId="{4BF3C8BD-BC3A-4C48-8015-7498E9992676}" srcOrd="0" destOrd="0" presId="urn:microsoft.com/office/officeart/2005/8/layout/hierarchy1"/>
    <dgm:cxn modelId="{37947BE1-E24D-45C5-BC7D-D68DFCA06A39}" srcId="{A9DD266D-4DB2-4284-8806-6B941439A5DD}" destId="{BFA6C514-5D3F-46B0-A3B0-FE61992014BF}" srcOrd="3" destOrd="0" parTransId="{5A297B6E-45C9-4102-B57B-E0EF24F5589B}" sibTransId="{5627D9E9-4ACF-475C-B8BB-B63DB7F26C00}"/>
    <dgm:cxn modelId="{F6902D42-B886-4961-AA35-97A6167E5D44}" type="presParOf" srcId="{A2667B80-B613-488A-B2FC-8AD841705E89}" destId="{0DCAFFC1-C113-4D24-9DC9-3461F5B9B46F}" srcOrd="0" destOrd="0" presId="urn:microsoft.com/office/officeart/2005/8/layout/hierarchy1"/>
    <dgm:cxn modelId="{46BD6373-AD1B-4EA0-962D-3E8806754972}" type="presParOf" srcId="{0DCAFFC1-C113-4D24-9DC9-3461F5B9B46F}" destId="{BB87631D-4283-4DD1-B9A1-FC650F1C541C}" srcOrd="0" destOrd="0" presId="urn:microsoft.com/office/officeart/2005/8/layout/hierarchy1"/>
    <dgm:cxn modelId="{1313A578-7E2E-45FE-B0DC-9F14379A3F42}" type="presParOf" srcId="{BB87631D-4283-4DD1-B9A1-FC650F1C541C}" destId="{16B947DC-CFB3-4777-8833-EEC6746F7EA2}" srcOrd="0" destOrd="0" presId="urn:microsoft.com/office/officeart/2005/8/layout/hierarchy1"/>
    <dgm:cxn modelId="{6E5D4243-924F-40A6-8CC4-7B02C4A9FB77}" type="presParOf" srcId="{BB87631D-4283-4DD1-B9A1-FC650F1C541C}" destId="{3CA56363-6224-489E-93AA-CEC523F771AD}" srcOrd="1" destOrd="0" presId="urn:microsoft.com/office/officeart/2005/8/layout/hierarchy1"/>
    <dgm:cxn modelId="{2D6C230C-F0C9-472A-82BD-73E46FACB385}" type="presParOf" srcId="{0DCAFFC1-C113-4D24-9DC9-3461F5B9B46F}" destId="{96A54E75-6765-4B10-B88B-E88381968213}" srcOrd="1" destOrd="0" presId="urn:microsoft.com/office/officeart/2005/8/layout/hierarchy1"/>
    <dgm:cxn modelId="{07162081-6BE4-4DC0-921D-B843D3529A46}" type="presParOf" srcId="{A2667B80-B613-488A-B2FC-8AD841705E89}" destId="{7FA76B1C-C3F2-4FF4-ADF4-A26405B89257}" srcOrd="1" destOrd="0" presId="urn:microsoft.com/office/officeart/2005/8/layout/hierarchy1"/>
    <dgm:cxn modelId="{E1238FDD-C070-42C5-9AF1-CEA8E3458B9F}" type="presParOf" srcId="{7FA76B1C-C3F2-4FF4-ADF4-A26405B89257}" destId="{9D2602C8-190E-40A5-8DFD-E4868C267798}" srcOrd="0" destOrd="0" presId="urn:microsoft.com/office/officeart/2005/8/layout/hierarchy1"/>
    <dgm:cxn modelId="{3FEC46BA-2E44-4B10-A559-96B61588FFE5}" type="presParOf" srcId="{9D2602C8-190E-40A5-8DFD-E4868C267798}" destId="{A90AC832-6D0F-4747-AD59-0F5C0ADE4BF8}" srcOrd="0" destOrd="0" presId="urn:microsoft.com/office/officeart/2005/8/layout/hierarchy1"/>
    <dgm:cxn modelId="{EEBADF28-BC3E-4925-B935-BE1FF995D104}" type="presParOf" srcId="{9D2602C8-190E-40A5-8DFD-E4868C267798}" destId="{143576C3-20CF-4672-97DD-7B55CBF1EB4D}" srcOrd="1" destOrd="0" presId="urn:microsoft.com/office/officeart/2005/8/layout/hierarchy1"/>
    <dgm:cxn modelId="{00638A46-6F09-450D-91C4-1427DF5FB6E9}" type="presParOf" srcId="{7FA76B1C-C3F2-4FF4-ADF4-A26405B89257}" destId="{016B92F4-C845-4F69-A730-FD310030DE35}" srcOrd="1" destOrd="0" presId="urn:microsoft.com/office/officeart/2005/8/layout/hierarchy1"/>
    <dgm:cxn modelId="{A0A02924-59DC-4304-A278-3E0F0A728F10}" type="presParOf" srcId="{A2667B80-B613-488A-B2FC-8AD841705E89}" destId="{3C635F5C-401A-4EBA-9CF4-A3F92FEF3C0E}" srcOrd="2" destOrd="0" presId="urn:microsoft.com/office/officeart/2005/8/layout/hierarchy1"/>
    <dgm:cxn modelId="{70EB3152-2C52-4D25-BC73-80E3214FD06D}" type="presParOf" srcId="{3C635F5C-401A-4EBA-9CF4-A3F92FEF3C0E}" destId="{5170A9C2-ABAE-4D35-A1D6-E608F6C6D54F}" srcOrd="0" destOrd="0" presId="urn:microsoft.com/office/officeart/2005/8/layout/hierarchy1"/>
    <dgm:cxn modelId="{F0F7624F-0F59-4B51-99C0-6E84A853F0CE}" type="presParOf" srcId="{5170A9C2-ABAE-4D35-A1D6-E608F6C6D54F}" destId="{B182F884-CFA8-4C86-8A4C-30689971FE2E}" srcOrd="0" destOrd="0" presId="urn:microsoft.com/office/officeart/2005/8/layout/hierarchy1"/>
    <dgm:cxn modelId="{BAF77BE7-7A29-48D6-BD9B-B7A585B69B4E}" type="presParOf" srcId="{5170A9C2-ABAE-4D35-A1D6-E608F6C6D54F}" destId="{4BF3C8BD-BC3A-4C48-8015-7498E9992676}" srcOrd="1" destOrd="0" presId="urn:microsoft.com/office/officeart/2005/8/layout/hierarchy1"/>
    <dgm:cxn modelId="{3682C00E-7047-4BEA-B1ED-8D748F5863F7}" type="presParOf" srcId="{3C635F5C-401A-4EBA-9CF4-A3F92FEF3C0E}" destId="{001D8847-C137-4790-BD7F-1EE4362B1FBD}" srcOrd="1" destOrd="0" presId="urn:microsoft.com/office/officeart/2005/8/layout/hierarchy1"/>
    <dgm:cxn modelId="{C0DE7435-5DDE-451E-9550-4C565C1A1D6F}" type="presParOf" srcId="{A2667B80-B613-488A-B2FC-8AD841705E89}" destId="{54B765B7-0E5E-4FDC-9D39-16C5EDC825C4}" srcOrd="3" destOrd="0" presId="urn:microsoft.com/office/officeart/2005/8/layout/hierarchy1"/>
    <dgm:cxn modelId="{BDC5A906-6941-4CAA-B647-8756D180857A}" type="presParOf" srcId="{54B765B7-0E5E-4FDC-9D39-16C5EDC825C4}" destId="{FC37E22F-F924-49DF-8020-14D11D3DF51B}" srcOrd="0" destOrd="0" presId="urn:microsoft.com/office/officeart/2005/8/layout/hierarchy1"/>
    <dgm:cxn modelId="{98F330F1-E11F-421E-B33F-94FD268ABB0C}" type="presParOf" srcId="{FC37E22F-F924-49DF-8020-14D11D3DF51B}" destId="{6469A06D-2ADA-4DBB-8070-93E7AB173E07}" srcOrd="0" destOrd="0" presId="urn:microsoft.com/office/officeart/2005/8/layout/hierarchy1"/>
    <dgm:cxn modelId="{A476F520-7476-43DE-9AEA-EBED62067376}" type="presParOf" srcId="{FC37E22F-F924-49DF-8020-14D11D3DF51B}" destId="{6B233C92-ECDE-42FF-80B2-16E540402BB5}" srcOrd="1" destOrd="0" presId="urn:microsoft.com/office/officeart/2005/8/layout/hierarchy1"/>
    <dgm:cxn modelId="{42530879-3478-40F7-9FC4-2B7FD2B8AD4F}" type="presParOf" srcId="{54B765B7-0E5E-4FDC-9D39-16C5EDC825C4}" destId="{E5C42FFD-9B47-4D81-9EE4-DFE621A947D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B947DC-CFB3-4777-8833-EEC6746F7EA2}">
      <dsp:nvSpPr>
        <dsp:cNvPr id="0" name=""/>
        <dsp:cNvSpPr/>
      </dsp:nvSpPr>
      <dsp:spPr>
        <a:xfrm>
          <a:off x="2362" y="1445335"/>
          <a:ext cx="1687013" cy="1071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A56363-6224-489E-93AA-CEC523F771AD}">
      <dsp:nvSpPr>
        <dsp:cNvPr id="0" name=""/>
        <dsp:cNvSpPr/>
      </dsp:nvSpPr>
      <dsp:spPr>
        <a:xfrm>
          <a:off x="189808" y="1623409"/>
          <a:ext cx="1687013" cy="1071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kern="1200"/>
            <a:t>Anamnéza </a:t>
          </a:r>
          <a:endParaRPr lang="en-US" sz="2300" kern="1200"/>
        </a:p>
      </dsp:txBody>
      <dsp:txXfrm>
        <a:off x="221184" y="1654785"/>
        <a:ext cx="1624261" cy="1008501"/>
      </dsp:txXfrm>
    </dsp:sp>
    <dsp:sp modelId="{A90AC832-6D0F-4747-AD59-0F5C0ADE4BF8}">
      <dsp:nvSpPr>
        <dsp:cNvPr id="0" name=""/>
        <dsp:cNvSpPr/>
      </dsp:nvSpPr>
      <dsp:spPr>
        <a:xfrm>
          <a:off x="2064267" y="1445335"/>
          <a:ext cx="1687013" cy="1071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43576C3-20CF-4672-97DD-7B55CBF1EB4D}">
      <dsp:nvSpPr>
        <dsp:cNvPr id="0" name=""/>
        <dsp:cNvSpPr/>
      </dsp:nvSpPr>
      <dsp:spPr>
        <a:xfrm>
          <a:off x="2251713" y="1623409"/>
          <a:ext cx="1687013" cy="1071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kern="1200"/>
            <a:t>Aspekce </a:t>
          </a:r>
          <a:endParaRPr lang="en-US" sz="2300" kern="1200"/>
        </a:p>
      </dsp:txBody>
      <dsp:txXfrm>
        <a:off x="2283089" y="1654785"/>
        <a:ext cx="1624261" cy="1008501"/>
      </dsp:txXfrm>
    </dsp:sp>
    <dsp:sp modelId="{B182F884-CFA8-4C86-8A4C-30689971FE2E}">
      <dsp:nvSpPr>
        <dsp:cNvPr id="0" name=""/>
        <dsp:cNvSpPr/>
      </dsp:nvSpPr>
      <dsp:spPr>
        <a:xfrm>
          <a:off x="4126172" y="1445335"/>
          <a:ext cx="1687013" cy="1071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BF3C8BD-BC3A-4C48-8015-7498E9992676}">
      <dsp:nvSpPr>
        <dsp:cNvPr id="0" name=""/>
        <dsp:cNvSpPr/>
      </dsp:nvSpPr>
      <dsp:spPr>
        <a:xfrm>
          <a:off x="4313618" y="1623409"/>
          <a:ext cx="1687013" cy="1071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kern="1200"/>
            <a:t>ROM </a:t>
          </a:r>
          <a:endParaRPr lang="en-US" sz="2300" kern="1200"/>
        </a:p>
      </dsp:txBody>
      <dsp:txXfrm>
        <a:off x="4344994" y="1654785"/>
        <a:ext cx="1624261" cy="1008501"/>
      </dsp:txXfrm>
    </dsp:sp>
    <dsp:sp modelId="{6469A06D-2ADA-4DBB-8070-93E7AB173E07}">
      <dsp:nvSpPr>
        <dsp:cNvPr id="0" name=""/>
        <dsp:cNvSpPr/>
      </dsp:nvSpPr>
      <dsp:spPr>
        <a:xfrm>
          <a:off x="6188078" y="1445335"/>
          <a:ext cx="1687013" cy="10712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233C92-ECDE-42FF-80B2-16E540402BB5}">
      <dsp:nvSpPr>
        <dsp:cNvPr id="0" name=""/>
        <dsp:cNvSpPr/>
      </dsp:nvSpPr>
      <dsp:spPr>
        <a:xfrm>
          <a:off x="6375523" y="1623409"/>
          <a:ext cx="1687013" cy="10712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0" kern="1200"/>
            <a:t>Specifické testy </a:t>
          </a:r>
          <a:endParaRPr lang="en-US" sz="2300" kern="1200"/>
        </a:p>
      </dsp:txBody>
      <dsp:txXfrm>
        <a:off x="6406899" y="1654785"/>
        <a:ext cx="1624261" cy="1008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16fc36972b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16fc36972b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g16fc36972be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29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16fc36972be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16fc36972be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g16fc36972be_0_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40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lang="cs-CZ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4658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6fc36972be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16fc36972be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g16fc36972be_0_1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44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6fc36972b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16fc36972b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g16fc36972be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6fc36972b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16fc36972b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g16fc36972be_0_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31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16fc36972be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16fc36972be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g16fc36972be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32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6fc36972be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16fc36972be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g16fc36972be_0_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33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6fc36972be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16fc36972be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g16fc36972be_0_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34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6fc36972be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6fc36972be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g16fc36972be_0_10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35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6fc36972be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16fc36972be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g16fc36972be_0_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37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6fc36972be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16fc36972be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g16fc36972be_0_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38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4/2/24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73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0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Rl4maZpmJA8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VygGuBObVc" TargetMode="External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3VygGuBObVc?feature=oembed" TargetMode="Externa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yhZ9ZX-Ht24?start=202&amp;feature=oembed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vos.palestra.cz/skripta/kineziologie/6a4a2.htm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400" y="3429001"/>
            <a:ext cx="8521200" cy="2698752"/>
          </a:xfrm>
        </p:spPr>
        <p:txBody>
          <a:bodyPr/>
          <a:lstStyle/>
          <a:p>
            <a:r>
              <a:rPr lang="cs-CZ" sz="2000" b="1" dirty="0"/>
              <a:t>Horní končetina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						Mgr. Pavlína Bazalová 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DD34CF-AD12-4F63-BE92-B584891DF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Deprese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B3C7DD-F373-4B0A-A91D-B2227D22B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225" y="1816990"/>
            <a:ext cx="8963787" cy="2326487"/>
          </a:xfrm>
        </p:spPr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trapezius</a:t>
            </a:r>
            <a:r>
              <a:rPr lang="cs-CZ" dirty="0"/>
              <a:t> (dolní vlákna)      m. </a:t>
            </a:r>
            <a:r>
              <a:rPr lang="cs-CZ" dirty="0" err="1"/>
              <a:t>pectoralis</a:t>
            </a:r>
            <a:r>
              <a:rPr lang="cs-CZ" dirty="0"/>
              <a:t> minor 	m. </a:t>
            </a:r>
            <a:r>
              <a:rPr lang="cs-CZ" dirty="0" err="1"/>
              <a:t>serratus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04446F-5D8C-4A71-8567-52F6563D9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25" y="2653582"/>
            <a:ext cx="2496528" cy="21353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D075E4-A453-4E4C-8BA5-8E0D412D4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880" y="2802928"/>
            <a:ext cx="1985963" cy="19859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74424DD-C6C0-46D5-B951-9BED6E795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466" y="2653582"/>
            <a:ext cx="2135309" cy="213530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AE76371-1AEA-41FC-8E57-DACCA4626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963" y="6358496"/>
            <a:ext cx="4366639" cy="3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73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3A45B6-DEDC-41EE-B289-F896B3854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Addukce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8A8C12-4EB2-4842-9424-116B589B0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23763"/>
            <a:ext cx="8604000" cy="3960000"/>
          </a:xfrm>
        </p:spPr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trapezius</a:t>
            </a:r>
            <a:r>
              <a:rPr lang="cs-CZ" dirty="0"/>
              <a:t> (střední vlákna) 		m. </a:t>
            </a:r>
            <a:r>
              <a:rPr lang="cs-CZ" dirty="0" err="1"/>
              <a:t>rhomboideus</a:t>
            </a:r>
            <a:r>
              <a:rPr lang="cs-CZ" dirty="0"/>
              <a:t> major et minor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8F6CA5-E815-4E70-B81D-0DD338278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91" y="2777786"/>
            <a:ext cx="2978944" cy="25479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B2511C1-9C5B-42A4-B431-21D07E3B5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266601"/>
            <a:ext cx="1985963" cy="198596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CE19832-C327-46C3-87CC-B1994732A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239" y="3221455"/>
            <a:ext cx="1985963" cy="19859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DD181E5-5D5E-4CF3-BD38-CF4AD9FFD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8044" y="6487636"/>
            <a:ext cx="4366639" cy="3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127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7FB7F6-B657-4416-A77E-10654FBE4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Abdukce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D0AA59-B524-4859-888C-0E1F6BC8F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serratus</a:t>
            </a:r>
            <a:r>
              <a:rPr lang="cs-CZ" dirty="0"/>
              <a:t> </a:t>
            </a:r>
            <a:r>
              <a:rPr lang="cs-CZ" dirty="0" err="1"/>
              <a:t>anterior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7F181A-8C18-4660-B977-857D11BBC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11" y="6397191"/>
            <a:ext cx="4366639" cy="3703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579DB12-B3E3-41FD-A1ED-FE07E6E23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390" y="2558431"/>
            <a:ext cx="2828312" cy="282226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B659569-DFE2-4B5C-BBA4-8B9542BC9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652" y="2922019"/>
            <a:ext cx="3688023" cy="245868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B3A50AB-D1A3-44E0-ACE9-0BA9FAA36693}"/>
              </a:ext>
            </a:extLst>
          </p:cNvPr>
          <p:cNvSpPr txBox="1"/>
          <p:nvPr/>
        </p:nvSpPr>
        <p:spPr>
          <a:xfrm>
            <a:off x="5490165" y="6297865"/>
            <a:ext cx="262423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https://www.220triathlon.com/training/swim-training/what-s-the-serratus-anterior-muscle-and-why-is-it-important-to-swimmers/</a:t>
            </a:r>
          </a:p>
        </p:txBody>
      </p:sp>
    </p:spTree>
    <p:extLst>
      <p:ext uri="{BB962C8B-B14F-4D97-AF65-F5344CB8AC3E}">
        <p14:creationId xmlns:p14="http://schemas.microsoft.com/office/powerpoint/2010/main" val="2594513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17C638-A4DD-73D7-DB44-68B405A3D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00" y="686857"/>
            <a:ext cx="8064900" cy="451576"/>
          </a:xfrm>
        </p:spPr>
        <p:txBody>
          <a:bodyPr/>
          <a:lstStyle/>
          <a:p>
            <a:r>
              <a:rPr lang="cs-CZ" dirty="0" err="1"/>
              <a:t>Scapula</a:t>
            </a:r>
            <a:r>
              <a:rPr lang="cs-CZ" dirty="0"/>
              <a:t> </a:t>
            </a:r>
            <a:r>
              <a:rPr lang="cs-CZ" dirty="0" err="1"/>
              <a:t>movement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43239F2-6DF2-0393-EF44-050DC408C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A08643D1-DA33-2C96-BF18-7B4E4E079483}"/>
              </a:ext>
            </a:extLst>
          </p:cNvPr>
          <p:cNvSpPr txBox="1"/>
          <p:nvPr/>
        </p:nvSpPr>
        <p:spPr>
          <a:xfrm>
            <a:off x="540000" y="3263403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https://www.youtube.com/watch?v=Rl4maZpmJA8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C779A4B-DB37-1C9C-A899-8F1040C9B9C1}"/>
              </a:ext>
            </a:extLst>
          </p:cNvPr>
          <p:cNvSpPr txBox="1"/>
          <p:nvPr/>
        </p:nvSpPr>
        <p:spPr>
          <a:xfrm>
            <a:off x="540000" y="1737152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https://www.youtube.com/watch?v=H_8xYrT8YcQ</a:t>
            </a:r>
          </a:p>
        </p:txBody>
      </p:sp>
      <p:pic>
        <p:nvPicPr>
          <p:cNvPr id="3" name="Online médium 2" descr="Scapula Movements with Muscles">
            <a:hlinkClick r:id="" action="ppaction://media"/>
            <a:extLst>
              <a:ext uri="{FF2B5EF4-FFF2-40B4-BE49-F238E27FC236}">
                <a16:creationId xmlns:a16="http://schemas.microsoft.com/office/drawing/2014/main" id="{4546DD76-FD1B-0CEE-F1FC-A7D54A4561F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0500" y="1382111"/>
            <a:ext cx="8417503" cy="475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2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2A50F43-AF00-3339-35D4-D24C0F6FE4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8A7A6979-0714-4377-B894-6BE4C2D6E202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2BEEC0F-8D44-DCA4-87B5-69EF69F88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Ramenní kloub – GH kloub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C0CDB0-AD3A-F007-04EB-F066E5082F7E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471255" y="2302919"/>
            <a:ext cx="3914999" cy="2937170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Kulový kloub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Jamka </a:t>
            </a:r>
            <a:r>
              <a:rPr lang="cs-CZ" dirty="0"/>
              <a:t>– mělká + </a:t>
            </a:r>
            <a:r>
              <a:rPr lang="cs-CZ" dirty="0" err="1"/>
              <a:t>glenoideální</a:t>
            </a:r>
            <a:r>
              <a:rPr lang="cs-CZ" dirty="0"/>
              <a:t> labrum (větší plocha kontaktu – stabilita)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Hlavice</a:t>
            </a:r>
            <a:r>
              <a:rPr lang="cs-CZ" dirty="0"/>
              <a:t> – větší – nepoměr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C282081-591A-4767-3614-15D2F0043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11" y="1701505"/>
            <a:ext cx="3622497" cy="4139998"/>
          </a:xfrm>
          <a:prstGeom prst="rect">
            <a:avLst/>
          </a:prstGeom>
          <a:noFill/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51ABF5E-A51D-C4E2-F8EA-92AEEC07456D}"/>
              </a:ext>
            </a:extLst>
          </p:cNvPr>
          <p:cNvSpPr txBox="1"/>
          <p:nvPr/>
        </p:nvSpPr>
        <p:spPr>
          <a:xfrm>
            <a:off x="5597999" y="5766335"/>
            <a:ext cx="3307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https://www.earthslab.com/anatomy/shoulder-joint-glenohumeral-joint/</a:t>
            </a:r>
          </a:p>
        </p:txBody>
      </p:sp>
    </p:spTree>
    <p:extLst>
      <p:ext uri="{BB962C8B-B14F-4D97-AF65-F5344CB8AC3E}">
        <p14:creationId xmlns:p14="http://schemas.microsoft.com/office/powerpoint/2010/main" val="789118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BD95056-5039-EE29-1237-FE3453B233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FB1B5434-E2A7-3AF6-DCD2-C0F6C3856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Rotátorová manžeta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1D4E8A47-792E-5FF3-275E-23996A983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1251223"/>
          </a:xfrm>
        </p:spPr>
        <p:txBody>
          <a:bodyPr/>
          <a:lstStyle/>
          <a:p>
            <a:r>
              <a:rPr lang="cs-CZ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Kloubní pouzdro + zesílení kloubu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kloubní pouzdro, vazy, šlachy svalů -&gt;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rotátorová manžeta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subscapularis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supraspinatus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infraspinatus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teres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minor</a:t>
            </a:r>
          </a:p>
          <a:p>
            <a:endParaRPr lang="cs-CZ" dirty="0"/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ADCF74F2-EFC9-457F-39C5-9B943A178BD6}"/>
              </a:ext>
            </a:extLst>
          </p:cNvPr>
          <p:cNvGrpSpPr/>
          <p:nvPr/>
        </p:nvGrpSpPr>
        <p:grpSpPr>
          <a:xfrm>
            <a:off x="1971517" y="2787948"/>
            <a:ext cx="5200966" cy="3852628"/>
            <a:chOff x="-320963" y="-399301"/>
            <a:chExt cx="4276289" cy="3572479"/>
          </a:xfrm>
        </p:grpSpPr>
        <p:pic>
          <p:nvPicPr>
            <p:cNvPr id="10" name="Obrázek 9" descr="Rotator Cuff Tears">
              <a:extLst>
                <a:ext uri="{FF2B5EF4-FFF2-40B4-BE49-F238E27FC236}">
                  <a16:creationId xmlns:a16="http://schemas.microsoft.com/office/drawing/2014/main" id="{4783F6CA-5CFC-B71C-E0A4-08E401EDE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4" t="5277" r="3472" b="8383"/>
            <a:stretch/>
          </p:blipFill>
          <p:spPr bwMode="auto">
            <a:xfrm>
              <a:off x="-320963" y="-399301"/>
              <a:ext cx="4276289" cy="31586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ové pole 12">
              <a:extLst>
                <a:ext uri="{FF2B5EF4-FFF2-40B4-BE49-F238E27FC236}">
                  <a16:creationId xmlns:a16="http://schemas.microsoft.com/office/drawing/2014/main" id="{6D42CC6F-8EDA-580B-864A-2E96B4A66C67}"/>
                </a:ext>
              </a:extLst>
            </p:cNvPr>
            <p:cNvSpPr txBox="1"/>
            <p:nvPr/>
          </p:nvSpPr>
          <p:spPr>
            <a:xfrm rot="10800000" flipV="1">
              <a:off x="469892" y="3130784"/>
              <a:ext cx="3399155" cy="4239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https://www.joionline.net/trending/content/rotator-cuff-tears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3695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26991E62-2EFA-45AD-A251-420F5CB85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Flexe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35D1470-BFBE-4607-8E06-8A5A27A2B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3429000"/>
            <a:ext cx="9144000" cy="2326487"/>
          </a:xfrm>
        </p:spPr>
        <p:txBody>
          <a:bodyPr/>
          <a:lstStyle/>
          <a:p>
            <a:r>
              <a:rPr lang="cs-CZ" sz="1800" dirty="0"/>
              <a:t>M. </a:t>
            </a:r>
            <a:r>
              <a:rPr lang="cs-CZ" sz="1800" dirty="0" err="1"/>
              <a:t>deltoideus</a:t>
            </a:r>
            <a:r>
              <a:rPr lang="cs-CZ" sz="1800" dirty="0"/>
              <a:t> (přední vlákna) 	  m. </a:t>
            </a:r>
            <a:r>
              <a:rPr lang="cs-CZ" sz="1800" dirty="0" err="1"/>
              <a:t>coracobrachialis</a:t>
            </a:r>
            <a:r>
              <a:rPr lang="cs-CZ" sz="1800" dirty="0"/>
              <a:t>                </a:t>
            </a:r>
            <a:r>
              <a:rPr lang="cs-CZ" sz="1800" b="1" dirty="0"/>
              <a:t>m. biceps </a:t>
            </a:r>
            <a:r>
              <a:rPr lang="cs-CZ" sz="1800" b="1" dirty="0" err="1"/>
              <a:t>brachii</a:t>
            </a:r>
            <a:r>
              <a:rPr lang="cs-CZ" sz="1800" b="1" dirty="0"/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C22F9D0-51CA-4151-A953-1E666B9E9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368" y="4023584"/>
            <a:ext cx="1985963" cy="19859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CA0C81B-D495-4F92-8687-FE6F2F0E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027" y="4023584"/>
            <a:ext cx="1985963" cy="198596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9F756CC-F675-466F-B0E8-07CF2F062B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3" t="42533" r="40306" b="20533"/>
          <a:stretch/>
        </p:blipFill>
        <p:spPr>
          <a:xfrm>
            <a:off x="7297149" y="4066732"/>
            <a:ext cx="1713501" cy="189966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B627ED7-8669-4D42-AD1A-F3CEA0BD03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5806" y="6403642"/>
            <a:ext cx="4366639" cy="370364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5862610-4739-BC7C-441F-6C10574A5376}"/>
              </a:ext>
            </a:extLst>
          </p:cNvPr>
          <p:cNvSpPr txBox="1"/>
          <p:nvPr/>
        </p:nvSpPr>
        <p:spPr>
          <a:xfrm>
            <a:off x="540000" y="1323737"/>
            <a:ext cx="3844001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ROM: až 180°</a:t>
            </a:r>
          </a:p>
          <a:p>
            <a:pPr algn="l"/>
            <a:r>
              <a:rPr lang="cs-CZ" sz="1800" dirty="0">
                <a:latin typeface="+mn-lt"/>
              </a:rPr>
              <a:t>Fáze: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0°- 60° - m. D, m. CB, m. BB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60°- 120° - m. T, m. SA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120°- 180° - m. T + svaly trupu 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45AED3B-A276-CC23-B18B-2E181BD3E991}"/>
              </a:ext>
            </a:extLst>
          </p:cNvPr>
          <p:cNvSpPr txBox="1"/>
          <p:nvPr/>
        </p:nvSpPr>
        <p:spPr>
          <a:xfrm>
            <a:off x="3315758" y="2875001"/>
            <a:ext cx="5694892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Elevace (FLE + ABD) – souhyb lopatky + souhyb </a:t>
            </a:r>
            <a:r>
              <a:rPr lang="cs-CZ" sz="1800" dirty="0" err="1">
                <a:latin typeface="+mn-lt"/>
              </a:rPr>
              <a:t>Thp</a:t>
            </a:r>
            <a:r>
              <a:rPr lang="cs-CZ" sz="1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2651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87334B-66A4-4160-9ECB-F37FA5061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Extenze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AF3C91-BC55-4319-A39C-E85724BDA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" y="2391867"/>
            <a:ext cx="9048750" cy="2326487"/>
          </a:xfrm>
        </p:spPr>
        <p:txBody>
          <a:bodyPr/>
          <a:lstStyle/>
          <a:p>
            <a:r>
              <a:rPr lang="cs-CZ" sz="1800" dirty="0"/>
              <a:t>    m. </a:t>
            </a:r>
            <a:r>
              <a:rPr lang="cs-CZ" sz="1800" dirty="0" err="1"/>
              <a:t>teres</a:t>
            </a:r>
            <a:r>
              <a:rPr lang="cs-CZ" sz="1800" dirty="0"/>
              <a:t> major 	              m. </a:t>
            </a:r>
            <a:r>
              <a:rPr lang="cs-CZ" sz="1800" dirty="0" err="1"/>
              <a:t>latissimus</a:t>
            </a:r>
            <a:r>
              <a:rPr lang="cs-CZ" sz="1800" dirty="0"/>
              <a:t> </a:t>
            </a:r>
            <a:r>
              <a:rPr lang="cs-CZ" sz="1800" dirty="0" err="1"/>
              <a:t>dorsi</a:t>
            </a:r>
            <a:r>
              <a:rPr lang="cs-CZ" sz="1800" dirty="0"/>
              <a:t> 	       m. </a:t>
            </a:r>
            <a:r>
              <a:rPr lang="cs-CZ" sz="1800" dirty="0" err="1"/>
              <a:t>deltoideus</a:t>
            </a:r>
            <a:r>
              <a:rPr lang="cs-CZ" sz="1800" dirty="0"/>
              <a:t> (zadní vlákna)</a:t>
            </a:r>
          </a:p>
        </p:txBody>
      </p:sp>
      <p:pic>
        <p:nvPicPr>
          <p:cNvPr id="1026" name="Picture 2" descr="Latissimus dorsi muscle (Musculus latissimus dorsi)">
            <a:extLst>
              <a:ext uri="{FF2B5EF4-FFF2-40B4-BE49-F238E27FC236}">
                <a16:creationId xmlns:a16="http://schemas.microsoft.com/office/drawing/2014/main" id="{49A9AF64-DC20-45EE-9682-3505CD89E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258" y="3014739"/>
            <a:ext cx="2295533" cy="257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544E536-03C8-4744-AD4A-F5EC012BD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905" y="3014738"/>
            <a:ext cx="2576435" cy="25764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367A0CD-D3CB-4651-B46C-5E5342F43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60" y="3014739"/>
            <a:ext cx="2138119" cy="25764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05B176F-2D4E-4331-96F6-6BA2AE6DB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7993" y="6377661"/>
            <a:ext cx="4371211" cy="3703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5777079-79B1-336E-AC57-F1E2BAF4939A}"/>
              </a:ext>
            </a:extLst>
          </p:cNvPr>
          <p:cNvSpPr txBox="1"/>
          <p:nvPr/>
        </p:nvSpPr>
        <p:spPr>
          <a:xfrm>
            <a:off x="431974" y="1394338"/>
            <a:ext cx="637840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ROM: 35°- 45°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9830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182843-3490-4A49-8822-6EFE751E9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Abdukce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6F6CAB-9224-4C8C-BAD2-49603AC35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434" y="2966467"/>
            <a:ext cx="8928546" cy="2326487"/>
          </a:xfrm>
        </p:spPr>
        <p:txBody>
          <a:bodyPr/>
          <a:lstStyle/>
          <a:p>
            <a:r>
              <a:rPr lang="cs-CZ" b="1" dirty="0"/>
              <a:t>M. </a:t>
            </a:r>
            <a:r>
              <a:rPr lang="cs-CZ" b="1" dirty="0" err="1"/>
              <a:t>supraspinatus</a:t>
            </a:r>
            <a:r>
              <a:rPr lang="cs-CZ" b="1" dirty="0"/>
              <a:t> </a:t>
            </a:r>
            <a:r>
              <a:rPr lang="cs-CZ" dirty="0"/>
              <a:t>	m. </a:t>
            </a:r>
            <a:r>
              <a:rPr lang="cs-CZ" dirty="0" err="1"/>
              <a:t>deltoideus</a:t>
            </a:r>
            <a:r>
              <a:rPr lang="cs-CZ" dirty="0"/>
              <a:t> (střední vlákna)		m. </a:t>
            </a:r>
            <a:r>
              <a:rPr lang="cs-CZ" dirty="0" err="1"/>
              <a:t>trapezius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C28F01-6CAC-491A-9C87-82CFFDB1E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568" y="6334328"/>
            <a:ext cx="4371211" cy="3703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9D61EB0-36E3-BDBE-8656-BF9D2653A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452" y="3806767"/>
            <a:ext cx="2496528" cy="213530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9DE165-096B-91C5-CAD4-D3D1AABC8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373" y="3608552"/>
            <a:ext cx="2531745" cy="253174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2045C51-BA2E-03E0-544B-756517EE5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4" y="3711179"/>
            <a:ext cx="1930695" cy="232648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C49EE7C-27D3-6D36-1C9F-A63D1F402C49}"/>
              </a:ext>
            </a:extLst>
          </p:cNvPr>
          <p:cNvSpPr txBox="1"/>
          <p:nvPr/>
        </p:nvSpPr>
        <p:spPr>
          <a:xfrm>
            <a:off x="540000" y="1171576"/>
            <a:ext cx="384400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ROM: až 180°</a:t>
            </a:r>
          </a:p>
          <a:p>
            <a:pPr algn="l"/>
            <a:r>
              <a:rPr lang="cs-CZ" sz="1800" dirty="0">
                <a:latin typeface="+mn-lt"/>
              </a:rPr>
              <a:t>Fáze: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0°- 45° - m. SS + m. 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45°- 90° - m. D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90°- 150° - m. D + m. T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1800" dirty="0">
                <a:latin typeface="+mn-lt"/>
              </a:rPr>
              <a:t>150°- 180°- m. T + svaly trupu  </a:t>
            </a:r>
          </a:p>
          <a:p>
            <a:pPr algn="l"/>
            <a:endParaRPr lang="cs-CZ" sz="2800" dirty="0" err="1">
              <a:latin typeface="+mn-lt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F27EEAB-6B93-08F3-B75B-4D073323D1AB}"/>
              </a:ext>
            </a:extLst>
          </p:cNvPr>
          <p:cNvSpPr txBox="1"/>
          <p:nvPr/>
        </p:nvSpPr>
        <p:spPr>
          <a:xfrm>
            <a:off x="4814990" y="1278762"/>
            <a:ext cx="3995635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Elevace (FLE + ABD) – souhyb lopatky + souhyb </a:t>
            </a:r>
            <a:r>
              <a:rPr lang="cs-CZ" sz="1800" dirty="0" err="1">
                <a:latin typeface="+mn-lt"/>
              </a:rPr>
              <a:t>Thp</a:t>
            </a:r>
            <a:r>
              <a:rPr lang="cs-CZ" sz="1800" dirty="0">
                <a:latin typeface="+mn-lt"/>
              </a:rPr>
              <a:t> </a:t>
            </a:r>
          </a:p>
          <a:p>
            <a:pPr algn="l"/>
            <a:endParaRPr lang="cs-CZ" sz="1800" dirty="0"/>
          </a:p>
          <a:p>
            <a:pPr algn="l"/>
            <a:r>
              <a:rPr lang="cs-CZ" sz="1800" dirty="0">
                <a:latin typeface="+mn-lt"/>
              </a:rPr>
              <a:t>ABD – funkčně spojena s mírnou ZR</a:t>
            </a:r>
          </a:p>
        </p:txBody>
      </p:sp>
    </p:spTree>
    <p:extLst>
      <p:ext uri="{BB962C8B-B14F-4D97-AF65-F5344CB8AC3E}">
        <p14:creationId xmlns:p14="http://schemas.microsoft.com/office/powerpoint/2010/main" val="3078006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2B4C59-D6C1-4E8E-9DF0-772D9C39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Addukce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3D9133-BA45-4910-BDD4-BB21F0942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26" y="2265756"/>
            <a:ext cx="9144000" cy="2326487"/>
          </a:xfrm>
        </p:spPr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pectoralis</a:t>
            </a:r>
            <a:r>
              <a:rPr lang="cs-CZ" dirty="0"/>
              <a:t> major              </a:t>
            </a:r>
            <a:r>
              <a:rPr lang="cs-CZ" dirty="0" err="1"/>
              <a:t>m.latissimus</a:t>
            </a:r>
            <a:r>
              <a:rPr lang="cs-CZ" dirty="0"/>
              <a:t> </a:t>
            </a:r>
            <a:r>
              <a:rPr lang="cs-CZ" dirty="0" err="1"/>
              <a:t>dorsi</a:t>
            </a:r>
            <a:r>
              <a:rPr lang="cs-CZ" dirty="0"/>
              <a:t> 		  m. </a:t>
            </a:r>
            <a:r>
              <a:rPr lang="cs-CZ" dirty="0" err="1"/>
              <a:t>teres</a:t>
            </a:r>
            <a:r>
              <a:rPr lang="cs-CZ" dirty="0"/>
              <a:t> major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A584D5-2A6F-4E54-9595-F693DA099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233" y="6390878"/>
            <a:ext cx="4371211" cy="3703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DD08D40-E8A9-4C7C-9938-45DE1D5C7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416" y="2948996"/>
            <a:ext cx="2127970" cy="23883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A222A5F-BD5D-4AEB-8FEF-F3B1F3BE2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768" y="2945110"/>
            <a:ext cx="1985151" cy="23922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7AF41B7-E954-413B-BAB8-1CC129EE40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2938286"/>
            <a:ext cx="2793645" cy="239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476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66A3BB0-FFBE-BAC9-4417-784D0FB75C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480800-D1CF-02DA-4C23-2861C0E89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Ramenní pletenec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C9E1FD5-E5F0-BA2A-5509-CDFA4F9CD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sz="2000" b="1" dirty="0"/>
              <a:t>Pravé klouby: </a:t>
            </a:r>
          </a:p>
          <a:p>
            <a:pPr lvl="1"/>
            <a:r>
              <a:rPr lang="cs-CZ" sz="2000" dirty="0" err="1"/>
              <a:t>sternoklavikulární</a:t>
            </a:r>
            <a:r>
              <a:rPr lang="cs-CZ" sz="2000" dirty="0"/>
              <a:t> skloubení (art. </a:t>
            </a:r>
            <a:r>
              <a:rPr lang="cs-CZ" sz="2000" dirty="0" err="1"/>
              <a:t>sternoclavicularis</a:t>
            </a:r>
            <a:r>
              <a:rPr lang="cs-CZ" sz="2000" dirty="0"/>
              <a:t>), </a:t>
            </a:r>
          </a:p>
          <a:p>
            <a:pPr lvl="1"/>
            <a:r>
              <a:rPr lang="cs-CZ" sz="2000" dirty="0"/>
              <a:t>akromioklavikulární skloubení (art. </a:t>
            </a:r>
            <a:r>
              <a:rPr lang="cs-CZ" sz="2000" dirty="0" err="1"/>
              <a:t>acromioclavicularis</a:t>
            </a:r>
            <a:r>
              <a:rPr lang="cs-CZ" sz="2000" dirty="0"/>
              <a:t>) </a:t>
            </a:r>
          </a:p>
          <a:p>
            <a:pPr lvl="1"/>
            <a:r>
              <a:rPr lang="cs-CZ" sz="2000" dirty="0"/>
              <a:t>ramenní kloub (art. </a:t>
            </a:r>
            <a:r>
              <a:rPr lang="cs-CZ" sz="2000" dirty="0" err="1"/>
              <a:t>glenohumeralis</a:t>
            </a:r>
            <a:r>
              <a:rPr lang="cs-CZ" sz="2000" dirty="0"/>
              <a:t>; art. </a:t>
            </a:r>
            <a:r>
              <a:rPr lang="cs-CZ" sz="2000" dirty="0" err="1"/>
              <a:t>humeri</a:t>
            </a:r>
            <a:r>
              <a:rPr lang="cs-CZ" sz="2000" dirty="0"/>
              <a:t>) </a:t>
            </a:r>
          </a:p>
          <a:p>
            <a:pPr marL="54000" indent="0">
              <a:buNone/>
            </a:pPr>
            <a:endParaRPr lang="cs-CZ" sz="2000" dirty="0"/>
          </a:p>
          <a:p>
            <a:pPr marL="54000" indent="0">
              <a:buNone/>
            </a:pPr>
            <a:r>
              <a:rPr lang="cs-CZ" sz="2000" b="1" dirty="0"/>
              <a:t>Funkční spojení: </a:t>
            </a:r>
          </a:p>
          <a:p>
            <a:pPr lvl="1"/>
            <a:r>
              <a:rPr lang="cs-CZ" sz="2000" dirty="0" err="1"/>
              <a:t>thorakoskapulární</a:t>
            </a:r>
            <a:r>
              <a:rPr lang="cs-CZ" sz="2000" dirty="0"/>
              <a:t> spojení  </a:t>
            </a:r>
          </a:p>
          <a:p>
            <a:pPr lvl="1"/>
            <a:r>
              <a:rPr lang="cs-CZ" sz="2000" dirty="0" err="1"/>
              <a:t>subakromiální</a:t>
            </a:r>
            <a:r>
              <a:rPr lang="cs-CZ" sz="2000" dirty="0"/>
              <a:t> prostor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0397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0BF9C6-A588-4EFD-A166-786B85584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Vnitřní rotace  / pronace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E768CF-52F3-41FE-86AF-6D9D7031D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269" y="2528214"/>
            <a:ext cx="8793481" cy="407964"/>
          </a:xfrm>
        </p:spPr>
        <p:txBody>
          <a:bodyPr/>
          <a:lstStyle/>
          <a:p>
            <a:r>
              <a:rPr lang="cs-CZ" sz="1600" dirty="0"/>
              <a:t>M. </a:t>
            </a:r>
            <a:r>
              <a:rPr lang="cs-CZ" sz="1600" dirty="0" err="1"/>
              <a:t>pectoralis</a:t>
            </a:r>
            <a:r>
              <a:rPr lang="cs-CZ" sz="1600" dirty="0"/>
              <a:t> major 	         m. </a:t>
            </a:r>
            <a:r>
              <a:rPr lang="cs-CZ" sz="1600" dirty="0" err="1"/>
              <a:t>subscapularis</a:t>
            </a:r>
            <a:r>
              <a:rPr lang="cs-CZ" sz="1600" dirty="0"/>
              <a:t>               m. </a:t>
            </a:r>
            <a:r>
              <a:rPr lang="cs-CZ" sz="1600" dirty="0" err="1"/>
              <a:t>teres</a:t>
            </a:r>
            <a:r>
              <a:rPr lang="cs-CZ" sz="1600" dirty="0"/>
              <a:t> major                 m. </a:t>
            </a:r>
            <a:r>
              <a:rPr lang="cs-CZ" sz="1600" dirty="0" err="1"/>
              <a:t>latissimus</a:t>
            </a:r>
            <a:r>
              <a:rPr lang="cs-CZ" sz="1600" dirty="0"/>
              <a:t> </a:t>
            </a:r>
            <a:r>
              <a:rPr lang="cs-CZ" sz="1600" dirty="0" err="1"/>
              <a:t>dorsi</a:t>
            </a:r>
            <a:r>
              <a:rPr lang="cs-CZ" sz="1600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5D6FA8-6051-4B22-A78A-4C8E78F26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76188"/>
            <a:ext cx="2250563" cy="193267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11D10-44C6-4375-A529-21849532B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965" y="3209459"/>
            <a:ext cx="1632346" cy="196155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3D2ACE5-1B4D-4D07-B905-1851E4177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270" y="3198550"/>
            <a:ext cx="1686392" cy="188828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8B80F85-3095-4C18-B6B2-C4D69D33A1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037" y="3168310"/>
            <a:ext cx="1985963" cy="198596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9D7067E-3420-4BAA-A17D-2F4E063E0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394" y="6366890"/>
            <a:ext cx="4371211" cy="370364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6362D81-866E-F6F2-6323-8D4338CE3F43}"/>
              </a:ext>
            </a:extLst>
          </p:cNvPr>
          <p:cNvSpPr txBox="1"/>
          <p:nvPr/>
        </p:nvSpPr>
        <p:spPr>
          <a:xfrm>
            <a:off x="255269" y="1362636"/>
            <a:ext cx="6502336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ROM: 60° (v připažení) / 70° (90° abdukce)</a:t>
            </a:r>
          </a:p>
        </p:txBody>
      </p:sp>
    </p:spTree>
    <p:extLst>
      <p:ext uri="{BB962C8B-B14F-4D97-AF65-F5344CB8AC3E}">
        <p14:creationId xmlns:p14="http://schemas.microsoft.com/office/powerpoint/2010/main" val="1291434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FC2C92-8BF7-42C4-A6AE-55C7A0AB8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Zevní rotace (supinace)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912731-3551-448C-85E1-C098668EA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099" y="2472075"/>
            <a:ext cx="8064900" cy="3960000"/>
          </a:xfrm>
        </p:spPr>
        <p:txBody>
          <a:bodyPr/>
          <a:lstStyle/>
          <a:p>
            <a:r>
              <a:rPr lang="cs-CZ" dirty="0"/>
              <a:t>    m. </a:t>
            </a:r>
            <a:r>
              <a:rPr lang="cs-CZ" dirty="0" err="1"/>
              <a:t>teres</a:t>
            </a:r>
            <a:r>
              <a:rPr lang="cs-CZ" dirty="0"/>
              <a:t> minor 		              m. </a:t>
            </a:r>
            <a:r>
              <a:rPr lang="cs-CZ" dirty="0" err="1"/>
              <a:t>infraspinatus</a:t>
            </a:r>
            <a:r>
              <a:rPr lang="cs-CZ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8FED82C-AE60-40FB-9342-F819D311E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78" y="3154680"/>
            <a:ext cx="2475784" cy="29833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C4E7118-D073-49E6-8743-E7CFAAD70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819" y="3154680"/>
            <a:ext cx="2475783" cy="29833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D9C7A8A-474F-4D78-B42A-60F6E4452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944" y="6553412"/>
            <a:ext cx="4371211" cy="3703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49401A9-6D8B-ED4F-BCEF-9320D50DD8A6}"/>
              </a:ext>
            </a:extLst>
          </p:cNvPr>
          <p:cNvSpPr txBox="1"/>
          <p:nvPr/>
        </p:nvSpPr>
        <p:spPr>
          <a:xfrm>
            <a:off x="106291" y="1318102"/>
            <a:ext cx="6502336" cy="470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ROM: 60° (v připažení) / 90° (90° abdukce)</a:t>
            </a:r>
          </a:p>
        </p:txBody>
      </p:sp>
    </p:spTree>
    <p:extLst>
      <p:ext uri="{BB962C8B-B14F-4D97-AF65-F5344CB8AC3E}">
        <p14:creationId xmlns:p14="http://schemas.microsoft.com/office/powerpoint/2010/main" val="1374967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A716D50-45C9-7955-B92F-6D747F7E39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AF57FA-7F91-B049-BD86-200C982DB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Humeroskapulární</a:t>
            </a:r>
            <a:r>
              <a:rPr lang="cs-CZ" dirty="0"/>
              <a:t> rytmus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1B6BC20-AF87-49A2-A585-A60CF2B4C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Aby mohlo dojít k plné flexi a abdukci v ramenním kloubu, musí dojít k rotaci lopatky. </a:t>
            </a:r>
          </a:p>
          <a:p>
            <a:r>
              <a:rPr lang="cs-CZ" dirty="0"/>
              <a:t>Celkový poměr pohybu je </a:t>
            </a:r>
            <a:r>
              <a:rPr lang="cs-CZ" b="1" dirty="0"/>
              <a:t>2:1</a:t>
            </a:r>
            <a:r>
              <a:rPr lang="cs-CZ" dirty="0"/>
              <a:t>, tedy při 180°abdukci připadá 120°na </a:t>
            </a:r>
            <a:r>
              <a:rPr lang="cs-CZ" dirty="0" err="1"/>
              <a:t>glenohumerální</a:t>
            </a:r>
            <a:r>
              <a:rPr lang="cs-CZ" dirty="0"/>
              <a:t> skloubení a 60° na </a:t>
            </a:r>
            <a:r>
              <a:rPr lang="cs-CZ" dirty="0" err="1"/>
              <a:t>thorakoskapulární</a:t>
            </a:r>
            <a:r>
              <a:rPr lang="cs-CZ" dirty="0"/>
              <a:t> skloubení. </a:t>
            </a:r>
          </a:p>
          <a:p>
            <a:r>
              <a:rPr lang="cs-CZ" b="1" dirty="0"/>
              <a:t>V</a:t>
            </a:r>
            <a:r>
              <a:rPr lang="cs-CZ" dirty="0"/>
              <a:t> </a:t>
            </a:r>
            <a:r>
              <a:rPr lang="cs-CZ" b="1" dirty="0"/>
              <a:t>první fázi abdukce (0-30°) </a:t>
            </a:r>
            <a:r>
              <a:rPr lang="cs-CZ" dirty="0"/>
              <a:t>je pohyb lopatky minimální, dochází k její stabilizaci. </a:t>
            </a:r>
          </a:p>
          <a:p>
            <a:r>
              <a:rPr lang="cs-CZ" b="1" dirty="0"/>
              <a:t>V druhé fázi (30°- 150°) </a:t>
            </a:r>
            <a:r>
              <a:rPr lang="cs-CZ" dirty="0"/>
              <a:t>dochází k rotaci lopatky. </a:t>
            </a:r>
          </a:p>
          <a:p>
            <a:r>
              <a:rPr lang="cs-CZ" b="1" dirty="0"/>
              <a:t>V třetí fázi abdukce (150°- 180°) </a:t>
            </a:r>
            <a:r>
              <a:rPr lang="cs-CZ" dirty="0"/>
              <a:t>je poměr pohybů v daných segmentech až 5:4, 5° v </a:t>
            </a:r>
            <a:r>
              <a:rPr lang="cs-CZ" dirty="0" err="1"/>
              <a:t>glenohumerálním</a:t>
            </a:r>
            <a:r>
              <a:rPr lang="cs-CZ" dirty="0"/>
              <a:t> kloubu na 4° v </a:t>
            </a:r>
            <a:r>
              <a:rPr lang="cs-CZ" dirty="0" err="1"/>
              <a:t>thorakoskapulárním</a:t>
            </a:r>
            <a:r>
              <a:rPr lang="cs-CZ" dirty="0"/>
              <a:t> kloubu. </a:t>
            </a:r>
          </a:p>
        </p:txBody>
      </p:sp>
    </p:spTree>
    <p:extLst>
      <p:ext uri="{BB962C8B-B14F-4D97-AF65-F5344CB8AC3E}">
        <p14:creationId xmlns:p14="http://schemas.microsoft.com/office/powerpoint/2010/main" val="949570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25FE82-FF86-41A0-8FC5-49484583C4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D31CB74A-2450-5CFA-79C5-660C1F55A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3182" y="2060993"/>
            <a:ext cx="4893636" cy="3027346"/>
          </a:xfrm>
          <a:prstGeom prst="rect">
            <a:avLst/>
          </a:prstGeom>
        </p:spPr>
      </p:pic>
      <p:grpSp>
        <p:nvGrpSpPr>
          <p:cNvPr id="6" name="Skupina 5">
            <a:extLst>
              <a:ext uri="{FF2B5EF4-FFF2-40B4-BE49-F238E27FC236}">
                <a16:creationId xmlns:a16="http://schemas.microsoft.com/office/drawing/2014/main" id="{6A926F33-F4AC-0D45-5DD4-F4E5E7DD3D1C}"/>
              </a:ext>
            </a:extLst>
          </p:cNvPr>
          <p:cNvGrpSpPr/>
          <p:nvPr/>
        </p:nvGrpSpPr>
        <p:grpSpPr>
          <a:xfrm>
            <a:off x="499500" y="1497030"/>
            <a:ext cx="3237865" cy="4405516"/>
            <a:chOff x="0" y="0"/>
            <a:chExt cx="2189870" cy="2964256"/>
          </a:xfrm>
        </p:grpSpPr>
        <p:pic>
          <p:nvPicPr>
            <p:cNvPr id="7" name="Obrázek 6" descr="Scapulohumeral Rhythm- the scapula plays an important role in preventing  shoulder pain — Go Beyond Physical Therapy">
              <a:extLst>
                <a:ext uri="{FF2B5EF4-FFF2-40B4-BE49-F238E27FC236}">
                  <a16:creationId xmlns:a16="http://schemas.microsoft.com/office/drawing/2014/main" id="{99DF4DE3-011B-64CD-D158-277799B49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10592"/>
            <a:stretch/>
          </p:blipFill>
          <p:spPr bwMode="auto">
            <a:xfrm>
              <a:off x="7375" y="0"/>
              <a:ext cx="2182495" cy="26365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Textové pole 15">
              <a:extLst>
                <a:ext uri="{FF2B5EF4-FFF2-40B4-BE49-F238E27FC236}">
                  <a16:creationId xmlns:a16="http://schemas.microsoft.com/office/drawing/2014/main" id="{2313ED03-7B06-EF35-6EA9-6B0D724032FA}"/>
                </a:ext>
              </a:extLst>
            </p:cNvPr>
            <p:cNvSpPr txBox="1"/>
            <p:nvPr/>
          </p:nvSpPr>
          <p:spPr>
            <a:xfrm>
              <a:off x="0" y="2558491"/>
              <a:ext cx="2181225" cy="40576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https://www.gobeyondphysicaltherapy.com/blog-1/fc93drsjsgfmkctz87bdt67cs4eslr</a:t>
              </a:r>
            </a:p>
          </p:txBody>
        </p:sp>
      </p:grp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72C918D-1A2F-98C4-5123-DD01D42F1A62}"/>
              </a:ext>
            </a:extLst>
          </p:cNvPr>
          <p:cNvSpPr txBox="1"/>
          <p:nvPr/>
        </p:nvSpPr>
        <p:spPr>
          <a:xfrm>
            <a:off x="3505199" y="5215405"/>
            <a:ext cx="54959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https://www.researchgate.net/publication/46270070_Development_of_motion_analysis_protocols_based_on_inertial_sensors/figures?lo=1</a:t>
            </a:r>
          </a:p>
        </p:txBody>
      </p:sp>
    </p:spTree>
    <p:extLst>
      <p:ext uri="{BB962C8B-B14F-4D97-AF65-F5344CB8AC3E}">
        <p14:creationId xmlns:p14="http://schemas.microsoft.com/office/powerpoint/2010/main" val="4008435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E99E02-75D8-2D8C-CC5B-F4DF661E2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2FE98A4-EA4D-72B6-A010-F9F0492D7CF0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r>
              <a:rPr lang="cs-CZ" dirty="0"/>
              <a:t>Videa – biomechanika</a:t>
            </a:r>
          </a:p>
          <a:p>
            <a:endParaRPr lang="cs-CZ" dirty="0"/>
          </a:p>
          <a:p>
            <a:r>
              <a:rPr lang="cs-CZ" dirty="0"/>
              <a:t> </a:t>
            </a:r>
          </a:p>
          <a:p>
            <a:r>
              <a:rPr lang="cs-CZ" b="1" u="sng" dirty="0"/>
              <a:t>HSR: </a:t>
            </a:r>
          </a:p>
          <a:p>
            <a:r>
              <a:rPr lang="cs-CZ" dirty="0">
                <a:hlinkClick r:id="rId3"/>
              </a:rPr>
              <a:t>https://www.youtube.com/watch?v=3VygGuBObVc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en-US" b="1" i="0" u="sng" dirty="0">
                <a:effectLst/>
                <a:latin typeface="Roboto" panose="02000000000000000000" pitchFamily="2" charset="0"/>
              </a:rPr>
              <a:t>Shoulder joint: Movements, bones and muscles - Human Anatomy | </a:t>
            </a:r>
            <a:r>
              <a:rPr lang="en-US" b="1" i="0" u="sng" dirty="0" err="1">
                <a:effectLst/>
                <a:latin typeface="Roboto" panose="02000000000000000000" pitchFamily="2" charset="0"/>
              </a:rPr>
              <a:t>Kenhub</a:t>
            </a:r>
            <a:endParaRPr lang="cs-CZ" dirty="0"/>
          </a:p>
          <a:p>
            <a:endParaRPr lang="cs-CZ" dirty="0"/>
          </a:p>
          <a:p>
            <a:r>
              <a:rPr lang="cs-CZ" dirty="0"/>
              <a:t>https://www.youtube.com/watch?v=SfQzA6W5xA0</a:t>
            </a:r>
          </a:p>
        </p:txBody>
      </p:sp>
      <p:pic>
        <p:nvPicPr>
          <p:cNvPr id="2" name="Online médium 1" descr="Scapulohumeral Rhythm Shoulder Abduction with Muscular Analysis">
            <a:hlinkClick r:id="" action="ppaction://media"/>
            <a:extLst>
              <a:ext uri="{FF2B5EF4-FFF2-40B4-BE49-F238E27FC236}">
                <a16:creationId xmlns:a16="http://schemas.microsoft.com/office/drawing/2014/main" id="{0277E994-5009-497F-0352-454DEE87748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97458" y="1157488"/>
            <a:ext cx="8549083" cy="483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38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5E317E-4C61-BD97-C0F4-7A224AB591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FC9C17A-133A-0DEB-F2D4-A80DBBC13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Vyšetření RAK</a:t>
            </a:r>
          </a:p>
        </p:txBody>
      </p:sp>
      <p:graphicFrame>
        <p:nvGraphicFramePr>
          <p:cNvPr id="21" name="Zástupný obsah 4">
            <a:extLst>
              <a:ext uri="{FF2B5EF4-FFF2-40B4-BE49-F238E27FC236}">
                <a16:creationId xmlns:a16="http://schemas.microsoft.com/office/drawing/2014/main" id="{EFD6EF97-3A11-6D93-B093-16A926CEB5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9958889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8844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268444-0A4D-6488-5CF3-6A7FE2ACEE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86711CA-8D73-A3B8-95B5-35CC0F1D9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RAK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C4199BD5-8812-7C27-46F2-D34035401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u="sng" dirty="0"/>
              <a:t>ANAMNÉZA</a:t>
            </a:r>
          </a:p>
          <a:p>
            <a:pPr marL="54000" indent="0">
              <a:buNone/>
            </a:pPr>
            <a:endParaRPr lang="cs-CZ" b="1" u="sng" dirty="0"/>
          </a:p>
          <a:p>
            <a:pPr>
              <a:buFontTx/>
              <a:buChar char="-"/>
            </a:pPr>
            <a:r>
              <a:rPr lang="cs-CZ" sz="2000" dirty="0"/>
              <a:t>Operace, úrazy </a:t>
            </a:r>
          </a:p>
          <a:p>
            <a:pPr lvl="1">
              <a:buFontTx/>
              <a:buChar char="-"/>
            </a:pPr>
            <a:r>
              <a:rPr lang="cs-CZ" sz="2000" dirty="0"/>
              <a:t>HK, hrudník, </a:t>
            </a:r>
            <a:r>
              <a:rPr lang="cs-CZ" sz="2000" dirty="0" err="1"/>
              <a:t>Cp</a:t>
            </a:r>
            <a:r>
              <a:rPr lang="cs-CZ" sz="2000" dirty="0"/>
              <a:t> + </a:t>
            </a:r>
            <a:r>
              <a:rPr lang="cs-CZ" sz="2000" dirty="0" err="1"/>
              <a:t>Thp</a:t>
            </a:r>
            <a:endParaRPr lang="cs-CZ" sz="2000" dirty="0"/>
          </a:p>
          <a:p>
            <a:pPr lvl="1"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r>
              <a:rPr lang="cs-CZ" sz="2000" dirty="0"/>
              <a:t>Interní onemocnění </a:t>
            </a:r>
          </a:p>
          <a:p>
            <a:pPr lvl="1">
              <a:buFontTx/>
              <a:buChar char="-"/>
            </a:pPr>
            <a:r>
              <a:rPr lang="cs-CZ" sz="2000" dirty="0"/>
              <a:t>srdce, plíce, štítná žláza </a:t>
            </a:r>
          </a:p>
          <a:p>
            <a:pPr lvl="1">
              <a:buFontTx/>
              <a:buChar char="-"/>
            </a:pPr>
            <a:endParaRPr lang="cs-CZ" sz="2000" dirty="0"/>
          </a:p>
          <a:p>
            <a:pPr>
              <a:buFontTx/>
              <a:buChar char="-"/>
            </a:pPr>
            <a:r>
              <a:rPr lang="cs-CZ" sz="2000" dirty="0"/>
              <a:t>Sportovní zátěž </a:t>
            </a:r>
          </a:p>
          <a:p>
            <a:pPr lvl="1">
              <a:buFontTx/>
              <a:buChar char="-"/>
            </a:pPr>
            <a:r>
              <a:rPr lang="cs-CZ" sz="2000" dirty="0" err="1"/>
              <a:t>overhead</a:t>
            </a:r>
            <a:r>
              <a:rPr lang="cs-CZ" sz="2000" dirty="0"/>
              <a:t> sporty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8301728-775C-FBC9-55B1-7881B079B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772"/>
          <a:stretch/>
        </p:blipFill>
        <p:spPr>
          <a:xfrm>
            <a:off x="4572000" y="1321311"/>
            <a:ext cx="3900817" cy="212407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4060DD9-C0A9-5CA6-761A-4DFE816FB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79"/>
          <a:stretch/>
        </p:blipFill>
        <p:spPr>
          <a:xfrm>
            <a:off x="4572000" y="3595121"/>
            <a:ext cx="3882884" cy="2236879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BF50A23-486F-3DB4-35D1-6DCCEEE8C4BB}"/>
              </a:ext>
            </a:extLst>
          </p:cNvPr>
          <p:cNvSpPr txBox="1"/>
          <p:nvPr/>
        </p:nvSpPr>
        <p:spPr>
          <a:xfrm>
            <a:off x="4495800" y="5828205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https://www.restoreptri.com/blog/2020/10/5/4-important-tips-for-overhead-athletes</a:t>
            </a:r>
          </a:p>
        </p:txBody>
      </p:sp>
    </p:spTree>
    <p:extLst>
      <p:ext uri="{BB962C8B-B14F-4D97-AF65-F5344CB8AC3E}">
        <p14:creationId xmlns:p14="http://schemas.microsoft.com/office/powerpoint/2010/main" val="2253971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268444-0A4D-6488-5CF3-6A7FE2ACEE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86711CA-8D73-A3B8-95B5-35CC0F1D9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RAK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C4199BD5-8812-7C27-46F2-D34035401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u="sng" dirty="0"/>
              <a:t>ASPEKCE</a:t>
            </a:r>
          </a:p>
          <a:p>
            <a:pPr marL="54000" indent="0">
              <a:buNone/>
            </a:pPr>
            <a:endParaRPr lang="cs-CZ" b="1" u="sng" dirty="0"/>
          </a:p>
          <a:p>
            <a:pPr>
              <a:buFontTx/>
              <a:buChar char="-"/>
            </a:pPr>
            <a:r>
              <a:rPr lang="cs-CZ" sz="2000" dirty="0"/>
              <a:t>Protrakce ramen </a:t>
            </a:r>
          </a:p>
          <a:p>
            <a:pPr>
              <a:buFontTx/>
              <a:buChar char="-"/>
            </a:pPr>
            <a:r>
              <a:rPr lang="cs-CZ" sz="2000" dirty="0"/>
              <a:t>Knoflíková ramena </a:t>
            </a:r>
          </a:p>
          <a:p>
            <a:pPr>
              <a:buFontTx/>
              <a:buChar char="-"/>
            </a:pPr>
            <a:r>
              <a:rPr lang="cs-CZ" sz="2000" dirty="0"/>
              <a:t>AC, SC, klíček</a:t>
            </a:r>
          </a:p>
          <a:p>
            <a:pPr>
              <a:buFontTx/>
              <a:buChar char="-"/>
            </a:pPr>
            <a:r>
              <a:rPr lang="cs-CZ" sz="2000" dirty="0"/>
              <a:t>Lopatky </a:t>
            </a:r>
          </a:p>
          <a:p>
            <a:pPr>
              <a:buFontTx/>
              <a:buChar char="-"/>
            </a:pPr>
            <a:r>
              <a:rPr lang="cs-CZ" sz="2000" dirty="0"/>
              <a:t>Kontury svalů (trapézy)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93313C4-786D-4D1D-B546-BC515D491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38"/>
          <a:stretch/>
        </p:blipFill>
        <p:spPr>
          <a:xfrm>
            <a:off x="3352800" y="629475"/>
            <a:ext cx="1438275" cy="57245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E27753E-AC8C-3645-0989-ABB294F9DA60}"/>
              </a:ext>
            </a:extLst>
          </p:cNvPr>
          <p:cNvSpPr txBox="1"/>
          <p:nvPr/>
        </p:nvSpPr>
        <p:spPr>
          <a:xfrm>
            <a:off x="3209925" y="6383380"/>
            <a:ext cx="2105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http://coretraining.cz/2020/05/nesouvislost-bolesti-a-korekce-predsunuteho-drzeni-hlavy-a-protrakce-ramen/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0F5D138-D1C2-BECC-4CD4-50E1B8782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429" y="1805851"/>
            <a:ext cx="3579391" cy="279192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70F30581-47DE-F384-7877-3398430DF378}"/>
              </a:ext>
            </a:extLst>
          </p:cNvPr>
          <p:cNvSpPr txBox="1"/>
          <p:nvPr/>
        </p:nvSpPr>
        <p:spPr>
          <a:xfrm>
            <a:off x="5963586" y="4597776"/>
            <a:ext cx="250507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https://aleslamka.cz/aktuality/vystouple-lopatky-cviky-na-postupne-srovnani</a:t>
            </a:r>
          </a:p>
        </p:txBody>
      </p:sp>
    </p:spTree>
    <p:extLst>
      <p:ext uri="{BB962C8B-B14F-4D97-AF65-F5344CB8AC3E}">
        <p14:creationId xmlns:p14="http://schemas.microsoft.com/office/powerpoint/2010/main" val="2943571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268444-0A4D-6488-5CF3-6A7FE2ACEE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D86711CA-8D73-A3B8-95B5-35CC0F1D9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RAK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C4199BD5-8812-7C27-46F2-D34035401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u="sng" dirty="0"/>
              <a:t>POHYBY</a:t>
            </a:r>
          </a:p>
          <a:p>
            <a:pPr marL="54000" indent="0">
              <a:buNone/>
            </a:pPr>
            <a:endParaRPr lang="cs-CZ" b="1" u="sng" dirty="0"/>
          </a:p>
          <a:p>
            <a:pPr>
              <a:buFontTx/>
              <a:buChar char="-"/>
            </a:pPr>
            <a:r>
              <a:rPr lang="cs-CZ" sz="2000" dirty="0"/>
              <a:t>Aktivní pohyb </a:t>
            </a:r>
          </a:p>
          <a:p>
            <a:pPr>
              <a:buFontTx/>
              <a:buChar char="-"/>
            </a:pPr>
            <a:r>
              <a:rPr lang="cs-CZ" sz="2000" dirty="0"/>
              <a:t>Pasivní pohyb</a:t>
            </a:r>
          </a:p>
          <a:p>
            <a:pPr>
              <a:buFontTx/>
              <a:buChar char="-"/>
            </a:pPr>
            <a:r>
              <a:rPr lang="cs-CZ" sz="2000" dirty="0"/>
              <a:t>ROM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61AACD1-DB11-E093-4618-5BF2690E5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1285875"/>
            <a:ext cx="6191250" cy="379095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7478A0D-67E2-95E7-51F2-732A0122DE01}"/>
              </a:ext>
            </a:extLst>
          </p:cNvPr>
          <p:cNvSpPr txBox="1"/>
          <p:nvPr/>
        </p:nvSpPr>
        <p:spPr>
          <a:xfrm>
            <a:off x="5019675" y="5127898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https://pohyblidem.cz/rameno/</a:t>
            </a:r>
          </a:p>
        </p:txBody>
      </p:sp>
    </p:spTree>
    <p:extLst>
      <p:ext uri="{BB962C8B-B14F-4D97-AF65-F5344CB8AC3E}">
        <p14:creationId xmlns:p14="http://schemas.microsoft.com/office/powerpoint/2010/main" val="2721692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6fc36972be_0_7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29</a:t>
            </a:fld>
            <a:endParaRPr/>
          </a:p>
        </p:txBody>
      </p:sp>
      <p:sp>
        <p:nvSpPr>
          <p:cNvPr id="601" name="Google Shape;601;g16fc36972be_0_7"/>
          <p:cNvSpPr txBox="1">
            <a:spLocks noGrp="1"/>
          </p:cNvSpPr>
          <p:nvPr>
            <p:ph type="title"/>
          </p:nvPr>
        </p:nvSpPr>
        <p:spPr>
          <a:xfrm>
            <a:off x="539550" y="2471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Loketní kloub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		= articulatio cubiti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C50AB1-F796-0638-8FF3-2540A85E12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03EC754-538F-C88F-9B42-D59AC0F6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Ramenní pletenec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72449F8B-9D04-A59F-784D-20C6A856F4BB}"/>
              </a:ext>
            </a:extLst>
          </p:cNvPr>
          <p:cNvGrpSpPr/>
          <p:nvPr/>
        </p:nvGrpSpPr>
        <p:grpSpPr>
          <a:xfrm>
            <a:off x="1423636" y="1617822"/>
            <a:ext cx="6296728" cy="4299903"/>
            <a:chOff x="0" y="0"/>
            <a:chExt cx="4321175" cy="2747010"/>
          </a:xfrm>
        </p:grpSpPr>
        <p:pic>
          <p:nvPicPr>
            <p:cNvPr id="7" name="Obrázek 6" descr="The Acromioclavicular Joint | SpringerLink">
              <a:extLst>
                <a:ext uri="{FF2B5EF4-FFF2-40B4-BE49-F238E27FC236}">
                  <a16:creationId xmlns:a16="http://schemas.microsoft.com/office/drawing/2014/main" id="{890DB1DF-3749-8FC0-25FD-66342F43B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21175" cy="24263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9">
              <a:extLst>
                <a:ext uri="{FF2B5EF4-FFF2-40B4-BE49-F238E27FC236}">
                  <a16:creationId xmlns:a16="http://schemas.microsoft.com/office/drawing/2014/main" id="{908EEC40-C0E4-7CBA-3C44-9A4501226D59}"/>
                </a:ext>
              </a:extLst>
            </p:cNvPr>
            <p:cNvSpPr txBox="1"/>
            <p:nvPr/>
          </p:nvSpPr>
          <p:spPr>
            <a:xfrm>
              <a:off x="0" y="2480310"/>
              <a:ext cx="4321175" cy="2667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https://link.springer.com/chapter/10.1007/978-1-4939-2593-3_7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1075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6fc36972be_0_19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30</a:t>
            </a:fld>
            <a:endParaRPr/>
          </a:p>
        </p:txBody>
      </p:sp>
      <p:sp>
        <p:nvSpPr>
          <p:cNvPr id="608" name="Google Shape;608;g16fc36972be_0_19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Loketní kloub</a:t>
            </a:r>
            <a:endParaRPr/>
          </a:p>
        </p:txBody>
      </p:sp>
      <p:sp>
        <p:nvSpPr>
          <p:cNvPr id="609" name="Google Shape;609;g16fc36972be_0_19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Art. cubiti - 3 klouby </a:t>
            </a:r>
            <a:endParaRPr/>
          </a:p>
          <a:p>
            <a:pPr marL="914400" lvl="1" indent="-3365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cs-CZ" sz="1700">
                <a:latin typeface="Calibri"/>
                <a:ea typeface="Calibri"/>
                <a:cs typeface="Calibri"/>
                <a:sym typeface="Calibri"/>
              </a:rPr>
              <a:t>Art. humeroulnaris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cs-CZ" sz="1700">
                <a:latin typeface="Calibri"/>
                <a:ea typeface="Calibri"/>
                <a:cs typeface="Calibri"/>
                <a:sym typeface="Calibri"/>
              </a:rPr>
              <a:t>Art. humeroradialis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Char char="o"/>
            </a:pPr>
            <a:r>
              <a:rPr lang="cs-CZ" sz="1700">
                <a:latin typeface="Calibri"/>
                <a:ea typeface="Calibri"/>
                <a:cs typeface="Calibri"/>
                <a:sym typeface="Calibri"/>
              </a:rPr>
              <a:t> Art. radioulnaris proximalis</a:t>
            </a:r>
            <a:endParaRPr sz="2100"/>
          </a:p>
        </p:txBody>
      </p:sp>
      <p:pic>
        <p:nvPicPr>
          <p:cNvPr id="610" name="Google Shape;610;g16fc36972be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904" y="1552950"/>
            <a:ext cx="4747720" cy="41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g16fc36972be_0_19"/>
          <p:cNvSpPr txBox="1"/>
          <p:nvPr/>
        </p:nvSpPr>
        <p:spPr>
          <a:xfrm>
            <a:off x="4471250" y="5926300"/>
            <a:ext cx="30000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50" i="1">
                <a:solidFill>
                  <a:srgbClr val="444444"/>
                </a:solidFill>
              </a:rPr>
              <a:t>Zdroj: Netter, H.N. Anatomický atlas člověka, překlad 3.vydání. Praha: Grada Publishing, a.s., 2005.</a:t>
            </a:r>
            <a:endParaRPr/>
          </a:p>
        </p:txBody>
      </p:sp>
      <p:pic>
        <p:nvPicPr>
          <p:cNvPr id="612" name="Google Shape;612;g16fc36972be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600" y="3809875"/>
            <a:ext cx="31623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g16fc36972be_0_19"/>
          <p:cNvSpPr txBox="1"/>
          <p:nvPr/>
        </p:nvSpPr>
        <p:spPr>
          <a:xfrm>
            <a:off x="985375" y="5845450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000"/>
              <a:t>https://mluvmeokloubech.cz/mohlo-by-vas-zajimat/co-muze-zapricinit-bolesti-loktu/</a:t>
            </a:r>
            <a:endParaRPr sz="10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6fc36972be_0_51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31</a:t>
            </a:fld>
            <a:endParaRPr/>
          </a:p>
        </p:txBody>
      </p:sp>
      <p:sp>
        <p:nvSpPr>
          <p:cNvPr id="628" name="Google Shape;628;g16fc36972be_0_51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Loketní kloub</a:t>
            </a:r>
            <a:endParaRPr dirty="0"/>
          </a:p>
        </p:txBody>
      </p:sp>
      <p:sp>
        <p:nvSpPr>
          <p:cNvPr id="629" name="Google Shape;629;g16fc36972be_0_51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/>
              <a:t>Pohyby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Flexe 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Extenze 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endParaRPr lang="cs-CZ"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endParaRPr lang="cs-CZ" dirty="0"/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lang="cs-CZ" dirty="0"/>
          </a:p>
          <a:p>
            <a:pPr marL="95250" lvl="0" indent="0" algn="l" rtl="0"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Pronace 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Char char="̶"/>
            </a:pPr>
            <a:r>
              <a:rPr lang="cs-CZ" dirty="0"/>
              <a:t>Supinace </a:t>
            </a:r>
            <a:endParaRPr dirty="0"/>
          </a:p>
        </p:txBody>
      </p:sp>
      <p:sp>
        <p:nvSpPr>
          <p:cNvPr id="630" name="Google Shape;630;g16fc36972be_0_51"/>
          <p:cNvSpPr txBox="1"/>
          <p:nvPr/>
        </p:nvSpPr>
        <p:spPr>
          <a:xfrm>
            <a:off x="2681775" y="4763075"/>
            <a:ext cx="3418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+"/>
            </a:pPr>
            <a:r>
              <a:rPr lang="cs-CZ">
                <a:solidFill>
                  <a:schemeClr val="dk2"/>
                </a:solidFill>
              </a:rPr>
              <a:t>art. radioulnaris distalis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631" name="Google Shape;631;g16fc36972be_0_51"/>
          <p:cNvCxnSpPr>
            <a:endCxn id="630" idx="1"/>
          </p:cNvCxnSpPr>
          <p:nvPr/>
        </p:nvCxnSpPr>
        <p:spPr>
          <a:xfrm>
            <a:off x="2240775" y="4742075"/>
            <a:ext cx="441000" cy="22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32" name="Google Shape;632;g16fc36972be_0_51"/>
          <p:cNvCxnSpPr>
            <a:cxnSpLocks/>
          </p:cNvCxnSpPr>
          <p:nvPr/>
        </p:nvCxnSpPr>
        <p:spPr>
          <a:xfrm>
            <a:off x="2240775" y="4963175"/>
            <a:ext cx="531725" cy="20642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6fc36972be_0_7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32</a:t>
            </a:fld>
            <a:endParaRPr/>
          </a:p>
        </p:txBody>
      </p:sp>
      <p:sp>
        <p:nvSpPr>
          <p:cNvPr id="649" name="Google Shape;649;g16fc36972be_0_72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Cubitus varus a valgus</a:t>
            </a:r>
            <a:endParaRPr/>
          </a:p>
        </p:txBody>
      </p:sp>
      <p:pic>
        <p:nvPicPr>
          <p:cNvPr id="650" name="Google Shape;650;g16fc36972be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2538" y="1778002"/>
            <a:ext cx="6276975" cy="35374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CADF8166-5BBA-4B42-798A-1B177553516A}"/>
              </a:ext>
            </a:extLst>
          </p:cNvPr>
          <p:cNvSpPr/>
          <p:nvPr/>
        </p:nvSpPr>
        <p:spPr bwMode="auto">
          <a:xfrm>
            <a:off x="1868994" y="5044273"/>
            <a:ext cx="1045028" cy="271177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6fc36972be_0_8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33</a:t>
            </a:fld>
            <a:endParaRPr/>
          </a:p>
        </p:txBody>
      </p:sp>
      <p:sp>
        <p:nvSpPr>
          <p:cNvPr id="657" name="Google Shape;657;g16fc36972be_0_8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Flexe </a:t>
            </a:r>
            <a:endParaRPr dirty="0"/>
          </a:p>
        </p:txBody>
      </p:sp>
      <p:sp>
        <p:nvSpPr>
          <p:cNvPr id="658" name="Google Shape;658;g16fc36972be_0_80"/>
          <p:cNvSpPr txBox="1">
            <a:spLocks noGrp="1"/>
          </p:cNvSpPr>
          <p:nvPr>
            <p:ph type="body" idx="1"/>
          </p:nvPr>
        </p:nvSpPr>
        <p:spPr>
          <a:xfrm>
            <a:off x="540000" y="1359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ROM: 135 stupňů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m. biceps </a:t>
            </a:r>
            <a:r>
              <a:rPr lang="cs-CZ" dirty="0" err="1"/>
              <a:t>brachii</a:t>
            </a:r>
            <a:r>
              <a:rPr lang="cs-CZ" dirty="0"/>
              <a:t>               m. </a:t>
            </a:r>
            <a:r>
              <a:rPr lang="cs-CZ" dirty="0" err="1"/>
              <a:t>brachialis</a:t>
            </a:r>
            <a:r>
              <a:rPr lang="cs-CZ" dirty="0"/>
              <a:t>          m. </a:t>
            </a:r>
            <a:r>
              <a:rPr lang="cs-CZ" dirty="0" err="1"/>
              <a:t>brachioradialis</a:t>
            </a:r>
            <a:endParaRPr dirty="0"/>
          </a:p>
        </p:txBody>
      </p:sp>
      <p:sp>
        <p:nvSpPr>
          <p:cNvPr id="659" name="Google Shape;659;g16fc36972be_0_80"/>
          <p:cNvSpPr txBox="1"/>
          <p:nvPr/>
        </p:nvSpPr>
        <p:spPr>
          <a:xfrm>
            <a:off x="966474" y="6121227"/>
            <a:ext cx="52425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 dirty="0"/>
              <a:t>zdroje obrázků: https://</a:t>
            </a:r>
            <a:r>
              <a:rPr lang="cs-CZ" sz="1200" dirty="0" err="1"/>
              <a:t>www.kenhub.com</a:t>
            </a:r>
            <a:r>
              <a:rPr lang="cs-CZ" sz="1200" dirty="0"/>
              <a:t>/en/</a:t>
            </a:r>
            <a:r>
              <a:rPr lang="cs-CZ" sz="1200" dirty="0" err="1"/>
              <a:t>library</a:t>
            </a:r>
            <a:r>
              <a:rPr lang="cs-CZ" sz="1200" dirty="0"/>
              <a:t>/anatomy</a:t>
            </a:r>
            <a:endParaRPr sz="1200" dirty="0"/>
          </a:p>
        </p:txBody>
      </p:sp>
      <p:pic>
        <p:nvPicPr>
          <p:cNvPr id="660" name="Google Shape;660;g16fc36972be_0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00" y="2876425"/>
            <a:ext cx="2378300" cy="30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g16fc36972be_0_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18299" y="2970400"/>
            <a:ext cx="3001700" cy="30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g16fc36972be_0_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5475" y="2936325"/>
            <a:ext cx="3001700" cy="30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7AFA564-1626-1282-13DB-AC8F9792E833}"/>
              </a:ext>
            </a:extLst>
          </p:cNvPr>
          <p:cNvSpPr txBox="1"/>
          <p:nvPr/>
        </p:nvSpPr>
        <p:spPr>
          <a:xfrm>
            <a:off x="2604389" y="505504"/>
            <a:ext cx="6097484" cy="4730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err="1"/>
              <a:t>Humeroulnární</a:t>
            </a:r>
            <a:r>
              <a:rPr lang="cs-CZ" dirty="0"/>
              <a:t> + </a:t>
            </a:r>
            <a:r>
              <a:rPr lang="cs-CZ" dirty="0" err="1"/>
              <a:t>humeroradiální</a:t>
            </a:r>
            <a:r>
              <a:rPr lang="cs-CZ" dirty="0"/>
              <a:t> skloubení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6fc36972be_0_9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34</a:t>
            </a:fld>
            <a:endParaRPr/>
          </a:p>
        </p:txBody>
      </p:sp>
      <p:sp>
        <p:nvSpPr>
          <p:cNvPr id="669" name="Google Shape;669;g16fc36972be_0_9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Extenze</a:t>
            </a:r>
            <a:endParaRPr/>
          </a:p>
        </p:txBody>
      </p:sp>
      <p:sp>
        <p:nvSpPr>
          <p:cNvPr id="670" name="Google Shape;670;g16fc36972be_0_93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ROM: 0-10 stupňů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71" name="Google Shape;671;g16fc36972be_0_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2300" y="1471713"/>
            <a:ext cx="3206000" cy="4580575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g16fc36972be_0_93"/>
          <p:cNvSpPr txBox="1"/>
          <p:nvPr/>
        </p:nvSpPr>
        <p:spPr>
          <a:xfrm>
            <a:off x="1950750" y="6352500"/>
            <a:ext cx="52425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 dirty="0"/>
              <a:t>zdroje obrázků: https://</a:t>
            </a:r>
            <a:r>
              <a:rPr lang="cs-CZ" sz="1400" dirty="0" err="1"/>
              <a:t>www.kenhub.com</a:t>
            </a:r>
            <a:r>
              <a:rPr lang="cs-CZ" sz="1400" dirty="0"/>
              <a:t>/en/</a:t>
            </a:r>
            <a:r>
              <a:rPr lang="cs-CZ" sz="1400" dirty="0" err="1"/>
              <a:t>library</a:t>
            </a:r>
            <a:r>
              <a:rPr lang="cs-CZ" sz="1400" dirty="0"/>
              <a:t>/anatomy</a:t>
            </a:r>
            <a:endParaRPr sz="14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54581F1-73D1-E960-58E3-033E0C18112E}"/>
              </a:ext>
            </a:extLst>
          </p:cNvPr>
          <p:cNvSpPr txBox="1"/>
          <p:nvPr/>
        </p:nvSpPr>
        <p:spPr>
          <a:xfrm>
            <a:off x="539100" y="4242668"/>
            <a:ext cx="3691387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800" dirty="0"/>
              <a:t>Velikost extenze je dána velikostí </a:t>
            </a:r>
            <a:r>
              <a:rPr lang="cs-CZ" sz="1800" dirty="0" err="1"/>
              <a:t>olecranonu</a:t>
            </a:r>
            <a:r>
              <a:rPr lang="cs-CZ" sz="1800" dirty="0"/>
              <a:t> + kvalitou vaziva (hypermobilita)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16fc36972be_0_102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35</a:t>
            </a:fld>
            <a:endParaRPr/>
          </a:p>
        </p:txBody>
      </p:sp>
      <p:sp>
        <p:nvSpPr>
          <p:cNvPr id="679" name="Google Shape;679;g16fc36972be_0_102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Pronace a supinace</a:t>
            </a:r>
            <a:endParaRPr/>
          </a:p>
        </p:txBody>
      </p:sp>
      <p:sp>
        <p:nvSpPr>
          <p:cNvPr id="680" name="Google Shape;680;g16fc36972be_0_102"/>
          <p:cNvSpPr txBox="1">
            <a:spLocks noGrp="1"/>
          </p:cNvSpPr>
          <p:nvPr>
            <p:ph type="body" idx="1"/>
          </p:nvPr>
        </p:nvSpPr>
        <p:spPr>
          <a:xfrm>
            <a:off x="540000" y="1573700"/>
            <a:ext cx="46086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celkový rozsah 150-170 stupňů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kombinace pohybů v </a:t>
            </a:r>
            <a:r>
              <a:rPr lang="cs-CZ" b="1" dirty="0"/>
              <a:t>art. </a:t>
            </a:r>
            <a:r>
              <a:rPr lang="cs-CZ" b="1" dirty="0" err="1"/>
              <a:t>radioulnaris</a:t>
            </a:r>
            <a:r>
              <a:rPr lang="cs-CZ" b="1" dirty="0"/>
              <a:t> </a:t>
            </a:r>
            <a:r>
              <a:rPr lang="cs-CZ" b="1" dirty="0" err="1"/>
              <a:t>proximalis</a:t>
            </a:r>
            <a:r>
              <a:rPr lang="cs-CZ" b="1" dirty="0"/>
              <a:t> et </a:t>
            </a:r>
            <a:r>
              <a:rPr lang="cs-CZ" b="1" dirty="0" err="1"/>
              <a:t>distalis</a:t>
            </a:r>
            <a:r>
              <a:rPr lang="cs-CZ" b="1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/>
              <a:t>Pohyb radia – ulna zůstává na místě</a:t>
            </a:r>
          </a:p>
          <a:p>
            <a:pPr marL="342900" indent="-342900"/>
            <a:r>
              <a:rPr lang="cs-CZ" b="1" dirty="0"/>
              <a:t>Proximálně - </a:t>
            </a:r>
            <a:r>
              <a:rPr lang="cs-CZ" dirty="0"/>
              <a:t>hlavička radia se otáčí kolem vlastní osy </a:t>
            </a:r>
          </a:p>
          <a:p>
            <a:pPr marL="342900" indent="-342900"/>
            <a:r>
              <a:rPr lang="cs-CZ" b="1" dirty="0"/>
              <a:t>Distálně – </a:t>
            </a:r>
            <a:r>
              <a:rPr lang="cs-CZ" dirty="0" err="1"/>
              <a:t>radius</a:t>
            </a:r>
            <a:r>
              <a:rPr lang="cs-CZ" dirty="0"/>
              <a:t> obíhá hlavici ulny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>
                <a:solidFill>
                  <a:schemeClr val="dk2"/>
                </a:solidFill>
              </a:rPr>
              <a:t>https://</a:t>
            </a:r>
            <a:r>
              <a:rPr lang="cs-CZ" b="1" dirty="0" err="1">
                <a:solidFill>
                  <a:schemeClr val="dk2"/>
                </a:solidFill>
              </a:rPr>
              <a:t>youtu.be</a:t>
            </a:r>
            <a:r>
              <a:rPr lang="cs-CZ" b="1" dirty="0">
                <a:solidFill>
                  <a:schemeClr val="dk2"/>
                </a:solidFill>
              </a:rPr>
              <a:t>/yhZ9ZX-Ht24?t=202</a:t>
            </a:r>
            <a:endParaRPr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</p:txBody>
      </p:sp>
      <p:pic>
        <p:nvPicPr>
          <p:cNvPr id="681" name="Google Shape;681;g16fc36972be_0_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1000" y="542225"/>
            <a:ext cx="3690600" cy="4982310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g16fc36972be_0_102"/>
          <p:cNvSpPr txBox="1"/>
          <p:nvPr/>
        </p:nvSpPr>
        <p:spPr>
          <a:xfrm>
            <a:off x="5656595" y="539670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https://vectormine.com/item/arm-supination-and-pronation-vector-illustration/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61EBD99-2421-AFA1-AB18-0D6C21CD6FD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630A911-9F0E-D5B0-ED22-E5D6E3682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nline médium 3" descr="pronation and supination of the forearm">
            <a:hlinkClick r:id="" action="ppaction://media"/>
            <a:extLst>
              <a:ext uri="{FF2B5EF4-FFF2-40B4-BE49-F238E27FC236}">
                <a16:creationId xmlns:a16="http://schemas.microsoft.com/office/drawing/2014/main" id="{37066B05-A37F-FE8F-4255-698CE44E54B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8281" y="234777"/>
            <a:ext cx="7685903" cy="576442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F95C50E-5804-8C47-8230-BD4C71D44809}"/>
              </a:ext>
            </a:extLst>
          </p:cNvPr>
          <p:cNvSpPr txBox="1"/>
          <p:nvPr/>
        </p:nvSpPr>
        <p:spPr>
          <a:xfrm>
            <a:off x="6252518" y="6354000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3:20</a:t>
            </a:r>
          </a:p>
        </p:txBody>
      </p:sp>
    </p:spTree>
    <p:extLst>
      <p:ext uri="{BB962C8B-B14F-4D97-AF65-F5344CB8AC3E}">
        <p14:creationId xmlns:p14="http://schemas.microsoft.com/office/powerpoint/2010/main" val="379515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6fc36972be_0_11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37</a:t>
            </a:fld>
            <a:endParaRPr/>
          </a:p>
        </p:txBody>
      </p:sp>
      <p:sp>
        <p:nvSpPr>
          <p:cNvPr id="689" name="Google Shape;689;g16fc36972be_0_11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Pronace</a:t>
            </a:r>
            <a:endParaRPr/>
          </a:p>
        </p:txBody>
      </p:sp>
      <p:sp>
        <p:nvSpPr>
          <p:cNvPr id="690" name="Google Shape;690;g16fc36972be_0_113"/>
          <p:cNvSpPr txBox="1">
            <a:spLocks noGrp="1"/>
          </p:cNvSpPr>
          <p:nvPr>
            <p:ph type="body" idx="1"/>
          </p:nvPr>
        </p:nvSpPr>
        <p:spPr>
          <a:xfrm>
            <a:off x="539550" y="1778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           m. pronator teres                    m. pronator quadratus</a:t>
            </a:r>
            <a:endParaRPr/>
          </a:p>
        </p:txBody>
      </p:sp>
      <p:pic>
        <p:nvPicPr>
          <p:cNvPr id="691" name="Google Shape;691;g16fc36972be_0_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000" y="2292950"/>
            <a:ext cx="3793776" cy="3793776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g16fc36972be_0_113"/>
          <p:cNvSpPr txBox="1"/>
          <p:nvPr/>
        </p:nvSpPr>
        <p:spPr>
          <a:xfrm>
            <a:off x="1950750" y="6352500"/>
            <a:ext cx="52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zdroje obrázků: https://www.kenhub.com/en/library/anatomy</a:t>
            </a:r>
            <a:endParaRPr/>
          </a:p>
        </p:txBody>
      </p:sp>
      <p:pic>
        <p:nvPicPr>
          <p:cNvPr id="693" name="Google Shape;693;g16fc36972be_0_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9725" y="2218375"/>
            <a:ext cx="3001650" cy="386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16fc36972be_0_125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38</a:t>
            </a:fld>
            <a:endParaRPr/>
          </a:p>
        </p:txBody>
      </p:sp>
      <p:sp>
        <p:nvSpPr>
          <p:cNvPr id="700" name="Google Shape;700;g16fc36972be_0_125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Supinace</a:t>
            </a:r>
            <a:endParaRPr/>
          </a:p>
        </p:txBody>
      </p:sp>
      <p:sp>
        <p:nvSpPr>
          <p:cNvPr id="701" name="Google Shape;701;g16fc36972be_0_125"/>
          <p:cNvSpPr txBox="1">
            <a:spLocks noGrp="1"/>
          </p:cNvSpPr>
          <p:nvPr>
            <p:ph type="body" idx="1"/>
          </p:nvPr>
        </p:nvSpPr>
        <p:spPr>
          <a:xfrm>
            <a:off x="540000" y="1692002"/>
            <a:ext cx="8064900" cy="41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            m. biceps brachii                           m. supinator</a:t>
            </a:r>
            <a:endParaRPr/>
          </a:p>
        </p:txBody>
      </p:sp>
      <p:sp>
        <p:nvSpPr>
          <p:cNvPr id="702" name="Google Shape;702;g16fc36972be_0_125"/>
          <p:cNvSpPr txBox="1"/>
          <p:nvPr/>
        </p:nvSpPr>
        <p:spPr>
          <a:xfrm>
            <a:off x="1950750" y="6352500"/>
            <a:ext cx="524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zdroje obrázků: https://www.kenhub.com/en/library/anatomy</a:t>
            </a:r>
            <a:endParaRPr/>
          </a:p>
        </p:txBody>
      </p:sp>
      <p:pic>
        <p:nvPicPr>
          <p:cNvPr id="703" name="Google Shape;703;g16fc36972be_0_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875" y="2480375"/>
            <a:ext cx="2378300" cy="309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g16fc36972be_0_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7451" y="2480387"/>
            <a:ext cx="2905374" cy="3402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F25FDB73-FB7C-0749-610F-6C35BAAC097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7C40CB68-DDE8-D2D5-7051-7F19F96E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loketního kloubu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E4B6277-7322-A0EA-DA11-E89AE5630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Anamnéza </a:t>
            </a:r>
          </a:p>
          <a:p>
            <a:pPr lvl="1"/>
            <a:r>
              <a:rPr lang="cs-CZ" dirty="0"/>
              <a:t>Bolest – zátěž a její charakter, faktory </a:t>
            </a:r>
          </a:p>
          <a:p>
            <a:r>
              <a:rPr lang="cs-CZ" dirty="0"/>
              <a:t>Aspekce </a:t>
            </a:r>
          </a:p>
          <a:p>
            <a:pPr lvl="1"/>
            <a:r>
              <a:rPr lang="cs-CZ" dirty="0"/>
              <a:t>Postavení, CA, rotační nastavení, otoky </a:t>
            </a:r>
          </a:p>
          <a:p>
            <a:r>
              <a:rPr lang="cs-CZ" dirty="0"/>
              <a:t>Pohyby </a:t>
            </a:r>
          </a:p>
          <a:p>
            <a:pPr lvl="1"/>
            <a:r>
              <a:rPr lang="cs-CZ" dirty="0"/>
              <a:t>Pasivní i aktivní pohyb</a:t>
            </a:r>
          </a:p>
          <a:p>
            <a:r>
              <a:rPr lang="cs-CZ" dirty="0"/>
              <a:t>Funkční testy </a:t>
            </a:r>
          </a:p>
          <a:p>
            <a:pPr lvl="1"/>
            <a:r>
              <a:rPr lang="cs-CZ" dirty="0" err="1"/>
              <a:t>Cozenův</a:t>
            </a:r>
            <a:r>
              <a:rPr lang="cs-CZ" dirty="0"/>
              <a:t> test – extenzorová skupina </a:t>
            </a:r>
          </a:p>
          <a:p>
            <a:pPr lvl="1"/>
            <a:r>
              <a:rPr lang="cs-CZ" dirty="0"/>
              <a:t>Odporové testy na extenzory prstů </a:t>
            </a:r>
          </a:p>
          <a:p>
            <a:pPr lvl="1"/>
            <a:r>
              <a:rPr lang="cs-CZ" dirty="0"/>
              <a:t>Odporový test na m. </a:t>
            </a:r>
            <a:r>
              <a:rPr lang="cs-CZ" dirty="0" err="1"/>
              <a:t>supinator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1026" name="Picture 2" descr="Loket a předlok">
            <a:extLst>
              <a:ext uri="{FF2B5EF4-FFF2-40B4-BE49-F238E27FC236}">
                <a16:creationId xmlns:a16="http://schemas.microsoft.com/office/drawing/2014/main" id="{0F21E506-E0E3-5DCF-630C-BFA4FC5F3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00" y="2879998"/>
            <a:ext cx="35687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FCFF266-6B0C-D3A0-B83B-FB685289D50B}"/>
              </a:ext>
            </a:extLst>
          </p:cNvPr>
          <p:cNvSpPr txBox="1"/>
          <p:nvPr/>
        </p:nvSpPr>
        <p:spPr>
          <a:xfrm>
            <a:off x="5248405" y="5237389"/>
            <a:ext cx="3713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is.muni.cz</a:t>
            </a:r>
            <a:r>
              <a:rPr lang="cs-CZ" dirty="0"/>
              <a:t>/el/</a:t>
            </a:r>
            <a:r>
              <a:rPr lang="cs-CZ" dirty="0" err="1"/>
              <a:t>fsps</a:t>
            </a:r>
            <a:r>
              <a:rPr lang="cs-CZ" dirty="0"/>
              <a:t>/podzim2020/np4052/um/</a:t>
            </a:r>
            <a:r>
              <a:rPr lang="cs-CZ" dirty="0" err="1"/>
              <a:t>prednaska</a:t>
            </a:r>
            <a:r>
              <a:rPr lang="cs-CZ" dirty="0"/>
              <a:t>_-_loket__</a:t>
            </a:r>
            <a:r>
              <a:rPr lang="cs-CZ" dirty="0" err="1"/>
              <a:t>ruka.pdf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7123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620406-54E5-ABB7-E260-BB063C6DA0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4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BA7601-7553-A321-9F59-4AD7342AD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SC kloub = </a:t>
            </a:r>
            <a:r>
              <a:rPr lang="cs-CZ" dirty="0" err="1"/>
              <a:t>sternoclavicularní</a:t>
            </a:r>
            <a:r>
              <a:rPr lang="cs-CZ" dirty="0"/>
              <a:t> kloub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DA9461C-7E8D-01D7-EF9F-F8E73A258B44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800" b="1" dirty="0"/>
              <a:t>Typ</a:t>
            </a:r>
            <a:r>
              <a:rPr lang="cs-CZ" sz="1800" dirty="0"/>
              <a:t>: složený (</a:t>
            </a:r>
            <a:r>
              <a:rPr lang="cs-CZ" sz="1800" dirty="0" err="1"/>
              <a:t>diskus</a:t>
            </a:r>
            <a:r>
              <a:rPr lang="cs-CZ" sz="1800" dirty="0"/>
              <a:t>)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ROM: všemi směry v malém rozsahu 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Kloub velmi náchylný – degenerace, osteofyty, zduření měkkých tkání </a:t>
            </a:r>
          </a:p>
          <a:p>
            <a:pPr>
              <a:spcAft>
                <a:spcPts val="600"/>
              </a:spcAft>
            </a:pPr>
            <a:r>
              <a:rPr lang="cs-CZ" sz="1800" b="1" dirty="0"/>
              <a:t>Klinické projevy</a:t>
            </a:r>
            <a:r>
              <a:rPr lang="cs-CZ" sz="1800" dirty="0"/>
              <a:t>: lokální bolest (klidová, při pohybu v RAK), bolesti hlavy </a:t>
            </a:r>
          </a:p>
          <a:p>
            <a:pPr>
              <a:spcAft>
                <a:spcPts val="600"/>
              </a:spcAft>
            </a:pPr>
            <a:r>
              <a:rPr lang="cs-CZ" sz="1800" b="1" dirty="0"/>
              <a:t>Určuje primární mobilitu ramenního pletence! </a:t>
            </a:r>
          </a:p>
          <a:p>
            <a:pPr>
              <a:spcAft>
                <a:spcPts val="600"/>
              </a:spcAft>
            </a:pPr>
            <a:endParaRPr lang="cs-CZ" sz="18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CECB75B-FDA8-3438-7BFB-5B97E00E2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003" y="2096293"/>
            <a:ext cx="4440693" cy="2264753"/>
          </a:xfrm>
          <a:prstGeom prst="rect">
            <a:avLst/>
          </a:prstGeom>
          <a:noFill/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7C7C967-07F6-91F0-A30D-B67627B1275B}"/>
              </a:ext>
            </a:extLst>
          </p:cNvPr>
          <p:cNvSpPr txBox="1"/>
          <p:nvPr/>
        </p:nvSpPr>
        <p:spPr>
          <a:xfrm>
            <a:off x="5090074" y="4361046"/>
            <a:ext cx="36385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https://www.semanticscholar.org/paper/Sternoclavicular-joint-injuries-Smith-Kennedy/16e6138aa45a6efee69fd7c0c8d42fa38efd9f72</a:t>
            </a:r>
          </a:p>
        </p:txBody>
      </p:sp>
    </p:spTree>
    <p:extLst>
      <p:ext uri="{BB962C8B-B14F-4D97-AF65-F5344CB8AC3E}">
        <p14:creationId xmlns:p14="http://schemas.microsoft.com/office/powerpoint/2010/main" val="3165424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6fc36972be_0_143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40</a:t>
            </a:fld>
            <a:endParaRPr/>
          </a:p>
        </p:txBody>
      </p:sp>
      <p:sp>
        <p:nvSpPr>
          <p:cNvPr id="719" name="Google Shape;719;g16fc36972be_0_143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2144793" cy="19480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Zápěstí a ruka </a:t>
            </a:r>
            <a:endParaRPr dirty="0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D287E52B-8E17-448A-6419-E019991D8485}"/>
              </a:ext>
            </a:extLst>
          </p:cNvPr>
          <p:cNvGrpSpPr/>
          <p:nvPr/>
        </p:nvGrpSpPr>
        <p:grpSpPr>
          <a:xfrm>
            <a:off x="2684793" y="488516"/>
            <a:ext cx="4693037" cy="5561555"/>
            <a:chOff x="0" y="0"/>
            <a:chExt cx="2571115" cy="3068394"/>
          </a:xfrm>
        </p:grpSpPr>
        <p:pic>
          <p:nvPicPr>
            <p:cNvPr id="3" name="obrázek 4" descr="Základy anatomie pohybového ústrojí | Fakulta sportovních studií Masarykovy  univerzity">
              <a:extLst>
                <a:ext uri="{FF2B5EF4-FFF2-40B4-BE49-F238E27FC236}">
                  <a16:creationId xmlns:a16="http://schemas.microsoft.com/office/drawing/2014/main" id="{195ABD7C-986E-2956-921E-3BA31E480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71115" cy="27197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Textové pole 44">
              <a:extLst>
                <a:ext uri="{FF2B5EF4-FFF2-40B4-BE49-F238E27FC236}">
                  <a16:creationId xmlns:a16="http://schemas.microsoft.com/office/drawing/2014/main" id="{44F8B74B-048D-7363-6959-2610D71DDD0A}"/>
                </a:ext>
              </a:extLst>
            </p:cNvPr>
            <p:cNvSpPr txBox="1"/>
            <p:nvPr/>
          </p:nvSpPr>
          <p:spPr>
            <a:xfrm>
              <a:off x="0" y="2777490"/>
              <a:ext cx="2571115" cy="290904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https://is.muni.cz/do/fsps/e-learning/zaklady_anatomie/zakl_anatomie_I/pages/kostra_horni_koncetiny.html</a:t>
              </a: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C125791-6DBD-424B-C1DE-521AE07EEC58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D8FB3423-0DCA-0061-4C5B-FB160FAA9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8858E86-61AA-2EBF-6132-0BE249DB0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639EEB08-F384-B944-B69A-CF05BFC5CCE3}"/>
              </a:ext>
            </a:extLst>
          </p:cNvPr>
          <p:cNvGrpSpPr/>
          <p:nvPr/>
        </p:nvGrpSpPr>
        <p:grpSpPr>
          <a:xfrm>
            <a:off x="1340285" y="601250"/>
            <a:ext cx="6318712" cy="5230750"/>
            <a:chOff x="0" y="0"/>
            <a:chExt cx="3432048" cy="2660650"/>
          </a:xfrm>
        </p:grpSpPr>
        <p:sp>
          <p:nvSpPr>
            <p:cNvPr id="6" name="Textové pole 47">
              <a:extLst>
                <a:ext uri="{FF2B5EF4-FFF2-40B4-BE49-F238E27FC236}">
                  <a16:creationId xmlns:a16="http://schemas.microsoft.com/office/drawing/2014/main" id="{7CB5B4E6-FE13-536E-814E-FEE0E4864FDE}"/>
                </a:ext>
              </a:extLst>
            </p:cNvPr>
            <p:cNvSpPr txBox="1"/>
            <p:nvPr/>
          </p:nvSpPr>
          <p:spPr>
            <a:xfrm>
              <a:off x="87477" y="2510344"/>
              <a:ext cx="2998470" cy="150306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ttps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://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otik.zcu.cz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bitstream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/11025/32891/3/</a:t>
              </a:r>
              <a:r>
                <a:rPr lang="cs-CZ" sz="900" i="1" dirty="0" err="1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DP_Kuncova.pdf</a:t>
              </a: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(upraveno)</a:t>
              </a:r>
            </a:p>
          </p:txBody>
        </p:sp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93DE2D63-DFF1-7F16-7833-9FA0CFAB09E2}"/>
                </a:ext>
              </a:extLst>
            </p:cNvPr>
            <p:cNvGrpSpPr/>
            <p:nvPr/>
          </p:nvGrpSpPr>
          <p:grpSpPr>
            <a:xfrm>
              <a:off x="0" y="0"/>
              <a:ext cx="3432048" cy="2199005"/>
              <a:chOff x="0" y="0"/>
              <a:chExt cx="3432048" cy="2199005"/>
            </a:xfrm>
          </p:grpSpPr>
          <p:pic>
            <p:nvPicPr>
              <p:cNvPr id="8" name="obrázek 6" descr="Odhad délky ruky z kostí ruky anatomickou metodou">
                <a:extLst>
                  <a:ext uri="{FF2B5EF4-FFF2-40B4-BE49-F238E27FC236}">
                    <a16:creationId xmlns:a16="http://schemas.microsoft.com/office/drawing/2014/main" id="{3290AA42-54E5-7669-268E-FE59AF7FD6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604" y="0"/>
                <a:ext cx="2999105" cy="21990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Textové pole 2">
                <a:extLst>
                  <a:ext uri="{FF2B5EF4-FFF2-40B4-BE49-F238E27FC236}">
                    <a16:creationId xmlns:a16="http://schemas.microsoft.com/office/drawing/2014/main" id="{5AC754F5-2E66-B7FB-6FC1-409FCED5EE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0613" y="624257"/>
                <a:ext cx="1321435" cy="222619"/>
              </a:xfrm>
              <a:prstGeom prst="rect">
                <a:avLst/>
              </a:prstGeom>
              <a:solidFill>
                <a:srgbClr val="FFFFFF"/>
              </a:solidFill>
              <a:ln w="28575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1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Interphalangeální</a:t>
                </a:r>
                <a:r>
                  <a:rPr lang="cs-CZ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klouby</a:t>
                </a:r>
                <a:endParaRPr lang="cs-CZ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Textové pole 2">
                <a:extLst>
                  <a:ext uri="{FF2B5EF4-FFF2-40B4-BE49-F238E27FC236}">
                    <a16:creationId xmlns:a16="http://schemas.microsoft.com/office/drawing/2014/main" id="{E112477E-429E-EEAF-5464-70CF16A592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3087" y="1138934"/>
                <a:ext cx="1287145" cy="181084"/>
              </a:xfrm>
              <a:prstGeom prst="rect">
                <a:avLst/>
              </a:prstGeom>
              <a:ln w="28575">
                <a:solidFill>
                  <a:srgbClr val="FFFF0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Metakarpophalangeální</a:t>
                </a:r>
                <a:r>
                  <a:rPr lang="cs-CZ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klouby </a:t>
                </a:r>
                <a:endParaRPr lang="cs-CZ" sz="1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ové pole 2">
                <a:extLst>
                  <a:ext uri="{FF2B5EF4-FFF2-40B4-BE49-F238E27FC236}">
                    <a16:creationId xmlns:a16="http://schemas.microsoft.com/office/drawing/2014/main" id="{E3C4507D-EFC6-76B1-EA59-0C34F89337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3087" y="1501621"/>
                <a:ext cx="1378585" cy="224790"/>
              </a:xfrm>
              <a:prstGeom prst="rect">
                <a:avLst/>
              </a:prstGeom>
              <a:ln w="28575">
                <a:solidFill>
                  <a:srgbClr val="00B0F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Karpometakarpální</a:t>
                </a:r>
                <a:r>
                  <a:rPr lang="cs-CZ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klouby </a:t>
                </a:r>
                <a:endParaRPr lang="cs-CZ" sz="1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ové pole 2">
                <a:extLst>
                  <a:ext uri="{FF2B5EF4-FFF2-40B4-BE49-F238E27FC236}">
                    <a16:creationId xmlns:a16="http://schemas.microsoft.com/office/drawing/2014/main" id="{FA3F8ACB-C8FD-77E6-6307-96B5EE1F90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28295" y="1785706"/>
                <a:ext cx="1032510" cy="233680"/>
              </a:xfrm>
              <a:prstGeom prst="rect">
                <a:avLst/>
              </a:prstGeom>
              <a:ln w="28575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Radiokarpální</a:t>
                </a:r>
                <a:r>
                  <a:rPr lang="cs-CZ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kloub </a:t>
                </a:r>
                <a:endParaRPr lang="cs-CZ" sz="1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B5AA6759-9A18-A21B-3D6A-0D8FDF358CFB}"/>
                  </a:ext>
                </a:extLst>
              </p:cNvPr>
              <p:cNvCxnSpPr/>
              <p:nvPr/>
            </p:nvCxnSpPr>
            <p:spPr>
              <a:xfrm>
                <a:off x="881479" y="1755374"/>
                <a:ext cx="496410" cy="37915"/>
              </a:xfrm>
              <a:prstGeom prst="line">
                <a:avLst/>
              </a:prstGeom>
              <a:ln w="57150">
                <a:solidFill>
                  <a:srgbClr val="92D050"/>
                </a:solidFill>
                <a:prstDash val="sysDot"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ové pole 2">
                <a:extLst>
                  <a:ext uri="{FF2B5EF4-FFF2-40B4-BE49-F238E27FC236}">
                    <a16:creationId xmlns:a16="http://schemas.microsoft.com/office/drawing/2014/main" id="{2714E1AB-2096-148E-7719-A1D968AAB3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608153"/>
                <a:ext cx="828675" cy="233680"/>
              </a:xfrm>
              <a:prstGeom prst="rect">
                <a:avLst/>
              </a:prstGeom>
              <a:ln w="28575">
                <a:solidFill>
                  <a:srgbClr val="92D050"/>
                </a:solidFill>
                <a:headEnd/>
                <a:tailEnd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100" dirty="0" err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Mediokarpální</a:t>
                </a:r>
                <a:r>
                  <a:rPr lang="cs-CZ" sz="1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kloub </a:t>
                </a:r>
                <a:endParaRPr lang="cs-CZ" sz="18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41796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9159084-A5F3-8C3B-1656-2A8B147119A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2E1A5C0-D7D9-EFD3-7807-716266582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 zápěstí</a:t>
            </a:r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3301825F-9EA4-A389-F5C5-971B225A8B70}"/>
              </a:ext>
            </a:extLst>
          </p:cNvPr>
          <p:cNvGraphicFramePr>
            <a:graphicFrameLocks noGrp="1"/>
          </p:cNvGraphicFramePr>
          <p:nvPr/>
        </p:nvGraphicFramePr>
        <p:xfrm>
          <a:off x="1030935" y="1692002"/>
          <a:ext cx="6584889" cy="35666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4479">
                  <a:extLst>
                    <a:ext uri="{9D8B030D-6E8A-4147-A177-3AD203B41FA5}">
                      <a16:colId xmlns:a16="http://schemas.microsoft.com/office/drawing/2014/main" val="3649988871"/>
                    </a:ext>
                  </a:extLst>
                </a:gridCol>
                <a:gridCol w="1304334">
                  <a:extLst>
                    <a:ext uri="{9D8B030D-6E8A-4147-A177-3AD203B41FA5}">
                      <a16:colId xmlns:a16="http://schemas.microsoft.com/office/drawing/2014/main" val="2437170797"/>
                    </a:ext>
                  </a:extLst>
                </a:gridCol>
                <a:gridCol w="3086076">
                  <a:extLst>
                    <a:ext uri="{9D8B030D-6E8A-4147-A177-3AD203B41FA5}">
                      <a16:colId xmlns:a16="http://schemas.microsoft.com/office/drawing/2014/main" val="2396410497"/>
                    </a:ext>
                  </a:extLst>
                </a:gridCol>
              </a:tblGrid>
              <a:tr h="215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Pohyb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Rozsah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Svaly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6748171"/>
                  </a:ext>
                </a:extLst>
              </a:tr>
              <a:tr h="9266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>
                          <a:effectLst/>
                        </a:rPr>
                        <a:t>Palmární flexe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70°- 90°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flexor carpi ulnaris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flexor carpi radialis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palmaris longus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522106"/>
                  </a:ext>
                </a:extLst>
              </a:tr>
              <a:tr h="9266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Dorsální flexe (extenze)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60°- 80°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extensor carpi radialis longus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extensor carpi radialis brevis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extensor carpi ulnaris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7332721"/>
                  </a:ext>
                </a:extLst>
              </a:tr>
              <a:tr h="9266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Radiální dukce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15°- 20°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flexor carpi radialis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extensor carpi radialis longus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m. extensor carpi radialis brevis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0129480"/>
                  </a:ext>
                </a:extLst>
              </a:tr>
              <a:tr h="5710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Ulnární dukce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>
                          <a:effectLst/>
                        </a:rPr>
                        <a:t>30°- 45°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>
                          <a:effectLst/>
                        </a:rPr>
                        <a:t>m. flexor </a:t>
                      </a:r>
                      <a:r>
                        <a:rPr lang="cs-CZ" sz="1100" dirty="0" err="1">
                          <a:effectLst/>
                        </a:rPr>
                        <a:t>carpi</a:t>
                      </a:r>
                      <a:r>
                        <a:rPr lang="cs-CZ" sz="1100" dirty="0">
                          <a:effectLst/>
                        </a:rPr>
                        <a:t> </a:t>
                      </a:r>
                      <a:r>
                        <a:rPr lang="cs-CZ" sz="1100" dirty="0" err="1">
                          <a:effectLst/>
                        </a:rPr>
                        <a:t>ulnaris</a:t>
                      </a:r>
                      <a:endParaRPr lang="cs-CZ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100" dirty="0">
                          <a:effectLst/>
                        </a:rPr>
                        <a:t>m. extensor </a:t>
                      </a:r>
                      <a:r>
                        <a:rPr lang="cs-CZ" sz="1100" dirty="0" err="1">
                          <a:effectLst/>
                        </a:rPr>
                        <a:t>carpi</a:t>
                      </a:r>
                      <a:r>
                        <a:rPr lang="cs-CZ" sz="1100" dirty="0">
                          <a:effectLst/>
                        </a:rPr>
                        <a:t> </a:t>
                      </a:r>
                      <a:r>
                        <a:rPr lang="cs-CZ" sz="1100" dirty="0" err="1">
                          <a:effectLst/>
                        </a:rPr>
                        <a:t>ulnaris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97066474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F5A4DFA-8DA2-BB73-BD02-23698D92A52E}"/>
              </a:ext>
            </a:extLst>
          </p:cNvPr>
          <p:cNvSpPr txBox="1"/>
          <p:nvPr/>
        </p:nvSpPr>
        <p:spPr>
          <a:xfrm>
            <a:off x="1853852" y="5887233"/>
            <a:ext cx="506195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+ složený pohyb – cirkumdukce </a:t>
            </a:r>
          </a:p>
        </p:txBody>
      </p:sp>
    </p:spTree>
    <p:extLst>
      <p:ext uri="{BB962C8B-B14F-4D97-AF65-F5344CB8AC3E}">
        <p14:creationId xmlns:p14="http://schemas.microsoft.com/office/powerpoint/2010/main" val="2681030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B795ACC-8EDB-87DB-FB15-98E253CD670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6675CE9E-FF05-2644-582C-52798E816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49A07EA-4E92-6682-FD9C-0AFE47CB8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Základy anatomie pohybového ústrojí | Fakulta sportovních studií Masarykovy  univerzity">
            <a:extLst>
              <a:ext uri="{FF2B5EF4-FFF2-40B4-BE49-F238E27FC236}">
                <a16:creationId xmlns:a16="http://schemas.microsoft.com/office/drawing/2014/main" id="{28AF0248-A5D7-016E-884E-8BE8284F3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113"/>
            <a:ext cx="9144000" cy="632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C021D92-E697-3B43-4BFB-EFEA95FA52C5}"/>
              </a:ext>
            </a:extLst>
          </p:cNvPr>
          <p:cNvSpPr txBox="1"/>
          <p:nvPr/>
        </p:nvSpPr>
        <p:spPr>
          <a:xfrm>
            <a:off x="2098110" y="6385138"/>
            <a:ext cx="525466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is.muni.cz</a:t>
            </a:r>
            <a:r>
              <a:rPr lang="cs-CZ" sz="1050" dirty="0"/>
              <a:t>/do/</a:t>
            </a:r>
            <a:r>
              <a:rPr lang="cs-CZ" sz="1050" dirty="0" err="1"/>
              <a:t>fsps</a:t>
            </a:r>
            <a:r>
              <a:rPr lang="cs-CZ" sz="1050" dirty="0"/>
              <a:t>/e-learning/</a:t>
            </a:r>
            <a:r>
              <a:rPr lang="cs-CZ" sz="1050" dirty="0" err="1"/>
              <a:t>zaklady_anatomie</a:t>
            </a:r>
            <a:r>
              <a:rPr lang="cs-CZ" sz="1050" dirty="0"/>
              <a:t>/</a:t>
            </a:r>
            <a:r>
              <a:rPr lang="cs-CZ" sz="1050" dirty="0" err="1"/>
              <a:t>zakl_anatomie_I</a:t>
            </a:r>
            <a:r>
              <a:rPr lang="cs-CZ" sz="1050" dirty="0"/>
              <a:t>/</a:t>
            </a:r>
            <a:r>
              <a:rPr lang="cs-CZ" sz="1050" dirty="0" err="1"/>
              <a:t>pages</a:t>
            </a:r>
            <a:r>
              <a:rPr lang="cs-CZ" sz="1050" dirty="0"/>
              <a:t>/</a:t>
            </a:r>
            <a:r>
              <a:rPr lang="cs-CZ" sz="1050" dirty="0" err="1"/>
              <a:t>svaly_horni_koncetiny.html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26740461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16fc36972be_0_150"/>
          <p:cNvSpPr txBox="1"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44</a:t>
            </a:fld>
            <a:endParaRPr/>
          </a:p>
        </p:txBody>
      </p:sp>
      <p:sp>
        <p:nvSpPr>
          <p:cNvPr id="727" name="Google Shape;727;g16fc36972be_0_150"/>
          <p:cNvSpPr txBox="1">
            <a:spLocks noGrp="1"/>
          </p:cNvSpPr>
          <p:nvPr>
            <p:ph type="title"/>
          </p:nvPr>
        </p:nvSpPr>
        <p:spPr>
          <a:xfrm>
            <a:off x="540000" y="720000"/>
            <a:ext cx="8064900" cy="45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Ruka</a:t>
            </a:r>
            <a:endParaRPr/>
          </a:p>
        </p:txBody>
      </p:sp>
      <p:pic>
        <p:nvPicPr>
          <p:cNvPr id="1026" name="Picture 2" descr="Bones and joints of the hand and wrist | Sketchy Medicine">
            <a:extLst>
              <a:ext uri="{FF2B5EF4-FFF2-40B4-BE49-F238E27FC236}">
                <a16:creationId xmlns:a16="http://schemas.microsoft.com/office/drawing/2014/main" id="{3F2DB96C-8886-C82F-A37A-09BCF4BB7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151" y="541500"/>
            <a:ext cx="4421517" cy="568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42428EE9-452F-EA1C-221A-3A4E38503C39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556351FF-6E41-37DA-C8F1-57F55447E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65554E0-1936-B473-E586-7014A56356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Flexe prstů </a:t>
            </a:r>
          </a:p>
          <a:p>
            <a:r>
              <a:rPr lang="cs-CZ" dirty="0"/>
              <a:t>Extenze prstů </a:t>
            </a:r>
          </a:p>
          <a:p>
            <a:r>
              <a:rPr lang="cs-CZ" dirty="0"/>
              <a:t>Abdukce prstů </a:t>
            </a:r>
          </a:p>
          <a:p>
            <a:r>
              <a:rPr lang="cs-CZ" dirty="0"/>
              <a:t>Addukce prstů </a:t>
            </a:r>
          </a:p>
          <a:p>
            <a:r>
              <a:rPr lang="cs-CZ" dirty="0"/>
              <a:t>Opozice palce </a:t>
            </a:r>
          </a:p>
          <a:p>
            <a:r>
              <a:rPr lang="cs-CZ" dirty="0"/>
              <a:t>Repozice palce </a:t>
            </a:r>
          </a:p>
        </p:txBody>
      </p:sp>
      <p:pic>
        <p:nvPicPr>
          <p:cNvPr id="2050" name="Picture 2" descr="7. Muscles of the Forearm and Hand | Musculoskeletal Key">
            <a:extLst>
              <a:ext uri="{FF2B5EF4-FFF2-40B4-BE49-F238E27FC236}">
                <a16:creationId xmlns:a16="http://schemas.microsoft.com/office/drawing/2014/main" id="{693DBA2E-6D1B-B5E1-398A-E5D141DFF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51" y="56604"/>
            <a:ext cx="4689144" cy="6070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432BC4A-EABB-4EED-8B4C-4C07F0E29096}"/>
              </a:ext>
            </a:extLst>
          </p:cNvPr>
          <p:cNvSpPr txBox="1"/>
          <p:nvPr/>
        </p:nvSpPr>
        <p:spPr>
          <a:xfrm>
            <a:off x="3369501" y="632762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musculoskeletalkey.com</a:t>
            </a:r>
            <a:r>
              <a:rPr lang="cs-CZ" sz="1200" dirty="0"/>
              <a:t>/7-muscles-of-the-forearm-and-hand/</a:t>
            </a:r>
          </a:p>
        </p:txBody>
      </p:sp>
    </p:spTree>
    <p:extLst>
      <p:ext uri="{BB962C8B-B14F-4D97-AF65-F5344CB8AC3E}">
        <p14:creationId xmlns:p14="http://schemas.microsoft.com/office/powerpoint/2010/main" val="24785338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41EB2AE-0170-8A1D-5806-83ECB1D893B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F8AA4B79-48B6-EC34-1BB2-3E8AF674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Klenby ruky</a:t>
            </a:r>
          </a:p>
        </p:txBody>
      </p:sp>
      <p:pic>
        <p:nvPicPr>
          <p:cNvPr id="5122" name="Picture 2" descr="Stavba a funkce ruky | Fyzioterapiepro">
            <a:extLst>
              <a:ext uri="{FF2B5EF4-FFF2-40B4-BE49-F238E27FC236}">
                <a16:creationId xmlns:a16="http://schemas.microsoft.com/office/drawing/2014/main" id="{E0C0BD74-7CE7-4B41-DFA6-7F5B68287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583" y="1561837"/>
            <a:ext cx="3392205" cy="4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5C0E864-F886-7DBB-D745-C7793CEE4998}"/>
              </a:ext>
            </a:extLst>
          </p:cNvPr>
          <p:cNvSpPr txBox="1"/>
          <p:nvPr/>
        </p:nvSpPr>
        <p:spPr>
          <a:xfrm>
            <a:off x="2455583" y="648000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www.fyzioterapiepro.cz</a:t>
            </a:r>
            <a:r>
              <a:rPr lang="cs-CZ" dirty="0"/>
              <a:t>/stavba-a-funkce-ruky/</a:t>
            </a:r>
          </a:p>
        </p:txBody>
      </p:sp>
    </p:spTree>
    <p:extLst>
      <p:ext uri="{BB962C8B-B14F-4D97-AF65-F5344CB8AC3E}">
        <p14:creationId xmlns:p14="http://schemas.microsoft.com/office/powerpoint/2010/main" val="38419858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E3E9EA1-1086-F8EB-6EBB-5FE3D8138CF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C281EBF-1A23-F2A5-0CC8-CBDCE3FA5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0" y="307153"/>
            <a:ext cx="8064900" cy="451576"/>
          </a:xfrm>
        </p:spPr>
        <p:txBody>
          <a:bodyPr/>
          <a:lstStyle/>
          <a:p>
            <a:r>
              <a:rPr lang="cs-CZ" dirty="0"/>
              <a:t>Klenby ruky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3CD027F-9F54-2928-66A3-96E5DD296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5" name="Picture 1" descr="page9image1275910352">
            <a:extLst>
              <a:ext uri="{FF2B5EF4-FFF2-40B4-BE49-F238E27FC236}">
                <a16:creationId xmlns:a16="http://schemas.microsoft.com/office/drawing/2014/main" id="{07B94204-1538-0719-1C65-4F8AC64F8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78" y="1152395"/>
            <a:ext cx="9009022" cy="552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0D95040-15EA-3E50-6735-B177A6314851}"/>
              </a:ext>
            </a:extLst>
          </p:cNvPr>
          <p:cNvSpPr txBox="1"/>
          <p:nvPr/>
        </p:nvSpPr>
        <p:spPr>
          <a:xfrm>
            <a:off x="2784953" y="631555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dspace.cuni.cz</a:t>
            </a:r>
            <a:r>
              <a:rPr lang="cs-CZ" dirty="0"/>
              <a:t>/</a:t>
            </a:r>
            <a:r>
              <a:rPr lang="cs-CZ" dirty="0" err="1"/>
              <a:t>bitstream</a:t>
            </a:r>
            <a:r>
              <a:rPr lang="cs-CZ" dirty="0"/>
              <a:t>/handle/20.500.11956/127499/130302286.pdf?sequence=4&amp;isAllowed=</a:t>
            </a:r>
            <a:r>
              <a:rPr lang="cs-CZ" dirty="0" err="1"/>
              <a:t>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5890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3E5BAB3-93DE-4588-21FE-EA592742D83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E1624FDA-B876-A2C0-87FA-233BFFD6F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Klenba ruky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75869B7-CE61-65D3-166F-2BCB9374C7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AutoShape 2" descr="Není k dispozici žádný popis fotky.">
            <a:extLst>
              <a:ext uri="{FF2B5EF4-FFF2-40B4-BE49-F238E27FC236}">
                <a16:creationId xmlns:a16="http://schemas.microsoft.com/office/drawing/2014/main" id="{10BD9646-A6A1-EBD6-97D0-9F96FCCA39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795BBA5-31C8-0481-AEF1-1FFBCA22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00" y="1610713"/>
            <a:ext cx="7594600" cy="43815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DDD31E7-7B31-F4E8-4E57-0D403216EBF5}"/>
              </a:ext>
            </a:extLst>
          </p:cNvPr>
          <p:cNvSpPr txBox="1"/>
          <p:nvPr/>
        </p:nvSpPr>
        <p:spPr>
          <a:xfrm>
            <a:off x="1855939" y="6352426"/>
            <a:ext cx="54321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https://cs-</a:t>
            </a:r>
            <a:r>
              <a:rPr lang="cs-CZ" dirty="0" err="1"/>
              <a:t>cz.facebook.com</a:t>
            </a:r>
            <a:r>
              <a:rPr lang="cs-CZ" dirty="0"/>
              <a:t>/</a:t>
            </a:r>
            <a:r>
              <a:rPr lang="cs-CZ" dirty="0" err="1"/>
              <a:t>ergoterapeutivsem</a:t>
            </a:r>
            <a:r>
              <a:rPr lang="cs-CZ" dirty="0"/>
              <a:t>/</a:t>
            </a:r>
            <a:r>
              <a:rPr lang="cs-CZ" dirty="0" err="1"/>
              <a:t>posts</a:t>
            </a:r>
            <a:r>
              <a:rPr lang="cs-CZ" dirty="0"/>
              <a:t>/3983076471756952/</a:t>
            </a:r>
          </a:p>
        </p:txBody>
      </p:sp>
    </p:spTree>
    <p:extLst>
      <p:ext uri="{BB962C8B-B14F-4D97-AF65-F5344CB8AC3E}">
        <p14:creationId xmlns:p14="http://schemas.microsoft.com/office/powerpoint/2010/main" val="12032895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D96E253-A9BD-0141-04FA-A126F5783DB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 lang="cs-CZ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BBD3863-E8C3-24AD-1C56-508F9625A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Vyšetření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FCBAEF-F6B9-7DB7-707D-5B9A7D263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692002"/>
            <a:ext cx="4533041" cy="4139998"/>
          </a:xfrm>
        </p:spPr>
        <p:txBody>
          <a:bodyPr/>
          <a:lstStyle/>
          <a:p>
            <a:r>
              <a:rPr lang="cs-CZ" dirty="0"/>
              <a:t>Anamnéza – ztuhlost, bolesti, brnění, jemná motorika </a:t>
            </a:r>
          </a:p>
          <a:p>
            <a:r>
              <a:rPr lang="cs-CZ" dirty="0"/>
              <a:t>Aspekce – postavení, otoky, deformity </a:t>
            </a:r>
          </a:p>
          <a:p>
            <a:r>
              <a:rPr lang="cs-CZ" dirty="0"/>
              <a:t>Pohyby - pasivní i aktivní pohyb </a:t>
            </a:r>
          </a:p>
        </p:txBody>
      </p:sp>
    </p:spTree>
    <p:extLst>
      <p:ext uri="{BB962C8B-B14F-4D97-AF65-F5344CB8AC3E}">
        <p14:creationId xmlns:p14="http://schemas.microsoft.com/office/powerpoint/2010/main" val="2832162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0C003EB-9067-C498-707C-492DDCCA61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5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97D0971-0C87-C996-F84E-18760E84C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AC kloub = </a:t>
            </a:r>
            <a:r>
              <a:rPr lang="cs-CZ" dirty="0" err="1"/>
              <a:t>acromioclavicularní</a:t>
            </a:r>
            <a:r>
              <a:rPr lang="cs-CZ" dirty="0"/>
              <a:t> skloubení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4E8E28B-29F8-E2CE-D2F2-4B3295D56650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4"/>
            <a:ext cx="4689001" cy="452649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Typ: často složený (</a:t>
            </a:r>
            <a:r>
              <a:rPr lang="cs-CZ" sz="1800" dirty="0" err="1"/>
              <a:t>diskus</a:t>
            </a:r>
            <a:r>
              <a:rPr lang="cs-CZ" sz="1800" dirty="0"/>
              <a:t>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ROM: </a:t>
            </a:r>
            <a:r>
              <a:rPr lang="cs-CZ" sz="1800" dirty="0"/>
              <a:t>všemi směr v malém rozsahu  (omezeno především pevným vazivovým aparátem)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cs-CZ" sz="18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800" b="1" dirty="0"/>
              <a:t>Klinické projevy: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Lokální bolest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Bolest při pohybu v RAK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800" dirty="0"/>
              <a:t>Přenesená bolest lat. </a:t>
            </a:r>
            <a:r>
              <a:rPr lang="cs-CZ" sz="1800" dirty="0" err="1"/>
              <a:t>epicondylus</a:t>
            </a:r>
            <a:r>
              <a:rPr lang="cs-CZ" sz="1800" dirty="0"/>
              <a:t> nebo bolesti hlavy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8CB42-2BBC-FA16-7D8D-8B4C9E9BA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001" y="1837780"/>
            <a:ext cx="3914999" cy="3562648"/>
          </a:xfrm>
          <a:prstGeom prst="rect">
            <a:avLst/>
          </a:prstGeom>
          <a:noFill/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D981D1B-03D5-501D-7092-C94DD9845FD4}"/>
              </a:ext>
            </a:extLst>
          </p:cNvPr>
          <p:cNvSpPr txBox="1"/>
          <p:nvPr/>
        </p:nvSpPr>
        <p:spPr>
          <a:xfrm>
            <a:off x="6191250" y="540042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https://teachmeanatomy.info/upper-limb/joints/acromioclavicular/</a:t>
            </a:r>
          </a:p>
        </p:txBody>
      </p:sp>
    </p:spTree>
    <p:extLst>
      <p:ext uri="{BB962C8B-B14F-4D97-AF65-F5344CB8AC3E}">
        <p14:creationId xmlns:p14="http://schemas.microsoft.com/office/powerpoint/2010/main" val="8379854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B4D3EDD-781E-032B-A9DA-2497AD865E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50</a:t>
            </a:fld>
            <a:endParaRPr lang="cs-CZ" altLang="cs-CZ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B5E9C6DD-E9FA-AA27-9651-CFEB7197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900365"/>
            <a:ext cx="8521200" cy="1171580"/>
          </a:xfrm>
        </p:spPr>
        <p:txBody>
          <a:bodyPr anchor="t">
            <a:normAutofit/>
          </a:bodyPr>
          <a:lstStyle/>
          <a:p>
            <a:r>
              <a:rPr lang="cs-CZ" dirty="0"/>
              <a:t>To je pro dnešek vše! 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1B166ECD-C640-B2EB-43A8-9C4BE6102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7" y="4116403"/>
            <a:ext cx="8521200" cy="698497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Děkuji za pozornost!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78750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51D77AF-33EF-4C3F-D038-B5CBD13621D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mtClean="0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51</a:t>
            </a:fld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B8DEBB8-7293-CB90-D786-143D6745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8BD058D-E2AD-444B-B845-FDEE6CB460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Rehabilitace v klinické praxi – Kolář a kol. 2009 </a:t>
            </a:r>
          </a:p>
          <a:p>
            <a:r>
              <a:rPr lang="cs-CZ" dirty="0"/>
              <a:t>Kineziologie – F. </a:t>
            </a:r>
            <a:r>
              <a:rPr lang="cs-CZ" dirty="0" err="1"/>
              <a:t>Véle</a:t>
            </a:r>
            <a:r>
              <a:rPr lang="cs-CZ" dirty="0"/>
              <a:t> </a:t>
            </a:r>
          </a:p>
          <a:p>
            <a:r>
              <a:rPr lang="cs-CZ" dirty="0"/>
              <a:t>Funkční anatomie – I. </a:t>
            </a:r>
            <a:r>
              <a:rPr lang="cs-CZ" dirty="0" err="1"/>
              <a:t>Dylevský</a:t>
            </a:r>
            <a:r>
              <a:rPr lang="cs-CZ" dirty="0"/>
              <a:t> </a:t>
            </a:r>
          </a:p>
          <a:p>
            <a:r>
              <a:rPr lang="cs-CZ" dirty="0">
                <a:hlinkClick r:id="rId2"/>
              </a:rPr>
              <a:t>https://vos.palestra.cz/skripta/kineziologie/6a4a2.htm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physiology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joins</a:t>
            </a:r>
            <a:r>
              <a:rPr lang="cs-CZ" dirty="0"/>
              <a:t> –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limb – </a:t>
            </a:r>
            <a:r>
              <a:rPr lang="cs-CZ" dirty="0" err="1"/>
              <a:t>Kapandji</a:t>
            </a:r>
            <a:r>
              <a:rPr lang="cs-CZ" dirty="0"/>
              <a:t> </a:t>
            </a:r>
          </a:p>
          <a:p>
            <a:r>
              <a:rPr lang="cs-CZ" dirty="0" err="1"/>
              <a:t>Biomechanics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movement</a:t>
            </a:r>
            <a:r>
              <a:rPr lang="cs-CZ" dirty="0"/>
              <a:t> - </a:t>
            </a:r>
            <a:r>
              <a:rPr lang="cs-CZ" dirty="0" err="1"/>
              <a:t>Uchida</a:t>
            </a:r>
            <a:r>
              <a:rPr lang="cs-CZ" dirty="0"/>
              <a:t>, Thomas K.; </a:t>
            </a:r>
            <a:r>
              <a:rPr lang="cs-CZ" dirty="0" err="1"/>
              <a:t>Delp</a:t>
            </a:r>
            <a:r>
              <a:rPr lang="cs-CZ" dirty="0"/>
              <a:t>, </a:t>
            </a:r>
            <a:r>
              <a:rPr lang="cs-CZ" dirty="0" err="1"/>
              <a:t>Scott</a:t>
            </a:r>
            <a:r>
              <a:rPr lang="cs-CZ" dirty="0"/>
              <a:t> L.· MIT </a:t>
            </a:r>
            <a:r>
              <a:rPr lang="cs-CZ" dirty="0" err="1"/>
              <a:t>Press</a:t>
            </a:r>
            <a:r>
              <a:rPr lang="cs-CZ" dirty="0"/>
              <a:t> Ltd · 2021 </a:t>
            </a:r>
          </a:p>
          <a:p>
            <a:r>
              <a:rPr lang="cs-CZ" dirty="0"/>
              <a:t>Přednášky z kineziologie – doc. Müller </a:t>
            </a:r>
          </a:p>
        </p:txBody>
      </p:sp>
    </p:spTree>
    <p:extLst>
      <p:ext uri="{BB962C8B-B14F-4D97-AF65-F5344CB8AC3E}">
        <p14:creationId xmlns:p14="http://schemas.microsoft.com/office/powerpoint/2010/main" val="1189983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2590653-0EE9-5545-D462-9C8AA87E91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F8BBE438-ADFF-D3A8-1400-D54D64F83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Subacromiální</a:t>
            </a:r>
            <a:r>
              <a:rPr lang="cs-CZ" dirty="0"/>
              <a:t> prostor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2BE65CB-4EFA-0FAF-BA0E-61B96FA9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171576"/>
            <a:ext cx="4800600" cy="569671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643962F-DCBC-5FB8-D116-F2B1F35A2DBB}"/>
              </a:ext>
            </a:extLst>
          </p:cNvPr>
          <p:cNvSpPr txBox="1"/>
          <p:nvPr/>
        </p:nvSpPr>
        <p:spPr>
          <a:xfrm>
            <a:off x="2400300" y="6535644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https://www.physio-pedia.com/Subacromial_Pain_Syndrome</a:t>
            </a:r>
          </a:p>
        </p:txBody>
      </p:sp>
    </p:spTree>
    <p:extLst>
      <p:ext uri="{BB962C8B-B14F-4D97-AF65-F5344CB8AC3E}">
        <p14:creationId xmlns:p14="http://schemas.microsoft.com/office/powerpoint/2010/main" val="1370869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2B4D973-19E0-CA94-3966-B732161E78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19BAB5A-734E-CAD8-8842-806FE361F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42" y="1354196"/>
            <a:ext cx="8291513" cy="376072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CCB53F5-8B33-DDFC-A145-267826296413}"/>
              </a:ext>
            </a:extLst>
          </p:cNvPr>
          <p:cNvSpPr txBox="1"/>
          <p:nvPr/>
        </p:nvSpPr>
        <p:spPr>
          <a:xfrm>
            <a:off x="328611" y="5265731"/>
            <a:ext cx="84867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https://www.physio-pedia.com/index.php?title=Subacromial_Pain_Syndrome&amp;veaction=edit&amp;section=20</a:t>
            </a:r>
          </a:p>
        </p:txBody>
      </p:sp>
    </p:spTree>
    <p:extLst>
      <p:ext uri="{BB962C8B-B14F-4D97-AF65-F5344CB8AC3E}">
        <p14:creationId xmlns:p14="http://schemas.microsoft.com/office/powerpoint/2010/main" val="854940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DBF39BF-23DC-EFA1-3D7B-6E2E3D8EA9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840CF15-1E77-A527-5910-11035F15B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0" y="807800"/>
            <a:ext cx="3590566" cy="940634"/>
          </a:xfrm>
        </p:spPr>
        <p:txBody>
          <a:bodyPr/>
          <a:lstStyle/>
          <a:p>
            <a:r>
              <a:rPr lang="cs-CZ" dirty="0" err="1"/>
              <a:t>Scapulothorakální</a:t>
            </a:r>
            <a:r>
              <a:rPr lang="cs-CZ" dirty="0"/>
              <a:t> skloubení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ABF4C70-FA83-369D-D65B-670C4B1CA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00" y="2850633"/>
            <a:ext cx="5871310" cy="4139998"/>
          </a:xfrm>
        </p:spPr>
        <p:txBody>
          <a:bodyPr/>
          <a:lstStyle/>
          <a:p>
            <a:r>
              <a:rPr lang="cs-CZ" dirty="0"/>
              <a:t>Prostor: hrudník – m. </a:t>
            </a:r>
            <a:r>
              <a:rPr lang="cs-CZ" dirty="0" err="1"/>
              <a:t>subscapularis</a:t>
            </a:r>
            <a:r>
              <a:rPr lang="cs-CZ" dirty="0"/>
              <a:t> – lopatka </a:t>
            </a:r>
          </a:p>
          <a:p>
            <a:r>
              <a:rPr lang="cs-CZ" dirty="0"/>
              <a:t>Řídké vmezeřené vazivo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Klouzavý pohyb lopatky po hrudníku</a:t>
            </a:r>
          </a:p>
          <a:p>
            <a:pPr lvl="1"/>
            <a:r>
              <a:rPr lang="cs-CZ" dirty="0"/>
              <a:t>Elevace x deprese </a:t>
            </a:r>
          </a:p>
          <a:p>
            <a:pPr lvl="1"/>
            <a:r>
              <a:rPr lang="cs-CZ" dirty="0"/>
              <a:t>Addukce (</a:t>
            </a:r>
            <a:r>
              <a:rPr lang="cs-CZ" dirty="0" err="1"/>
              <a:t>retrakce</a:t>
            </a:r>
            <a:r>
              <a:rPr lang="cs-CZ" dirty="0"/>
              <a:t>) x abdukce (protrakce)</a:t>
            </a:r>
          </a:p>
          <a:p>
            <a:pPr lvl="1"/>
            <a:r>
              <a:rPr lang="cs-CZ" dirty="0"/>
              <a:t>Laterární rotace dolního úhlu (60°) </a:t>
            </a:r>
          </a:p>
          <a:p>
            <a:pPr lvl="1"/>
            <a:r>
              <a:rPr lang="cs-CZ" dirty="0"/>
              <a:t>Rotace kolem příčné osy (naklánění lopatky – </a:t>
            </a:r>
            <a:r>
              <a:rPr lang="cs-CZ" dirty="0" err="1"/>
              <a:t>anteverze</a:t>
            </a:r>
            <a:r>
              <a:rPr lang="cs-CZ" dirty="0"/>
              <a:t> x retroverze)</a:t>
            </a:r>
          </a:p>
          <a:p>
            <a:pPr marL="243000" lvl="1" indent="0">
              <a:buNone/>
            </a:pPr>
            <a:endParaRPr lang="cs-CZ" dirty="0"/>
          </a:p>
          <a:p>
            <a:r>
              <a:rPr lang="cs-CZ" dirty="0"/>
              <a:t>Pohyb lopatky je primárně dán pohybem klíční kosti – AC a SC kloub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A3296D3-5C99-FAD9-BB20-152AF12E0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824" y="720000"/>
            <a:ext cx="4572000" cy="205686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E1B099E-B99D-5AA2-F08B-59BD1DCD5795}"/>
              </a:ext>
            </a:extLst>
          </p:cNvPr>
          <p:cNvSpPr txBox="1"/>
          <p:nvPr/>
        </p:nvSpPr>
        <p:spPr>
          <a:xfrm>
            <a:off x="7071818" y="2850633"/>
            <a:ext cx="20721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https://musculoskeletalkey.com/shoulder-5/</a:t>
            </a:r>
          </a:p>
        </p:txBody>
      </p:sp>
    </p:spTree>
    <p:extLst>
      <p:ext uri="{BB962C8B-B14F-4D97-AF65-F5344CB8AC3E}">
        <p14:creationId xmlns:p14="http://schemas.microsoft.com/office/powerpoint/2010/main" val="2534629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41A12F8D-782C-47F2-99EE-F91C2FA9C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Elevace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127690D-5CAD-4D12-BF22-2526FAE6F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129" y="5164174"/>
            <a:ext cx="8717471" cy="722596"/>
          </a:xfrm>
        </p:spPr>
        <p:txBody>
          <a:bodyPr/>
          <a:lstStyle/>
          <a:p>
            <a:r>
              <a:rPr lang="cs-CZ" dirty="0"/>
              <a:t>M. levator </a:t>
            </a:r>
            <a:r>
              <a:rPr lang="cs-CZ" dirty="0" err="1"/>
              <a:t>scapulae</a:t>
            </a:r>
            <a:r>
              <a:rPr lang="cs-CZ" dirty="0"/>
              <a:t>                                         M. </a:t>
            </a:r>
            <a:r>
              <a:rPr lang="cs-CZ" dirty="0" err="1"/>
              <a:t>trapezius</a:t>
            </a:r>
            <a:r>
              <a:rPr lang="cs-CZ" dirty="0"/>
              <a:t> (horní vlákna)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57DF0FB-D2C6-4CDD-9DA4-E22EE68CE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59" y="2214833"/>
            <a:ext cx="3386921" cy="267990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77C5569-2E47-4AC7-86C0-AF299A0466FD}"/>
              </a:ext>
            </a:extLst>
          </p:cNvPr>
          <p:cNvSpPr txBox="1"/>
          <p:nvPr/>
        </p:nvSpPr>
        <p:spPr>
          <a:xfrm>
            <a:off x="1389718" y="6488668"/>
            <a:ext cx="6364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Zdroj obrázků: https://www.kenhub.com/en/library/anatomy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3799D64-0759-4D0F-9CE7-EF34D1BC4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330" y="1963265"/>
            <a:ext cx="3428619" cy="293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7290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2627AC-F365-40B0-879B-584CDEEF33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5B6B76-9760-4DE3-BBE7-998BC0A40BCD}">
  <ds:schemaRefs>
    <ds:schemaRef ds:uri="http://schemas.microsoft.com/office/infopath/2007/PartnerControls"/>
    <ds:schemaRef ds:uri="http://purl.org/dc/elements/1.1/"/>
    <ds:schemaRef ds:uri="76d5652a-9cd3-465f-98c7-aa8090bd65c7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6CBF78D-47DD-4732-AAED-3B8A6A9B74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muni-sport-prezentace-4-3-cz</Template>
  <TotalTime>6911</TotalTime>
  <Words>1810</Words>
  <Application>Microsoft Macintosh PowerPoint</Application>
  <PresentationFormat>Předvádění na obrazovce (4:3)</PresentationFormat>
  <Paragraphs>331</Paragraphs>
  <Slides>51</Slides>
  <Notes>12</Notes>
  <HiddenSlides>0</HiddenSlides>
  <MMClips>3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8" baseType="lpstr">
      <vt:lpstr>Arial</vt:lpstr>
      <vt:lpstr>Calibri</vt:lpstr>
      <vt:lpstr>Courier New</vt:lpstr>
      <vt:lpstr>Roboto</vt:lpstr>
      <vt:lpstr>Tahoma</vt:lpstr>
      <vt:lpstr>Wingdings</vt:lpstr>
      <vt:lpstr>Prezentace_MU_CZ</vt:lpstr>
      <vt:lpstr>Kineziologie</vt:lpstr>
      <vt:lpstr>Ramenní pletenec</vt:lpstr>
      <vt:lpstr>Ramenní pletenec</vt:lpstr>
      <vt:lpstr>SC kloub = sternoclavicularní kloub </vt:lpstr>
      <vt:lpstr>AC kloub = acromioclavicularní skloubení</vt:lpstr>
      <vt:lpstr>Subacromiální prostor </vt:lpstr>
      <vt:lpstr>Prezentace aplikace PowerPoint</vt:lpstr>
      <vt:lpstr>Scapulothorakální skloubení </vt:lpstr>
      <vt:lpstr>Elevace</vt:lpstr>
      <vt:lpstr>Deprese </vt:lpstr>
      <vt:lpstr>Addukce</vt:lpstr>
      <vt:lpstr>Abdukce</vt:lpstr>
      <vt:lpstr>Scapula movement</vt:lpstr>
      <vt:lpstr>Ramenní kloub – GH kloub </vt:lpstr>
      <vt:lpstr>Rotátorová manžeta</vt:lpstr>
      <vt:lpstr>Flexe</vt:lpstr>
      <vt:lpstr>Extenze</vt:lpstr>
      <vt:lpstr>Abdukce</vt:lpstr>
      <vt:lpstr>Addukce</vt:lpstr>
      <vt:lpstr>Vnitřní rotace  / pronace</vt:lpstr>
      <vt:lpstr>Zevní rotace (supinace)</vt:lpstr>
      <vt:lpstr>Humeroskapulární rytmus </vt:lpstr>
      <vt:lpstr>Prezentace aplikace PowerPoint</vt:lpstr>
      <vt:lpstr>Prezentace aplikace PowerPoint</vt:lpstr>
      <vt:lpstr>Vyšetření RAK</vt:lpstr>
      <vt:lpstr>Vyšetření RAK</vt:lpstr>
      <vt:lpstr>Vyšetření RAK</vt:lpstr>
      <vt:lpstr>Vyšetření RAK</vt:lpstr>
      <vt:lpstr>Loketní kloub   = articulatio cubiti </vt:lpstr>
      <vt:lpstr>Loketní kloub</vt:lpstr>
      <vt:lpstr>Loketní kloub</vt:lpstr>
      <vt:lpstr>Cubitus varus a valgus</vt:lpstr>
      <vt:lpstr>Flexe </vt:lpstr>
      <vt:lpstr>Extenze</vt:lpstr>
      <vt:lpstr>Pronace a supinace</vt:lpstr>
      <vt:lpstr>Prezentace aplikace PowerPoint</vt:lpstr>
      <vt:lpstr>Pronace</vt:lpstr>
      <vt:lpstr>Supinace</vt:lpstr>
      <vt:lpstr>Vyšetření loketního kloubu</vt:lpstr>
      <vt:lpstr>Zápěstí a ruka </vt:lpstr>
      <vt:lpstr>Prezentace aplikace PowerPoint</vt:lpstr>
      <vt:lpstr>Pohyby zápěstí</vt:lpstr>
      <vt:lpstr>Prezentace aplikace PowerPoint</vt:lpstr>
      <vt:lpstr>Ruka</vt:lpstr>
      <vt:lpstr>Pohyby</vt:lpstr>
      <vt:lpstr>Klenby ruky</vt:lpstr>
      <vt:lpstr>Klenby ruky</vt:lpstr>
      <vt:lpstr>Klenba ruky </vt:lpstr>
      <vt:lpstr>Vyšetření </vt:lpstr>
      <vt:lpstr>To je pro dnešek vše! 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Aplikovaná kineziologie</dc:title>
  <dc:creator>Pavlína Bazalová</dc:creator>
  <cp:lastModifiedBy>Pavlína Bazalová</cp:lastModifiedBy>
  <cp:revision>6</cp:revision>
  <dcterms:created xsi:type="dcterms:W3CDTF">2022-10-16T12:35:06Z</dcterms:created>
  <dcterms:modified xsi:type="dcterms:W3CDTF">2024-04-02T07:43:47Z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