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  <p:sldMasterId id="214748373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4" r:id="rId4"/>
    <p:sldId id="295" r:id="rId5"/>
    <p:sldId id="303" r:id="rId6"/>
    <p:sldId id="304" r:id="rId7"/>
    <p:sldId id="296" r:id="rId8"/>
    <p:sldId id="305" r:id="rId9"/>
    <p:sldId id="298" r:id="rId10"/>
    <p:sldId id="297" r:id="rId11"/>
    <p:sldId id="299" r:id="rId12"/>
    <p:sldId id="300" r:id="rId13"/>
    <p:sldId id="301" r:id="rId14"/>
    <p:sldId id="302" r:id="rId15"/>
    <p:sldId id="273" r:id="rId16"/>
    <p:sldId id="261" r:id="rId17"/>
    <p:sldId id="271" r:id="rId18"/>
    <p:sldId id="29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20" d="100"/>
          <a:sy n="120" d="100"/>
        </p:scale>
        <p:origin x="102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C048143D-B1F0-4BFD-8DD4-5F77C2095F71}" type="datetime1">
              <a:rPr lang="cs-CZ" smtClean="0"/>
              <a:t>22.03.2023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0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1BA52C-E5B1-42D9-A2FE-54FC0D3DC02C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922CEF4-8296-41B9-9003-5E517FE99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126A869-1776-4930-A74C-E1CBC010F42C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5B24E83-4B3C-431A-B2BF-5E4D049ED4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C33342D-EBA1-4F7F-9FD8-A03BE940FAAD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57107B3F-50E8-4547-B0E7-A937A873E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7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3/22/2023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36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6173808" cy="2895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371600" y="2852936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Služby Internetu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Voice </a:t>
            </a:r>
            <a:r>
              <a:rPr lang="cs-CZ" dirty="0" err="1"/>
              <a:t>over</a:t>
            </a:r>
            <a:r>
              <a:rPr lang="cs-CZ" dirty="0"/>
              <a:t> Internet </a:t>
            </a:r>
            <a:r>
              <a:rPr lang="cs-CZ" dirty="0" err="1"/>
              <a:t>Protocol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</a:pPr>
            <a:r>
              <a:rPr lang="cs-CZ" dirty="0"/>
              <a:t>Softwarová koncová </a:t>
            </a:r>
            <a:r>
              <a:rPr lang="cs-CZ" dirty="0" err="1"/>
              <a:t>zažízení</a:t>
            </a:r>
            <a:r>
              <a:rPr lang="cs-CZ" dirty="0"/>
              <a:t> – Skype</a:t>
            </a:r>
          </a:p>
          <a:p>
            <a:pPr>
              <a:lnSpc>
                <a:spcPct val="150000"/>
              </a:lnSpc>
            </a:pPr>
            <a:r>
              <a:rPr lang="cs-CZ" dirty="0"/>
              <a:t>Hardwarová koncová zařízení – IP telefony</a:t>
            </a:r>
          </a:p>
          <a:p>
            <a:pPr>
              <a:lnSpc>
                <a:spcPct val="150000"/>
              </a:lnSpc>
            </a:pPr>
            <a:r>
              <a:rPr lang="cs-CZ" dirty="0"/>
              <a:t>Výhody – nízké náklady, kvalita, konference</a:t>
            </a:r>
          </a:p>
          <a:p>
            <a:pPr>
              <a:lnSpc>
                <a:spcPct val="150000"/>
              </a:lnSpc>
            </a:pPr>
            <a:r>
              <a:rPr lang="cs-CZ" dirty="0"/>
              <a:t>Nevýhody – nouzové volání, </a:t>
            </a:r>
            <a:r>
              <a:rPr lang="cs-CZ" dirty="0" err="1"/>
              <a:t>geolokace</a:t>
            </a:r>
            <a:r>
              <a:rPr lang="cs-CZ" dirty="0"/>
              <a:t>, fax</a:t>
            </a:r>
          </a:p>
          <a:p>
            <a:pPr>
              <a:lnSpc>
                <a:spcPct val="150000"/>
              </a:lnSpc>
            </a:pPr>
            <a:r>
              <a:rPr lang="cs-CZ" dirty="0"/>
              <a:t>Problémy -  latence(zpožděním), </a:t>
            </a:r>
            <a:r>
              <a:rPr lang="cs-CZ" dirty="0" err="1"/>
              <a:t>jitter</a:t>
            </a:r>
            <a:r>
              <a:rPr lang="cs-CZ" dirty="0"/>
              <a:t> (</a:t>
            </a:r>
            <a:r>
              <a:rPr lang="cs-CZ" dirty="0" err="1"/>
              <a:t>kolísaním</a:t>
            </a:r>
            <a:r>
              <a:rPr lang="cs-CZ" dirty="0"/>
              <a:t> zpoždění)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VoIP</a:t>
            </a:r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Telnet – klasický textový terminálový přístup</a:t>
            </a:r>
          </a:p>
          <a:p>
            <a:pPr>
              <a:lnSpc>
                <a:spcPct val="150000"/>
              </a:lnSpc>
            </a:pPr>
            <a:r>
              <a:rPr lang="cs-CZ" dirty="0"/>
              <a:t>SSH – zabezpečená náhrada protokolu telnet</a:t>
            </a:r>
          </a:p>
          <a:p>
            <a:pPr>
              <a:lnSpc>
                <a:spcPct val="150000"/>
              </a:lnSpc>
            </a:pPr>
            <a:r>
              <a:rPr lang="cs-CZ" dirty="0"/>
              <a:t>VNC – připojení ke grafickému uživatelskému prostředí</a:t>
            </a:r>
          </a:p>
          <a:p>
            <a:pPr>
              <a:lnSpc>
                <a:spcPct val="150000"/>
              </a:lnSpc>
            </a:pPr>
            <a:r>
              <a:rPr lang="cs-CZ" dirty="0"/>
              <a:t>RDP – připojení ke grafickému uživatelskému prostředí v Microsoft Windows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Připojení ke vzdálenému počítači </a:t>
            </a:r>
          </a:p>
        </p:txBody>
      </p:sp>
    </p:spTree>
    <p:extLst>
      <p:ext uri="{BB962C8B-B14F-4D97-AF65-F5344CB8AC3E}">
        <p14:creationId xmlns:p14="http://schemas.microsoft.com/office/powerpoint/2010/main" val="12132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NFS, SMB – sdílení souborů</a:t>
            </a:r>
          </a:p>
          <a:p>
            <a:r>
              <a:rPr lang="cs-CZ" dirty="0"/>
              <a:t>DHCP – přidělování adres</a:t>
            </a:r>
          </a:p>
          <a:p>
            <a:r>
              <a:rPr lang="cs-CZ" dirty="0"/>
              <a:t>DNS – domény</a:t>
            </a:r>
          </a:p>
          <a:p>
            <a:r>
              <a:rPr lang="cs-CZ" dirty="0"/>
              <a:t>SNMP - správa a monitorování síťových prvků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služby</a:t>
            </a:r>
          </a:p>
        </p:txBody>
      </p:sp>
    </p:spTree>
    <p:extLst>
      <p:ext uri="{BB962C8B-B14F-4D97-AF65-F5344CB8AC3E}">
        <p14:creationId xmlns:p14="http://schemas.microsoft.com/office/powerpoint/2010/main" val="24440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/>
              <a:t>Sociální sítě +blogy</a:t>
            </a:r>
          </a:p>
          <a:p>
            <a:r>
              <a:rPr lang="cs-CZ" dirty="0"/>
              <a:t>Sdílení fotografií, videí, dat</a:t>
            </a:r>
          </a:p>
          <a:p>
            <a:r>
              <a:rPr lang="cs-CZ" dirty="0" err="1"/>
              <a:t>Cloudová</a:t>
            </a:r>
            <a:r>
              <a:rPr lang="cs-CZ" dirty="0"/>
              <a:t> řešení</a:t>
            </a:r>
          </a:p>
          <a:p>
            <a:r>
              <a:rPr lang="cs-CZ" dirty="0"/>
              <a:t>E-</a:t>
            </a:r>
            <a:r>
              <a:rPr lang="cs-CZ" dirty="0" err="1"/>
              <a:t>shopy</a:t>
            </a:r>
            <a:endParaRPr lang="cs-CZ" dirty="0"/>
          </a:p>
          <a:p>
            <a:r>
              <a:rPr lang="cs-CZ" dirty="0"/>
              <a:t>Online hry</a:t>
            </a:r>
          </a:p>
          <a:p>
            <a:r>
              <a:rPr lang="cs-CZ" dirty="0"/>
              <a:t>Bankovnictví + platby</a:t>
            </a:r>
          </a:p>
          <a:p>
            <a:r>
              <a:rPr lang="cs-CZ" dirty="0"/>
              <a:t>Vzdělávání</a:t>
            </a:r>
          </a:p>
          <a:p>
            <a:r>
              <a:rPr lang="cs-CZ" dirty="0"/>
              <a:t>Online TV + rádia + filmy</a:t>
            </a:r>
          </a:p>
          <a:p>
            <a:r>
              <a:rPr lang="cs-CZ" dirty="0" err="1"/>
              <a:t>eGoverment</a:t>
            </a:r>
            <a:r>
              <a:rPr lang="cs-CZ" dirty="0"/>
              <a:t> (www.gov.cz)</a:t>
            </a:r>
          </a:p>
          <a:p>
            <a:r>
              <a:rPr lang="cs-CZ" dirty="0"/>
              <a:t>RSS kanály</a:t>
            </a:r>
          </a:p>
          <a:p>
            <a:r>
              <a:rPr lang="cs-CZ" dirty="0"/>
              <a:t>Tipy na www.jaknainternet.cz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172640"/>
            <a:ext cx="6859787" cy="1371600"/>
          </a:xfrm>
        </p:spPr>
        <p:txBody>
          <a:bodyPr/>
          <a:lstStyle/>
          <a:p>
            <a:r>
              <a:rPr lang="cs-CZ" dirty="0"/>
              <a:t>Další služby</a:t>
            </a:r>
          </a:p>
        </p:txBody>
      </p:sp>
    </p:spTree>
    <p:extLst>
      <p:ext uri="{BB962C8B-B14F-4D97-AF65-F5344CB8AC3E}">
        <p14:creationId xmlns:p14="http://schemas.microsoft.com/office/powerpoint/2010/main" val="13610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3.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Zkouška FTP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Ukázka </a:t>
            </a:r>
            <a:r>
              <a:rPr lang="cs-CZ" dirty="0" err="1"/>
              <a:t>Teamviewer</a:t>
            </a:r>
            <a:endParaRPr lang="cs-CZ" dirty="0"/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Protokoly POP, IMAP, SMTP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Online TV, rádia, uložiště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Video Historie internetu, Datové schránky, Rizika sociálních sítí, Můžeme věřit Internetu?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Zákazník</a:t>
            </a:r>
            <a:r>
              <a:rPr lang="cs-CZ" dirty="0"/>
              <a:t>: </a:t>
            </a:r>
            <a:r>
              <a:rPr lang="cs-CZ" i="1" dirty="0"/>
              <a:t>“Mám nainstalovaný Windows Vista.“</a:t>
            </a:r>
            <a:br>
              <a:rPr lang="cs-CZ" i="1" dirty="0"/>
            </a:br>
            <a:br>
              <a:rPr lang="cs-CZ" dirty="0"/>
            </a:br>
            <a:r>
              <a:rPr lang="cs-CZ" b="1" dirty="0" err="1"/>
              <a:t>Hotline</a:t>
            </a:r>
            <a:r>
              <a:rPr lang="cs-CZ" dirty="0"/>
              <a:t>: </a:t>
            </a:r>
            <a:r>
              <a:rPr lang="cs-CZ" i="1" dirty="0"/>
              <a:t>“OK.“</a:t>
            </a:r>
            <a:br>
              <a:rPr lang="cs-CZ" i="1" dirty="0"/>
            </a:br>
            <a:br>
              <a:rPr lang="cs-CZ" dirty="0"/>
            </a:br>
            <a:r>
              <a:rPr lang="cs-CZ" b="1" dirty="0"/>
              <a:t>Zákazník</a:t>
            </a:r>
            <a:r>
              <a:rPr lang="cs-CZ" dirty="0"/>
              <a:t>: </a:t>
            </a:r>
            <a:r>
              <a:rPr lang="cs-CZ" i="1" dirty="0"/>
              <a:t>“Počítač mi nefunguje.“</a:t>
            </a:r>
            <a:br>
              <a:rPr lang="cs-CZ" i="1" dirty="0"/>
            </a:br>
            <a:br>
              <a:rPr lang="cs-CZ" dirty="0"/>
            </a:br>
            <a:r>
              <a:rPr lang="cs-CZ" b="1" dirty="0" err="1"/>
              <a:t>Hotline</a:t>
            </a:r>
            <a:r>
              <a:rPr lang="cs-CZ" dirty="0"/>
              <a:t>: </a:t>
            </a:r>
            <a:r>
              <a:rPr lang="cs-CZ" i="1" dirty="0"/>
              <a:t>“Ano, to jste už říkal...“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1972 – první e-mailový program </a:t>
            </a:r>
          </a:p>
          <a:p>
            <a:pPr>
              <a:lnSpc>
                <a:spcPct val="150000"/>
              </a:lnSpc>
            </a:pPr>
            <a:r>
              <a:rPr lang="cs-CZ" dirty="0"/>
              <a:t>1987 – vzniká pojem „Internet“ (27 000 </a:t>
            </a:r>
            <a:r>
              <a:rPr lang="cs-CZ" dirty="0" err="1"/>
              <a:t>pc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1991 – nasazení WWW v evropské laboratoři CERN</a:t>
            </a:r>
          </a:p>
          <a:p>
            <a:pPr>
              <a:lnSpc>
                <a:spcPct val="150000"/>
              </a:lnSpc>
            </a:pPr>
            <a:r>
              <a:rPr lang="cs-CZ" dirty="0"/>
              <a:t>1993 – </a:t>
            </a:r>
            <a:r>
              <a:rPr lang="cs-CZ" dirty="0" err="1"/>
              <a:t>Mosaic</a:t>
            </a:r>
            <a:r>
              <a:rPr lang="cs-CZ" dirty="0"/>
              <a:t>, první WWW prohlížeč</a:t>
            </a:r>
          </a:p>
          <a:p>
            <a:pPr>
              <a:lnSpc>
                <a:spcPct val="150000"/>
              </a:lnSpc>
            </a:pPr>
            <a:r>
              <a:rPr lang="cs-CZ" dirty="0"/>
              <a:t>1998 – založení Googlu</a:t>
            </a:r>
          </a:p>
          <a:p>
            <a:pPr>
              <a:lnSpc>
                <a:spcPct val="150000"/>
              </a:lnSpc>
            </a:pPr>
            <a:r>
              <a:rPr lang="cs-CZ" dirty="0"/>
              <a:t>1999 – rozšiřuje se </a:t>
            </a:r>
            <a:r>
              <a:rPr lang="cs-CZ" dirty="0" err="1"/>
              <a:t>Napster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2012 - došlo k vyčerpání adres protokolu IPv4</a:t>
            </a:r>
          </a:p>
          <a:p>
            <a:pPr>
              <a:lnSpc>
                <a:spcPct val="150000"/>
              </a:lnSpc>
            </a:pPr>
            <a:r>
              <a:rPr lang="cs-CZ" dirty="0"/>
              <a:t>2015 – 3 miliardy uživatelů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internetu	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Systém prohlížení, ukládání a provázání stránek a dokumentů</a:t>
            </a:r>
          </a:p>
          <a:p>
            <a:r>
              <a:rPr lang="cs-CZ" dirty="0"/>
              <a:t>Zobrazení pomocí webového prohlížeče</a:t>
            </a:r>
          </a:p>
          <a:p>
            <a:r>
              <a:rPr lang="cs-CZ" dirty="0"/>
              <a:t>Stránky v jazyce HTML</a:t>
            </a:r>
          </a:p>
          <a:p>
            <a:r>
              <a:rPr lang="cs-CZ" dirty="0"/>
              <a:t>Použit protokol http, popřípadě https</a:t>
            </a:r>
          </a:p>
          <a:p>
            <a:r>
              <a:rPr lang="cs-CZ" dirty="0"/>
              <a:t>Stránky uloženy na webových serverech</a:t>
            </a:r>
          </a:p>
          <a:p>
            <a:r>
              <a:rPr lang="cs-CZ" dirty="0"/>
              <a:t>Obsahují hypertextové odkazy ve formě URL (</a:t>
            </a:r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Locator</a:t>
            </a:r>
            <a:r>
              <a:rPr lang="cs-CZ" dirty="0"/>
              <a:t>)</a:t>
            </a:r>
          </a:p>
          <a:p>
            <a:r>
              <a:rPr lang="cs-CZ" dirty="0"/>
              <a:t>Vyhledávače – </a:t>
            </a:r>
            <a:r>
              <a:rPr lang="cs-CZ" dirty="0" err="1"/>
              <a:t>google</a:t>
            </a:r>
            <a:r>
              <a:rPr lang="cs-CZ" dirty="0"/>
              <a:t>, Yahoo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97AC6D2-0103-0478-5D13-45B4CC363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SURFACE WEB – CLEAN WEB</a:t>
            </a:r>
          </a:p>
          <a:p>
            <a:pPr>
              <a:lnSpc>
                <a:spcPct val="200000"/>
              </a:lnSpc>
            </a:pPr>
            <a:r>
              <a:rPr lang="cs-CZ" dirty="0"/>
              <a:t>DEEP WEB – stránky pod heslem</a:t>
            </a:r>
          </a:p>
          <a:p>
            <a:pPr>
              <a:lnSpc>
                <a:spcPct val="200000"/>
              </a:lnSpc>
            </a:pPr>
            <a:r>
              <a:rPr lang="cs-CZ" dirty="0"/>
              <a:t>DARK WEB – pouze se speciálním softwarem (Tor) - </a:t>
            </a:r>
            <a:r>
              <a:rPr lang="cs-CZ" dirty="0" err="1"/>
              <a:t>onion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3DA2DE0-C644-0236-9ECC-66BC6B10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 - další</a:t>
            </a:r>
          </a:p>
        </p:txBody>
      </p:sp>
    </p:spTree>
    <p:extLst>
      <p:ext uri="{BB962C8B-B14F-4D97-AF65-F5344CB8AC3E}">
        <p14:creationId xmlns:p14="http://schemas.microsoft.com/office/powerpoint/2010/main" val="321379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824CCF6-323A-9E89-5423-9097801B7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9EB5A5-DED8-D68E-0D82-CFC55EAD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tabulka&#10;&#10;Popis byl vytvořen automaticky">
            <a:extLst>
              <a:ext uri="{FF2B5EF4-FFF2-40B4-BE49-F238E27FC236}">
                <a16:creationId xmlns:a16="http://schemas.microsoft.com/office/drawing/2014/main" id="{8715EBDC-A2C6-8F20-97B9-ED42DC79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63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2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uživatel @ stroj</a:t>
            </a:r>
          </a:p>
          <a:p>
            <a:pPr>
              <a:lnSpc>
                <a:spcPct val="150000"/>
              </a:lnSpc>
            </a:pPr>
            <a:r>
              <a:rPr lang="cs-CZ" dirty="0"/>
              <a:t>Emaily na straně serveru X klienta</a:t>
            </a:r>
          </a:p>
          <a:p>
            <a:pPr>
              <a:lnSpc>
                <a:spcPct val="150000"/>
              </a:lnSpc>
            </a:pPr>
            <a:r>
              <a:rPr lang="cs-CZ" dirty="0"/>
              <a:t>Přístup možný pře www rozhraní</a:t>
            </a:r>
          </a:p>
          <a:p>
            <a:pPr>
              <a:lnSpc>
                <a:spcPct val="150000"/>
              </a:lnSpc>
            </a:pPr>
            <a:r>
              <a:rPr lang="cs-CZ" dirty="0"/>
              <a:t>Základním protokolem je SMTP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simple</a:t>
            </a:r>
            <a:r>
              <a:rPr lang="cs-CZ" dirty="0"/>
              <a:t> mail transfer </a:t>
            </a:r>
            <a:r>
              <a:rPr lang="cs-CZ" dirty="0" err="1"/>
              <a:t>protocol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Další protokoly POP a IMAP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Freemail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Emailový klient (MS Outlook, Mozilla </a:t>
            </a:r>
            <a:r>
              <a:rPr lang="cs-CZ" dirty="0" err="1"/>
              <a:t>Thunderbird</a:t>
            </a:r>
            <a:r>
              <a:rPr lang="cs-CZ" dirty="0"/>
              <a:t>, Apple mail)</a:t>
            </a:r>
          </a:p>
          <a:p>
            <a:pPr>
              <a:lnSpc>
                <a:spcPct val="150000"/>
              </a:lnSpc>
            </a:pPr>
            <a:r>
              <a:rPr lang="cs-CZ" dirty="0"/>
              <a:t>SPF (</a:t>
            </a:r>
            <a:r>
              <a:rPr lang="cs-CZ" dirty="0" err="1"/>
              <a:t>Sender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Framework), DKIM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24B7416-86B6-A341-191C-458B4E34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B27BAF4-9167-97FC-39B5-D4E96FE04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5" y="358103"/>
            <a:ext cx="6859787" cy="6121629"/>
          </a:xfrm>
        </p:spPr>
      </p:pic>
    </p:spTree>
    <p:extLst>
      <p:ext uri="{BB962C8B-B14F-4D97-AF65-F5344CB8AC3E}">
        <p14:creationId xmlns:p14="http://schemas.microsoft.com/office/powerpoint/2010/main" val="401935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Služba pro přenos souborů mezi počítači</a:t>
            </a:r>
          </a:p>
          <a:p>
            <a:pPr>
              <a:lnSpc>
                <a:spcPct val="150000"/>
              </a:lnSpc>
            </a:pPr>
            <a:r>
              <a:rPr lang="cs-CZ" dirty="0"/>
              <a:t>Stejnojmenný protokol (</a:t>
            </a:r>
            <a:r>
              <a:rPr lang="cs-CZ" dirty="0" err="1"/>
              <a:t>file</a:t>
            </a:r>
            <a:r>
              <a:rPr lang="cs-CZ" dirty="0"/>
              <a:t> transfer protokol)</a:t>
            </a:r>
          </a:p>
          <a:p>
            <a:pPr>
              <a:lnSpc>
                <a:spcPct val="150000"/>
              </a:lnSpc>
            </a:pPr>
            <a:r>
              <a:rPr lang="cs-CZ" dirty="0"/>
              <a:t>Nezávislý na použité platformě (OS)</a:t>
            </a:r>
          </a:p>
          <a:p>
            <a:pPr>
              <a:lnSpc>
                <a:spcPct val="150000"/>
              </a:lnSpc>
            </a:pPr>
            <a:r>
              <a:rPr lang="cs-CZ" dirty="0"/>
              <a:t>Jedena z nejstarších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Používá TCP pakety a port 21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FTP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Zasílání zpráv online uživatelům</a:t>
            </a:r>
          </a:p>
          <a:p>
            <a:pPr>
              <a:lnSpc>
                <a:spcPct val="150000"/>
              </a:lnSpc>
            </a:pPr>
            <a:r>
              <a:rPr lang="cs-CZ" dirty="0"/>
              <a:t>Zasílání souborů, chatování v reálném čase</a:t>
            </a:r>
          </a:p>
          <a:p>
            <a:pPr>
              <a:lnSpc>
                <a:spcPct val="150000"/>
              </a:lnSpc>
            </a:pPr>
            <a:r>
              <a:rPr lang="cs-CZ" dirty="0"/>
              <a:t>Sdílení statutu</a:t>
            </a:r>
          </a:p>
          <a:p>
            <a:pPr>
              <a:lnSpc>
                <a:spcPct val="150000"/>
              </a:lnSpc>
            </a:pPr>
            <a:r>
              <a:rPr lang="cs-CZ" dirty="0"/>
              <a:t>Softwarová x webová podoba</a:t>
            </a:r>
          </a:p>
          <a:p>
            <a:pPr>
              <a:lnSpc>
                <a:spcPct val="150000"/>
              </a:lnSpc>
            </a:pPr>
            <a:r>
              <a:rPr lang="cs-CZ" dirty="0"/>
              <a:t>Podpora volání</a:t>
            </a:r>
          </a:p>
          <a:p>
            <a:pPr>
              <a:lnSpc>
                <a:spcPct val="150000"/>
              </a:lnSpc>
            </a:pPr>
            <a:r>
              <a:rPr lang="cs-CZ" dirty="0"/>
              <a:t>Rozšíření mobilních verzí</a:t>
            </a:r>
          </a:p>
          <a:p>
            <a:pPr>
              <a:lnSpc>
                <a:spcPct val="150000"/>
              </a:lnSpc>
            </a:pPr>
            <a:r>
              <a:rPr lang="cs-CZ" dirty="0"/>
              <a:t>Většina aplikací mají vlastní protokoly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WahtsApp</a:t>
            </a:r>
            <a:r>
              <a:rPr lang="cs-CZ" dirty="0"/>
              <a:t>, ICQ, Skype, Google Talk, QIP, Viber, Messenger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Instant </a:t>
            </a:r>
            <a:r>
              <a:rPr lang="cs-CZ" dirty="0" err="1"/>
              <a:t>messaging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2.xml><?xml version="1.0" encoding="utf-8"?>
<a:theme xmlns:a="http://schemas.openxmlformats.org/drawingml/2006/main" name="Motiv1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1" id="{BD1BB241-2C7D-4AE0-9405-BE3329B54081}" vid="{E89E947C-5846-4B81-AA26-10A5926C01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484</Words>
  <Application>Microsoft Office PowerPoint</Application>
  <PresentationFormat>Předvádění na obrazovce (4:3)</PresentationFormat>
  <Paragraphs>93</Paragraphs>
  <Slides>17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Segoe Condensed</vt:lpstr>
      <vt:lpstr>Segoe UI</vt:lpstr>
      <vt:lpstr>Segoe UI Light</vt:lpstr>
      <vt:lpstr>Wingdings</vt:lpstr>
      <vt:lpstr>Theme1</vt:lpstr>
      <vt:lpstr>Motiv1</vt:lpstr>
      <vt:lpstr>Mgr. Petr Zaoral</vt:lpstr>
      <vt:lpstr>Historie internetu </vt:lpstr>
      <vt:lpstr>World Wide Web</vt:lpstr>
      <vt:lpstr>WWW - další</vt:lpstr>
      <vt:lpstr>Prezentace aplikace PowerPoint</vt:lpstr>
      <vt:lpstr>Email</vt:lpstr>
      <vt:lpstr>Prezentace aplikace PowerPoint</vt:lpstr>
      <vt:lpstr>FTP </vt:lpstr>
      <vt:lpstr>Instant messaging</vt:lpstr>
      <vt:lpstr>VoIP</vt:lpstr>
      <vt:lpstr>Připojení ke vzdálenému počítači </vt:lpstr>
      <vt:lpstr>Technické služby</vt:lpstr>
      <vt:lpstr>Další služby</vt:lpstr>
      <vt:lpstr>3. cvičení</vt:lpstr>
      <vt:lpstr>Prezentace aplikace PowerPoint</vt:lpstr>
      <vt:lpstr>Zákazník: “Mám nainstalovaný Windows Vista.“  Hotline: “OK.“  Zákazník: “Počítač mi nefunguje.“  Hotline: “Ano, to jste už říkal...“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2023-03-22T12:45:07Z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