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72" r:id="rId14"/>
    <p:sldId id="269" r:id="rId15"/>
    <p:sldId id="270" r:id="rId16"/>
    <p:sldId id="271" r:id="rId17"/>
    <p:sldId id="273" r:id="rId1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8" autoAdjust="0"/>
    <p:restoredTop sz="66458" autoAdjust="0"/>
  </p:normalViewPr>
  <p:slideViewPr>
    <p:cSldViewPr snapToGrid="0">
      <p:cViewPr varScale="1">
        <p:scale>
          <a:sx n="86" d="100"/>
          <a:sy n="86" d="100"/>
        </p:scale>
        <p:origin x="1548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9014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88595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9889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90438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199253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34610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71167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0857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4250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71671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7040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4745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7304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6404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727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00123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idmov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sport-1/koncepce-podpory-sportu-2016-2025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sitivecoach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30664"/>
            <a:ext cx="11361600" cy="1221867"/>
          </a:xfrm>
        </p:spPr>
        <p:txBody>
          <a:bodyPr/>
          <a:lstStyle/>
          <a:p>
            <a:pPr algn="ctr"/>
            <a:r>
              <a:rPr lang="cs-CZ" dirty="0"/>
              <a:t>Sport dětí – předčasný odchod dětí od sportu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3352532"/>
            <a:ext cx="11361600" cy="252575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i="1" dirty="0"/>
              <a:t>Michal Roček</a:t>
            </a:r>
          </a:p>
          <a:p>
            <a:pPr>
              <a:lnSpc>
                <a:spcPct val="150000"/>
              </a:lnSpc>
            </a:pPr>
            <a:r>
              <a:rPr lang="cs-CZ" dirty="0"/>
              <a:t>bud. A33/116</a:t>
            </a:r>
          </a:p>
          <a:p>
            <a:pPr>
              <a:lnSpc>
                <a:spcPct val="150000"/>
              </a:lnSpc>
            </a:pPr>
            <a:r>
              <a:rPr lang="cs-CZ" i="1" dirty="0"/>
              <a:t>michal.rocek@fsps.muni.cz</a:t>
            </a:r>
          </a:p>
          <a:p>
            <a:pPr>
              <a:lnSpc>
                <a:spcPct val="150000"/>
              </a:lnSpc>
            </a:pPr>
            <a:r>
              <a:rPr lang="cs-CZ" dirty="0"/>
              <a:t>Tel: +420 549 497 682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385F76-77AF-4AAF-BE1B-9149E1A738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024976-6BEE-4714-B13D-49AD660CB9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97A27C8-8BBF-440D-8641-ABAD43D88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7268"/>
            <a:ext cx="10753200" cy="6060731"/>
          </a:xfrm>
        </p:spPr>
        <p:txBody>
          <a:bodyPr/>
          <a:lstStyle/>
          <a:p>
            <a:r>
              <a:rPr lang="cs-CZ" sz="3200" dirty="0"/>
              <a:t>Úcta ke hře – „ROOTS“</a:t>
            </a:r>
          </a:p>
          <a:p>
            <a:pPr marL="72000" indent="0">
              <a:buNone/>
            </a:pPr>
            <a:endParaRPr lang="cs-CZ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ke hře od kořenů (</a:t>
            </a:r>
            <a:r>
              <a:rPr lang="cs-CZ" sz="2800" dirty="0" err="1"/>
              <a:t>roots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k pravidlům (</a:t>
            </a:r>
            <a:r>
              <a:rPr lang="cs-CZ" sz="2800" dirty="0" err="1"/>
              <a:t>rules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k soupeřům (</a:t>
            </a:r>
            <a:r>
              <a:rPr lang="cs-CZ" sz="2800" dirty="0" err="1"/>
              <a:t>opponents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k rozhodčím (</a:t>
            </a:r>
            <a:r>
              <a:rPr lang="cs-CZ" sz="2800" dirty="0" err="1"/>
              <a:t>officials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ke spoluhráčům (</a:t>
            </a:r>
            <a:r>
              <a:rPr lang="cs-CZ" sz="2800" dirty="0" err="1"/>
              <a:t>teammates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800" dirty="0"/>
              <a:t>  úcta sám k sobě (</a:t>
            </a:r>
            <a:r>
              <a:rPr lang="cs-CZ" sz="2800" dirty="0" err="1"/>
              <a:t>self</a:t>
            </a:r>
            <a:r>
              <a:rPr lang="cs-CZ" sz="2800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sz="2800" dirty="0"/>
          </a:p>
          <a:p>
            <a:pPr lvl="1"/>
            <a:r>
              <a:rPr lang="cs-CZ" sz="2800" dirty="0"/>
              <a:t>Trojí zlepšování hráčů (zlepší sebe </a:t>
            </a:r>
            <a:r>
              <a:rPr lang="cs-CZ" sz="2800" i="1" dirty="0"/>
              <a:t>„Strom mistrovství“</a:t>
            </a:r>
            <a:r>
              <a:rPr lang="cs-CZ" sz="2800" dirty="0"/>
              <a:t>, svoje spoluhráče </a:t>
            </a:r>
            <a:r>
              <a:rPr lang="cs-CZ" sz="2800" i="1" dirty="0"/>
              <a:t>„Plnění emoční nádrže“, </a:t>
            </a:r>
            <a:r>
              <a:rPr lang="cs-CZ" sz="2800" dirty="0"/>
              <a:t>hru samotnou </a:t>
            </a:r>
            <a:r>
              <a:rPr lang="cs-CZ" sz="2800" i="1" dirty="0"/>
              <a:t>„Úcta ke hře ROOTS“</a:t>
            </a:r>
          </a:p>
          <a:p>
            <a:pPr lvl="1"/>
            <a:r>
              <a:rPr lang="cs-CZ" sz="2800" dirty="0"/>
              <a:t>Rodič a jeho poslání</a:t>
            </a:r>
          </a:p>
          <a:p>
            <a:pPr lvl="1"/>
            <a:r>
              <a:rPr lang="cs-CZ" sz="2800" dirty="0"/>
              <a:t>Vize mládežnického sportu</a:t>
            </a:r>
          </a:p>
          <a:p>
            <a:pPr lvl="1"/>
            <a:endParaRPr lang="cs-CZ" sz="2800" dirty="0"/>
          </a:p>
          <a:p>
            <a:pPr marL="72000" indent="0" algn="ctr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09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2F12629-4BE9-4A19-ABEE-200FB219E6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4B19F5C-2EFC-443E-899C-62313021E6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8E686F8-021B-4186-AB45-3612729D8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298805"/>
          </a:xfrm>
        </p:spPr>
        <p:txBody>
          <a:bodyPr/>
          <a:lstStyle/>
          <a:p>
            <a:r>
              <a:rPr lang="cs-CZ" dirty="0"/>
              <a:t>4/ Propojení vládních institucí, vědy, neziskových organizací a sportovních klubů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FBCBEB1-FB83-4DF3-8483-02DC34E83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998003"/>
            <a:ext cx="10753200" cy="413999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Propojení výzkumu a finančního zázemí vládních institucí, jehož cílem je navrhnout praktická řešení realizovaná a ověřovaná ve sportovních klubech.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3200" b="1" u="sng" dirty="0">
                <a:solidFill>
                  <a:srgbClr val="0000DC"/>
                </a:solidFill>
              </a:rPr>
              <a:t>A/ </a:t>
            </a:r>
            <a:r>
              <a:rPr lang="cs-CZ" sz="3200" b="1" u="sng" dirty="0" err="1">
                <a:solidFill>
                  <a:srgbClr val="0000DC"/>
                </a:solidFill>
              </a:rPr>
              <a:t>KidMove</a:t>
            </a:r>
            <a:r>
              <a:rPr lang="cs-CZ" sz="3200" b="1" u="sng">
                <a:solidFill>
                  <a:srgbClr val="0000DC"/>
                </a:solidFill>
              </a:rPr>
              <a:t> </a:t>
            </a:r>
            <a:endParaRPr lang="cs-CZ" sz="3200" b="1" u="sng" dirty="0">
              <a:solidFill>
                <a:srgbClr val="0000DC"/>
              </a:solidFill>
            </a:endParaRPr>
          </a:p>
          <a:p>
            <a:pPr marL="0" indent="0">
              <a:buNone/>
            </a:pPr>
            <a:r>
              <a:rPr lang="cs-CZ" dirty="0"/>
              <a:t>Tento projekt je realizován prostřednictvím podpory Evropské unie (Erasmus + sport, program Evropské unie) a účasti organizací z akademického  a sportovního prostředí z pěti zemí: Finska, Rakouska, Nizozemska, Polska a České republiky.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250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C4DD25-49B5-47B3-B2F7-7A166BFD7D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FA00F53-5A1D-4334-9E0B-693D4517E288}"/>
              </a:ext>
            </a:extLst>
          </p:cNvPr>
          <p:cNvSpPr/>
          <p:nvPr/>
        </p:nvSpPr>
        <p:spPr>
          <a:xfrm>
            <a:off x="457309" y="226357"/>
            <a:ext cx="1106780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cs-CZ" dirty="0">
                <a:latin typeface="+mn-lt"/>
              </a:rPr>
              <a:t>Projekt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KidMove</a:t>
            </a:r>
            <a:r>
              <a:rPr lang="cs-CZ" dirty="0">
                <a:latin typeface="+mn-lt"/>
              </a:rPr>
              <a:t> shromažďuje a spoluvytváří osvědčené tréninkové postupy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Good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Coaching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Practices</a:t>
            </a:r>
            <a:r>
              <a:rPr lang="cs-CZ" dirty="0">
                <a:latin typeface="+mn-lt"/>
              </a:rPr>
              <a:t>.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>
                <a:latin typeface="+mn-lt"/>
              </a:rPr>
              <a:t>Prostřednictvím 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blogů, </a:t>
            </a:r>
            <a:r>
              <a:rPr lang="cs-CZ" dirty="0" err="1">
                <a:solidFill>
                  <a:srgbClr val="0000DC"/>
                </a:solidFill>
                <a:latin typeface="+mn-lt"/>
              </a:rPr>
              <a:t>videonávodů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 a článků </a:t>
            </a:r>
            <a:r>
              <a:rPr lang="cs-CZ" dirty="0">
                <a:latin typeface="+mn-lt"/>
              </a:rPr>
              <a:t>motivuje, získává a podporuje kouče, rodiče a sportovce. Jedním z jejich úkolů je popsat a navrhnout metody, které mohou účinně zabránit předčasnému odchodu mladých sportovců ze sportu.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>
                <a:latin typeface="+mn-lt"/>
              </a:rPr>
              <a:t>Projekt se do značné míry zaměřuje na sportovce z juniorských a mladších věkových kategorií. Dospělí, kteří se účastní na sportovních aktivitách by neměli zapomínat, že děti by se sportem nebo pohybovou aktivitou měly především bavit. 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cs-CZ" dirty="0">
                <a:solidFill>
                  <a:srgbClr val="0000DC"/>
                </a:solidFill>
                <a:latin typeface="+mn-lt"/>
              </a:rPr>
              <a:t>Atmosféra, zábava, setkání s přáteli, učení se novým dovednostem, udržování zdraví, solidarity a podpory</a:t>
            </a:r>
            <a:r>
              <a:rPr lang="cs-CZ" dirty="0">
                <a:latin typeface="+mn-lt"/>
              </a:rPr>
              <a:t> jsou proto velmi důležité důvody pro účast mladých sportovců  na sportovních a pohybových aktivitách.</a:t>
            </a:r>
          </a:p>
        </p:txBody>
      </p:sp>
    </p:spTree>
    <p:extLst>
      <p:ext uri="{BB962C8B-B14F-4D97-AF65-F5344CB8AC3E}">
        <p14:creationId xmlns:p14="http://schemas.microsoft.com/office/powerpoint/2010/main" val="3085701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67D327-0911-437B-9C08-602BAABD7D4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0641C7-E688-4019-AB02-59888975E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75330-BD28-40BB-9196-BBAC30055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 err="1">
                <a:solidFill>
                  <a:srgbClr val="0000DC"/>
                </a:solidFill>
              </a:rPr>
              <a:t>Good</a:t>
            </a:r>
            <a:r>
              <a:rPr lang="cs-CZ" sz="4800" dirty="0">
                <a:solidFill>
                  <a:srgbClr val="0000DC"/>
                </a:solidFill>
              </a:rPr>
              <a:t> </a:t>
            </a:r>
            <a:r>
              <a:rPr lang="cs-CZ" sz="4800" dirty="0" err="1">
                <a:solidFill>
                  <a:srgbClr val="0000DC"/>
                </a:solidFill>
              </a:rPr>
              <a:t>Coaching</a:t>
            </a:r>
            <a:r>
              <a:rPr lang="cs-CZ" sz="4800" dirty="0">
                <a:solidFill>
                  <a:srgbClr val="0000DC"/>
                </a:solidFill>
              </a:rPr>
              <a:t> </a:t>
            </a:r>
            <a:r>
              <a:rPr lang="cs-CZ" sz="4800" dirty="0" err="1">
                <a:solidFill>
                  <a:srgbClr val="0000DC"/>
                </a:solidFill>
              </a:rPr>
              <a:t>Practices</a:t>
            </a:r>
            <a:endParaRPr lang="cs-CZ" sz="4800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0C228D2-FDBD-4025-B96E-F5B91B821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3516"/>
            <a:ext cx="10753200" cy="4548484"/>
          </a:xfrm>
        </p:spPr>
        <p:txBody>
          <a:bodyPr/>
          <a:lstStyle/>
          <a:p>
            <a:r>
              <a:rPr lang="cs-CZ" dirty="0"/>
              <a:t>Radost! Pohoda je zábava</a:t>
            </a:r>
          </a:p>
          <a:p>
            <a:r>
              <a:rPr lang="cs-CZ" dirty="0"/>
              <a:t>Udržet kontakt dětí a mladých s oddílem. </a:t>
            </a:r>
          </a:p>
          <a:p>
            <a:r>
              <a:rPr lang="cs-CZ" dirty="0"/>
              <a:t>Doplňkové aktivity </a:t>
            </a:r>
          </a:p>
          <a:p>
            <a:r>
              <a:rPr lang="cs-CZ" dirty="0"/>
              <a:t>Pochvala</a:t>
            </a:r>
          </a:p>
          <a:p>
            <a:r>
              <a:rPr lang="cs-CZ" dirty="0" err="1"/>
              <a:t>Varialibita</a:t>
            </a:r>
            <a:endParaRPr lang="cs-CZ" dirty="0"/>
          </a:p>
          <a:p>
            <a:pPr algn="l"/>
            <a:r>
              <a:rPr lang="cs-CZ" dirty="0"/>
              <a:t>I-D-E-A-L (</a:t>
            </a:r>
            <a:r>
              <a:rPr lang="en-US" b="0" i="0" dirty="0">
                <a:effectLst/>
                <a:latin typeface="Times New Roman" panose="02020603050405020304" pitchFamily="18" charset="0"/>
              </a:rPr>
              <a:t>Show Interest – Discuss – Esteem – Ask – Listen</a:t>
            </a:r>
            <a:r>
              <a:rPr lang="cs-CZ" b="0" i="0" dirty="0">
                <a:effectLst/>
                <a:latin typeface="Times New Roman" panose="02020603050405020304" pitchFamily="18" charset="0"/>
              </a:rPr>
              <a:t>)</a:t>
            </a:r>
            <a:endParaRPr lang="cs-CZ" dirty="0"/>
          </a:p>
          <a:p>
            <a:r>
              <a:rPr lang="cs-CZ" dirty="0"/>
              <a:t>Vnímavost</a:t>
            </a:r>
          </a:p>
          <a:p>
            <a:r>
              <a:rPr lang="cs-CZ" dirty="0"/>
              <a:t>Vytvoření společenských vazeb a budování týmu</a:t>
            </a:r>
          </a:p>
          <a:p>
            <a:r>
              <a:rPr lang="cs-CZ" dirty="0"/>
              <a:t>Patron</a:t>
            </a:r>
          </a:p>
          <a:p>
            <a:r>
              <a:rPr lang="cs-CZ" dirty="0"/>
              <a:t>Rovné příležitosti</a:t>
            </a:r>
          </a:p>
        </p:txBody>
      </p:sp>
    </p:spTree>
    <p:extLst>
      <p:ext uri="{BB962C8B-B14F-4D97-AF65-F5344CB8AC3E}">
        <p14:creationId xmlns:p14="http://schemas.microsoft.com/office/powerpoint/2010/main" val="2112967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AF5455-D841-4CEB-B0C5-957FE4D5C5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C88406-9716-4A79-B3FC-E985E98C0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10933200" cy="1560062"/>
          </a:xfrm>
        </p:spPr>
        <p:txBody>
          <a:bodyPr/>
          <a:lstStyle/>
          <a:p>
            <a:pPr marL="0" indent="0"/>
            <a:r>
              <a:rPr lang="cs-CZ" dirty="0"/>
              <a:t>B/ </a:t>
            </a:r>
            <a:r>
              <a:rPr lang="en-US" dirty="0"/>
              <a:t>ICCE international Council for Coaching Excellence</a:t>
            </a:r>
            <a:r>
              <a:rPr lang="cs-CZ" dirty="0"/>
              <a:t> (https://www.icce.ws/index.html)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FE52F61-C5EC-481C-B054-17C6911B2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161310"/>
            <a:ext cx="10753200" cy="384760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/>
              <a:t>ICCE je další zastřešující organizací související se zlepšováním koučování a metodologie. Spojuje politickou podporu Evropské unie s akademickým prostředím Leeds </a:t>
            </a:r>
            <a:r>
              <a:rPr lang="cs-CZ" dirty="0" err="1"/>
              <a:t>Beckett</a:t>
            </a:r>
            <a:r>
              <a:rPr lang="cs-CZ" dirty="0"/>
              <a:t> University. ICCE je v současné době lídrem na evropském kontinentu ve výzkumné činnosti týkající se role trenérů a trenérek a problematiky etiky sportu.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454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F20E381-B401-41D6-80BE-7D0EDBEEE1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28055B-4E09-4F16-801F-95C5A90D1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760020"/>
            <a:ext cx="10753200" cy="520345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Instituce vydává: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00DC"/>
                </a:solidFill>
              </a:rPr>
              <a:t>International Sport </a:t>
            </a:r>
            <a:r>
              <a:rPr lang="cs-CZ" i="1" dirty="0" err="1">
                <a:solidFill>
                  <a:srgbClr val="0000DC"/>
                </a:solidFill>
              </a:rPr>
              <a:t>Coaching</a:t>
            </a:r>
            <a:r>
              <a:rPr lang="cs-CZ" i="1" dirty="0">
                <a:solidFill>
                  <a:srgbClr val="0000DC"/>
                </a:solidFill>
              </a:rPr>
              <a:t> </a:t>
            </a:r>
            <a:r>
              <a:rPr lang="cs-CZ" i="1" dirty="0" err="1">
                <a:solidFill>
                  <a:srgbClr val="0000DC"/>
                </a:solidFill>
              </a:rPr>
              <a:t>Journal</a:t>
            </a:r>
            <a:r>
              <a:rPr lang="cs-CZ" i="1" dirty="0">
                <a:solidFill>
                  <a:srgbClr val="0000DC"/>
                </a:solidFill>
              </a:rPr>
              <a:t> </a:t>
            </a:r>
          </a:p>
          <a:p>
            <a:pPr marL="0" indent="0">
              <a:buNone/>
            </a:pPr>
            <a:r>
              <a:rPr lang="cs-CZ" i="1" dirty="0">
                <a:solidFill>
                  <a:srgbClr val="0000DC"/>
                </a:solidFill>
              </a:rPr>
              <a:t>International Sport </a:t>
            </a:r>
            <a:r>
              <a:rPr lang="cs-CZ" i="1" dirty="0" err="1">
                <a:solidFill>
                  <a:srgbClr val="0000DC"/>
                </a:solidFill>
              </a:rPr>
              <a:t>Coaching</a:t>
            </a:r>
            <a:r>
              <a:rPr lang="cs-CZ" i="1" dirty="0">
                <a:solidFill>
                  <a:srgbClr val="0000DC"/>
                </a:solidFill>
              </a:rPr>
              <a:t> Framework: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pPr marL="0" indent="0">
              <a:buNone/>
            </a:pPr>
            <a:endParaRPr lang="cs-CZ" dirty="0"/>
          </a:p>
          <a:p>
            <a:pPr>
              <a:lnSpc>
                <a:spcPct val="150000"/>
              </a:lnSpc>
            </a:pPr>
            <a:r>
              <a:rPr lang="cs-CZ" dirty="0"/>
              <a:t>primární funkce trenéra;</a:t>
            </a:r>
          </a:p>
          <a:p>
            <a:pPr>
              <a:lnSpc>
                <a:spcPct val="150000"/>
              </a:lnSpc>
            </a:pPr>
            <a:r>
              <a:rPr lang="cs-CZ" dirty="0"/>
              <a:t>role a zodpovědnost trenéra při rozvoji sportovce;</a:t>
            </a:r>
          </a:p>
          <a:p>
            <a:pPr>
              <a:lnSpc>
                <a:spcPct val="150000"/>
              </a:lnSpc>
            </a:pPr>
            <a:r>
              <a:rPr lang="cs-CZ" dirty="0"/>
              <a:t> kvalifikace, znalosti a základní kompetence potřebné pro efektivní   </a:t>
            </a:r>
          </a:p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   koučování; </a:t>
            </a:r>
          </a:p>
          <a:p>
            <a:pPr>
              <a:lnSpc>
                <a:spcPct val="150000"/>
              </a:lnSpc>
            </a:pPr>
            <a:r>
              <a:rPr lang="cs-CZ" dirty="0"/>
              <a:t> metody, kterými se trenéři vzdělávají, rozvíjejí a certifikují.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692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155E69-EC0E-4D0A-B9AD-A31157AAEC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D857988-61CE-4D10-80A8-A7625F091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486888"/>
            <a:ext cx="10753200" cy="54864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Mezinárodní rámec sportovního koučování zahrnuje zpětnou vazbu, výzkum problematiky a ty nejlepší postupy z celého světa, které využívají mezinárodní federace a vzdělávací instituce s ohledem na: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navrhování, srovnávání a zdokonalování jejich tréninkových vzdělávacích a certifikačních programů;</a:t>
            </a:r>
          </a:p>
          <a:p>
            <a:endParaRPr lang="cs-CZ" dirty="0"/>
          </a:p>
          <a:p>
            <a:r>
              <a:rPr lang="cs-CZ" dirty="0"/>
              <a:t>výsledkem působení ICCE je univerzální platforma, která usnadňuje rozvoj trenérů;</a:t>
            </a:r>
          </a:p>
          <a:p>
            <a:endParaRPr lang="cs-CZ" dirty="0"/>
          </a:p>
          <a:p>
            <a:r>
              <a:rPr lang="cs-CZ" dirty="0"/>
              <a:t>obohacení sportu pro všechny.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436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90D0FF-DCF2-4BC9-A48D-B4EFAB42C2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0E05F7-D200-42C3-A34C-94C1B08528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C153AE-D062-4DCF-AD72-D084C0DFC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5AF67B-C324-4D1C-942E-3A87CA87C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15845"/>
            <a:ext cx="10753200" cy="5018048"/>
          </a:xfrm>
        </p:spPr>
        <p:txBody>
          <a:bodyPr/>
          <a:lstStyle/>
          <a:p>
            <a:r>
              <a:rPr lang="en-US" dirty="0"/>
              <a:t>Crane, J., &amp; Temple, V. (2015). A systematic review of dropout from organized sport among children and</a:t>
            </a:r>
            <a:r>
              <a:rPr lang="cs-CZ" dirty="0"/>
              <a:t> </a:t>
            </a:r>
            <a:r>
              <a:rPr lang="en-US" dirty="0"/>
              <a:t>youth. European Physical Education Review, 21(1)</a:t>
            </a:r>
            <a:r>
              <a:rPr lang="cs-CZ" dirty="0"/>
              <a:t>.</a:t>
            </a:r>
            <a:r>
              <a:rPr lang="en-US" dirty="0"/>
              <a:t> </a:t>
            </a:r>
            <a:endParaRPr lang="cs-CZ" dirty="0"/>
          </a:p>
          <a:p>
            <a:r>
              <a:rPr lang="en-US" dirty="0"/>
              <a:t>Enoksen, E. (2011). Drop-Out Rate and Drop-Out Reasons among Promising Norwegian Track and Field</a:t>
            </a:r>
            <a:r>
              <a:rPr lang="cs-CZ" dirty="0"/>
              <a:t> </a:t>
            </a:r>
            <a:r>
              <a:rPr lang="en-US" dirty="0"/>
              <a:t>Athletes: A 25 Years Study. Scandinavian Sport Studies Forum, 2, 19-43</a:t>
            </a:r>
            <a:r>
              <a:rPr lang="cs-CZ" dirty="0"/>
              <a:t>.</a:t>
            </a:r>
          </a:p>
          <a:p>
            <a:r>
              <a:rPr lang="en-US" dirty="0"/>
              <a:t>Gould, D., &amp; Mallett, C. J. (2021). Sport coaches’ handbook. </a:t>
            </a:r>
            <a:r>
              <a:rPr lang="cs-CZ" dirty="0" err="1"/>
              <a:t>Champaing</a:t>
            </a:r>
            <a:r>
              <a:rPr lang="cs-CZ" dirty="0"/>
              <a:t>: </a:t>
            </a:r>
            <a:r>
              <a:rPr lang="en-US" dirty="0"/>
              <a:t>Human Kinetics.</a:t>
            </a:r>
            <a:endParaRPr lang="cs-CZ" dirty="0"/>
          </a:p>
          <a:p>
            <a:r>
              <a:rPr lang="en-US" dirty="0"/>
              <a:t>Thompson, J. (20</a:t>
            </a:r>
            <a:r>
              <a:rPr lang="cs-CZ" dirty="0"/>
              <a:t>20</a:t>
            </a:r>
            <a:r>
              <a:rPr lang="en-US" dirty="0"/>
              <a:t>).</a:t>
            </a:r>
            <a:r>
              <a:rPr lang="cs-CZ" dirty="0"/>
              <a:t> Trénink na druhou: Výchova k úspěchu ve sportu i v životě. Praha: Mladá Fronta. ISBN: 978-80-204-4692-3</a:t>
            </a:r>
          </a:p>
          <a:p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https://www.kidmove.eu/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28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8DE12C-9C9F-46C4-AD31-92001A38E6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E797C9-7933-4092-A72A-140F1699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1191927"/>
          </a:xfrm>
        </p:spPr>
        <p:txBody>
          <a:bodyPr/>
          <a:lstStyle/>
          <a:p>
            <a:pPr algn="ctr"/>
            <a:r>
              <a:rPr lang="cs-CZ" dirty="0"/>
              <a:t>Fyzické a sportovní aktivity dětí hrají při jejich rozvoji zásadní roli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5006648-BCAD-4EDA-9E6B-010A54E56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2066306"/>
            <a:ext cx="10807200" cy="3847606"/>
          </a:xfrm>
        </p:spPr>
        <p:txBody>
          <a:bodyPr/>
          <a:lstStyle/>
          <a:p>
            <a:pPr marL="72000" indent="0">
              <a:buNone/>
            </a:pPr>
            <a:r>
              <a:rPr lang="cs-CZ" u="sng" dirty="0"/>
              <a:t>Pohybová aktivita formuje jejich: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- osobnost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- návyky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- zdraví a fyzický vývoj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- vztah ke sportu, jako celoživotní aktivitě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- odrážejí se ve společnosti jako celku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943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3A0453-C89D-4663-8F7F-5BB0DE3E3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E68C6C-3652-4AD3-B662-3B408BAA6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19999"/>
            <a:ext cx="10753200" cy="433888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Pedagogičtí pracovníci – trenéři, instruktoři, ale i manažeři jsou zodpovědní za budování pozitivního vztahu k pohybové aktivitě nebo sportu jak u dětí, tak dospělých. </a:t>
            </a:r>
          </a:p>
        </p:txBody>
      </p:sp>
    </p:spTree>
    <p:extLst>
      <p:ext uri="{BB962C8B-B14F-4D97-AF65-F5344CB8AC3E}">
        <p14:creationId xmlns:p14="http://schemas.microsoft.com/office/powerpoint/2010/main" val="226314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33BF8E-E306-4360-8528-E0CF625197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18A053-BC5E-4031-B1C5-F0C077422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2320083"/>
          </a:xfrm>
        </p:spPr>
        <p:txBody>
          <a:bodyPr/>
          <a:lstStyle/>
          <a:p>
            <a:r>
              <a:rPr lang="cs-CZ" dirty="0"/>
              <a:t>Programy a organizace, které se zajímají o podporu a zdokonalování koučování s cílem minimalizovat předčasný odchod dětí ze sportu, jsou zejména tyto: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1FF22DB-9726-4F48-8141-2AC644BB5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2718002"/>
            <a:ext cx="10753200" cy="3338414"/>
          </a:xfrm>
        </p:spPr>
        <p:txBody>
          <a:bodyPr/>
          <a:lstStyle/>
          <a:p>
            <a:pPr marL="72000" indent="0">
              <a:lnSpc>
                <a:spcPct val="150000"/>
              </a:lnSpc>
              <a:buNone/>
            </a:pPr>
            <a:r>
              <a:rPr lang="cs-CZ" dirty="0"/>
              <a:t>1 - Věda</a:t>
            </a:r>
            <a:br>
              <a:rPr lang="cs-CZ" dirty="0"/>
            </a:br>
            <a:r>
              <a:rPr lang="cs-CZ" dirty="0"/>
              <a:t>2 - Vládní instituce</a:t>
            </a:r>
            <a:br>
              <a:rPr lang="cs-CZ" dirty="0"/>
            </a:br>
            <a:r>
              <a:rPr lang="cs-CZ" dirty="0"/>
              <a:t>3 - Neziskové organizace</a:t>
            </a:r>
            <a:br>
              <a:rPr lang="cs-CZ" dirty="0"/>
            </a:br>
            <a:r>
              <a:rPr lang="cs-CZ" dirty="0"/>
              <a:t>4 - Spolupráce vládních institucí, vědy a sportovních    </a:t>
            </a:r>
            <a:br>
              <a:rPr lang="cs-CZ" dirty="0"/>
            </a:br>
            <a:r>
              <a:rPr lang="cs-CZ" dirty="0"/>
              <a:t>      klubů či volnočasových organizací</a:t>
            </a:r>
          </a:p>
        </p:txBody>
      </p:sp>
    </p:spTree>
    <p:extLst>
      <p:ext uri="{BB962C8B-B14F-4D97-AF65-F5344CB8AC3E}">
        <p14:creationId xmlns:p14="http://schemas.microsoft.com/office/powerpoint/2010/main" val="2454116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D73A70-EB24-4F15-B594-3E2E4C8469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EE0AC-2C12-44AF-9374-2FF9A7CAF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Věda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3943413-11FD-4999-BE1D-20CDB7A43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288"/>
            <a:ext cx="10753200" cy="473671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DC"/>
                </a:solidFill>
              </a:rPr>
              <a:t>Crane, J., &amp; Temple, V. (2015). A systematic review of dropout from organized sport among children and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en-US" dirty="0">
                <a:solidFill>
                  <a:srgbClr val="0000DC"/>
                </a:solidFill>
              </a:rPr>
              <a:t>youth. European Physical Education Review, 21(1)</a:t>
            </a:r>
            <a:r>
              <a:rPr lang="cs-CZ" dirty="0">
                <a:solidFill>
                  <a:srgbClr val="0000DC"/>
                </a:solidFill>
              </a:rPr>
              <a:t>.</a:t>
            </a:r>
            <a:r>
              <a:rPr lang="en-US" dirty="0">
                <a:solidFill>
                  <a:srgbClr val="0000DC"/>
                </a:solidFill>
              </a:rPr>
              <a:t>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err="1"/>
              <a:t>Intrapersonální</a:t>
            </a:r>
            <a:r>
              <a:rPr lang="en-US" sz="2400" dirty="0"/>
              <a:t> </a:t>
            </a:r>
            <a:r>
              <a:rPr lang="en-US" sz="2400" dirty="0" err="1"/>
              <a:t>omezení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Nedostatek</a:t>
            </a:r>
            <a:r>
              <a:rPr lang="en-US" sz="2400" dirty="0"/>
              <a:t> </a:t>
            </a:r>
            <a:r>
              <a:rPr lang="en-US" sz="2400" dirty="0" err="1"/>
              <a:t>radosti</a:t>
            </a:r>
            <a:endParaRPr lang="cs-CZ" sz="2400" dirty="0"/>
          </a:p>
          <a:p>
            <a:pPr>
              <a:lnSpc>
                <a:spcPct val="150000"/>
              </a:lnSpc>
            </a:pPr>
            <a:r>
              <a:rPr lang="en-US" sz="2400" dirty="0" err="1"/>
              <a:t>Vnímání</a:t>
            </a:r>
            <a:r>
              <a:rPr lang="en-US" sz="2400" dirty="0"/>
              <a:t> </a:t>
            </a:r>
            <a:r>
              <a:rPr lang="en-US" sz="2400" dirty="0" err="1"/>
              <a:t>fyzické</a:t>
            </a:r>
            <a:r>
              <a:rPr lang="en-US" sz="2400" dirty="0"/>
              <a:t> </a:t>
            </a:r>
            <a:r>
              <a:rPr lang="en-US" sz="2400" dirty="0" err="1"/>
              <a:t>kompetence</a:t>
            </a:r>
            <a:r>
              <a:rPr lang="cs-CZ" sz="2400" dirty="0"/>
              <a:t> a fyzický vývoj 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Vnímání (negativní pocity vůči týmu nebo kouči)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Mezilidská omezení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Tlak (rodina, trenér, kolegové)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313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0EE932-FDDB-4517-8DE6-5D25FF1B62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7D5F177-DB8F-44B7-B4B5-50EA93B7D100}"/>
              </a:ext>
            </a:extLst>
          </p:cNvPr>
          <p:cNvSpPr/>
          <p:nvPr/>
        </p:nvSpPr>
        <p:spPr>
          <a:xfrm>
            <a:off x="414000" y="585503"/>
            <a:ext cx="112119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+mn-lt"/>
              </a:rPr>
              <a:t>- Snaha o alternativní sport</a:t>
            </a:r>
          </a:p>
          <a:p>
            <a:r>
              <a:rPr lang="cs-CZ" dirty="0">
                <a:latin typeface="+mn-lt"/>
              </a:rPr>
              <a:t>- Strukturální omezení</a:t>
            </a:r>
          </a:p>
          <a:p>
            <a:r>
              <a:rPr lang="cs-CZ" dirty="0">
                <a:latin typeface="+mn-lt"/>
              </a:rPr>
              <a:t>- Čas</a:t>
            </a:r>
          </a:p>
          <a:p>
            <a:r>
              <a:rPr lang="cs-CZ" dirty="0">
                <a:latin typeface="+mn-lt"/>
              </a:rPr>
              <a:t>- Zranění</a:t>
            </a:r>
          </a:p>
          <a:p>
            <a:r>
              <a:rPr lang="cs-CZ" dirty="0">
                <a:latin typeface="+mn-lt"/>
              </a:rPr>
              <a:t>- Náklady</a:t>
            </a:r>
          </a:p>
          <a:p>
            <a:r>
              <a:rPr lang="cs-CZ" dirty="0">
                <a:latin typeface="+mn-lt"/>
              </a:rPr>
              <a:t>- Nedostatečné vybavení</a:t>
            </a:r>
          </a:p>
          <a:p>
            <a:pPr marL="0" indent="0">
              <a:buNone/>
            </a:pPr>
            <a:endParaRPr lang="cs-CZ" dirty="0">
              <a:latin typeface="+mn-lt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00DC"/>
                </a:solidFill>
                <a:latin typeface="+mn-lt"/>
              </a:rPr>
              <a:t>Enoksen, E. (2011). Drop-Out Rate and Drop-Out Reasons among Promising Norwegian Track and Field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 </a:t>
            </a:r>
            <a:r>
              <a:rPr lang="en-US" dirty="0">
                <a:solidFill>
                  <a:srgbClr val="0000DC"/>
                </a:solidFill>
                <a:latin typeface="+mn-lt"/>
              </a:rPr>
              <a:t>Athletes: A 25 Years Study. Scandinavian Sport Studies Forum, 2, 19-43</a:t>
            </a:r>
            <a:r>
              <a:rPr lang="cs-CZ" dirty="0">
                <a:solidFill>
                  <a:srgbClr val="0000DC"/>
                </a:solidFill>
                <a:latin typeface="+mn-lt"/>
              </a:rPr>
              <a:t>.</a:t>
            </a:r>
            <a:br>
              <a:rPr lang="en-US" dirty="0">
                <a:solidFill>
                  <a:srgbClr val="0000DC"/>
                </a:solidFill>
                <a:latin typeface="+mn-lt"/>
              </a:rPr>
            </a:br>
            <a:endParaRPr lang="cs-CZ" dirty="0">
              <a:solidFill>
                <a:srgbClr val="0000DC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>
                <a:latin typeface="+mn-lt"/>
              </a:rPr>
              <a:t>1 / Faktory tréninku a výkonu - raná specializace, úrazy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2 / Vzdělání a pracovní povinnosti - priorita školy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3 / Motivační aspekt - nedostatek motivace</a:t>
            </a:r>
          </a:p>
          <a:p>
            <a:pPr marL="0" indent="0">
              <a:buNone/>
            </a:pPr>
            <a:r>
              <a:rPr lang="cs-CZ" dirty="0">
                <a:latin typeface="+mn-lt"/>
              </a:rPr>
              <a:t>4 / Sociální faktory</a:t>
            </a:r>
          </a:p>
        </p:txBody>
      </p:sp>
    </p:spTree>
    <p:extLst>
      <p:ext uri="{BB962C8B-B14F-4D97-AF65-F5344CB8AC3E}">
        <p14:creationId xmlns:p14="http://schemas.microsoft.com/office/powerpoint/2010/main" val="2100381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A1D961-2919-41D7-B3D0-F21B6683D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52E47-0E31-4D9E-B288-6E2F166C8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2/ Vláda – vládní instituce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90141E-9A74-4180-9A54-BEDECAACF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Vládní instituce rovněž podporují sport dětí a mládeže v úsilí sportovat.  </a:t>
            </a:r>
          </a:p>
          <a:p>
            <a:pPr marL="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Koncepce podpory sportu 2016-2025 (</a:t>
            </a:r>
            <a:r>
              <a:rPr lang="cs-CZ" dirty="0">
                <a:hlinkClick r:id="rId3"/>
              </a:rPr>
              <a:t>https://www.msmt.cz/sport-1/koncepce-podpory-sportu-2016-2025</a:t>
            </a:r>
            <a:r>
              <a:rPr lang="cs-CZ" dirty="0"/>
              <a:t>). Dokument zmiňuje kontinuální vzdělávání trenérů a pedagogických pracovníků ve sportu, jejich odborný růst, další vzdělávání a jeho implementace do praxe.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995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C1FBC9-728A-440C-94C8-7173ADF451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44A2752-F1C3-4A45-A4C5-A3134F1AF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5B9955-60B7-45D4-B2F6-0EC5F0C9F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3/ Neziskové organizace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3EC11EC-D18D-4798-85ED-0702DF1A9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65662"/>
            <a:ext cx="10753200" cy="4772338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/>
              <a:t>Positive </a:t>
            </a:r>
            <a:r>
              <a:rPr lang="cs-CZ" sz="3200" b="1" dirty="0" err="1"/>
              <a:t>Coaching</a:t>
            </a:r>
            <a:r>
              <a:rPr lang="cs-CZ" sz="3200" b="1" dirty="0"/>
              <a:t> </a:t>
            </a:r>
            <a:r>
              <a:rPr lang="cs-CZ" sz="3200" b="1" dirty="0" err="1"/>
              <a:t>Alliance</a:t>
            </a:r>
            <a:r>
              <a:rPr lang="cs-CZ" sz="3200" b="1" dirty="0"/>
              <a:t> (PCA) 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https://positivecoach.org/</a:t>
            </a:r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FF0000"/>
                </a:solidFill>
              </a:rPr>
              <a:t>BETTER ATHLETES, BETTER PEOPLE</a:t>
            </a:r>
          </a:p>
          <a:p>
            <a:pPr marL="0" indent="0" algn="ctr">
              <a:buNone/>
            </a:pPr>
            <a:endParaRPr lang="cs-CZ" dirty="0">
              <a:solidFill>
                <a:srgbClr val="FF0000"/>
              </a:solidFill>
            </a:endParaRPr>
          </a:p>
          <a:p>
            <a:r>
              <a:rPr lang="en-US" dirty="0"/>
              <a:t>Thompson, J. (2010). The Power of Double Goal Coaching. Portola Valley, CA: Balance</a:t>
            </a:r>
            <a:r>
              <a:rPr lang="cs-CZ" dirty="0"/>
              <a:t> </a:t>
            </a:r>
            <a:r>
              <a:rPr lang="en-US" dirty="0"/>
              <a:t>Sports Publishing, LLC. ISBN: 978-0-9821317-4-9</a:t>
            </a:r>
            <a:endParaRPr lang="cs-CZ" dirty="0"/>
          </a:p>
          <a:p>
            <a:pPr marL="72000" indent="0">
              <a:buNone/>
            </a:pPr>
            <a:endParaRPr lang="cs-CZ" dirty="0"/>
          </a:p>
          <a:p>
            <a:r>
              <a:rPr lang="en-US" dirty="0"/>
              <a:t>Thompson, J. (20</a:t>
            </a:r>
            <a:r>
              <a:rPr lang="cs-CZ" dirty="0"/>
              <a:t>20</a:t>
            </a:r>
            <a:r>
              <a:rPr lang="en-US" dirty="0"/>
              <a:t>).</a:t>
            </a:r>
            <a:r>
              <a:rPr lang="cs-CZ" dirty="0"/>
              <a:t> Trénink na druhou: Výchova k úspěchu ve sportu i v životě. Praha: Mladá Fronta. ISBN: 978-80-204-4692-3 </a:t>
            </a:r>
          </a:p>
          <a:p>
            <a:pPr marL="0" indent="0">
              <a:buNone/>
            </a:pPr>
            <a:br>
              <a:rPr lang="en-US" dirty="0"/>
            </a:b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13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DEE2B1-28AD-43F4-98D8-7BF3A2F5754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0C6C052-F300-4D93-B41B-5F0355B03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PCA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5B1FE-D3F3-4156-B4F4-68C05C974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483" y="1629788"/>
            <a:ext cx="10753200" cy="4355375"/>
          </a:xfrm>
        </p:spPr>
        <p:txBody>
          <a:bodyPr/>
          <a:lstStyle/>
          <a:p>
            <a:r>
              <a:rPr lang="cs-CZ" dirty="0"/>
              <a:t>Váš odkaz jako trenéra</a:t>
            </a:r>
          </a:p>
          <a:p>
            <a:r>
              <a:rPr lang="cs-CZ" dirty="0"/>
              <a:t>Kouč s dvojím cílem</a:t>
            </a:r>
          </a:p>
          <a:p>
            <a:r>
              <a:rPr lang="cs-CZ" dirty="0"/>
              <a:t>Tři zásady koučování s dvojím cílem – STROM MISTROVSTVÍ „ELM“</a:t>
            </a:r>
          </a:p>
          <a:p>
            <a:pPr marL="72000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   úsilí, snaha (</a:t>
            </a:r>
            <a:r>
              <a:rPr lang="cs-CZ" dirty="0" err="1"/>
              <a:t>effort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   učení se (</a:t>
            </a:r>
            <a:r>
              <a:rPr lang="cs-CZ" dirty="0" err="1"/>
              <a:t>learning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   poučení se z chyb (</a:t>
            </a:r>
            <a:r>
              <a:rPr lang="cs-CZ" dirty="0" err="1"/>
              <a:t>boucing</a:t>
            </a:r>
            <a:r>
              <a:rPr lang="cs-CZ" dirty="0"/>
              <a:t> </a:t>
            </a:r>
            <a:r>
              <a:rPr lang="cs-CZ" dirty="0" err="1"/>
              <a:t>back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mistakes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dirty="0"/>
              <a:t>Plnění emoční nádrže svěřenců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24320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 (2)</Template>
  <TotalTime>436</TotalTime>
  <Words>1167</Words>
  <Application>Microsoft Office PowerPoint</Application>
  <PresentationFormat>Širokoúhlá obrazovka</PresentationFormat>
  <Paragraphs>155</Paragraphs>
  <Slides>17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Tahoma</vt:lpstr>
      <vt:lpstr>Times New Roman</vt:lpstr>
      <vt:lpstr>Wingdings</vt:lpstr>
      <vt:lpstr>Prezentace_MU_CZ</vt:lpstr>
      <vt:lpstr>Sport dětí – předčasný odchod dětí od sportu</vt:lpstr>
      <vt:lpstr>Fyzické a sportovní aktivity dětí hrají při jejich rozvoji zásadní roli </vt:lpstr>
      <vt:lpstr>Pedagogičtí pracovníci – trenéři, instruktoři, ale i manažeři jsou zodpovědní za budování pozitivního vztahu k pohybové aktivitě nebo sportu jak u dětí, tak dospělých. </vt:lpstr>
      <vt:lpstr>Programy a organizace, které se zajímají o podporu a zdokonalování koučování s cílem minimalizovat předčasný odchod dětí ze sportu, jsou zejména tyto:  </vt:lpstr>
      <vt:lpstr>1/ Věda</vt:lpstr>
      <vt:lpstr>Prezentace aplikace PowerPoint</vt:lpstr>
      <vt:lpstr>2/ Vláda – vládní instituce</vt:lpstr>
      <vt:lpstr>3/ Neziskové organizace</vt:lpstr>
      <vt:lpstr>Principy PCA </vt:lpstr>
      <vt:lpstr>Prezentace aplikace PowerPoint</vt:lpstr>
      <vt:lpstr>4/ Propojení vládních institucí, vědy, neziskových organizací a sportovních klubů</vt:lpstr>
      <vt:lpstr>Prezentace aplikace PowerPoint</vt:lpstr>
      <vt:lpstr>Good Coaching Practices</vt:lpstr>
      <vt:lpstr>B/ ICCE international Council for Coaching Excellence (https://www.icce.ws/index.html)  </vt:lpstr>
      <vt:lpstr>Prezentace aplikace PowerPoint</vt:lpstr>
      <vt:lpstr>Prezentace aplikace PowerPoint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dětí – předčasný odchod dětí od sportu</dc:title>
  <dc:creator>Michal Roček</dc:creator>
  <cp:lastModifiedBy>Michal Roček</cp:lastModifiedBy>
  <cp:revision>26</cp:revision>
  <cp:lastPrinted>1601-01-01T00:00:00Z</cp:lastPrinted>
  <dcterms:created xsi:type="dcterms:W3CDTF">2020-10-03T16:11:58Z</dcterms:created>
  <dcterms:modified xsi:type="dcterms:W3CDTF">2022-02-23T07:45:45Z</dcterms:modified>
</cp:coreProperties>
</file>