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9BDCE-0136-44F3-B8B5-BA18C871F7DF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BA614A-E0C9-48D2-97C2-CCBEC594A444}">
      <dgm:prSet/>
      <dgm:spPr/>
      <dgm:t>
        <a:bodyPr/>
        <a:lstStyle/>
        <a:p>
          <a:r>
            <a:rPr lang="cs-CZ"/>
            <a:t>Sinoatriální (SA) uzel – 60-80 t/min</a:t>
          </a:r>
          <a:endParaRPr lang="en-US"/>
        </a:p>
      </dgm:t>
    </dgm:pt>
    <dgm:pt modelId="{9B7020F0-740B-4537-AD8C-799F5D3CCD3F}" type="parTrans" cxnId="{623F9FB6-CD76-40E6-BF33-C0706E36A274}">
      <dgm:prSet/>
      <dgm:spPr/>
      <dgm:t>
        <a:bodyPr/>
        <a:lstStyle/>
        <a:p>
          <a:endParaRPr lang="en-US"/>
        </a:p>
      </dgm:t>
    </dgm:pt>
    <dgm:pt modelId="{9ED061F1-C7F7-4C3C-AE13-28FC287C178D}" type="sibTrans" cxnId="{623F9FB6-CD76-40E6-BF33-C0706E36A274}">
      <dgm:prSet/>
      <dgm:spPr/>
      <dgm:t>
        <a:bodyPr/>
        <a:lstStyle/>
        <a:p>
          <a:endParaRPr lang="en-US"/>
        </a:p>
      </dgm:t>
    </dgm:pt>
    <dgm:pt modelId="{2D15BD40-3E25-4BCC-88CA-8D13EF0E8B89}">
      <dgm:prSet/>
      <dgm:spPr/>
      <dgm:t>
        <a:bodyPr/>
        <a:lstStyle/>
        <a:p>
          <a:r>
            <a:rPr lang="cs-CZ"/>
            <a:t>Atrioventrikulární (AV) uzel</a:t>
          </a:r>
          <a:endParaRPr lang="en-US"/>
        </a:p>
      </dgm:t>
    </dgm:pt>
    <dgm:pt modelId="{77EEC02E-F83C-4666-A988-19CCF6D8BD87}" type="parTrans" cxnId="{55D9BF83-CA15-4E90-9F1D-C77B5FB450A4}">
      <dgm:prSet/>
      <dgm:spPr/>
      <dgm:t>
        <a:bodyPr/>
        <a:lstStyle/>
        <a:p>
          <a:endParaRPr lang="en-US"/>
        </a:p>
      </dgm:t>
    </dgm:pt>
    <dgm:pt modelId="{30288B0D-FB48-492A-88C5-A0A3CA7A0D61}" type="sibTrans" cxnId="{55D9BF83-CA15-4E90-9F1D-C77B5FB450A4}">
      <dgm:prSet/>
      <dgm:spPr/>
      <dgm:t>
        <a:bodyPr/>
        <a:lstStyle/>
        <a:p>
          <a:endParaRPr lang="en-US"/>
        </a:p>
      </dgm:t>
    </dgm:pt>
    <dgm:pt modelId="{2D17E625-B89F-460A-A51E-BAA8A4C6803C}">
      <dgm:prSet/>
      <dgm:spPr/>
      <dgm:t>
        <a:bodyPr/>
        <a:lstStyle/>
        <a:p>
          <a:r>
            <a:rPr lang="cs-CZ"/>
            <a:t>AV svazek</a:t>
          </a:r>
          <a:endParaRPr lang="en-US"/>
        </a:p>
      </dgm:t>
    </dgm:pt>
    <dgm:pt modelId="{22D9DE91-A121-4D49-BFCC-26D3E251DAF4}" type="parTrans" cxnId="{3BBAE917-0342-4AF9-83F4-40AF0AC1DA06}">
      <dgm:prSet/>
      <dgm:spPr/>
      <dgm:t>
        <a:bodyPr/>
        <a:lstStyle/>
        <a:p>
          <a:endParaRPr lang="en-US"/>
        </a:p>
      </dgm:t>
    </dgm:pt>
    <dgm:pt modelId="{B9762FB7-C04B-4250-A058-06E1433EDAD6}" type="sibTrans" cxnId="{3BBAE917-0342-4AF9-83F4-40AF0AC1DA06}">
      <dgm:prSet/>
      <dgm:spPr/>
      <dgm:t>
        <a:bodyPr/>
        <a:lstStyle/>
        <a:p>
          <a:endParaRPr lang="en-US"/>
        </a:p>
      </dgm:t>
    </dgm:pt>
    <dgm:pt modelId="{47412FF1-14DB-4088-8A98-B11358B86827}">
      <dgm:prSet/>
      <dgm:spPr/>
      <dgm:t>
        <a:bodyPr/>
        <a:lstStyle/>
        <a:p>
          <a:r>
            <a:rPr lang="cs-CZ"/>
            <a:t>Purkyňovy buňky</a:t>
          </a:r>
          <a:endParaRPr lang="en-US"/>
        </a:p>
      </dgm:t>
    </dgm:pt>
    <dgm:pt modelId="{4D8B0853-C7E5-45DF-AA61-5ADD00267F1A}" type="parTrans" cxnId="{271893EF-4782-4F76-8187-FAA639E8E9DD}">
      <dgm:prSet/>
      <dgm:spPr/>
      <dgm:t>
        <a:bodyPr/>
        <a:lstStyle/>
        <a:p>
          <a:endParaRPr lang="en-US"/>
        </a:p>
      </dgm:t>
    </dgm:pt>
    <dgm:pt modelId="{7672DF02-8E4F-4C54-81A6-B3AA01A5CCCF}" type="sibTrans" cxnId="{271893EF-4782-4F76-8187-FAA639E8E9DD}">
      <dgm:prSet/>
      <dgm:spPr/>
      <dgm:t>
        <a:bodyPr/>
        <a:lstStyle/>
        <a:p>
          <a:endParaRPr lang="en-US"/>
        </a:p>
      </dgm:t>
    </dgm:pt>
    <dgm:pt modelId="{30042548-B5C3-4AA6-B2A8-DACBCF0D35AB}" type="pres">
      <dgm:prSet presAssocID="{3E69BDCE-0136-44F3-B8B5-BA18C871F7DF}" presName="Name0" presStyleCnt="0">
        <dgm:presLayoutVars>
          <dgm:dir/>
          <dgm:animLvl val="lvl"/>
          <dgm:resizeHandles val="exact"/>
        </dgm:presLayoutVars>
      </dgm:prSet>
      <dgm:spPr/>
    </dgm:pt>
    <dgm:pt modelId="{CE7F2045-DB51-4221-8C34-CAA0276FD882}" type="pres">
      <dgm:prSet presAssocID="{6ABA614A-E0C9-48D2-97C2-CCBEC594A444}" presName="linNode" presStyleCnt="0"/>
      <dgm:spPr/>
    </dgm:pt>
    <dgm:pt modelId="{256DDF4C-C7AF-494E-B2DE-6136B75F93C2}" type="pres">
      <dgm:prSet presAssocID="{6ABA614A-E0C9-48D2-97C2-CCBEC594A44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9633C23D-5BD7-482B-B581-1CB2616C8CCC}" type="pres">
      <dgm:prSet presAssocID="{9ED061F1-C7F7-4C3C-AE13-28FC287C178D}" presName="sp" presStyleCnt="0"/>
      <dgm:spPr/>
    </dgm:pt>
    <dgm:pt modelId="{3A86A8BC-ADBA-4143-A0FA-80C27E704513}" type="pres">
      <dgm:prSet presAssocID="{2D15BD40-3E25-4BCC-88CA-8D13EF0E8B89}" presName="linNode" presStyleCnt="0"/>
      <dgm:spPr/>
    </dgm:pt>
    <dgm:pt modelId="{7536C349-88E7-4CC0-A506-21FE198456B6}" type="pres">
      <dgm:prSet presAssocID="{2D15BD40-3E25-4BCC-88CA-8D13EF0E8B8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C0CDEFF8-5369-4591-AB85-BA5BE3A5E072}" type="pres">
      <dgm:prSet presAssocID="{30288B0D-FB48-492A-88C5-A0A3CA7A0D61}" presName="sp" presStyleCnt="0"/>
      <dgm:spPr/>
    </dgm:pt>
    <dgm:pt modelId="{1CB0E894-664D-47FD-8654-06868D2BC8CC}" type="pres">
      <dgm:prSet presAssocID="{2D17E625-B89F-460A-A51E-BAA8A4C6803C}" presName="linNode" presStyleCnt="0"/>
      <dgm:spPr/>
    </dgm:pt>
    <dgm:pt modelId="{7CD7A0E9-8A8D-4EAA-A050-BE31693040FC}" type="pres">
      <dgm:prSet presAssocID="{2D17E625-B89F-460A-A51E-BAA8A4C6803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37EEEA3-D99E-4A96-A29D-52BAC422A6A8}" type="pres">
      <dgm:prSet presAssocID="{B9762FB7-C04B-4250-A058-06E1433EDAD6}" presName="sp" presStyleCnt="0"/>
      <dgm:spPr/>
    </dgm:pt>
    <dgm:pt modelId="{3078A35A-0674-41CE-A63B-A118509083EC}" type="pres">
      <dgm:prSet presAssocID="{47412FF1-14DB-4088-8A98-B11358B86827}" presName="linNode" presStyleCnt="0"/>
      <dgm:spPr/>
    </dgm:pt>
    <dgm:pt modelId="{9C1B6568-2570-4DED-9A8E-9F97D084394C}" type="pres">
      <dgm:prSet presAssocID="{47412FF1-14DB-4088-8A98-B11358B86827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3BBAE917-0342-4AF9-83F4-40AF0AC1DA06}" srcId="{3E69BDCE-0136-44F3-B8B5-BA18C871F7DF}" destId="{2D17E625-B89F-460A-A51E-BAA8A4C6803C}" srcOrd="2" destOrd="0" parTransId="{22D9DE91-A121-4D49-BFCC-26D3E251DAF4}" sibTransId="{B9762FB7-C04B-4250-A058-06E1433EDAD6}"/>
    <dgm:cxn modelId="{2A03421D-289C-402F-80BC-EB923751E9BB}" type="presOf" srcId="{3E69BDCE-0136-44F3-B8B5-BA18C871F7DF}" destId="{30042548-B5C3-4AA6-B2A8-DACBCF0D35AB}" srcOrd="0" destOrd="0" presId="urn:microsoft.com/office/officeart/2005/8/layout/vList5"/>
    <dgm:cxn modelId="{D356F43C-3729-4673-89CF-55FA3F79BF2E}" type="presOf" srcId="{2D17E625-B89F-460A-A51E-BAA8A4C6803C}" destId="{7CD7A0E9-8A8D-4EAA-A050-BE31693040FC}" srcOrd="0" destOrd="0" presId="urn:microsoft.com/office/officeart/2005/8/layout/vList5"/>
    <dgm:cxn modelId="{55D9BF83-CA15-4E90-9F1D-C77B5FB450A4}" srcId="{3E69BDCE-0136-44F3-B8B5-BA18C871F7DF}" destId="{2D15BD40-3E25-4BCC-88CA-8D13EF0E8B89}" srcOrd="1" destOrd="0" parTransId="{77EEC02E-F83C-4666-A988-19CCF6D8BD87}" sibTransId="{30288B0D-FB48-492A-88C5-A0A3CA7A0D61}"/>
    <dgm:cxn modelId="{AC09FC90-A859-49CD-AB9F-0490B8A422A6}" type="presOf" srcId="{2D15BD40-3E25-4BCC-88CA-8D13EF0E8B89}" destId="{7536C349-88E7-4CC0-A506-21FE198456B6}" srcOrd="0" destOrd="0" presId="urn:microsoft.com/office/officeart/2005/8/layout/vList5"/>
    <dgm:cxn modelId="{127B6FAC-CF77-427C-9697-11047FBBE0FE}" type="presOf" srcId="{47412FF1-14DB-4088-8A98-B11358B86827}" destId="{9C1B6568-2570-4DED-9A8E-9F97D084394C}" srcOrd="0" destOrd="0" presId="urn:microsoft.com/office/officeart/2005/8/layout/vList5"/>
    <dgm:cxn modelId="{623F9FB6-CD76-40E6-BF33-C0706E36A274}" srcId="{3E69BDCE-0136-44F3-B8B5-BA18C871F7DF}" destId="{6ABA614A-E0C9-48D2-97C2-CCBEC594A444}" srcOrd="0" destOrd="0" parTransId="{9B7020F0-740B-4537-AD8C-799F5D3CCD3F}" sibTransId="{9ED061F1-C7F7-4C3C-AE13-28FC287C178D}"/>
    <dgm:cxn modelId="{8AD804D6-177D-450C-B5FD-D16DE8DCA511}" type="presOf" srcId="{6ABA614A-E0C9-48D2-97C2-CCBEC594A444}" destId="{256DDF4C-C7AF-494E-B2DE-6136B75F93C2}" srcOrd="0" destOrd="0" presId="urn:microsoft.com/office/officeart/2005/8/layout/vList5"/>
    <dgm:cxn modelId="{271893EF-4782-4F76-8187-FAA639E8E9DD}" srcId="{3E69BDCE-0136-44F3-B8B5-BA18C871F7DF}" destId="{47412FF1-14DB-4088-8A98-B11358B86827}" srcOrd="3" destOrd="0" parTransId="{4D8B0853-C7E5-45DF-AA61-5ADD00267F1A}" sibTransId="{7672DF02-8E4F-4C54-81A6-B3AA01A5CCCF}"/>
    <dgm:cxn modelId="{8F6EB585-F9A5-4F21-A6F1-7C9A38300396}" type="presParOf" srcId="{30042548-B5C3-4AA6-B2A8-DACBCF0D35AB}" destId="{CE7F2045-DB51-4221-8C34-CAA0276FD882}" srcOrd="0" destOrd="0" presId="urn:microsoft.com/office/officeart/2005/8/layout/vList5"/>
    <dgm:cxn modelId="{D72E381F-516A-46EE-837C-A6064ADECF6F}" type="presParOf" srcId="{CE7F2045-DB51-4221-8C34-CAA0276FD882}" destId="{256DDF4C-C7AF-494E-B2DE-6136B75F93C2}" srcOrd="0" destOrd="0" presId="urn:microsoft.com/office/officeart/2005/8/layout/vList5"/>
    <dgm:cxn modelId="{5DE5EB35-63BE-40CB-9E58-DB5E502B2A36}" type="presParOf" srcId="{30042548-B5C3-4AA6-B2A8-DACBCF0D35AB}" destId="{9633C23D-5BD7-482B-B581-1CB2616C8CCC}" srcOrd="1" destOrd="0" presId="urn:microsoft.com/office/officeart/2005/8/layout/vList5"/>
    <dgm:cxn modelId="{65ECD60B-8100-45C4-B03E-BAB3C2509827}" type="presParOf" srcId="{30042548-B5C3-4AA6-B2A8-DACBCF0D35AB}" destId="{3A86A8BC-ADBA-4143-A0FA-80C27E704513}" srcOrd="2" destOrd="0" presId="urn:microsoft.com/office/officeart/2005/8/layout/vList5"/>
    <dgm:cxn modelId="{075D9A74-C81B-47ED-8A9D-A51374159DAF}" type="presParOf" srcId="{3A86A8BC-ADBA-4143-A0FA-80C27E704513}" destId="{7536C349-88E7-4CC0-A506-21FE198456B6}" srcOrd="0" destOrd="0" presId="urn:microsoft.com/office/officeart/2005/8/layout/vList5"/>
    <dgm:cxn modelId="{072ED720-65D5-4141-AA47-98D57D973501}" type="presParOf" srcId="{30042548-B5C3-4AA6-B2A8-DACBCF0D35AB}" destId="{C0CDEFF8-5369-4591-AB85-BA5BE3A5E072}" srcOrd="3" destOrd="0" presId="urn:microsoft.com/office/officeart/2005/8/layout/vList5"/>
    <dgm:cxn modelId="{DD9CB229-1D6B-4EF7-9A47-D6E075526650}" type="presParOf" srcId="{30042548-B5C3-4AA6-B2A8-DACBCF0D35AB}" destId="{1CB0E894-664D-47FD-8654-06868D2BC8CC}" srcOrd="4" destOrd="0" presId="urn:microsoft.com/office/officeart/2005/8/layout/vList5"/>
    <dgm:cxn modelId="{7D69530F-73CA-4A61-A31C-CF86E11837AE}" type="presParOf" srcId="{1CB0E894-664D-47FD-8654-06868D2BC8CC}" destId="{7CD7A0E9-8A8D-4EAA-A050-BE31693040FC}" srcOrd="0" destOrd="0" presId="urn:microsoft.com/office/officeart/2005/8/layout/vList5"/>
    <dgm:cxn modelId="{CC667C70-956B-44B3-B776-2188B49448EB}" type="presParOf" srcId="{30042548-B5C3-4AA6-B2A8-DACBCF0D35AB}" destId="{237EEEA3-D99E-4A96-A29D-52BAC422A6A8}" srcOrd="5" destOrd="0" presId="urn:microsoft.com/office/officeart/2005/8/layout/vList5"/>
    <dgm:cxn modelId="{8FE6AC5F-8A5B-430D-B97F-4BAF9EE96E54}" type="presParOf" srcId="{30042548-B5C3-4AA6-B2A8-DACBCF0D35AB}" destId="{3078A35A-0674-41CE-A63B-A118509083EC}" srcOrd="6" destOrd="0" presId="urn:microsoft.com/office/officeart/2005/8/layout/vList5"/>
    <dgm:cxn modelId="{D99D29B2-5F3B-48C6-8156-391DD885FEB3}" type="presParOf" srcId="{3078A35A-0674-41CE-A63B-A118509083EC}" destId="{9C1B6568-2570-4DED-9A8E-9F97D084394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BDEE44-48D2-4288-8B1C-68C64BC4E8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E1F62F2-4972-449A-9EA0-3AEF7E77BDB8}">
      <dgm:prSet/>
      <dgm:spPr/>
      <dgm:t>
        <a:bodyPr/>
        <a:lstStyle/>
        <a:p>
          <a:r>
            <a:rPr lang="cs-CZ"/>
            <a:t>Sympatikus</a:t>
          </a:r>
          <a:endParaRPr lang="en-US"/>
        </a:p>
      </dgm:t>
    </dgm:pt>
    <dgm:pt modelId="{66074504-9BA9-498C-8257-FD39E9FD8D92}" type="parTrans" cxnId="{9C165DC6-1EDE-4DEB-B7C6-521CA5BD07E6}">
      <dgm:prSet/>
      <dgm:spPr/>
      <dgm:t>
        <a:bodyPr/>
        <a:lstStyle/>
        <a:p>
          <a:endParaRPr lang="en-US"/>
        </a:p>
      </dgm:t>
    </dgm:pt>
    <dgm:pt modelId="{06F4AB04-A712-4451-B6BD-9976C2D90A6D}" type="sibTrans" cxnId="{9C165DC6-1EDE-4DEB-B7C6-521CA5BD07E6}">
      <dgm:prSet/>
      <dgm:spPr/>
      <dgm:t>
        <a:bodyPr/>
        <a:lstStyle/>
        <a:p>
          <a:endParaRPr lang="en-US"/>
        </a:p>
      </dgm:t>
    </dgm:pt>
    <dgm:pt modelId="{A4B246C9-5E36-47C9-AA5F-773F7DE10EFB}">
      <dgm:prSet/>
      <dgm:spPr/>
      <dgm:t>
        <a:bodyPr/>
        <a:lstStyle/>
        <a:p>
          <a:r>
            <a:rPr lang="cs-CZ"/>
            <a:t>Parasympatikus</a:t>
          </a:r>
          <a:endParaRPr lang="en-US"/>
        </a:p>
      </dgm:t>
    </dgm:pt>
    <dgm:pt modelId="{F8160D13-6BA9-4ED3-AEAE-32D94D5FB16C}" type="parTrans" cxnId="{7258E1C6-AAB3-41B7-A520-3DCA5AD4760A}">
      <dgm:prSet/>
      <dgm:spPr/>
      <dgm:t>
        <a:bodyPr/>
        <a:lstStyle/>
        <a:p>
          <a:endParaRPr lang="en-US"/>
        </a:p>
      </dgm:t>
    </dgm:pt>
    <dgm:pt modelId="{7FBFB912-8F69-42B4-A867-FDC73C3622AB}" type="sibTrans" cxnId="{7258E1C6-AAB3-41B7-A520-3DCA5AD4760A}">
      <dgm:prSet/>
      <dgm:spPr/>
      <dgm:t>
        <a:bodyPr/>
        <a:lstStyle/>
        <a:p>
          <a:endParaRPr lang="en-US"/>
        </a:p>
      </dgm:t>
    </dgm:pt>
    <dgm:pt modelId="{56F5AC37-E9C5-4B63-A651-A977E634C10D}">
      <dgm:prSet/>
      <dgm:spPr/>
      <dgm:t>
        <a:bodyPr/>
        <a:lstStyle/>
        <a:p>
          <a:r>
            <a:rPr lang="cs-CZ"/>
            <a:t>Katecholaminy</a:t>
          </a:r>
          <a:endParaRPr lang="en-US"/>
        </a:p>
      </dgm:t>
    </dgm:pt>
    <dgm:pt modelId="{FA6D6230-01D6-4FAD-8EE3-0C8EB994A727}" type="parTrans" cxnId="{4A8ACE32-A0D6-4CE5-AC5F-B7199BF94748}">
      <dgm:prSet/>
      <dgm:spPr/>
      <dgm:t>
        <a:bodyPr/>
        <a:lstStyle/>
        <a:p>
          <a:endParaRPr lang="en-US"/>
        </a:p>
      </dgm:t>
    </dgm:pt>
    <dgm:pt modelId="{7071389E-B822-4B13-B47A-CAA1A9F05C88}" type="sibTrans" cxnId="{4A8ACE32-A0D6-4CE5-AC5F-B7199BF94748}">
      <dgm:prSet/>
      <dgm:spPr/>
      <dgm:t>
        <a:bodyPr/>
        <a:lstStyle/>
        <a:p>
          <a:endParaRPr lang="en-US"/>
        </a:p>
      </dgm:t>
    </dgm:pt>
    <dgm:pt modelId="{F7E07748-E0EC-47DC-A3A8-D3F89A77D81B}" type="pres">
      <dgm:prSet presAssocID="{0ABDEE44-48D2-4288-8B1C-68C64BC4E84C}" presName="linear" presStyleCnt="0">
        <dgm:presLayoutVars>
          <dgm:animLvl val="lvl"/>
          <dgm:resizeHandles val="exact"/>
        </dgm:presLayoutVars>
      </dgm:prSet>
      <dgm:spPr/>
    </dgm:pt>
    <dgm:pt modelId="{452D92DF-7EF9-485F-AA56-416A7D66D835}" type="pres">
      <dgm:prSet presAssocID="{BE1F62F2-4972-449A-9EA0-3AEF7E77BD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083E4F8-B078-47C3-A17B-3A1896DBE126}" type="pres">
      <dgm:prSet presAssocID="{06F4AB04-A712-4451-B6BD-9976C2D90A6D}" presName="spacer" presStyleCnt="0"/>
      <dgm:spPr/>
    </dgm:pt>
    <dgm:pt modelId="{71F33B34-E516-47C9-A3B8-79476B66290B}" type="pres">
      <dgm:prSet presAssocID="{A4B246C9-5E36-47C9-AA5F-773F7DE10E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4CB642-93EB-4C8B-9E17-3E47D63ECF14}" type="pres">
      <dgm:prSet presAssocID="{7FBFB912-8F69-42B4-A867-FDC73C3622AB}" presName="spacer" presStyleCnt="0"/>
      <dgm:spPr/>
    </dgm:pt>
    <dgm:pt modelId="{60B49838-1111-47E6-B050-631082294CEB}" type="pres">
      <dgm:prSet presAssocID="{56F5AC37-E9C5-4B63-A651-A977E634C10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D4AF719-6775-4E07-B872-7E10ADB20462}" type="presOf" srcId="{A4B246C9-5E36-47C9-AA5F-773F7DE10EFB}" destId="{71F33B34-E516-47C9-A3B8-79476B66290B}" srcOrd="0" destOrd="0" presId="urn:microsoft.com/office/officeart/2005/8/layout/vList2"/>
    <dgm:cxn modelId="{4D53461F-59C3-4657-8E2B-CC7B08BA00E1}" type="presOf" srcId="{56F5AC37-E9C5-4B63-A651-A977E634C10D}" destId="{60B49838-1111-47E6-B050-631082294CEB}" srcOrd="0" destOrd="0" presId="urn:microsoft.com/office/officeart/2005/8/layout/vList2"/>
    <dgm:cxn modelId="{884B7221-A5B6-4A48-A2D0-F3C4F748EA4E}" type="presOf" srcId="{0ABDEE44-48D2-4288-8B1C-68C64BC4E84C}" destId="{F7E07748-E0EC-47DC-A3A8-D3F89A77D81B}" srcOrd="0" destOrd="0" presId="urn:microsoft.com/office/officeart/2005/8/layout/vList2"/>
    <dgm:cxn modelId="{4A8ACE32-A0D6-4CE5-AC5F-B7199BF94748}" srcId="{0ABDEE44-48D2-4288-8B1C-68C64BC4E84C}" destId="{56F5AC37-E9C5-4B63-A651-A977E634C10D}" srcOrd="2" destOrd="0" parTransId="{FA6D6230-01D6-4FAD-8EE3-0C8EB994A727}" sibTransId="{7071389E-B822-4B13-B47A-CAA1A9F05C88}"/>
    <dgm:cxn modelId="{D0462848-A36C-49AD-9624-C3A7F8FB6B5D}" type="presOf" srcId="{BE1F62F2-4972-449A-9EA0-3AEF7E77BDB8}" destId="{452D92DF-7EF9-485F-AA56-416A7D66D835}" srcOrd="0" destOrd="0" presId="urn:microsoft.com/office/officeart/2005/8/layout/vList2"/>
    <dgm:cxn modelId="{9C165DC6-1EDE-4DEB-B7C6-521CA5BD07E6}" srcId="{0ABDEE44-48D2-4288-8B1C-68C64BC4E84C}" destId="{BE1F62F2-4972-449A-9EA0-3AEF7E77BDB8}" srcOrd="0" destOrd="0" parTransId="{66074504-9BA9-498C-8257-FD39E9FD8D92}" sibTransId="{06F4AB04-A712-4451-B6BD-9976C2D90A6D}"/>
    <dgm:cxn modelId="{7258E1C6-AAB3-41B7-A520-3DCA5AD4760A}" srcId="{0ABDEE44-48D2-4288-8B1C-68C64BC4E84C}" destId="{A4B246C9-5E36-47C9-AA5F-773F7DE10EFB}" srcOrd="1" destOrd="0" parTransId="{F8160D13-6BA9-4ED3-AEAE-32D94D5FB16C}" sibTransId="{7FBFB912-8F69-42B4-A867-FDC73C3622AB}"/>
    <dgm:cxn modelId="{12104B03-30E8-4AAB-A9A6-ACB0B69F7F8E}" type="presParOf" srcId="{F7E07748-E0EC-47DC-A3A8-D3F89A77D81B}" destId="{452D92DF-7EF9-485F-AA56-416A7D66D835}" srcOrd="0" destOrd="0" presId="urn:microsoft.com/office/officeart/2005/8/layout/vList2"/>
    <dgm:cxn modelId="{5979285F-4E8A-4AF9-A2A5-5D439497B973}" type="presParOf" srcId="{F7E07748-E0EC-47DC-A3A8-D3F89A77D81B}" destId="{5083E4F8-B078-47C3-A17B-3A1896DBE126}" srcOrd="1" destOrd="0" presId="urn:microsoft.com/office/officeart/2005/8/layout/vList2"/>
    <dgm:cxn modelId="{29C76A16-7791-44D3-BBFF-7F1286169B05}" type="presParOf" srcId="{F7E07748-E0EC-47DC-A3A8-D3F89A77D81B}" destId="{71F33B34-E516-47C9-A3B8-79476B66290B}" srcOrd="2" destOrd="0" presId="urn:microsoft.com/office/officeart/2005/8/layout/vList2"/>
    <dgm:cxn modelId="{FA45A697-EAB2-4D1C-B91A-0A5F2E493F7B}" type="presParOf" srcId="{F7E07748-E0EC-47DC-A3A8-D3F89A77D81B}" destId="{CE4CB642-93EB-4C8B-9E17-3E47D63ECF14}" srcOrd="3" destOrd="0" presId="urn:microsoft.com/office/officeart/2005/8/layout/vList2"/>
    <dgm:cxn modelId="{B4CA2C4B-2D37-4BA9-B6B9-54EFA90D12D4}" type="presParOf" srcId="{F7E07748-E0EC-47DC-A3A8-D3F89A77D81B}" destId="{60B49838-1111-47E6-B050-631082294C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DDF4C-C7AF-494E-B2DE-6136B75F93C2}">
      <dsp:nvSpPr>
        <dsp:cNvPr id="0" name=""/>
        <dsp:cNvSpPr/>
      </dsp:nvSpPr>
      <dsp:spPr>
        <a:xfrm>
          <a:off x="3364992" y="2177"/>
          <a:ext cx="3785616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Sinoatriální (SA) uzel – 60-80 t/min</a:t>
          </a:r>
          <a:endParaRPr lang="en-US" sz="2900" kern="1200"/>
        </a:p>
      </dsp:txBody>
      <dsp:txXfrm>
        <a:off x="3416125" y="53310"/>
        <a:ext cx="3683350" cy="945199"/>
      </dsp:txXfrm>
    </dsp:sp>
    <dsp:sp modelId="{7536C349-88E7-4CC0-A506-21FE198456B6}">
      <dsp:nvSpPr>
        <dsp:cNvPr id="0" name=""/>
        <dsp:cNvSpPr/>
      </dsp:nvSpPr>
      <dsp:spPr>
        <a:xfrm>
          <a:off x="3364992" y="1102016"/>
          <a:ext cx="3785616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Atrioventrikulární (AV) uzel</a:t>
          </a:r>
          <a:endParaRPr lang="en-US" sz="2900" kern="1200"/>
        </a:p>
      </dsp:txBody>
      <dsp:txXfrm>
        <a:off x="3416125" y="1153149"/>
        <a:ext cx="3683350" cy="945199"/>
      </dsp:txXfrm>
    </dsp:sp>
    <dsp:sp modelId="{7CD7A0E9-8A8D-4EAA-A050-BE31693040FC}">
      <dsp:nvSpPr>
        <dsp:cNvPr id="0" name=""/>
        <dsp:cNvSpPr/>
      </dsp:nvSpPr>
      <dsp:spPr>
        <a:xfrm>
          <a:off x="3364992" y="2201855"/>
          <a:ext cx="3785616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AV svazek</a:t>
          </a:r>
          <a:endParaRPr lang="en-US" sz="2900" kern="1200"/>
        </a:p>
      </dsp:txBody>
      <dsp:txXfrm>
        <a:off x="3416125" y="2252988"/>
        <a:ext cx="3683350" cy="945199"/>
      </dsp:txXfrm>
    </dsp:sp>
    <dsp:sp modelId="{9C1B6568-2570-4DED-9A8E-9F97D084394C}">
      <dsp:nvSpPr>
        <dsp:cNvPr id="0" name=""/>
        <dsp:cNvSpPr/>
      </dsp:nvSpPr>
      <dsp:spPr>
        <a:xfrm>
          <a:off x="3364992" y="3301694"/>
          <a:ext cx="3785616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Purkyňovy buňky</a:t>
          </a:r>
          <a:endParaRPr lang="en-US" sz="2900" kern="1200"/>
        </a:p>
      </dsp:txBody>
      <dsp:txXfrm>
        <a:off x="3416125" y="3352827"/>
        <a:ext cx="3683350" cy="945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D92DF-7EF9-485F-AA56-416A7D66D835}">
      <dsp:nvSpPr>
        <dsp:cNvPr id="0" name=""/>
        <dsp:cNvSpPr/>
      </dsp:nvSpPr>
      <dsp:spPr>
        <a:xfrm>
          <a:off x="0" y="38506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Sympatikus</a:t>
          </a:r>
          <a:endParaRPr lang="en-US" sz="5500" kern="1200"/>
        </a:p>
      </dsp:txBody>
      <dsp:txXfrm>
        <a:off x="64397" y="102903"/>
        <a:ext cx="10386806" cy="1190381"/>
      </dsp:txXfrm>
    </dsp:sp>
    <dsp:sp modelId="{71F33B34-E516-47C9-A3B8-79476B66290B}">
      <dsp:nvSpPr>
        <dsp:cNvPr id="0" name=""/>
        <dsp:cNvSpPr/>
      </dsp:nvSpPr>
      <dsp:spPr>
        <a:xfrm>
          <a:off x="0" y="1516081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Parasympatikus</a:t>
          </a:r>
          <a:endParaRPr lang="en-US" sz="5500" kern="1200"/>
        </a:p>
      </dsp:txBody>
      <dsp:txXfrm>
        <a:off x="64397" y="1580478"/>
        <a:ext cx="10386806" cy="1190381"/>
      </dsp:txXfrm>
    </dsp:sp>
    <dsp:sp modelId="{60B49838-1111-47E6-B050-631082294CEB}">
      <dsp:nvSpPr>
        <dsp:cNvPr id="0" name=""/>
        <dsp:cNvSpPr/>
      </dsp:nvSpPr>
      <dsp:spPr>
        <a:xfrm>
          <a:off x="0" y="2993656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Katecholaminy</a:t>
          </a:r>
          <a:endParaRPr lang="en-US" sz="5500" kern="1200"/>
        </a:p>
      </dsp:txBody>
      <dsp:txXfrm>
        <a:off x="64397" y="3058053"/>
        <a:ext cx="10386806" cy="119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6E18FB-A34C-43BA-B629-0C1251E16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C970BA-A71B-4FF2-83DB-0EF6C4B2C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4EA344-6F25-455D-915C-A6C7B284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D31-993F-45E9-B4B9-3600669EF31B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D04563-7560-4408-A474-E251F45E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B24E40-05F3-447F-84EE-244C91AE7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04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5CC14-2E3C-497A-9015-FFD18CBD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F8FC92-641D-4B7C-B01B-64AF9D346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2822F3-5C5D-4653-9763-A912C6F06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D31-993F-45E9-B4B9-3600669EF31B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7ED23F-F7C1-4735-9F4A-18D73E7D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BF13E2-829E-416E-AD2D-B51DFD87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27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D0EDF26-9E8E-42C0-BB9B-B257D2E0B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EC0BF2C-A605-482C-BD2E-50436BF0B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277A5A-17BE-4A97-9023-0CC236F0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D31-993F-45E9-B4B9-3600669EF31B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264980-05DC-4780-A98D-54C82894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64D282-3540-486E-B561-BEB69369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3DB1B-82A2-439D-BF7A-4A0966CF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2B1B2D-D3D0-4BE4-98DD-3FE2D78B0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AF90DD-9030-4ABF-96C4-16768347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D31-993F-45E9-B4B9-3600669EF31B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973CD6-F5E6-4615-B55F-09628FD9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5FB4F8-A156-496D-99E7-069EF02E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00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8B5AB-1E2B-4F25-A9B1-677778EDB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B78FA4-7A22-4D0A-8512-FDEF469EF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48C78-7B84-47EC-8DF4-C967F2668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D31-993F-45E9-B4B9-3600669EF31B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EDCE79-C0FD-4C05-8779-4674E0EB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E203F7-64D4-4EDB-9769-743B7CD1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97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BD461-5570-4060-B10E-BDF212F1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1EA5A3-10AD-4844-9BB0-FE671009A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1EE002-BDC6-490F-9181-7BFE0683B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8E9032-F892-4881-AB31-1A18DA6DB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D31-993F-45E9-B4B9-3600669EF31B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EE5E30-0F09-49E3-A130-F9E2CB0A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B2A857-ABC5-415A-AADD-B9BEA92E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12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A95FC-52E7-4331-9C6E-15CD9AF2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5049DA-6E16-4507-8D18-E80711B27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66DA77E-4FF5-4B62-B356-642A13475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EF3997-0E8E-4ED9-8196-4939070A1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E82064-6F53-40EE-A834-81525ECBF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41D9414-72D9-447D-8131-27BD9C47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D31-993F-45E9-B4B9-3600669EF31B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BC81277-2D45-4218-9139-FF60F0B64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37ECEE-C606-4ADF-814C-30A26E0A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07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AC0AC8-5C4E-4157-9056-4CF21E9A0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33C9DED-A5EF-4362-9C95-1812845D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D31-993F-45E9-B4B9-3600669EF31B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CE0244-0300-476D-9072-1A88CBFD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71C542-7E61-48E0-A673-EA1172AE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68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FAFF3E2-BBA2-495F-A6AE-E357E63E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D31-993F-45E9-B4B9-3600669EF31B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4258438-C57D-416D-8EF8-B74A197E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A813AC-8F5D-4DCE-95EA-DEB4892E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96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267CC-D9C6-4928-B22D-93244DF02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167A97-154A-46D9-978B-F4BDDEF53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B36075-8131-4D2F-BA6D-28A47A0C1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D3E58D-E177-4959-B4D4-8A3C0B1CE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D31-993F-45E9-B4B9-3600669EF31B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B4F7DA-F547-45E8-A1D1-89E3BCDC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84A731-B553-4109-9151-01628F5F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92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B1E20-FA5D-4E36-B1CF-35854D1B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7F2D185-174B-4DE1-848A-F69733E4D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FFC4EB-9C82-4FFB-8CD4-E31667154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6CC60E-47E9-4D4C-B1A6-A7806106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D31-993F-45E9-B4B9-3600669EF31B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7BFA97-A929-4A26-82E7-8DE742CD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82F342-33B0-4226-842F-7A504ACE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E0F6B7F-16C4-4A7A-A11A-5C95EBD4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8AEFDE-B3FD-4186-A0A3-2E5D49B84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AEEC86-CED2-48D9-9484-357B1EF86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97D31-993F-45E9-B4B9-3600669EF31B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FCB7EB-99A1-47C7-B797-575894895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0925AC-140A-44C2-A4B2-A761F27FA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BD3DA8-37B8-45A2-9AD4-71753F9B6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/>
          </a:bodyPr>
          <a:lstStyle/>
          <a:p>
            <a:pPr algn="l"/>
            <a:r>
              <a:rPr lang="cs-CZ" sz="4800" dirty="0"/>
              <a:t>Kardiovaskulární systém</a:t>
            </a:r>
            <a:endParaRPr lang="en-GB" sz="4800" dirty="0"/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2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2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51C35A-1B2A-48C9-9CF3-4FFB2A4E4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anchor="t">
            <a:normAutofit/>
          </a:bodyPr>
          <a:lstStyle/>
          <a:p>
            <a:pPr algn="l"/>
            <a:r>
              <a:rPr lang="cs-CZ">
                <a:solidFill>
                  <a:srgbClr val="FFFFFF"/>
                </a:solidFill>
              </a:rPr>
              <a:t>Akutní projevy během zátěže a adaptační změny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4" descr="Stetoskop vytvořený v srdce">
            <a:extLst>
              <a:ext uri="{FF2B5EF4-FFF2-40B4-BE49-F238E27FC236}">
                <a16:creationId xmlns:a16="http://schemas.microsoft.com/office/drawing/2014/main" id="{4842E92C-8700-4DCC-98A5-D15175EFB8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" b="12594"/>
          <a:stretch/>
        </p:blipFill>
        <p:spPr>
          <a:xfrm>
            <a:off x="6573907" y="1787906"/>
            <a:ext cx="5163022" cy="290418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9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294283-7A8A-47E5-BD3A-6A29E263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Maximální TF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4F544A-FD7D-4C63-890B-4AED00905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Orientační výpočet 220-věk nebo 208-(0,7*věk)</a:t>
            </a:r>
          </a:p>
          <a:p>
            <a:r>
              <a:rPr lang="cs-CZ" dirty="0"/>
              <a:t>Individuální hodnota</a:t>
            </a:r>
          </a:p>
          <a:p>
            <a:r>
              <a:rPr lang="cs-CZ" dirty="0"/>
              <a:t>S věkem postupně klesá</a:t>
            </a:r>
          </a:p>
          <a:p>
            <a:r>
              <a:rPr lang="cs-CZ" dirty="0"/>
              <a:t>Můžeme jí dosáhnout během „</a:t>
            </a:r>
            <a:r>
              <a:rPr lang="cs-CZ" dirty="0" err="1"/>
              <a:t>all-out</a:t>
            </a:r>
            <a:r>
              <a:rPr lang="cs-CZ" dirty="0"/>
              <a:t>“ cvičení (většinou v řádu několika málo minut)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20EF1E-AF3C-4BE2-98B4-FC20EDF46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40" y="1027906"/>
            <a:ext cx="56769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08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232F7-083F-442A-91A7-4184747A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Systolický objem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2465EB-D12B-4CCC-9A2A-B5F4A7570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Zvyšuje se se zvyšující intenzitou</a:t>
            </a:r>
          </a:p>
          <a:p>
            <a:r>
              <a:rPr lang="cs-CZ" dirty="0"/>
              <a:t>Maximální v </a:t>
            </a:r>
            <a:r>
              <a:rPr lang="cs-CZ" dirty="0" err="1"/>
              <a:t>submaximu</a:t>
            </a:r>
            <a:endParaRPr lang="cs-CZ" dirty="0"/>
          </a:p>
          <a:p>
            <a:r>
              <a:rPr lang="cs-CZ" dirty="0"/>
              <a:t>Nejvyšší hodnoty u vytrvalostní sportovců</a:t>
            </a: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52F91A-6AA8-4143-9912-920A594D8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670" y="849574"/>
            <a:ext cx="56769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79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33C0E-C3E3-46BF-A81C-7FCA06CE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Srdeční minutový objem (Q)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6B9C0E-5AA9-4750-B198-766AF101E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klidu kolem 5 l/min</a:t>
            </a:r>
          </a:p>
          <a:p>
            <a:r>
              <a:rPr lang="cs-CZ" dirty="0"/>
              <a:t>Při zátěži 20-40 l/min</a:t>
            </a:r>
          </a:p>
          <a:p>
            <a:r>
              <a:rPr lang="cs-CZ" dirty="0"/>
              <a:t>Ovlivněno velikostí postavy, srdce a vytrvalostní zdatností</a:t>
            </a:r>
          </a:p>
          <a:p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6428EC3-31A3-4A8D-B790-3EE8345C4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36" y="1481138"/>
            <a:ext cx="55435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1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1EA9F-BB89-48CB-B3B4-D22083E0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Q a SV během cvičení</a:t>
            </a:r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C16E11C-6C2A-4645-BDA7-EA6C71E5C2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4268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79CF935-2DAE-42C1-BDCE-4A4156B9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39" y="1756646"/>
            <a:ext cx="5053827" cy="429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846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34C64A-D361-4C0F-97AA-83225890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82F46A3-C579-48F3-ACF0-792D91EA8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5" y="365125"/>
            <a:ext cx="4105948" cy="405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B76AC5B-6F4E-4E36-A549-34ACE58C83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707" y="1253331"/>
            <a:ext cx="441074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8924E11C-00FD-4320-9361-0F867DBAA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892" y="2141537"/>
            <a:ext cx="418797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4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139D7-6FED-4CDB-9AF9-9586844FD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Distribuce krve během zatížení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22165F-0AF7-43C4-9032-2F536F89B4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3591"/>
            <a:ext cx="4595978" cy="536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D5314E6-EB25-4479-8649-09E283ED0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03" y="1293591"/>
            <a:ext cx="4595978" cy="529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5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34D388-D829-4566-BE7E-5BAD75E0F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krevního tlaku během cvičení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0A4E90-24E5-4E39-8EB6-78533C960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 zvyšující se intenzitou roste i systolický tlak</a:t>
            </a:r>
          </a:p>
          <a:p>
            <a:r>
              <a:rPr lang="cs-CZ" dirty="0"/>
              <a:t>Diastolický roste méně nebo může i klesat</a:t>
            </a:r>
          </a:p>
          <a:p>
            <a:r>
              <a:rPr lang="cs-CZ" dirty="0"/>
              <a:t>U silových cvičení může být tlak dočasně mnohonásobně zvýšený (480/350 </a:t>
            </a:r>
            <a:r>
              <a:rPr lang="cs-CZ" dirty="0" err="1"/>
              <a:t>mmHg</a:t>
            </a:r>
            <a:r>
              <a:rPr lang="cs-CZ" dirty="0"/>
              <a:t>)</a:t>
            </a:r>
            <a:endParaRPr lang="en-GB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5DC8ED9E-2380-42E1-A0B6-73E6F9057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470" y="1345015"/>
            <a:ext cx="5065330" cy="47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45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10318-3FAA-4B6A-A5AA-1BFD1FBA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Adaptace kardiovaskulárního systému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1D907E-A257-46EB-BABC-7C7DF3B5C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Hypertrofie srdce</a:t>
            </a:r>
          </a:p>
          <a:p>
            <a:pPr lvl="1"/>
            <a:r>
              <a:rPr lang="cs-CZ" dirty="0"/>
              <a:t>Koncentrická</a:t>
            </a:r>
          </a:p>
          <a:p>
            <a:pPr lvl="1"/>
            <a:r>
              <a:rPr lang="cs-CZ" dirty="0"/>
              <a:t>Excentrická</a:t>
            </a:r>
          </a:p>
          <a:p>
            <a:pPr lvl="1"/>
            <a:r>
              <a:rPr lang="cs-CZ" dirty="0"/>
              <a:t>Koncentricko-excentrická (smíšená)</a:t>
            </a:r>
          </a:p>
          <a:p>
            <a:r>
              <a:rPr lang="cs-CZ" dirty="0"/>
              <a:t>Elasticita cév</a:t>
            </a:r>
          </a:p>
          <a:p>
            <a:r>
              <a:rPr lang="cs-CZ" dirty="0"/>
              <a:t>Vaskularizace svalů</a:t>
            </a:r>
          </a:p>
          <a:p>
            <a:r>
              <a:rPr lang="cs-CZ" dirty="0"/>
              <a:t>Zvětšení systolického objemu</a:t>
            </a:r>
          </a:p>
          <a:p>
            <a:r>
              <a:rPr lang="cs-CZ" dirty="0"/>
              <a:t>Snížení TF v klidu a při </a:t>
            </a:r>
            <a:r>
              <a:rPr lang="cs-CZ" dirty="0" err="1"/>
              <a:t>submaximální</a:t>
            </a:r>
            <a:r>
              <a:rPr lang="cs-CZ" dirty="0"/>
              <a:t> intenzitě (maximální se nemění)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814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5FF07-D598-4013-92F6-DA3E0431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Systolický objem a změny</a:t>
            </a:r>
            <a:endParaRPr lang="en-GB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A2E25A-7447-4520-A70C-7667AF713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Vytrvalostní trénink zvyšuji SV v klidu i během zatížení</a:t>
            </a:r>
          </a:p>
          <a:p>
            <a:r>
              <a:rPr lang="cs-CZ" dirty="0"/>
              <a:t>Silový trénink má minimální až zanedbatelný vliv</a:t>
            </a:r>
          </a:p>
          <a:p>
            <a:r>
              <a:rPr lang="cs-CZ" dirty="0"/>
              <a:t>EDV vyšší díky většímu objemu plasmy a delšímu času k naplnění komor</a:t>
            </a:r>
          </a:p>
          <a:p>
            <a:endParaRPr lang="en-GB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CB13841-D954-456B-903B-C182A0BB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46" y="1706836"/>
            <a:ext cx="5715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0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27054-2275-4031-9960-1C8389C74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Adaptace tepové frekvence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7B2D2E-1AE0-40AB-8283-6DC063559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A8CD68D-B7AB-4FFF-BE33-6E0D91955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77" y="1632051"/>
            <a:ext cx="5013632" cy="45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7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C60E6F-6F2F-4DBB-97D5-DA0651E40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420" b="33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80B75B-956A-4747-B199-7C9089CD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/>
              <a:t>Řízení srdeční činnosti</a:t>
            </a:r>
            <a:endParaRPr lang="en-GB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88157C4-BAD9-4FE1-BCEB-BFE902DE35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6842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584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F8C8C-2C4E-4F6A-822A-1CFA4634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Návrat TF do normálu po zatížení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FA7A92-5027-43BC-8290-EE2B36C2E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Vytrvalostní trénink zkracuje dobu k návratu ke klidové TF</a:t>
            </a:r>
          </a:p>
          <a:p>
            <a:r>
              <a:rPr lang="cs-CZ" dirty="0"/>
              <a:t>Využíval se jako ukazatel kardiovaskulární zdatnosti</a:t>
            </a:r>
          </a:p>
          <a:p>
            <a:r>
              <a:rPr lang="cs-CZ" dirty="0"/>
              <a:t>Nadmořská výška, teplota a únava tuto dobu prodlužují</a:t>
            </a:r>
          </a:p>
          <a:p>
            <a:r>
              <a:rPr lang="cs-CZ" dirty="0"/>
              <a:t>Je vhodné porovnání </a:t>
            </a:r>
            <a:r>
              <a:rPr lang="cs-CZ" dirty="0" err="1"/>
              <a:t>intraindividuálně</a:t>
            </a:r>
            <a:r>
              <a:rPr lang="cs-CZ" dirty="0"/>
              <a:t>, ale ne </a:t>
            </a:r>
            <a:r>
              <a:rPr lang="cs-CZ" dirty="0" err="1"/>
              <a:t>interindividuálně</a:t>
            </a:r>
            <a:endParaRPr lang="cs-CZ" dirty="0"/>
          </a:p>
          <a:p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1F2774F-9111-4EA0-9DCF-25330123F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72" y="1331912"/>
            <a:ext cx="5259694" cy="51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44A07-7818-473B-B6AB-C9A39FC8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60AE90C-7D6C-4C0F-9C88-79048787E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55"/>
            <a:ext cx="6859137" cy="308661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97946F1-EB52-465D-B527-97DF991B8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56" y="3233994"/>
            <a:ext cx="7759890" cy="349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66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29E893-A5EB-4550-89A3-E637C1DB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 ve skupinách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82F06E-469A-426F-9DBB-139871B19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Vytrvalostní běžec po systematickém několikaměsíčním vytrvalostním tréninku pozoruje nižší klidovou TF. Čím je to způsobeno?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Vyšší hodnoty krevního tlaku můžeme pozorovat u kterých sportovců a proč?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Čím může být způsobena slabost až omdlévání po zatížení? (Většinou u maximální a </a:t>
            </a:r>
            <a:r>
              <a:rPr lang="cs-CZ" dirty="0" err="1"/>
              <a:t>submaximální</a:t>
            </a:r>
            <a:r>
              <a:rPr lang="cs-CZ" dirty="0"/>
              <a:t> intenzity)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883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F5ABB-6EEE-4A05-8A71-FF0FC4E5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 ve skupinách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6149A4-8433-4F39-B517-47293D207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Excentrická hypertrofie srdce, zvýšení systolického výdeje, vyšší ejekční frakce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Silové typy sportů – vyšší periferní odpor kvůli svalovému napětí a absenci vaskularizace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Prudkým poklesem krevního tlaku (často u </a:t>
            </a:r>
            <a:r>
              <a:rPr lang="cs-CZ" dirty="0" err="1"/>
              <a:t>hypotoniků</a:t>
            </a:r>
            <a:r>
              <a:rPr lang="cs-CZ" dirty="0"/>
              <a:t>), popř. hypoglykémie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0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99C09-5DBB-4EF9-A003-C6DE9A684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Mimosrdeční</a:t>
            </a:r>
            <a:r>
              <a:rPr lang="cs-CZ" dirty="0"/>
              <a:t> řízení rytmu</a:t>
            </a:r>
            <a:endParaRPr lang="en-GB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246D862-2699-4137-B010-A6556BC84C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40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130C50-3C0E-4C58-9439-0F047C4C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Důležité pojmy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19599B-14AB-4168-BD31-6ABE06D3A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cs-CZ" sz="2000" dirty="0"/>
              <a:t>Tepová frekvence (TF/min)</a:t>
            </a:r>
          </a:p>
          <a:p>
            <a:r>
              <a:rPr lang="cs-CZ" sz="2000" dirty="0"/>
              <a:t>Bradykardie</a:t>
            </a:r>
          </a:p>
          <a:p>
            <a:r>
              <a:rPr lang="cs-CZ" sz="2000" dirty="0"/>
              <a:t>Tachykardie</a:t>
            </a:r>
          </a:p>
          <a:p>
            <a:r>
              <a:rPr lang="cs-CZ" sz="2000" dirty="0"/>
              <a:t>Systola</a:t>
            </a:r>
          </a:p>
          <a:p>
            <a:r>
              <a:rPr lang="cs-CZ" sz="2000" dirty="0"/>
              <a:t>Diastola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8975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21BB47-76BD-4495-9BA2-ED89A8020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Srdeční parametry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BEFC36-20B5-4F27-B595-7A34A1158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cs-CZ" sz="2000" dirty="0"/>
              <a:t>End-Systolický objem (ESV) – objem krve v komorách po systole</a:t>
            </a:r>
          </a:p>
          <a:p>
            <a:r>
              <a:rPr lang="cs-CZ" sz="2000" dirty="0"/>
              <a:t>End-Diastolický objem (EDV) – objem krve v komorách na konci diastoly</a:t>
            </a:r>
          </a:p>
          <a:p>
            <a:r>
              <a:rPr lang="cs-CZ" sz="2000" dirty="0"/>
              <a:t>Systolický objem (SV) – objem krve vypumpované 1 systolou</a:t>
            </a:r>
          </a:p>
          <a:p>
            <a:r>
              <a:rPr lang="cs-CZ" sz="2000" dirty="0"/>
              <a:t>Minutový výdej (Q) = SV*TF</a:t>
            </a:r>
          </a:p>
          <a:p>
            <a:r>
              <a:rPr lang="cs-CZ" sz="2000" dirty="0"/>
              <a:t>Ejekční frakce (EF) = SV/EDV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9145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1F57B7-1FD9-4257-8530-2A29B67A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Krevní tlak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887317-683C-43D7-B464-FD75830BC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cs-CZ" sz="2000" dirty="0"/>
              <a:t>Systolický tlak – nejvyšší měřitelný</a:t>
            </a:r>
          </a:p>
          <a:p>
            <a:r>
              <a:rPr lang="cs-CZ" sz="2000" dirty="0"/>
              <a:t>Diastolický tlak – nejnižší měřitelný</a:t>
            </a:r>
          </a:p>
          <a:p>
            <a:r>
              <a:rPr lang="cs-CZ" sz="2000" dirty="0"/>
              <a:t>Vasokonstrikce vs. vasodilatace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7184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0EFF9C-A677-4D17-94A8-4A295DB3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Krev a její funkce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9A1E3-0794-4C3D-82C1-51E9A6AF8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cs-CZ" sz="2000" dirty="0"/>
              <a:t>Transport živin, kyslíku (</a:t>
            </a:r>
            <a:r>
              <a:rPr lang="cs-CZ" sz="2000" dirty="0" err="1"/>
              <a:t>Hb</a:t>
            </a:r>
            <a:r>
              <a:rPr lang="cs-CZ" sz="2000" dirty="0"/>
              <a:t>) a metabolitů</a:t>
            </a:r>
          </a:p>
          <a:p>
            <a:r>
              <a:rPr lang="cs-CZ" sz="2000" dirty="0"/>
              <a:t>Termoregulace</a:t>
            </a:r>
          </a:p>
          <a:p>
            <a:r>
              <a:rPr lang="cs-CZ" sz="2000" dirty="0"/>
              <a:t>Udržování homeostázy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5270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DB891-0160-4B27-9F26-D73487CAF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Srdeční rytmus v klidu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53C959-DB2D-4651-ADC7-4D93D25D6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Průměrná TF kolem 70 t/min</a:t>
            </a:r>
          </a:p>
          <a:p>
            <a:r>
              <a:rPr lang="cs-CZ" dirty="0"/>
              <a:t>U trénovaných může být kolem 30-40 t/min</a:t>
            </a:r>
          </a:p>
          <a:p>
            <a:r>
              <a:rPr lang="cs-CZ" dirty="0"/>
              <a:t>Osoby v </a:t>
            </a:r>
            <a:r>
              <a:rPr lang="cs-CZ" dirty="0" err="1"/>
              <a:t>dekondici</a:t>
            </a:r>
            <a:r>
              <a:rPr lang="cs-CZ" dirty="0"/>
              <a:t> mohou mít i 80-100 t/min</a:t>
            </a:r>
          </a:p>
          <a:p>
            <a:r>
              <a:rPr lang="cs-CZ" dirty="0"/>
              <a:t>Ovlivňující faktory:</a:t>
            </a:r>
          </a:p>
          <a:p>
            <a:pPr lvl="1"/>
            <a:r>
              <a:rPr lang="cs-CZ" dirty="0"/>
              <a:t>Únava</a:t>
            </a:r>
          </a:p>
          <a:p>
            <a:pPr lvl="1"/>
            <a:r>
              <a:rPr lang="cs-CZ" dirty="0"/>
              <a:t>Nemoc/stres</a:t>
            </a:r>
          </a:p>
          <a:p>
            <a:pPr lvl="1"/>
            <a:r>
              <a:rPr lang="cs-CZ" dirty="0"/>
              <a:t>Nadmořská výška</a:t>
            </a:r>
          </a:p>
          <a:p>
            <a:pPr lvl="1"/>
            <a:r>
              <a:rPr lang="cs-CZ" dirty="0"/>
              <a:t>Okolní teplota a vlhkost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364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BEC58-3AC9-4C37-BB9E-99AC31C9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reakce na zatížení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0D90EA-7026-41C6-8322-4070B26D1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Čím vyšší intenzita, tím vyšší TF</a:t>
            </a:r>
          </a:p>
          <a:p>
            <a:r>
              <a:rPr lang="cs-CZ" dirty="0"/>
              <a:t>Zvyšování SV</a:t>
            </a:r>
          </a:p>
          <a:p>
            <a:r>
              <a:rPr lang="cs-CZ" dirty="0"/>
              <a:t>Vyšší SV a TF = větší Q</a:t>
            </a:r>
          </a:p>
          <a:p>
            <a:r>
              <a:rPr lang="cs-CZ" dirty="0"/>
              <a:t>Se zvyšující se zátěží se zvyšuje i krevní tlak (systolický)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0738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525</Words>
  <Application>Microsoft Office PowerPoint</Application>
  <PresentationFormat>Širokoúhlá obrazovka</PresentationFormat>
  <Paragraphs>91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Kardiovaskulární systém</vt:lpstr>
      <vt:lpstr>Řízení srdeční činnosti</vt:lpstr>
      <vt:lpstr>Mimosrdeční řízení rytmu</vt:lpstr>
      <vt:lpstr>Důležité pojmy</vt:lpstr>
      <vt:lpstr>Srdeční parametry</vt:lpstr>
      <vt:lpstr>Krevní tlak</vt:lpstr>
      <vt:lpstr>Krev a její funkce</vt:lpstr>
      <vt:lpstr>Srdeční rytmus v klidu</vt:lpstr>
      <vt:lpstr>Akutní reakce na zatížení</vt:lpstr>
      <vt:lpstr>Maximální TF</vt:lpstr>
      <vt:lpstr>Systolický objem</vt:lpstr>
      <vt:lpstr>Srdeční minutový objem (Q)</vt:lpstr>
      <vt:lpstr>Změny Q a SV během cvičení</vt:lpstr>
      <vt:lpstr>Prezentace aplikace PowerPoint</vt:lpstr>
      <vt:lpstr>Distribuce krve během zatížení</vt:lpstr>
      <vt:lpstr>Změny krevního tlaku během cvičení</vt:lpstr>
      <vt:lpstr>Adaptace kardiovaskulárního systému</vt:lpstr>
      <vt:lpstr>Systolický objem a změny</vt:lpstr>
      <vt:lpstr>Adaptace tepové frekvence </vt:lpstr>
      <vt:lpstr>Návrat TF do normálu po zatížení</vt:lpstr>
      <vt:lpstr>Prezentace aplikace PowerPoint</vt:lpstr>
      <vt:lpstr>Aktivita ve skupinách</vt:lpstr>
      <vt:lpstr>Aktivita ve skupinách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Kardiovaskulární systém</dc:title>
  <dc:creator>Vojtěch Grün</dc:creator>
  <cp:lastModifiedBy>Vojtěch Grün</cp:lastModifiedBy>
  <cp:revision>7</cp:revision>
  <dcterms:created xsi:type="dcterms:W3CDTF">2022-03-07T13:06:15Z</dcterms:created>
  <dcterms:modified xsi:type="dcterms:W3CDTF">2022-03-13T14:21:11Z</dcterms:modified>
</cp:coreProperties>
</file>