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6"/>
  </p:notesMasterIdLst>
  <p:handoutMasterIdLst>
    <p:handoutMasterId r:id="rId17"/>
  </p:handoutMasterIdLst>
  <p:sldIdLst>
    <p:sldId id="256" r:id="rId5"/>
    <p:sldId id="265" r:id="rId6"/>
    <p:sldId id="266" r:id="rId7"/>
    <p:sldId id="267" r:id="rId8"/>
    <p:sldId id="260" r:id="rId9"/>
    <p:sldId id="262" r:id="rId10"/>
    <p:sldId id="263" r:id="rId11"/>
    <p:sldId id="259" r:id="rId12"/>
    <p:sldId id="261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9100DC"/>
    <a:srgbClr val="0000DC"/>
    <a:srgbClr val="F01928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768" autoAdjust="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C617C30-30B9-5F40-B9CE-8190F0E78E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7F978BB5-2C40-1847-9BDD-10F4A7A7EB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89E476E0-A591-2D41-97B8-B350A84A3C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A2CCDBBA-9351-4241-8683-C6B09BB842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10B27CBC-C779-8D49-81A2-7E60B02AB0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5E93C79E-4EE6-7340-A532-170840922F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04D6D823-4C68-D841-A02B-330212BF14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CA39A22B-25AC-154A-995D-A5A321924D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B6CE4B49-42C3-6246-B1EB-3DAF3FFB86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75D85D30-781C-3645-A803-7D040A1BE2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07BEE75-6ACF-F048-9475-FA5BD156AE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304B0A1-6A6D-2A4A-937E-72AE738379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0D0310EC-05B1-B942-BF73-CC87EC1CD1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788EED2-C169-0E4F-A0DE-FC58E3BECC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C893EBC8-BC9E-264D-9299-3E5F5EC46B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FE25A66-24C4-FE4C-AD09-76419B1C76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bp4460</a:t>
            </a:r>
            <a:r>
              <a:rPr lang="cs-CZ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 Regenerace ve sportu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384AB6D-C995-7907-BAC2-4B2AFBC4EA4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33E9549-9C75-8671-8FF5-D13CC60567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F1C3FF9-C3B5-AC53-9526-95678C93B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zpracovat protokol 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083D0884-6FD5-5436-A8E4-98FC0D6235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61722" y="1692275"/>
            <a:ext cx="6870144" cy="4140200"/>
          </a:xfrm>
        </p:spPr>
      </p:pic>
    </p:spTree>
    <p:extLst>
      <p:ext uri="{BB962C8B-B14F-4D97-AF65-F5344CB8AC3E}">
        <p14:creationId xmlns:p14="http://schemas.microsoft.com/office/powerpoint/2010/main" val="3787585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9EFA68F-14FF-5CEB-F094-BB2EBED731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3B0682C-6C30-C601-3E05-51697C97D3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pic>
        <p:nvPicPr>
          <p:cNvPr id="6" name="Obrázek 5" descr="Nemusíte snášet bolest - Nemocnice Na Homolce">
            <a:extLst>
              <a:ext uri="{FF2B5EF4-FFF2-40B4-BE49-F238E27FC236}">
                <a16:creationId xmlns:a16="http://schemas.microsoft.com/office/drawing/2014/main" id="{E41044B9-908D-3F19-AC74-B5F4C5AD8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" y="817880"/>
            <a:ext cx="4848225" cy="25171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The Rating of Perceived Exertion (RPE) Scale - Maximize Potential">
            <a:extLst>
              <a:ext uri="{FF2B5EF4-FFF2-40B4-BE49-F238E27FC236}">
                <a16:creationId xmlns:a16="http://schemas.microsoft.com/office/drawing/2014/main" id="{9F25A53A-67F0-2EC7-86A9-44B0E799B9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9825" y="918845"/>
            <a:ext cx="4572000" cy="43154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3754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1EFBD1B-F96B-E7E3-877A-F24F8D06A3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26A8410-E4A6-CDFF-F2FD-7F94312BAD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EB75DA3-DB53-5539-0872-1388B2E91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Náplň předmětu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5060398-CA1B-4535-E729-0AEB7B97A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Praktické semináře, kdy si sami na sobě vyzkoušíte různé regenerační procedury </a:t>
            </a:r>
          </a:p>
          <a:p>
            <a:r>
              <a:rPr lang="cs-CZ" dirty="0"/>
              <a:t>Laboratoře </a:t>
            </a:r>
          </a:p>
          <a:p>
            <a:r>
              <a:rPr lang="cs-CZ" dirty="0"/>
              <a:t>Posilovna </a:t>
            </a:r>
          </a:p>
        </p:txBody>
      </p:sp>
    </p:spTree>
    <p:extLst>
      <p:ext uri="{BB962C8B-B14F-4D97-AF65-F5344CB8AC3E}">
        <p14:creationId xmlns:p14="http://schemas.microsoft.com/office/powerpoint/2010/main" val="2171038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1E59CB8-533B-A35B-9F13-33BF02C5B4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0F3175-949A-2631-D13F-B07A9B190B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25907E6-D29F-1E7E-CC8A-95E17569A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5DDA09C-884D-47E9-D384-AD472471A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pravidelná účast na výuce (povolené 2 absence na semináři)</a:t>
            </a:r>
          </a:p>
          <a:p>
            <a:r>
              <a:rPr lang="cs-CZ" dirty="0"/>
              <a:t>Výstup – prezentace </a:t>
            </a:r>
          </a:p>
          <a:p>
            <a:pPr lvl="1"/>
            <a:r>
              <a:rPr lang="cs-CZ" dirty="0"/>
              <a:t>Skupiny po 4 </a:t>
            </a:r>
          </a:p>
          <a:p>
            <a:pPr lvl="1"/>
            <a:r>
              <a:rPr lang="cs-CZ" dirty="0"/>
              <a:t>Každá si vybere dva semináře </a:t>
            </a:r>
          </a:p>
          <a:p>
            <a:pPr lvl="1"/>
            <a:r>
              <a:rPr lang="cs-CZ" dirty="0"/>
              <a:t>Zpracujete jednotlivé protokoly </a:t>
            </a:r>
          </a:p>
          <a:p>
            <a:pPr lvl="1"/>
            <a:r>
              <a:rPr lang="cs-CZ" dirty="0"/>
              <a:t>Zanalyzujete výsledky (základní deskriptivní statistika: průměr, směrodatná odchylka…) a zkusíte shrnout co z toho plyne, v rámci jednotlivých regeneračních procedur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99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EA54AC0-4592-355D-6179-391D123E68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3B628E-06DB-4569-B05A-C2AA126840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4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7CFF194-1B60-0776-4F6B-09C1F55CA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Wingate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10439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82EA985-0FCB-AE82-4C84-7586ECE32EE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6110D3-DA67-6079-69C5-6C045C6BB7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4FB3126-2901-0669-A438-F038FA42B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Wingate</a:t>
            </a:r>
            <a:r>
              <a:rPr lang="cs-CZ" dirty="0"/>
              <a:t>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ED22FA8-5525-BD41-AC2C-EE66461D4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348580"/>
          </a:xfrm>
        </p:spPr>
        <p:txBody>
          <a:bodyPr/>
          <a:lstStyle/>
          <a:p>
            <a:r>
              <a:rPr lang="cs-CZ" dirty="0"/>
              <a:t>Anaerobní zdatnost</a:t>
            </a:r>
          </a:p>
          <a:p>
            <a:r>
              <a:rPr lang="cs-CZ" dirty="0"/>
              <a:t>Bicyklový ergometr </a:t>
            </a:r>
          </a:p>
          <a:p>
            <a:r>
              <a:rPr lang="cs-CZ" dirty="0"/>
              <a:t>Pro sportovce, jejichž výkon trvá od několika sekund do 5ti minut </a:t>
            </a:r>
          </a:p>
          <a:p>
            <a:r>
              <a:rPr lang="cs-CZ" dirty="0"/>
              <a:t>Hokej, dráhová, cyklistika, rychlobruslení, basketball… </a:t>
            </a:r>
          </a:p>
          <a:p>
            <a:r>
              <a:rPr lang="cs-CZ" dirty="0"/>
              <a:t>Délka trvání – 30s </a:t>
            </a:r>
          </a:p>
          <a:p>
            <a:r>
              <a:rPr lang="cs-CZ" sz="2800" dirty="0"/>
              <a:t>Zátěž = konstantní odpor pedálů (7,5 N/kg)</a:t>
            </a:r>
          </a:p>
          <a:p>
            <a:r>
              <a:rPr lang="cs-CZ" dirty="0"/>
              <a:t>Ukazatele:</a:t>
            </a:r>
          </a:p>
          <a:p>
            <a:pPr lvl="1"/>
            <a:r>
              <a:rPr lang="cs-CZ" sz="1800" dirty="0"/>
              <a:t>Maximální výkon </a:t>
            </a:r>
          </a:p>
          <a:p>
            <a:pPr lvl="1"/>
            <a:r>
              <a:rPr lang="cs-CZ" sz="1800" dirty="0"/>
              <a:t>Průměrný výkon			</a:t>
            </a:r>
            <a:r>
              <a:rPr lang="cs-CZ" sz="1600" dirty="0"/>
              <a:t>Výrazné snížení při akutní/chronické únavě</a:t>
            </a:r>
          </a:p>
          <a:p>
            <a:pPr lvl="1"/>
            <a:r>
              <a:rPr lang="cs-CZ" sz="1800" dirty="0"/>
              <a:t>Celková práce</a:t>
            </a:r>
          </a:p>
          <a:p>
            <a:pPr lvl="1"/>
            <a:r>
              <a:rPr lang="cs-CZ" sz="1800" dirty="0"/>
              <a:t>Index únavy</a:t>
            </a:r>
          </a:p>
          <a:p>
            <a:endParaRPr lang="cs-CZ" dirty="0"/>
          </a:p>
          <a:p>
            <a:endParaRPr lang="cs-CZ" dirty="0"/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DBF2F8AA-32BA-E5A0-F3C1-A3D9FD52F5D0}"/>
              </a:ext>
            </a:extLst>
          </p:cNvPr>
          <p:cNvCxnSpPr>
            <a:cxnSpLocks/>
          </p:cNvCxnSpPr>
          <p:nvPr/>
        </p:nvCxnSpPr>
        <p:spPr>
          <a:xfrm flipV="1">
            <a:off x="3234604" y="5568420"/>
            <a:ext cx="1445396" cy="1027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4F3A1E40-B54E-47DE-097C-2F325DD4FBA9}"/>
              </a:ext>
            </a:extLst>
          </p:cNvPr>
          <p:cNvCxnSpPr>
            <a:cxnSpLocks/>
          </p:cNvCxnSpPr>
          <p:nvPr/>
        </p:nvCxnSpPr>
        <p:spPr>
          <a:xfrm>
            <a:off x="3234604" y="5348317"/>
            <a:ext cx="1445396" cy="326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4E42F200-A06D-69E8-542C-9EEF06F11A50}"/>
              </a:ext>
            </a:extLst>
          </p:cNvPr>
          <p:cNvCxnSpPr>
            <a:cxnSpLocks/>
          </p:cNvCxnSpPr>
          <p:nvPr/>
        </p:nvCxnSpPr>
        <p:spPr>
          <a:xfrm>
            <a:off x="3234604" y="4925982"/>
            <a:ext cx="1445396" cy="2729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712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AC25E43-6B6B-2832-A7FA-C34791F616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13434FD-05A0-2CEE-A88E-B50BD33848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7999251F-C470-A003-9B55-C79DA51F57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0000" y="378000"/>
                <a:ext cx="10753200" cy="5454000"/>
              </a:xfrm>
            </p:spPr>
            <p:txBody>
              <a:bodyPr/>
              <a:lstStyle/>
              <a:p>
                <a:pPr marL="228600" marR="0" lvl="0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cs-CZ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Index únavy</a:t>
                </a:r>
              </a:p>
              <a:p>
                <a:pPr marL="685800" marR="0" lvl="1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cs-CZ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Pokles výkonnosti v průběhu testu</a:t>
                </a:r>
              </a:p>
              <a:p>
                <a:pPr marL="685800" marR="0" lvl="1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cs-CZ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Udává se v % a ukazuje na míru únavy v průběhu testovaného anaerobního výkonu</a:t>
                </a:r>
              </a:p>
              <a:p>
                <a:pPr marL="685800" marR="0" lvl="1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endParaRPr kumimoji="0" lang="cs-CZ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  <a:p>
                <a:pPr marL="685800" marR="0" lvl="1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cs-CZ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d>
                          <m:dPr>
                            <m:ctrlPr>
                              <a:rPr kumimoji="0" lang="cs-CZ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0" lang="cs-CZ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𝑊𝑚𝑎𝑥</m:t>
                            </m:r>
                            <m:r>
                              <a:rPr kumimoji="0" lang="cs-CZ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 −</m:t>
                            </m:r>
                            <m:r>
                              <a:rPr kumimoji="0" lang="cs-CZ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𝑊𝑚𝑖𝑛</m:t>
                            </m:r>
                          </m:e>
                        </m:d>
                        <m:r>
                          <a:rPr kumimoji="0" lang="cs-CZ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∗100</m:t>
                        </m:r>
                      </m:num>
                      <m:den>
                        <m:r>
                          <a:rPr kumimoji="0" lang="cs-CZ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𝑊𝑚𝑎𝑥</m:t>
                        </m:r>
                      </m:den>
                    </m:f>
                  </m:oMath>
                </a14:m>
                <a:endParaRPr kumimoji="0" lang="cs-CZ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  <a:p>
                <a:pPr marL="685800" marR="0" lvl="1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endParaRPr kumimoji="0" lang="cs-CZ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  <a:p>
                <a:pPr marL="685800" marR="0" lvl="1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cs-CZ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Je výrazně vyšší v důsledku únavy ze zátěže před testem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7999251F-C470-A003-9B55-C79DA51F57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000" y="378000"/>
                <a:ext cx="10753200" cy="5454000"/>
              </a:xfrm>
              <a:blipFill>
                <a:blip r:embed="rId2"/>
                <a:stretch>
                  <a:fillRect l="-1587" t="-223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2" descr="obrázek">
            <a:extLst>
              <a:ext uri="{FF2B5EF4-FFF2-40B4-BE49-F238E27FC236}">
                <a16:creationId xmlns:a16="http://schemas.microsoft.com/office/drawing/2014/main" id="{C6F8D0A0-85EE-1F32-68C7-DB540F693D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61589" y="3660224"/>
            <a:ext cx="5150277" cy="281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178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B04EFE3-6738-C70E-A2D5-4111E2A577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3FE5643-C039-AB9C-29C7-A5BB0C5C4A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7</a:t>
            </a:fld>
            <a:endParaRPr lang="cs-CZ" altLang="cs-CZ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975EA4E0-64F2-BDBB-415D-AE1570515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Hodnocení výsledků </a:t>
            </a:r>
            <a:r>
              <a:rPr lang="cs-CZ" dirty="0" err="1"/>
              <a:t>Wingate</a:t>
            </a:r>
            <a:r>
              <a:rPr lang="cs-CZ" dirty="0"/>
              <a:t> testu </a:t>
            </a:r>
            <a:endParaRPr lang="en-US" dirty="0"/>
          </a:p>
        </p:txBody>
      </p:sp>
      <p:pic>
        <p:nvPicPr>
          <p:cNvPr id="6" name="Zástupný obsah 5" descr="Obsah obrázku stůl&#10;&#10;Popis byl vytvořen automaticky">
            <a:extLst>
              <a:ext uri="{FF2B5EF4-FFF2-40B4-BE49-F238E27FC236}">
                <a16:creationId xmlns:a16="http://schemas.microsoft.com/office/drawing/2014/main" id="{F96822B5-76D0-3EBF-687B-017088554D89}"/>
              </a:ext>
            </a:extLst>
          </p:cNvPr>
          <p:cNvPicPr>
            <a:picLocks noGrp="1" noChangeAspect="1"/>
          </p:cNvPicPr>
          <p:nvPr>
            <p:ph idx="29"/>
          </p:nvPr>
        </p:nvPicPr>
        <p:blipFill>
          <a:blip r:embed="rId2"/>
          <a:stretch>
            <a:fillRect/>
          </a:stretch>
        </p:blipFill>
        <p:spPr>
          <a:xfrm>
            <a:off x="1" y="1913803"/>
            <a:ext cx="5883564" cy="2777074"/>
          </a:xfrm>
          <a:prstGeom prst="rect">
            <a:avLst/>
          </a:prstGeom>
          <a:noFill/>
        </p:spPr>
      </p:pic>
      <p:pic>
        <p:nvPicPr>
          <p:cNvPr id="7" name="Zástupný obsah 14" descr="Obsah obrázku stůl&#10;&#10;Popis byl vytvořen automaticky">
            <a:extLst>
              <a:ext uri="{FF2B5EF4-FFF2-40B4-BE49-F238E27FC236}">
                <a16:creationId xmlns:a16="http://schemas.microsoft.com/office/drawing/2014/main" id="{A713FE1F-8DF1-3958-2E37-A7B79A1251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2155" y="1985818"/>
            <a:ext cx="5972695" cy="2675115"/>
          </a:xfrm>
          <a:prstGeom prst="rect">
            <a:avLst/>
          </a:prstGeom>
          <a:noFill/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8B6F38B7-C038-5BBA-81BC-BC69C90525FD}"/>
              </a:ext>
            </a:extLst>
          </p:cNvPr>
          <p:cNvSpPr txBox="1"/>
          <p:nvPr/>
        </p:nvSpPr>
        <p:spPr>
          <a:xfrm>
            <a:off x="221674" y="4690877"/>
            <a:ext cx="5661891" cy="5355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u="none" strike="noStrike" baseline="0" dirty="0" err="1">
                <a:latin typeface="+mn-lt"/>
              </a:rPr>
              <a:t>Hodnocení</a:t>
            </a:r>
            <a:r>
              <a:rPr lang="en-US" sz="1600" b="0" u="none" strike="noStrike" baseline="0" dirty="0">
                <a:latin typeface="+mn-lt"/>
              </a:rPr>
              <a:t> </a:t>
            </a:r>
            <a:r>
              <a:rPr lang="en-US" sz="1600" b="0" u="none" strike="noStrike" baseline="0" dirty="0" err="1">
                <a:latin typeface="+mn-lt"/>
              </a:rPr>
              <a:t>výsledků</a:t>
            </a:r>
            <a:r>
              <a:rPr lang="en-US" sz="1600" b="0" u="none" strike="noStrike" baseline="0" dirty="0">
                <a:latin typeface="+mn-lt"/>
              </a:rPr>
              <a:t> </a:t>
            </a:r>
            <a:r>
              <a:rPr lang="en-US" sz="1600" b="0" u="none" strike="noStrike" baseline="0" dirty="0" err="1">
                <a:latin typeface="+mn-lt"/>
              </a:rPr>
              <a:t>ve</a:t>
            </a:r>
            <a:r>
              <a:rPr lang="en-US" sz="1600" b="0" u="none" strike="noStrike" baseline="0" dirty="0">
                <a:latin typeface="+mn-lt"/>
              </a:rPr>
              <a:t> Wingate </a:t>
            </a:r>
            <a:r>
              <a:rPr lang="en-US" sz="1600" b="0" u="none" strike="noStrike" baseline="0" dirty="0" err="1">
                <a:latin typeface="+mn-lt"/>
              </a:rPr>
              <a:t>testu</a:t>
            </a:r>
            <a:r>
              <a:rPr lang="en-US" sz="1600" b="0" u="none" strike="noStrike" baseline="0" dirty="0">
                <a:latin typeface="+mn-lt"/>
              </a:rPr>
              <a:t> </a:t>
            </a:r>
            <a:r>
              <a:rPr lang="en-US" sz="1600" b="0" u="none" strike="noStrike" baseline="0" dirty="0" err="1">
                <a:latin typeface="+mn-lt"/>
              </a:rPr>
              <a:t>vzhledem</a:t>
            </a:r>
            <a:r>
              <a:rPr lang="en-US" sz="1600" b="0" u="none" strike="noStrike" baseline="0" dirty="0">
                <a:latin typeface="+mn-lt"/>
              </a:rPr>
              <a:t> k </a:t>
            </a:r>
            <a:r>
              <a:rPr lang="en-US" sz="1600" b="0" u="none" strike="noStrike" baseline="0" dirty="0" err="1">
                <a:latin typeface="+mn-lt"/>
              </a:rPr>
              <a:t>trénovanosti</a:t>
            </a:r>
            <a:r>
              <a:rPr lang="en-US" sz="1600" b="0" u="none" strike="noStrike" baseline="0" dirty="0">
                <a:latin typeface="+mn-lt"/>
              </a:rPr>
              <a:t> </a:t>
            </a:r>
            <a:r>
              <a:rPr lang="en-US" sz="1600" b="0" u="none" strike="noStrike" baseline="0" dirty="0" err="1">
                <a:latin typeface="+mn-lt"/>
              </a:rPr>
              <a:t>jedince</a:t>
            </a:r>
            <a:r>
              <a:rPr lang="en-US" sz="1600" b="0" u="none" strike="noStrike" baseline="0" dirty="0">
                <a:latin typeface="+mn-lt"/>
              </a:rPr>
              <a:t> u </a:t>
            </a:r>
            <a:r>
              <a:rPr lang="en-US" sz="1600" b="0" u="none" strike="noStrike" baseline="0" dirty="0" err="1">
                <a:latin typeface="+mn-lt"/>
              </a:rPr>
              <a:t>mužů</a:t>
            </a:r>
            <a:r>
              <a:rPr lang="en-US" sz="1600" b="0" u="none" strike="noStrike" baseline="0" dirty="0">
                <a:latin typeface="+mn-lt"/>
              </a:rPr>
              <a:t> (n = 1374) (Zupan et al., 2009) </a:t>
            </a:r>
            <a:endParaRPr lang="en-US" sz="1600" dirty="0">
              <a:latin typeface="+mn-lt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DE8981B8-C0BC-A6C1-7055-2DC1F9DF699F}"/>
              </a:ext>
            </a:extLst>
          </p:cNvPr>
          <p:cNvSpPr txBox="1"/>
          <p:nvPr/>
        </p:nvSpPr>
        <p:spPr>
          <a:xfrm>
            <a:off x="6095999" y="4690877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b="0" u="none" strike="noStrike" baseline="0" dirty="0">
                <a:latin typeface="+mn-lt"/>
              </a:rPr>
              <a:t>Hodnocení výsledků ve </a:t>
            </a:r>
            <a:r>
              <a:rPr lang="cs-CZ" sz="1600" b="0" u="none" strike="noStrike" baseline="0" dirty="0" err="1">
                <a:latin typeface="+mn-lt"/>
              </a:rPr>
              <a:t>Wingate</a:t>
            </a:r>
            <a:r>
              <a:rPr lang="cs-CZ" sz="1600" b="0" u="none" strike="noStrike" baseline="0" dirty="0">
                <a:latin typeface="+mn-lt"/>
              </a:rPr>
              <a:t> testu vzhledem k trénovanosti jedince u žen (n = 211 žen) (</a:t>
            </a:r>
            <a:r>
              <a:rPr lang="cs-CZ" sz="1600" b="0" u="none" strike="noStrike" baseline="0" dirty="0" err="1">
                <a:latin typeface="+mn-lt"/>
              </a:rPr>
              <a:t>Zupan</a:t>
            </a:r>
            <a:r>
              <a:rPr lang="cs-CZ" sz="1600" b="0" u="none" strike="noStrike" baseline="0" dirty="0">
                <a:latin typeface="+mn-lt"/>
              </a:rPr>
              <a:t> et al., 2009) </a:t>
            </a:r>
            <a:endParaRPr lang="cs-CZ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11500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0028AD5-F4CD-6A5F-AAFB-4DAFC589B82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2D26D4A-F3D5-332A-C7A0-6A0AA8B215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96AE153-8371-75BB-169E-C0D49229C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Únava 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082D711-DBA4-1D2A-35A6-71E0AE9D2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rychle vznikající (anaerobní) – nahromadění kyselých metabolitů (anaerobní, v sekundách až minutách) – laktát ukazatel</a:t>
            </a:r>
          </a:p>
          <a:p>
            <a:r>
              <a:rPr lang="cs-CZ" dirty="0"/>
              <a:t>zvýšená produkce laktátu (za anaerobních podmínek) – acidóza -&gt; inhibice glykolytických enzymů </a:t>
            </a:r>
          </a:p>
          <a:p>
            <a:r>
              <a:rPr lang="cs-CZ" dirty="0"/>
              <a:t>klidová hladina laktátu 0,5 – 1,5 </a:t>
            </a:r>
            <a:r>
              <a:rPr lang="cs-CZ" dirty="0" err="1"/>
              <a:t>mmol</a:t>
            </a:r>
            <a:r>
              <a:rPr lang="cs-CZ" dirty="0"/>
              <a:t>/l</a:t>
            </a:r>
          </a:p>
          <a:p>
            <a:r>
              <a:rPr lang="cs-CZ" dirty="0"/>
              <a:t>potřebujeme vodíkové ionty neutralizovat a dostat do krve (svaly v klidu průtok 18-20 %, ale v zátěži až 80%) -&gt; proto je potřeba zajistit prokrvení </a:t>
            </a:r>
          </a:p>
          <a:p>
            <a:r>
              <a:rPr lang="cs-CZ" dirty="0"/>
              <a:t>regenerací pohybem, masáže, hydroterapie, kryoterapie, ultrazvukem, nejúčinnější je pohyb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3985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8CE102F-7FD7-5AD7-2F39-E94DF10D555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95DA47E-724B-F284-7BBB-02BA823E8C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3752D1F-E5C4-43BF-A0CB-87145C1A8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667657"/>
            <a:ext cx="10753200" cy="5164343"/>
          </a:xfrm>
        </p:spPr>
        <p:txBody>
          <a:bodyPr/>
          <a:lstStyle/>
          <a:p>
            <a:r>
              <a:rPr lang="cs-CZ" dirty="0"/>
              <a:t>pohyb – musí být cílen na zatížené svaly, cyklický pohyb, intenzita do 60 % max SF (50 % VO2max, tepové rezervy), doba (vypočítá se podle ukazatele – laktátu, při aktivním zásahu se rychlost přesunu laktátu blíží 0,5 </a:t>
            </a:r>
            <a:r>
              <a:rPr lang="cs-CZ" dirty="0" err="1"/>
              <a:t>mmol</a:t>
            </a:r>
            <a:r>
              <a:rPr lang="cs-CZ" dirty="0"/>
              <a:t>/l/minutu – se dostane ze svalů, při neaktivitě 0,3 </a:t>
            </a:r>
            <a:r>
              <a:rPr lang="cs-CZ" dirty="0" err="1"/>
              <a:t>mmol</a:t>
            </a:r>
            <a:r>
              <a:rPr lang="cs-CZ" dirty="0"/>
              <a:t>/l/minut</a:t>
            </a:r>
          </a:p>
          <a:p>
            <a:r>
              <a:rPr lang="cs-CZ" dirty="0"/>
              <a:t>pohyb nejlépe zachová průtok a nejrychleji se dostávají vodíkové ionty k bikarbonátu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403973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port-prezentace-16-9-cz-v11.potx" id="{68C0F6E9-3E3D-43EF-AA8F-59803821B974}" vid="{5DFD00D7-A41E-477F-8575-56E3B6857AA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8BAC94BA468D488F31B2478A655CDC" ma:contentTypeVersion="2" ma:contentTypeDescription="Umožňuje vytvoriť nový dokument." ma:contentTypeScope="" ma:versionID="f7cf5b599df052de13c1d673c5f61c15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cfbed7f37b2efd1ac4230c3799228b4b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65867BE-371A-4FE6-B113-625527BE271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DBD0C30-98F7-417C-B6F9-70600C98ABF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5B039A8-C7E1-4CFD-A324-5ECFC835B7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muni-sport-prezentace-16-9-cz-v11</Template>
  <TotalTime>257</TotalTime>
  <Words>413</Words>
  <Application>Microsoft Office PowerPoint</Application>
  <PresentationFormat>Širokoúhlá obrazovka</PresentationFormat>
  <Paragraphs>66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Cambria Math</vt:lpstr>
      <vt:lpstr>Open Sans</vt:lpstr>
      <vt:lpstr>Tahoma</vt:lpstr>
      <vt:lpstr>Wingdings</vt:lpstr>
      <vt:lpstr>Prezentace_MU_CZ</vt:lpstr>
      <vt:lpstr>bp4460 Regenerace ve sportu</vt:lpstr>
      <vt:lpstr>Náplň předmětu </vt:lpstr>
      <vt:lpstr>Požadavky </vt:lpstr>
      <vt:lpstr>Wingate </vt:lpstr>
      <vt:lpstr>Wingate </vt:lpstr>
      <vt:lpstr>Prezentace aplikace PowerPoint</vt:lpstr>
      <vt:lpstr>Hodnocení výsledků Wingate testu </vt:lpstr>
      <vt:lpstr>Únava  </vt:lpstr>
      <vt:lpstr>Prezentace aplikace PowerPoint</vt:lpstr>
      <vt:lpstr>Jak zpracovat protokol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Wingate</dc:title>
  <dc:creator>Lucie Lipková</dc:creator>
  <cp:lastModifiedBy>Lucie Lipková</cp:lastModifiedBy>
  <cp:revision>4</cp:revision>
  <cp:lastPrinted>1601-01-01T00:00:00Z</cp:lastPrinted>
  <dcterms:created xsi:type="dcterms:W3CDTF">2023-02-27T18:06:38Z</dcterms:created>
  <dcterms:modified xsi:type="dcterms:W3CDTF">2024-02-27T09:22:47Z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