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7" r:id="rId12"/>
    <p:sldId id="268" r:id="rId13"/>
    <p:sldId id="269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81A0-D10B-4101-8D7E-7580297B80AE}" type="datetimeFigureOut">
              <a:rPr lang="cs-CZ" smtClean="0"/>
              <a:pPr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BOBATH KONCEPT</a:t>
            </a:r>
            <a:br>
              <a:rPr lang="cs-CZ" dirty="0"/>
            </a:br>
            <a:r>
              <a:rPr lang="cs-CZ" dirty="0"/>
              <a:t>Propedeutika </a:t>
            </a:r>
            <a:r>
              <a:rPr lang="cs-CZ"/>
              <a:t>v rehabilitaci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Mgr.Sabina</a:t>
            </a:r>
            <a:r>
              <a:rPr lang="cs-CZ" dirty="0"/>
              <a:t> Bartošová</a:t>
            </a:r>
          </a:p>
        </p:txBody>
      </p:sp>
      <p:pic>
        <p:nvPicPr>
          <p:cNvPr id="4" name="Obrázek 3" descr="bob 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5" y="0"/>
            <a:ext cx="2376264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V TERAPII DOSPĚLÝCH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maximální snaha o systematické zlepšování funkce paretické strany: vše umístěno na straně paretické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maximální eliminace kompenzace ztracené hybné funkce pomocí zdravé strany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činnosti schopen či neschopen vykonávat, nalézt kompenzaci jen v menší míře či vhodnějším způsobem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pracovat se </a:t>
            </a:r>
            <a:r>
              <a:rPr lang="cs-CZ" dirty="0" err="1"/>
              <a:t>spasticitou</a:t>
            </a:r>
            <a:r>
              <a:rPr lang="cs-CZ" dirty="0"/>
              <a:t>, poruchami svalového tonu (brání normálním účelným pohybům), lépe prevence masových pohybových reakcí a nežádoucích asociovaných pohybů (obojí přispívá k rozvoji </a:t>
            </a:r>
            <a:r>
              <a:rPr lang="cs-CZ" dirty="0" err="1"/>
              <a:t>spasticity</a:t>
            </a:r>
            <a:r>
              <a:rPr lang="cs-CZ" dirty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důležitým aspektem ROVNOVÁŽNÉ REAKCE (= tzv. oporové reakce paže a ruky): stimulace a facilitace přenosem váhy a některých pohybových činností na postiženou stranu, tedy utváření úplného a správného tělesného schématu paretické strany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853406"/>
            <a:ext cx="7143750" cy="4019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567" y="1600200"/>
            <a:ext cx="681286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jp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392488" cy="42484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TERAPIE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rodina je součástí </a:t>
            </a:r>
            <a:r>
              <a:rPr lang="cs-CZ" dirty="0" err="1"/>
              <a:t>multidisciplinárního</a:t>
            </a:r>
            <a:r>
              <a:rPr lang="cs-CZ" dirty="0"/>
              <a:t> týmu (viz níže) a je nutné, aby dostala veškeré informace, prognózu pacienta a mohla se podílet na stanovení reálných cílů pro pacienta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nácvik </a:t>
            </a:r>
            <a:r>
              <a:rPr lang="cs-CZ" dirty="0" err="1"/>
              <a:t>handlingu</a:t>
            </a:r>
            <a:r>
              <a:rPr lang="cs-CZ" dirty="0"/>
              <a:t> při běžné manipulaci s dítětem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navázání pozitivního kontaktu s dítětem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využití hry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 d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112567" cy="38884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 dě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00200"/>
            <a:ext cx="3816424" cy="47811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err="1"/>
              <a:t>Bobath</a:t>
            </a:r>
            <a:r>
              <a:rPr lang="cs-CZ" dirty="0"/>
              <a:t> koncept (</a:t>
            </a:r>
            <a:r>
              <a:rPr lang="cs-CZ" dirty="0" err="1"/>
              <a:t>Neurodevelopmental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– NDT) je nejčastěji využívaným konceptem v rehabilitaci pacientů s hemiplegií po cévní mozkové příhodě. Byl vyvinut Karlem a Bertou </a:t>
            </a:r>
            <a:r>
              <a:rPr lang="cs-CZ" dirty="0" err="1"/>
              <a:t>Bobathovými</a:t>
            </a:r>
            <a:r>
              <a:rPr lang="cs-CZ" dirty="0"/>
              <a:t> v padesátých letech minulého století na </a:t>
            </a:r>
            <a:r>
              <a:rPr lang="cs-CZ" dirty="0" err="1"/>
              <a:t>neurovědeckých</a:t>
            </a:r>
            <a:r>
              <a:rPr lang="cs-CZ" dirty="0"/>
              <a:t> poznatcích té doby.Od roku 1996 působí asociace </a:t>
            </a:r>
            <a:r>
              <a:rPr lang="cs-CZ" dirty="0" err="1"/>
              <a:t>Bobath</a:t>
            </a:r>
            <a:r>
              <a:rPr lang="cs-CZ" dirty="0"/>
              <a:t> </a:t>
            </a:r>
            <a:r>
              <a:rPr lang="cs-CZ" dirty="0" err="1"/>
              <a:t>Instructors</a:t>
            </a:r>
            <a:r>
              <a:rPr lang="cs-CZ" dirty="0"/>
              <a:t> </a:t>
            </a:r>
            <a:r>
              <a:rPr lang="cs-CZ" dirty="0" err="1"/>
              <a:t>Trainig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(IBITA), která průběžně aktualizuje a zveřejňuje nové teoretické předpoklady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centrální poruchy hybnosti u dětí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poruchy centrálního </a:t>
            </a:r>
            <a:r>
              <a:rPr lang="cs-CZ" dirty="0" err="1"/>
              <a:t>motoneuronu</a:t>
            </a:r>
            <a:r>
              <a:rPr lang="cs-CZ" dirty="0"/>
              <a:t> u dospělých: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hemiplegie (CMP) 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/>
              <a:t>sclerosis</a:t>
            </a:r>
            <a:r>
              <a:rPr lang="cs-CZ" dirty="0"/>
              <a:t> multiplex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ZÁKLAD KONCEPTU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mechanismus centrální posturální kontroly</a:t>
            </a:r>
            <a:r>
              <a:rPr lang="cs-CZ" dirty="0"/>
              <a:t>:  řada dynamických posturálních reakcí sledující společný cíl - udržet rovnováhu a přizpůsobit </a:t>
            </a:r>
            <a:r>
              <a:rPr lang="cs-CZ" dirty="0" err="1"/>
              <a:t>posturu</a:t>
            </a:r>
            <a:r>
              <a:rPr lang="cs-CZ" dirty="0"/>
              <a:t> před pohybem, během pohybu a po jeho dokončení</a:t>
            </a:r>
          </a:p>
          <a:p>
            <a:pPr>
              <a:buFontTx/>
              <a:buChar char="-"/>
            </a:pPr>
            <a:r>
              <a:rPr lang="cs-CZ" dirty="0"/>
              <a:t>automatické reakce: </a:t>
            </a:r>
            <a:r>
              <a:rPr lang="cs-CZ" dirty="0" err="1"/>
              <a:t>vzpřimovací</a:t>
            </a:r>
            <a:r>
              <a:rPr lang="cs-CZ" dirty="0"/>
              <a:t>, rovnovážné, obranné, dítěte se postupně vyvíjejí - postupná kontrola </a:t>
            </a:r>
            <a:r>
              <a:rPr lang="cs-CZ" dirty="0" err="1"/>
              <a:t>postury</a:t>
            </a:r>
            <a:r>
              <a:rPr lang="cs-CZ" dirty="0"/>
              <a:t> ve vztahu k okolí (prostoru, gravitaci, povrchu...)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motorické chování člověka</a:t>
            </a:r>
            <a:r>
              <a:rPr lang="cs-CZ" dirty="0"/>
              <a:t>: vykonání určitého úkolu - CÍLE, NE jednotlivých komponent.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optimalizace svalového tonu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stimulace ke zlepšení vnímání polohy, žádoucího zvýšení svalového tonu: klíčové body kontroly = segmenty, z kterých může terapeut ovlivňovat svalový tonus: hlava-šíje, pletenec pažní, pletenec pánevní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zefektivnění kompenzačních strategií k provedení funkčních aktivit (v mnoha variantách)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automatické balanční reakce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využití principů motorického učení (princip variability a adaptability)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36145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24 hodinový přístup vyžadující spolupráci </a:t>
            </a:r>
            <a:r>
              <a:rPr lang="cs-CZ" dirty="0" err="1"/>
              <a:t>interprofesionálního</a:t>
            </a:r>
            <a:r>
              <a:rPr lang="cs-CZ" dirty="0"/>
              <a:t> týmu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FEEDFORWARD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využívá polohování, zatěžování, inhibici reflexů a senzorické facilitace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vyhýbá se patologickým vzorcům-flekčním na HKK - extenčním na DKK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snaha o co největší stimulaci CNS k rozvíjení tvorby nových neuronových sítí a náhradních center v mozku + využití plasticity mozku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cílem konceptu je obnova či zachování funkčních schopností a dovedností pacienta (normální pohyb a tím i normální funkce).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normální pohyb je interakce mnoha procesů (motorické, percepční, kognitivní) mezi individuem, úkolem a prostředím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snaha maximálně využít potenciálu daného konkrétního jedince (nikdy ne kvalita nad funkcí!)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cílem terapie je optimalizace funkce zlepšením posturální kontroly a selektivního pohybu s využitím facilitace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co nejvíce a nejkvalitněji využít kompenzační strategie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A STANOVENÍ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 stanovení hlavního problému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stanovení cíle: S.M.A.R.T. ve spolupráci s klientem a jeho rodinou - specifický, měřitelný, dosažitelný, realistický, časově           ohraničený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zhodnocení a vyhodnocování efektu terapie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VYUŽÍVANÉ TERAPEUTICKÉ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PLACING: = je automatická schopnost pacienta sledovat a udržovat pohyb, který provádí terapeut s končetinou či trupem (+ vyšetření a terapie posturálních reakcí: schopnost udržet končetinu proti gravitaci,svalová síla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HOLDING: = zastavení pohybu v určitém okamžiku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GUIDING: = vedení pacienta normálním pohybem dávající pacientovi vjem normálního pohybu, způsob aktivního učení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HANDLING: = způsob držení, využití terapeutových rukou – tzv. </a:t>
            </a:r>
            <a:r>
              <a:rPr lang="cs-CZ" dirty="0" err="1"/>
              <a:t>alignment</a:t>
            </a:r>
            <a:r>
              <a:rPr lang="cs-CZ" dirty="0"/>
              <a:t>: seřazení segmentů vůči sobě: vždy </a:t>
            </a:r>
            <a:r>
              <a:rPr lang="cs-CZ" dirty="0" err="1"/>
              <a:t>facilitovat</a:t>
            </a:r>
            <a:r>
              <a:rPr lang="cs-CZ" dirty="0"/>
              <a:t> tam, kde má pacient největší problém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ZEVNÍ OPORA: = pasivní opora usnadňující pohyb, . ortéza, opora o stůl, či aktivní opora, kupř. tělo terapeuta jako opora (pacientovi umožní provést pohyb ekonomičtěji)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STUPNĚ VOLNOSTI: snížit či zvýšit dle schopností pacienta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DYNAMICKÁ STABILITA a APROXIMACE: tlak do kloubu spojený s pohybem = zlepšení </a:t>
            </a:r>
            <a:r>
              <a:rPr lang="cs-CZ" dirty="0" err="1"/>
              <a:t>propriocepce</a:t>
            </a:r>
            <a:r>
              <a:rPr lang="cs-CZ" dirty="0"/>
              <a:t> i tonu  S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STIMULACE SOMATOSENZORICKÝCH VSTUPŮ: </a:t>
            </a:r>
          </a:p>
          <a:p>
            <a:pPr>
              <a:buFontTx/>
              <a:buChar char="-"/>
            </a:pPr>
            <a:r>
              <a:rPr lang="cs-CZ" dirty="0"/>
              <a:t>aproximace: = optimalizace svalového tonu,</a:t>
            </a:r>
          </a:p>
          <a:p>
            <a:pPr>
              <a:buFontTx/>
              <a:buChar char="-"/>
            </a:pPr>
            <a:r>
              <a:rPr lang="cs-CZ" dirty="0" err="1"/>
              <a:t>propriocepce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trakce: = většinou </a:t>
            </a:r>
            <a:r>
              <a:rPr lang="cs-CZ" dirty="0" err="1"/>
              <a:t>facilituje</a:t>
            </a:r>
            <a:r>
              <a:rPr lang="cs-CZ" dirty="0"/>
              <a:t> </a:t>
            </a:r>
            <a:r>
              <a:rPr lang="cs-CZ" dirty="0" err="1"/>
              <a:t>Flx</a:t>
            </a:r>
            <a:r>
              <a:rPr lang="cs-CZ" dirty="0"/>
              <a:t>-</a:t>
            </a:r>
            <a:r>
              <a:rPr lang="cs-CZ" dirty="0" err="1"/>
              <a:t>ory</a:t>
            </a:r>
            <a:r>
              <a:rPr lang="cs-CZ" dirty="0"/>
              <a:t>, proto spíše sporadicky </a:t>
            </a:r>
          </a:p>
          <a:p>
            <a:pPr>
              <a:buFontTx/>
              <a:buChar char="-"/>
            </a:pPr>
            <a:r>
              <a:rPr lang="cs-CZ" dirty="0" err="1"/>
              <a:t>tapping</a:t>
            </a:r>
            <a:r>
              <a:rPr lang="cs-CZ" dirty="0"/>
              <a:t>: = krátké rychlé tahy,poklepy nad svalem, který je oslabený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KLÍČOVÉ BODY KONTROLY: místa na těle pacienta či jednotlivé tělesné segmenty, na kterých můžeme normalizovat svalový tonus a provedení normálního pohybu (nastavovat zejm. proximální segmenty: RAK, KYK, hlava..., později </a:t>
            </a:r>
            <a:r>
              <a:rPr lang="cs-CZ" dirty="0" err="1"/>
              <a:t>akrum</a:t>
            </a:r>
            <a:r>
              <a:rPr lang="cs-CZ" dirty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VYUŽITÍ CKC: jednodušší (než OKC) z hlediska kontroly pohybu-OKC nutná kvalitní kontrola dynamické stability proximálních částí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783</Words>
  <Application>Microsoft Office PowerPoint</Application>
  <PresentationFormat>Předvádění na obrazovce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sady Office</vt:lpstr>
      <vt:lpstr>BOBATH KONCEPT Propedeutika v rehabilitaci</vt:lpstr>
      <vt:lpstr>Prezentace aplikace PowerPoint</vt:lpstr>
      <vt:lpstr>INDIKACE</vt:lpstr>
      <vt:lpstr>TEORETICKÝ ZÁKLAD KONCEPTU</vt:lpstr>
      <vt:lpstr>Prezentace aplikace PowerPoint</vt:lpstr>
      <vt:lpstr>Prezentace aplikace PowerPoint</vt:lpstr>
      <vt:lpstr>VYŠETŘENÍ A STANOVENÍ CÍLŮ</vt:lpstr>
      <vt:lpstr>VYUŽÍVANÉ TERAPEUTICKÉ PRVKY</vt:lpstr>
      <vt:lpstr>Prezentace aplikace PowerPoint</vt:lpstr>
      <vt:lpstr>ZÁSADY V TERAPII DOSPĚLÝCH</vt:lpstr>
      <vt:lpstr>Prezentace aplikace PowerPoint</vt:lpstr>
      <vt:lpstr>Prezentace aplikace PowerPoint</vt:lpstr>
      <vt:lpstr>Prezentace aplikace PowerPoint</vt:lpstr>
      <vt:lpstr>ZÁSADY TERAPIE U DĚTÍ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BOBATH KONCEPT</dc:title>
  <dc:creator>sabina</dc:creator>
  <cp:lastModifiedBy>sabinab@seznam.cz</cp:lastModifiedBy>
  <cp:revision>2</cp:revision>
  <dcterms:created xsi:type="dcterms:W3CDTF">2023-04-02T20:29:47Z</dcterms:created>
  <dcterms:modified xsi:type="dcterms:W3CDTF">2024-03-26T18:17:00Z</dcterms:modified>
</cp:coreProperties>
</file>