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9" r:id="rId10"/>
    <p:sldId id="270" r:id="rId11"/>
    <p:sldId id="264" r:id="rId12"/>
    <p:sldId id="265" r:id="rId13"/>
    <p:sldId id="266" r:id="rId14"/>
    <p:sldId id="267" r:id="rId15"/>
    <p:sldId id="268" r:id="rId1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varScale="1">
        <p:scale>
          <a:sx n="83" d="100"/>
          <a:sy n="83" d="100"/>
        </p:scale>
        <p:origin x="1608" y="54"/>
      </p:cViewPr>
      <p:guideLst>
        <p:guide orient="horz" pos="2160"/>
        <p:guide pos="2880"/>
      </p:guideLst>
    </p:cSldViewPr>
  </p:slideViewPr>
  <p:outlineViewPr>
    <p:cViewPr>
      <p:scale>
        <a:sx n="33" d="100"/>
        <a:sy n="33" d="100"/>
      </p:scale>
      <p:origin x="36" y="667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7BB45B-6FF0-4145-AEFE-CEEF0231CB95}" type="datetimeFigureOut">
              <a:rPr lang="cs-CZ" smtClean="0"/>
              <a:t>29.12.2023</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9055561-2945-44DE-B414-07EB74560153}" type="slidenum">
              <a:rPr lang="cs-CZ" smtClean="0"/>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59055561-2945-44DE-B414-07EB74560153}" type="slidenum">
              <a:rPr lang="cs-CZ" smtClean="0"/>
              <a:t>14</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A9AA9F2D-ACFC-4AE5-90B4-198C1433DF10}" type="datetimeFigureOut">
              <a:rPr lang="cs-CZ" smtClean="0"/>
              <a:t>29.12.2023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195CBAB-2227-419B-BE36-88BDB581FB82}"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A9AA9F2D-ACFC-4AE5-90B4-198C1433DF10}" type="datetimeFigureOut">
              <a:rPr lang="cs-CZ" smtClean="0"/>
              <a:t>29.12.2023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195CBAB-2227-419B-BE36-88BDB581FB82}"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A9AA9F2D-ACFC-4AE5-90B4-198C1433DF10}" type="datetimeFigureOut">
              <a:rPr lang="cs-CZ" smtClean="0"/>
              <a:t>29.12.2023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195CBAB-2227-419B-BE36-88BDB581FB82}"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A9AA9F2D-ACFC-4AE5-90B4-198C1433DF10}" type="datetimeFigureOut">
              <a:rPr lang="cs-CZ" smtClean="0"/>
              <a:t>29.12.2023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195CBAB-2227-419B-BE36-88BDB581FB82}"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A9AA9F2D-ACFC-4AE5-90B4-198C1433DF10}" type="datetimeFigureOut">
              <a:rPr lang="cs-CZ" smtClean="0"/>
              <a:t>29.12.2023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195CBAB-2227-419B-BE36-88BDB581FB82}"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A9AA9F2D-ACFC-4AE5-90B4-198C1433DF10}" type="datetimeFigureOut">
              <a:rPr lang="cs-CZ" smtClean="0"/>
              <a:t>29.12.2023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195CBAB-2227-419B-BE36-88BDB581FB82}"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A9AA9F2D-ACFC-4AE5-90B4-198C1433DF10}" type="datetimeFigureOut">
              <a:rPr lang="cs-CZ" smtClean="0"/>
              <a:t>29.12.2023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195CBAB-2227-419B-BE36-88BDB581FB82}"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A9AA9F2D-ACFC-4AE5-90B4-198C1433DF10}" type="datetimeFigureOut">
              <a:rPr lang="cs-CZ" smtClean="0"/>
              <a:t>29.12.2023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195CBAB-2227-419B-BE36-88BDB581FB82}"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A9AA9F2D-ACFC-4AE5-90B4-198C1433DF10}" type="datetimeFigureOut">
              <a:rPr lang="cs-CZ" smtClean="0"/>
              <a:t>29.12.2023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195CBAB-2227-419B-BE36-88BDB581FB82}"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A9AA9F2D-ACFC-4AE5-90B4-198C1433DF10}" type="datetimeFigureOut">
              <a:rPr lang="cs-CZ" smtClean="0"/>
              <a:t>29.12.2023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195CBAB-2227-419B-BE36-88BDB581FB82}"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A9AA9F2D-ACFC-4AE5-90B4-198C1433DF10}" type="datetimeFigureOut">
              <a:rPr lang="cs-CZ" smtClean="0"/>
              <a:t>29.12.2023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195CBAB-2227-419B-BE36-88BDB581FB82}"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AA9F2D-ACFC-4AE5-90B4-198C1433DF10}" type="datetimeFigureOut">
              <a:rPr lang="cs-CZ" smtClean="0"/>
              <a:t>29.12.2023</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95CBAB-2227-419B-BE36-88BDB581FB82}"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KLINICKÁ PROPEDEUTIKA</a:t>
            </a:r>
          </a:p>
        </p:txBody>
      </p:sp>
      <p:sp>
        <p:nvSpPr>
          <p:cNvPr id="3" name="Podnadpis 2"/>
          <p:cNvSpPr>
            <a:spLocks noGrp="1"/>
          </p:cNvSpPr>
          <p:nvPr>
            <p:ph type="subTitle" idx="1"/>
          </p:nvPr>
        </p:nvSpPr>
        <p:spPr/>
        <p:txBody>
          <a:bodyPr/>
          <a:lstStyle/>
          <a:p>
            <a:r>
              <a:rPr lang="cs-CZ" dirty="0"/>
              <a:t>IDEOMOTORIKA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a:t>orientace v tělesném schématu</a:t>
            </a:r>
          </a:p>
          <a:p>
            <a:r>
              <a:rPr lang="cs-CZ" dirty="0"/>
              <a:t>rovnovážné cvičení</a:t>
            </a:r>
          </a:p>
          <a:p>
            <a:r>
              <a:rPr lang="cs-CZ" dirty="0"/>
              <a:t>vestibulární modalita</a:t>
            </a:r>
          </a:p>
          <a:p>
            <a:r>
              <a:rPr lang="cs-CZ" dirty="0"/>
              <a:t>senzorický přístup- aproximace</a:t>
            </a:r>
          </a:p>
          <a:p>
            <a:r>
              <a:rPr lang="cs-CZ" dirty="0"/>
              <a:t>křížení střední osy</a:t>
            </a:r>
          </a:p>
          <a:p>
            <a:r>
              <a:rPr lang="cs-CZ" dirty="0"/>
              <a:t>ovlivnění senzibility</a:t>
            </a:r>
          </a:p>
          <a:p>
            <a:r>
              <a:rPr lang="cs-CZ" dirty="0"/>
              <a:t>nepřetěžovat, dostatek stimulů</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a:t>porucha relaxace a selektivní hybnosti – bez kvalitní relaxační schopnosti není možná kvalitní schopnost selektivní hybnosti a vytvoření „ekonomického“ pohybového stereotypu</a:t>
            </a:r>
          </a:p>
          <a:p>
            <a:pPr>
              <a:buFontTx/>
              <a:buChar char="-"/>
            </a:pPr>
            <a:r>
              <a:rPr lang="cs-CZ" dirty="0"/>
              <a:t>porucha selektivní hybnosti a relaxační schopnosti úzce souvisí s úrovní </a:t>
            </a:r>
            <a:r>
              <a:rPr lang="cs-CZ" dirty="0" err="1"/>
              <a:t>somatognozie</a:t>
            </a:r>
            <a:r>
              <a:rPr lang="cs-CZ" dirty="0"/>
              <a:t> a </a:t>
            </a:r>
            <a:r>
              <a:rPr lang="cs-CZ" dirty="0" err="1"/>
              <a:t>stereognozie</a:t>
            </a:r>
            <a:endParaRPr lang="cs-CZ" dirty="0"/>
          </a:p>
          <a:p>
            <a:pPr>
              <a:buFontTx/>
              <a:buChar char="-"/>
            </a:pPr>
            <a:r>
              <a:rPr lang="cs-CZ" dirty="0"/>
              <a:t>při nedostatečném vnímání těla může dojít k chybným stereotypům a neschopnosti kompenzace.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ROZVOJ IDEOMOTORICKÝCH SCHOPNOSTÍ</a:t>
            </a:r>
          </a:p>
        </p:txBody>
      </p:sp>
      <p:sp>
        <p:nvSpPr>
          <p:cNvPr id="3" name="Zástupný symbol pro obsah 2"/>
          <p:cNvSpPr>
            <a:spLocks noGrp="1"/>
          </p:cNvSpPr>
          <p:nvPr>
            <p:ph idx="1"/>
          </p:nvPr>
        </p:nvSpPr>
        <p:spPr/>
        <p:txBody>
          <a:bodyPr>
            <a:normAutofit fontScale="92500" lnSpcReduction="10000"/>
          </a:bodyPr>
          <a:lstStyle/>
          <a:p>
            <a:r>
              <a:rPr lang="cs-CZ" dirty="0"/>
              <a:t>mentální trénink</a:t>
            </a:r>
          </a:p>
          <a:p>
            <a:pPr>
              <a:buFontTx/>
              <a:buChar char="-"/>
            </a:pPr>
            <a:r>
              <a:rPr lang="cs-CZ" dirty="0"/>
              <a:t>v ideálním případě je mentální trénink spojený s </a:t>
            </a:r>
            <a:r>
              <a:rPr lang="cs-CZ" dirty="0" err="1"/>
              <a:t>koučingem</a:t>
            </a:r>
            <a:r>
              <a:rPr lang="cs-CZ" dirty="0"/>
              <a:t>, který provádí certifikovaný </a:t>
            </a:r>
            <a:r>
              <a:rPr lang="cs-CZ" dirty="0" err="1"/>
              <a:t>kouč</a:t>
            </a:r>
            <a:r>
              <a:rPr lang="cs-CZ" dirty="0"/>
              <a:t>, nebo sportovní psycholog se zaměřením na vedení profesionálních sportovců</a:t>
            </a:r>
          </a:p>
          <a:p>
            <a:pPr>
              <a:buFontTx/>
              <a:buChar char="-"/>
            </a:pPr>
            <a:r>
              <a:rPr lang="cs-CZ" dirty="0"/>
              <a:t>techniky mentálního tréninku</a:t>
            </a:r>
          </a:p>
          <a:p>
            <a:pPr>
              <a:buFontTx/>
              <a:buChar char="-"/>
            </a:pPr>
            <a:r>
              <a:rPr lang="cs-CZ" dirty="0"/>
              <a:t>kontrola kognitivních procesů, ovládnutí vnitřní řeči, ovládnutí emocí, optimalizace aktivační úrovně, motivace, sebedůvěra, stanovení si cílů, vizualizace (imaginace)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mentální trénink</a:t>
            </a:r>
          </a:p>
        </p:txBody>
      </p:sp>
      <p:sp>
        <p:nvSpPr>
          <p:cNvPr id="3" name="Zástupný symbol pro obsah 2"/>
          <p:cNvSpPr>
            <a:spLocks noGrp="1"/>
          </p:cNvSpPr>
          <p:nvPr>
            <p:ph idx="1"/>
          </p:nvPr>
        </p:nvSpPr>
        <p:spPr/>
        <p:txBody>
          <a:bodyPr/>
          <a:lstStyle/>
          <a:p>
            <a:r>
              <a:rPr lang="cs-CZ" dirty="0"/>
              <a:t>asociovaná technika</a:t>
            </a:r>
          </a:p>
          <a:p>
            <a:pPr>
              <a:buFontTx/>
              <a:buChar char="-"/>
            </a:pPr>
            <a:r>
              <a:rPr lang="cs-CZ" dirty="0"/>
              <a:t>probíhá vědomá kontrola a výběr myšlenek na daný pohyb, fyzickou aktivitu</a:t>
            </a:r>
          </a:p>
          <a:p>
            <a:pPr>
              <a:buFontTx/>
              <a:buChar char="-"/>
            </a:pPr>
            <a:r>
              <a:rPr lang="cs-CZ" dirty="0"/>
              <a:t>aktivní analýza pohybu a napětí v těle - může probíhat počítáním (např. hodů, počet otáček), zapojení svalových skupin, dýchání a smyslové vnímání (čich, sluch)</a:t>
            </a:r>
          </a:p>
          <a:p>
            <a:pPr>
              <a:buNone/>
            </a:pPr>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a:lstStyle/>
          <a:p>
            <a:r>
              <a:rPr lang="cs-CZ" dirty="0"/>
              <a:t>mentální trénink</a:t>
            </a:r>
          </a:p>
        </p:txBody>
      </p:sp>
      <p:sp>
        <p:nvSpPr>
          <p:cNvPr id="3" name="Zástupný symbol pro obsah 2"/>
          <p:cNvSpPr>
            <a:spLocks noGrp="1"/>
          </p:cNvSpPr>
          <p:nvPr>
            <p:ph idx="1"/>
          </p:nvPr>
        </p:nvSpPr>
        <p:spPr>
          <a:xfrm>
            <a:off x="467544" y="1628800"/>
            <a:ext cx="8229600" cy="4997152"/>
          </a:xfrm>
        </p:spPr>
        <p:txBody>
          <a:bodyPr>
            <a:normAutofit fontScale="62500" lnSpcReduction="20000"/>
          </a:bodyPr>
          <a:lstStyle/>
          <a:p>
            <a:r>
              <a:rPr lang="cs-CZ" dirty="0"/>
              <a:t>ovládnutí vnitřní řeči</a:t>
            </a:r>
          </a:p>
          <a:p>
            <a:pPr>
              <a:buFontTx/>
              <a:buChar char="-"/>
            </a:pPr>
            <a:r>
              <a:rPr lang="cs-CZ" dirty="0"/>
              <a:t>pravidla - mozek nepozná „ne“, vše by mělo být uváděno v kladném směru. Např.: „Teď nepřešlápnu“, mozek zachytí informaci, že přešlápne</a:t>
            </a:r>
          </a:p>
          <a:p>
            <a:r>
              <a:rPr lang="cs-CZ" dirty="0"/>
              <a:t>imaginace</a:t>
            </a:r>
          </a:p>
          <a:p>
            <a:pPr>
              <a:buFontTx/>
              <a:buChar char="-"/>
            </a:pPr>
            <a:r>
              <a:rPr lang="cs-CZ" dirty="0"/>
              <a:t>obrazotvornost, představivost, fantazii a ve zvláštním případě vzpomínky</a:t>
            </a:r>
          </a:p>
          <a:p>
            <a:pPr>
              <a:buFontTx/>
              <a:buChar char="-"/>
            </a:pPr>
            <a:r>
              <a:rPr lang="cs-CZ" dirty="0"/>
              <a:t>využívá schopnosti lidského mozku vytvářet obrazy-obrazy by měly být formovány do nejmenšího detailu</a:t>
            </a:r>
          </a:p>
          <a:p>
            <a:pPr>
              <a:buFontTx/>
              <a:buChar char="-"/>
            </a:pPr>
            <a:r>
              <a:rPr lang="cs-CZ" dirty="0"/>
              <a:t>při představě hodu, skoku dalekého, nebo vysokého je nutné krok po kroku přesně stanovit pořadí jednotlivých technických úkonů a přesně v tomto pořadí si je dokonale představovat </a:t>
            </a:r>
          </a:p>
          <a:p>
            <a:pPr>
              <a:buFontTx/>
              <a:buChar char="-"/>
            </a:pPr>
            <a:r>
              <a:rPr lang="cs-CZ" dirty="0"/>
              <a:t>důležitým aspektem imaginace je zapojení i jiných smyslových vjemů, nejen zrak, ale i sluch, </a:t>
            </a:r>
            <a:r>
              <a:rPr lang="cs-CZ" dirty="0" err="1"/>
              <a:t>propriocepci</a:t>
            </a:r>
            <a:r>
              <a:rPr lang="cs-CZ" dirty="0"/>
              <a:t> a kinestetické čidlo pro zapojení rovnováhy. Při vytváření obrazu se tedy jedinec nejenom vidí, ale cítí pokrčené nohy, natažené ruce, sílu v trupu a slyší diváky v hledišti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obsah 4"/>
          <p:cNvSpPr>
            <a:spLocks noGrp="1"/>
          </p:cNvSpPr>
          <p:nvPr>
            <p:ph idx="4294967295"/>
          </p:nvPr>
        </p:nvSpPr>
        <p:spPr>
          <a:xfrm>
            <a:off x="0" y="404664"/>
            <a:ext cx="8229600" cy="5721499"/>
          </a:xfrm>
        </p:spPr>
        <p:txBody>
          <a:bodyPr>
            <a:noAutofit/>
          </a:bodyPr>
          <a:lstStyle/>
          <a:p>
            <a:r>
              <a:rPr lang="cs-CZ" sz="2000" i="1" dirty="0"/>
              <a:t>Jednoduše řečeno, </a:t>
            </a:r>
            <a:r>
              <a:rPr lang="cs-CZ" sz="2000" i="1" dirty="0" err="1"/>
              <a:t>ideomotorika</a:t>
            </a:r>
            <a:r>
              <a:rPr lang="cs-CZ" sz="2000" i="1" dirty="0"/>
              <a:t> je záměrné využití představ, vizualizace a imaginace v procesu motorického učení.</a:t>
            </a:r>
          </a:p>
          <a:p>
            <a:pPr>
              <a:buNone/>
            </a:pPr>
            <a:r>
              <a:rPr lang="cs-CZ" sz="2000" dirty="0"/>
              <a:t>-    ideomotorická reakce vzniká, lépe řečeno je možná proto, že kinestetické buňky mozkové kůry mohou být drážděny nejen vnějším podnětem, tedy periferně, stimulací proprioreceptorů, ale i centrálně - představou pohybu</a:t>
            </a:r>
          </a:p>
          <a:p>
            <a:pPr>
              <a:buFontTx/>
              <a:buChar char="-"/>
            </a:pPr>
            <a:r>
              <a:rPr lang="cs-CZ" sz="2000" dirty="0"/>
              <a:t>spouštěcím podnětem, který vyvolá centrální podráždění kinestetických buněk, mohou být slova trenérů nebo učitelů, ale také třeba "pouhá" obrazová představa vyvolaná fantazií nebo předešlou zkušeností, silným zážitkem</a:t>
            </a:r>
          </a:p>
          <a:p>
            <a:pPr>
              <a:buFontTx/>
              <a:buChar char="-"/>
            </a:pPr>
            <a:r>
              <a:rPr lang="cs-CZ" sz="2000" dirty="0"/>
              <a:t>je možné si představovat nějaký pohyb, v mysli jej prožívat, fázovat, přemýšlet o něm</a:t>
            </a:r>
          </a:p>
          <a:p>
            <a:pPr>
              <a:buFontTx/>
              <a:buChar char="-"/>
            </a:pPr>
            <a:r>
              <a:rPr lang="cs-CZ" sz="2000" dirty="0"/>
              <a:t>je součástí </a:t>
            </a:r>
            <a:r>
              <a:rPr lang="cs-CZ" sz="2000" dirty="0" err="1"/>
              <a:t>senzomotorického</a:t>
            </a:r>
            <a:r>
              <a:rPr lang="cs-CZ" sz="2000" dirty="0"/>
              <a:t> učení</a:t>
            </a:r>
          </a:p>
          <a:p>
            <a:pPr>
              <a:buFontTx/>
              <a:buChar char="-"/>
            </a:pPr>
            <a:r>
              <a:rPr lang="cs-CZ" sz="2000" dirty="0"/>
              <a:t>odráží se ve schopnosti osvojovat si nové pohybové dovednosti (plánování a provedení pohybu)</a:t>
            </a:r>
          </a:p>
          <a:p>
            <a:pPr>
              <a:buFontTx/>
              <a:buChar char="-"/>
            </a:pPr>
            <a:r>
              <a:rPr lang="cs-CZ" sz="2000" dirty="0"/>
              <a:t>vysoká kvalita těchto funkcí je předpokladem pro sportovní nadání</a:t>
            </a:r>
          </a:p>
          <a:p>
            <a:pPr>
              <a:buFontTx/>
              <a:buChar char="-"/>
            </a:pPr>
            <a:r>
              <a:rPr lang="cs-CZ" sz="2000" dirty="0"/>
              <a:t>začíná se vyvíjet v období dozrávání korových funkcí kolem 2. roku života</a:t>
            </a:r>
            <a:br>
              <a:rPr lang="cs-CZ" sz="2000" dirty="0"/>
            </a:br>
            <a:endParaRPr lang="cs-CZ" sz="2000" i="1" dirty="0"/>
          </a:p>
          <a:p>
            <a:pPr>
              <a:buNone/>
            </a:pPr>
            <a:r>
              <a:rPr lang="cs-CZ" sz="2000" i="1" dirty="0"/>
              <a:t>                                                          </a:t>
            </a:r>
          </a:p>
          <a:p>
            <a:pPr>
              <a:buNone/>
            </a:pPr>
            <a:endParaRPr lang="cs-CZ"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obsah 6"/>
          <p:cNvSpPr>
            <a:spLocks noGrp="1"/>
          </p:cNvSpPr>
          <p:nvPr>
            <p:ph idx="4294967295"/>
          </p:nvPr>
        </p:nvSpPr>
        <p:spPr>
          <a:xfrm>
            <a:off x="0" y="404664"/>
            <a:ext cx="8229600" cy="6192688"/>
          </a:xfrm>
        </p:spPr>
        <p:txBody>
          <a:bodyPr>
            <a:normAutofit fontScale="77500" lnSpcReduction="20000"/>
          </a:bodyPr>
          <a:lstStyle/>
          <a:p>
            <a:r>
              <a:rPr lang="cs-CZ" dirty="0"/>
              <a:t>ideomotorické funkce se odráží ve schopnosti osvojovat si nové motorické dovednosti, umožňují představu a plánování pohybu</a:t>
            </a:r>
          </a:p>
          <a:p>
            <a:pPr>
              <a:buFontTx/>
              <a:buChar char="-"/>
            </a:pPr>
            <a:r>
              <a:rPr lang="cs-CZ" dirty="0"/>
              <a:t>v případě poruchy ideomotorických funkcí se mohou vyskytnout příznaky bolesti hlavy, svírání žaludku, únava, závrať, nevolnost).</a:t>
            </a:r>
          </a:p>
          <a:p>
            <a:pPr>
              <a:buFontTx/>
              <a:buChar char="-"/>
            </a:pPr>
            <a:r>
              <a:rPr lang="cs-CZ" dirty="0"/>
              <a:t>děti s DCD (vývojová porucha koordinace) mají tendenci neustále opakovat chybné pohybové vzorce bez opravy jejich provedení (otázkou je, zda se jim nedaří je opravit, protože neví, že jsou špatně vykonávány, nebo nemají schopnost je opravit)</a:t>
            </a:r>
          </a:p>
          <a:p>
            <a:pPr>
              <a:buFontTx/>
              <a:buChar char="-"/>
            </a:pPr>
            <a:r>
              <a:rPr lang="cs-CZ" dirty="0"/>
              <a:t>mají značný význam pro vznik některých traumat, degenerativních poruch, </a:t>
            </a:r>
            <a:r>
              <a:rPr lang="cs-CZ" dirty="0" err="1"/>
              <a:t>entezopatií</a:t>
            </a:r>
            <a:r>
              <a:rPr lang="cs-CZ" dirty="0"/>
              <a:t> a dalších ortopedických poruch vzniklých chronickým přetěžováním – neekonomickými hybnými stereotypy</a:t>
            </a:r>
          </a:p>
          <a:p>
            <a:pPr>
              <a:buFontTx/>
              <a:buChar char="-"/>
            </a:pPr>
            <a:r>
              <a:rPr lang="cs-CZ" dirty="0"/>
              <a:t>mohou být příčinou úrazů</a:t>
            </a:r>
          </a:p>
          <a:p>
            <a:pPr>
              <a:buFontTx/>
              <a:buChar char="-"/>
            </a:pPr>
            <a:r>
              <a:rPr lang="cs-CZ" dirty="0"/>
              <a:t>mají vliv na neúspěšnou hybnou reedukaci poúrazových stavů, recidivu bolestivých stavů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548680"/>
            <a:ext cx="8229600" cy="6048672"/>
          </a:xfrm>
        </p:spPr>
        <p:txBody>
          <a:bodyPr>
            <a:normAutofit fontScale="77500" lnSpcReduction="20000"/>
          </a:bodyPr>
          <a:lstStyle/>
          <a:p>
            <a:pPr>
              <a:buNone/>
            </a:pPr>
            <a:endParaRPr lang="cs-CZ" dirty="0"/>
          </a:p>
          <a:p>
            <a:r>
              <a:rPr lang="cs-CZ" dirty="0"/>
              <a:t>korové(kortikální) řízení pohybu</a:t>
            </a:r>
          </a:p>
          <a:p>
            <a:pPr>
              <a:buFontTx/>
              <a:buChar char="-"/>
            </a:pPr>
            <a:r>
              <a:rPr lang="cs-CZ" dirty="0"/>
              <a:t>schopnost vědomé korekce pohybu, cílený pohyb, jemné ladění různých modalit pohybu dle nároků zevního prostředí (adekvátnost síly, izolovanost pohybu...) </a:t>
            </a:r>
          </a:p>
          <a:p>
            <a:r>
              <a:rPr lang="cs-CZ" dirty="0"/>
              <a:t>poruchy korových funkcí řídících pohyb: </a:t>
            </a:r>
          </a:p>
          <a:p>
            <a:pPr marL="514350" indent="-514350">
              <a:buAutoNum type="arabicPeriod"/>
            </a:pPr>
            <a:r>
              <a:rPr lang="cs-CZ" dirty="0"/>
              <a:t>gnostická (</a:t>
            </a:r>
            <a:r>
              <a:rPr lang="cs-CZ" dirty="0" err="1"/>
              <a:t>ideativní</a:t>
            </a:r>
            <a:r>
              <a:rPr lang="cs-CZ" dirty="0"/>
              <a:t>, senzorická, percepční) – participují na ní smyslové modality – představa i plán pohybu, který chce jedinec provést - uvědomujeme si čím a jak pohybujeme, jak rychle, jak držíme hlavu- kvalita jednoho senzorického systému (jedné modality) nebo kvalita </a:t>
            </a:r>
            <a:r>
              <a:rPr lang="cs-CZ" dirty="0" err="1"/>
              <a:t>multisenzorická</a:t>
            </a:r>
            <a:r>
              <a:rPr lang="cs-CZ" dirty="0"/>
              <a:t> gnostická – proprioceptivní, taktilní, vestibulární, zraková, sluchová </a:t>
            </a:r>
          </a:p>
          <a:p>
            <a:pPr marL="514350" indent="-514350">
              <a:buAutoNum type="arabicPeriod"/>
            </a:pPr>
            <a:r>
              <a:rPr lang="cs-CZ" dirty="0"/>
              <a:t>motorická (exekutivní, expresní) – motorická koordinace, obratnost, realizace pohybu </a:t>
            </a:r>
          </a:p>
          <a:p>
            <a:pPr marL="514350" indent="-514350">
              <a:buAutoNum type="arabicPeriod"/>
            </a:pPr>
            <a:r>
              <a:rPr lang="cs-CZ" dirty="0"/>
              <a:t>ideomotorická (porucha plánování pohybu, pohybové paměti).</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476672"/>
            <a:ext cx="8229600" cy="5649491"/>
          </a:xfrm>
        </p:spPr>
        <p:txBody>
          <a:bodyPr>
            <a:normAutofit fontScale="77500" lnSpcReduction="20000"/>
          </a:bodyPr>
          <a:lstStyle/>
          <a:p>
            <a:r>
              <a:rPr lang="cs-CZ" dirty="0" err="1"/>
              <a:t>multisenzorická</a:t>
            </a:r>
            <a:r>
              <a:rPr lang="cs-CZ" dirty="0"/>
              <a:t> funkce ukazuje, jak jedinec pohybový úkol splní nebo mu bude jeho realizace dlouho trvat </a:t>
            </a:r>
          </a:p>
          <a:p>
            <a:pPr>
              <a:buFontTx/>
              <a:buChar char="-"/>
            </a:pPr>
            <a:r>
              <a:rPr lang="cs-CZ" dirty="0"/>
              <a:t>při komplikované činnosti, může být daný jedinec schopný provést dílčí části samostatně, ale už nedokáže propojit- porušený </a:t>
            </a:r>
            <a:r>
              <a:rPr lang="cs-CZ" dirty="0" err="1"/>
              <a:t>timing</a:t>
            </a:r>
            <a:r>
              <a:rPr lang="cs-CZ" dirty="0"/>
              <a:t> jednotlivých částí pohybových činností</a:t>
            </a:r>
          </a:p>
          <a:p>
            <a:pPr>
              <a:buFontTx/>
              <a:buChar char="-"/>
            </a:pPr>
            <a:r>
              <a:rPr lang="cs-CZ" dirty="0"/>
              <a:t>poruchy selektivní hybnosti- izolované pohyby, posturální selekce, porucha relaxačních funkcí (iradiace pohybu do celého těla, napětí svalů např. při čtení) </a:t>
            </a:r>
          </a:p>
          <a:p>
            <a:pPr>
              <a:buFontTx/>
              <a:buChar char="-"/>
            </a:pPr>
            <a:r>
              <a:rPr lang="cs-CZ" dirty="0"/>
              <a:t>poruchy v náboru motorických jednotek - porucha silového přizpůsobení (dítě tlačí na pastelku)</a:t>
            </a:r>
          </a:p>
          <a:p>
            <a:pPr>
              <a:buFontTx/>
              <a:buChar char="-"/>
            </a:pPr>
            <a:r>
              <a:rPr lang="cs-CZ" dirty="0"/>
              <a:t>chybí schopnost pomalého a plynulého pohybu – vnímat průběh pohybu, ne jen cíl </a:t>
            </a:r>
          </a:p>
          <a:p>
            <a:pPr>
              <a:buFontTx/>
              <a:buChar char="-"/>
            </a:pPr>
            <a:r>
              <a:rPr lang="cs-CZ" dirty="0"/>
              <a:t>poruchy rytmu- poruchy plynulosti a rychlosti pohybu, porucha rovnovážných funkcí, poruchy pohybového odhadu – </a:t>
            </a:r>
            <a:r>
              <a:rPr lang="cs-CZ" dirty="0" err="1"/>
              <a:t>diadochokinéza</a:t>
            </a: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404664"/>
            <a:ext cx="8229600" cy="5721499"/>
          </a:xfrm>
        </p:spPr>
        <p:txBody>
          <a:bodyPr>
            <a:normAutofit/>
          </a:bodyPr>
          <a:lstStyle/>
          <a:p>
            <a:r>
              <a:rPr lang="cs-CZ" dirty="0"/>
              <a:t>gnosticko-percepční funkce</a:t>
            </a:r>
          </a:p>
          <a:p>
            <a:pPr>
              <a:buFontTx/>
              <a:buChar char="-"/>
            </a:pPr>
            <a:r>
              <a:rPr lang="cs-CZ" dirty="0" err="1"/>
              <a:t>propriocepce</a:t>
            </a:r>
            <a:r>
              <a:rPr lang="cs-CZ" dirty="0"/>
              <a:t> </a:t>
            </a:r>
          </a:p>
          <a:p>
            <a:pPr>
              <a:buFontTx/>
              <a:buChar char="-"/>
            </a:pPr>
            <a:r>
              <a:rPr lang="cs-CZ" dirty="0"/>
              <a:t> taktilní čití (důležité pro podání informací o identifikaci těla v prostoru, důležitá role kůže)</a:t>
            </a:r>
          </a:p>
          <a:p>
            <a:pPr>
              <a:buFontTx/>
              <a:buChar char="-"/>
            </a:pPr>
            <a:r>
              <a:rPr lang="cs-CZ" dirty="0"/>
              <a:t>vestibulární funkce (statická a dynamická složka – poloha a pohyb hlavy)</a:t>
            </a:r>
          </a:p>
          <a:p>
            <a:pPr>
              <a:buFontTx/>
              <a:buChar char="-"/>
            </a:pPr>
            <a:r>
              <a:rPr lang="cs-CZ" dirty="0"/>
              <a:t>optická funkce (rozlišení vzdálenosti, optická představa i se zavřenýma očima, reakce např. na letící míč),periferní vidění, 3D vidění</a:t>
            </a:r>
          </a:p>
          <a:p>
            <a:pPr>
              <a:buFontTx/>
              <a:buChar char="-"/>
            </a:pPr>
            <a:r>
              <a:rPr lang="cs-CZ" dirty="0"/>
              <a:t>sluchová funkce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692696"/>
            <a:ext cx="8229600" cy="6165304"/>
          </a:xfrm>
        </p:spPr>
        <p:txBody>
          <a:bodyPr/>
          <a:lstStyle/>
          <a:p>
            <a:r>
              <a:rPr lang="cs-CZ" dirty="0"/>
              <a:t>využití všech modalit pro dokonalou motorickou funkci (např. tenista nedokáže dokonale hrát s ucpanýma ušima)- v pohybovém chování využíváme hlavně našich silných modalit, proto je nutné pracovat s oslabenou modalitou</a:t>
            </a:r>
          </a:p>
          <a:p>
            <a:pPr>
              <a:buFontTx/>
              <a:buChar char="-"/>
            </a:pPr>
            <a:r>
              <a:rPr lang="cs-CZ" dirty="0"/>
              <a:t>v případě poruchy těchto funkcí – vývojová dyspraxie</a:t>
            </a:r>
          </a:p>
          <a:p>
            <a:pPr>
              <a:buFontTx/>
              <a:buChar char="-"/>
            </a:pPr>
            <a:r>
              <a:rPr lang="cs-CZ" dirty="0"/>
              <a:t>vysoká kvalita těchto funkcí – předpoklad nadání – hudebního, sportovního, profesního..</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TESTY</a:t>
            </a:r>
          </a:p>
        </p:txBody>
      </p:sp>
      <p:sp>
        <p:nvSpPr>
          <p:cNvPr id="3" name="Zástupný symbol pro obsah 2"/>
          <p:cNvSpPr>
            <a:spLocks noGrp="1"/>
          </p:cNvSpPr>
          <p:nvPr>
            <p:ph idx="1"/>
          </p:nvPr>
        </p:nvSpPr>
        <p:spPr>
          <a:xfrm>
            <a:off x="457200" y="1124744"/>
            <a:ext cx="8229600" cy="5733256"/>
          </a:xfrm>
        </p:spPr>
        <p:txBody>
          <a:bodyPr>
            <a:normAutofit fontScale="70000" lnSpcReduction="20000"/>
          </a:bodyPr>
          <a:lstStyle/>
          <a:p>
            <a:pPr>
              <a:buNone/>
            </a:pPr>
            <a:endParaRPr lang="cs-CZ" dirty="0"/>
          </a:p>
          <a:p>
            <a:r>
              <a:rPr lang="cs-CZ" dirty="0"/>
              <a:t> </a:t>
            </a:r>
            <a:r>
              <a:rPr lang="cs-CZ" dirty="0" err="1"/>
              <a:t>propriocepce</a:t>
            </a:r>
            <a:endParaRPr lang="cs-CZ" dirty="0"/>
          </a:p>
          <a:p>
            <a:pPr>
              <a:buFontTx/>
              <a:buChar char="-"/>
            </a:pPr>
            <a:r>
              <a:rPr lang="cs-CZ" dirty="0"/>
              <a:t>body image </a:t>
            </a:r>
            <a:r>
              <a:rPr lang="cs-CZ" dirty="0" err="1"/>
              <a:t>assesment</a:t>
            </a:r>
            <a:r>
              <a:rPr lang="cs-CZ" dirty="0"/>
              <a:t> – představa o svém těle </a:t>
            </a:r>
          </a:p>
          <a:p>
            <a:pPr>
              <a:buNone/>
            </a:pPr>
            <a:r>
              <a:rPr lang="cs-CZ" dirty="0" err="1"/>
              <a:t>Př</a:t>
            </a:r>
            <a:r>
              <a:rPr lang="cs-CZ" dirty="0"/>
              <a:t>: ukaž, nakresli, jak si myslíš, že máš velkou svoji nohu, ramena, pánev…pacient sděluje informaci jak se vnímá (porucha také např. u mentální anorexie) </a:t>
            </a:r>
          </a:p>
          <a:p>
            <a:pPr>
              <a:buFontTx/>
              <a:buChar char="-"/>
            </a:pPr>
            <a:r>
              <a:rPr lang="cs-CZ" dirty="0"/>
              <a:t>kinestezie: vnímání polohy, pohybu, napodobit polohy bez optické kontroly </a:t>
            </a:r>
            <a:r>
              <a:rPr lang="cs-CZ" dirty="0" err="1"/>
              <a:t>Př</a:t>
            </a:r>
            <a:r>
              <a:rPr lang="cs-CZ" dirty="0"/>
              <a:t>: dáme HK do určité polohy, zpět a znovu ji tam dát – </a:t>
            </a:r>
            <a:r>
              <a:rPr lang="cs-CZ" dirty="0" err="1"/>
              <a:t>např</a:t>
            </a:r>
            <a:r>
              <a:rPr lang="cs-CZ" dirty="0"/>
              <a:t> se značkou na papíru nebo na zdi </a:t>
            </a:r>
          </a:p>
          <a:p>
            <a:pPr>
              <a:buFontTx/>
              <a:buChar char="-"/>
            </a:pPr>
            <a:r>
              <a:rPr lang="cs-CZ" dirty="0"/>
              <a:t>testy pro proprioceptivní vnímání tvarů, rozdílu hmotnosti, velikosti.. </a:t>
            </a:r>
            <a:r>
              <a:rPr lang="cs-CZ" dirty="0" err="1"/>
              <a:t>Př</a:t>
            </a:r>
            <a:r>
              <a:rPr lang="cs-CZ" dirty="0"/>
              <a:t>: test dle </a:t>
            </a:r>
            <a:r>
              <a:rPr lang="cs-CZ" dirty="0" err="1"/>
              <a:t>Petriové</a:t>
            </a:r>
            <a:r>
              <a:rPr lang="cs-CZ" dirty="0"/>
              <a:t>, 2 různě naplněné sklenice položit na záda, v sedu na dlaň…při poruše možné nadhodnocení čí podhodnocení bolesti, vázáno na poruchy pozornosti a koncentrace</a:t>
            </a:r>
          </a:p>
          <a:p>
            <a:pPr>
              <a:buFontTx/>
              <a:buChar char="-"/>
            </a:pPr>
            <a:r>
              <a:rPr lang="cs-CZ" dirty="0"/>
              <a:t>taktilní čití – kožní percepce: </a:t>
            </a:r>
            <a:r>
              <a:rPr lang="cs-CZ" dirty="0" err="1"/>
              <a:t>grafestézie</a:t>
            </a:r>
            <a:r>
              <a:rPr lang="cs-CZ" dirty="0"/>
              <a:t> kůže – často rozdílná na trupu a akrech </a:t>
            </a:r>
          </a:p>
          <a:p>
            <a:pPr>
              <a:buFontTx/>
              <a:buChar char="-"/>
            </a:pPr>
            <a:r>
              <a:rPr lang="cs-CZ" dirty="0"/>
              <a:t>selektivní hybnost: motoricko-exekutivní funkce: izolované pohybu očí, jazyka, prstů na nohách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TESTY-DĚTI</a:t>
            </a:r>
          </a:p>
        </p:txBody>
      </p:sp>
      <p:sp>
        <p:nvSpPr>
          <p:cNvPr id="3" name="Zástupný symbol pro obsah 2"/>
          <p:cNvSpPr>
            <a:spLocks noGrp="1"/>
          </p:cNvSpPr>
          <p:nvPr>
            <p:ph idx="1"/>
          </p:nvPr>
        </p:nvSpPr>
        <p:spPr>
          <a:xfrm>
            <a:off x="457200" y="1340768"/>
            <a:ext cx="8229600" cy="4785395"/>
          </a:xfrm>
        </p:spPr>
        <p:txBody>
          <a:bodyPr>
            <a:normAutofit lnSpcReduction="10000"/>
          </a:bodyPr>
          <a:lstStyle/>
          <a:p>
            <a:r>
              <a:rPr lang="cs-CZ" dirty="0"/>
              <a:t>např. MABC-2 (</a:t>
            </a:r>
            <a:r>
              <a:rPr lang="cs-CZ" dirty="0" err="1"/>
              <a:t>movement</a:t>
            </a:r>
            <a:r>
              <a:rPr lang="cs-CZ" dirty="0"/>
              <a:t> </a:t>
            </a:r>
            <a:r>
              <a:rPr lang="cs-CZ" dirty="0" err="1"/>
              <a:t>assessment</a:t>
            </a:r>
            <a:r>
              <a:rPr lang="cs-CZ" dirty="0"/>
              <a:t> </a:t>
            </a:r>
            <a:r>
              <a:rPr lang="cs-CZ" dirty="0" err="1"/>
              <a:t>battery</a:t>
            </a:r>
            <a:r>
              <a:rPr lang="cs-CZ" dirty="0"/>
              <a:t> </a:t>
            </a:r>
            <a:r>
              <a:rPr lang="cs-CZ" dirty="0" err="1"/>
              <a:t>for</a:t>
            </a:r>
            <a:r>
              <a:rPr lang="cs-CZ" dirty="0"/>
              <a:t> </a:t>
            </a:r>
            <a:r>
              <a:rPr lang="cs-CZ" dirty="0" err="1"/>
              <a:t>children</a:t>
            </a:r>
            <a:r>
              <a:rPr lang="cs-CZ" dirty="0"/>
              <a:t>)</a:t>
            </a:r>
          </a:p>
          <a:p>
            <a:pPr>
              <a:buNone/>
            </a:pPr>
            <a:r>
              <a:rPr lang="cs-CZ" dirty="0"/>
              <a:t>-  manuální dovednosti</a:t>
            </a:r>
          </a:p>
          <a:p>
            <a:pPr>
              <a:buFontTx/>
              <a:buChar char="-"/>
            </a:pPr>
            <a:r>
              <a:rPr lang="cs-CZ" dirty="0"/>
              <a:t>míření a chytání</a:t>
            </a:r>
          </a:p>
          <a:p>
            <a:pPr>
              <a:buFontTx/>
              <a:buChar char="-"/>
            </a:pPr>
            <a:r>
              <a:rPr lang="cs-CZ" dirty="0"/>
              <a:t>rovnováha</a:t>
            </a:r>
          </a:p>
          <a:p>
            <a:pPr>
              <a:buFontTx/>
              <a:buChar char="-"/>
            </a:pPr>
            <a:r>
              <a:rPr lang="cs-CZ" dirty="0"/>
              <a:t>do 12 let  korigovat,od 12 let strategie jak kompenzovat </a:t>
            </a:r>
          </a:p>
          <a:p>
            <a:pPr>
              <a:buFontTx/>
              <a:buChar char="-"/>
            </a:pPr>
            <a:r>
              <a:rPr lang="cs-CZ" dirty="0"/>
              <a:t>3 roky hrubá motorika, 6-7 let jemná motorika</a:t>
            </a:r>
          </a:p>
          <a:p>
            <a:pPr>
              <a:buFontTx/>
              <a:buChar char="-"/>
            </a:pPr>
            <a:r>
              <a:rPr lang="cs-CZ" dirty="0"/>
              <a:t>8-12 let- zlatý věk motoriky</a:t>
            </a:r>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TotalTime>
  <Words>1128</Words>
  <Application>Microsoft Office PowerPoint</Application>
  <PresentationFormat>Předvádění na obrazovce (4:3)</PresentationFormat>
  <Paragraphs>84</Paragraphs>
  <Slides>15</Slides>
  <Notes>1</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15</vt:i4>
      </vt:variant>
    </vt:vector>
  </HeadingPairs>
  <TitlesOfParts>
    <vt:vector size="18" baseType="lpstr">
      <vt:lpstr>Arial</vt:lpstr>
      <vt:lpstr>Calibri</vt:lpstr>
      <vt:lpstr>Motiv sady Office</vt:lpstr>
      <vt:lpstr>KLINICKÁ PROPEDEUTIKA</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TESTY</vt:lpstr>
      <vt:lpstr>TESTY-DĚTI</vt:lpstr>
      <vt:lpstr>Prezentace aplikace PowerPoint</vt:lpstr>
      <vt:lpstr>Prezentace aplikace PowerPoint</vt:lpstr>
      <vt:lpstr>ROZVOJ IDEOMOTORICKÝCH SCHOPNOSTÍ</vt:lpstr>
      <vt:lpstr>mentální trénink</vt:lpstr>
      <vt:lpstr>mentální trénink</vt:lpstr>
      <vt:lpstr>Prezentace aplikace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KLINICKÁ PROPEDEUTIKA</dc:title>
  <dc:creator>sabina</dc:creator>
  <cp:lastModifiedBy>Sabina Bartošová</cp:lastModifiedBy>
  <cp:revision>1</cp:revision>
  <dcterms:created xsi:type="dcterms:W3CDTF">2023-03-05T18:13:20Z</dcterms:created>
  <dcterms:modified xsi:type="dcterms:W3CDTF">2023-12-29T10:01:02Z</dcterms:modified>
</cp:coreProperties>
</file>