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4" r:id="rId8"/>
    <p:sldId id="262" r:id="rId9"/>
    <p:sldId id="263" r:id="rId10"/>
    <p:sldId id="27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60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9911CDD-DAF2-4DEC-BD74-5E3F4A6AA1AA}" type="datetimeFigureOut">
              <a:rPr lang="cs-CZ" smtClean="0"/>
              <a:pPr/>
              <a:t>03.04.2024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11CDD-DAF2-4DEC-BD74-5E3F4A6AA1AA}" type="datetimeFigureOut">
              <a:rPr lang="cs-CZ" smtClean="0"/>
              <a:pPr/>
              <a:t>03.04.2024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C2B72-66E7-4F01-99B5-4DD61D8A4CC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cz.mckenzieinstitut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Metody fyzioterapie 2</a:t>
            </a:r>
          </a:p>
        </p:txBody>
      </p:sp>
      <p:sp>
        <p:nvSpPr>
          <p:cNvPr id="3" name="Podnadpis 2"/>
          <p:cNvSpPr>
            <a:spLocks noGrp="1"/>
          </p:cNvSpPr>
          <p:nvPr>
            <p:ph type="subTitle" idx="1"/>
          </p:nvPr>
        </p:nvSpPr>
        <p:spPr/>
        <p:txBody>
          <a:bodyPr/>
          <a:lstStyle/>
          <a:p>
            <a:r>
              <a:rPr lang="cs-CZ" dirty="0" err="1"/>
              <a:t>S</a:t>
            </a:r>
            <a:r>
              <a:rPr lang="cs-CZ" dirty="0"/>
              <a:t>.Bartošová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mckenzie.jpg"/>
          <p:cNvPicPr>
            <a:picLocks noGrp="1" noChangeAspect="1"/>
          </p:cNvPicPr>
          <p:nvPr>
            <p:ph idx="4294967295"/>
          </p:nvPr>
        </p:nvPicPr>
        <p:blipFill>
          <a:blip r:embed="rId2" cstate="print"/>
          <a:stretch>
            <a:fillRect/>
          </a:stretch>
        </p:blipFill>
        <p:spPr>
          <a:xfrm>
            <a:off x="467544" y="1412777"/>
            <a:ext cx="3672408" cy="2448272"/>
          </a:xfrm>
        </p:spPr>
      </p:pic>
      <p:pic>
        <p:nvPicPr>
          <p:cNvPr id="5" name="Obrázek 4" descr="mc fl.jpg"/>
          <p:cNvPicPr>
            <a:picLocks noChangeAspect="1"/>
          </p:cNvPicPr>
          <p:nvPr/>
        </p:nvPicPr>
        <p:blipFill>
          <a:blip r:embed="rId3" cstate="print"/>
          <a:stretch>
            <a:fillRect/>
          </a:stretch>
        </p:blipFill>
        <p:spPr>
          <a:xfrm>
            <a:off x="5004048" y="3284984"/>
            <a:ext cx="2733675" cy="166687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36712"/>
            <a:ext cx="8229600" cy="5289451"/>
          </a:xfrm>
        </p:spPr>
        <p:txBody>
          <a:bodyPr/>
          <a:lstStyle/>
          <a:p>
            <a:pPr>
              <a:buFont typeface="Wingdings" pitchFamily="2" charset="2"/>
              <a:buChar char="Ø"/>
            </a:pPr>
            <a:r>
              <a:rPr lang="cs-CZ" dirty="0"/>
              <a:t>metoda se zabývá několika stupňovou prevencí- je založena na principu, že příčina bolesti je způsobená mechanickým podnětem a dá se tedy opět řešit mechanicky</a:t>
            </a:r>
          </a:p>
          <a:p>
            <a:pPr>
              <a:buFont typeface="Wingdings" pitchFamily="2" charset="2"/>
              <a:buChar char="Ø"/>
            </a:pPr>
            <a:r>
              <a:rPr lang="cs-CZ" dirty="0"/>
              <a:t>tento diagnostický a terapeutický systém s hlavním zaměřením na pacienty s </a:t>
            </a:r>
            <a:r>
              <a:rPr lang="cs-CZ" dirty="0" err="1"/>
              <a:t>vertebrogenními</a:t>
            </a:r>
            <a:r>
              <a:rPr lang="cs-CZ" dirty="0"/>
              <a:t> obtížemi vypracoval v 60. letech 20. století Robin </a:t>
            </a:r>
            <a:r>
              <a:rPr lang="cs-CZ" dirty="0" err="1"/>
              <a:t>McKenzie</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08720"/>
            <a:ext cx="8229600" cy="5217443"/>
          </a:xfrm>
        </p:spPr>
        <p:txBody>
          <a:bodyPr>
            <a:normAutofit fontScale="85000" lnSpcReduction="20000"/>
          </a:bodyPr>
          <a:lstStyle/>
          <a:p>
            <a:pPr>
              <a:buFont typeface="Wingdings" pitchFamily="2" charset="2"/>
              <a:buChar char="Ø"/>
            </a:pPr>
            <a:r>
              <a:rPr lang="cs-CZ" dirty="0"/>
              <a:t>za vznik a rozvoj </a:t>
            </a:r>
            <a:r>
              <a:rPr lang="cs-CZ" dirty="0" err="1"/>
              <a:t>McKenzie</a:t>
            </a:r>
            <a:r>
              <a:rPr lang="cs-CZ" dirty="0"/>
              <a:t> systému může náhoda v roce1956 Robin </a:t>
            </a:r>
            <a:r>
              <a:rPr lang="cs-CZ" dirty="0" err="1"/>
              <a:t>McKenzie</a:t>
            </a:r>
            <a:r>
              <a:rPr lang="cs-CZ" dirty="0"/>
              <a:t> na své klinice ve Wellingtonu náhodně pozoroval změnu stavu u pacienta, který trpěl bolestí na pravé straně dolní části zad, která se šířila až ke kolenu. Stav pacienta se po třech týdnech konvenční terapie nelepšil. Měl problém stát vzpřímeně, mohl se ohnout do flexe, ale extenze mu činila problém. Pacient si lehl na břicho na rehabilitační lehátko, které zůstalo omylem po předchozím pacientovi na horním konci 31 zvýšené. Pacient setrval v pasivní extenzi trupu přibližně pět minut. Když se R. </a:t>
            </a:r>
            <a:r>
              <a:rPr lang="cs-CZ" dirty="0" err="1"/>
              <a:t>McKenzie</a:t>
            </a:r>
            <a:r>
              <a:rPr lang="cs-CZ" dirty="0"/>
              <a:t> vrátil, byl překvapen, že pacient udával výrazné zlepšení obtíží. Bolest v dolní končetině ustoupila a navíc se bolest v zádech přemístila z pravé strany na střed.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332656"/>
            <a:ext cx="8229600" cy="5822107"/>
          </a:xfrm>
        </p:spPr>
        <p:txBody>
          <a:bodyPr/>
          <a:lstStyle/>
          <a:p>
            <a:pPr>
              <a:buFont typeface="Wingdings" pitchFamily="2" charset="2"/>
              <a:buChar char="Ø"/>
            </a:pPr>
            <a:r>
              <a:rPr lang="cs-CZ" dirty="0" err="1"/>
              <a:t>McKenzie</a:t>
            </a:r>
            <a:r>
              <a:rPr lang="cs-CZ" dirty="0"/>
              <a:t> systém používá opakovaných pohybů do maximálního rozsahu pohybu a pozoruje odezvu symptomů na tento pohyb. Na základě subjektivních příznaků a objektivního vyšetření vyplyne klasifikace bolestivých obtíží na poruchový, dysfunkční a posturální syndrom.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688"/>
            <a:ext cx="8229600" cy="5505475"/>
          </a:xfrm>
        </p:spPr>
        <p:txBody>
          <a:bodyPr/>
          <a:lstStyle/>
          <a:p>
            <a:r>
              <a:rPr lang="cs-CZ" b="1" dirty="0"/>
              <a:t>posturální syndrom </a:t>
            </a:r>
            <a:r>
              <a:rPr lang="cs-CZ" dirty="0"/>
              <a:t>– špatné držení těla, kdy abnormální tlak působí na jinak zdravou tkáň-bolest se vyskytuje pouze lokálně v oblasti páteře- opakované testy pohybu nic nevyprovokují, jelikož patologický mechanismus spočívá ve statickém přetížení Terapie je zaměřena na edukaci správného držení těla a změnu pohybového chován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672"/>
            <a:ext cx="8229600" cy="5649491"/>
          </a:xfrm>
        </p:spPr>
        <p:txBody>
          <a:bodyPr>
            <a:normAutofit fontScale="92500" lnSpcReduction="20000"/>
          </a:bodyPr>
          <a:lstStyle/>
          <a:p>
            <a:r>
              <a:rPr lang="cs-CZ" b="1" dirty="0"/>
              <a:t>dysfunkční syndrom </a:t>
            </a:r>
            <a:r>
              <a:rPr lang="cs-CZ" dirty="0"/>
              <a:t>– je pravým opakem. Je charakterizován normálním tlakem na abnormální tkáň- bolest provokována na konci rozsahu pohybu a po cvičení nadále nepřetrvává. Podle pohybu, který při vyšetření provokuje příznaky, se jedná o dysfunkci flekční, extenční, rotační, atd. Terapie se volí do omezeného pohybu po dobu několika týdnů. Princip léčby spočívá v protažení zkrácené tkáně. Účinky terapie se dostavují pozvolna, proto je potřeba pacienta důsledně motivovat k </a:t>
            </a:r>
            <a:r>
              <a:rPr lang="cs-CZ" dirty="0" err="1"/>
              <a:t>autoterapii</a:t>
            </a:r>
            <a:r>
              <a:rPr lang="cs-CZ" dirty="0"/>
              <a:t>. K </a:t>
            </a:r>
            <a:r>
              <a:rPr lang="cs-CZ" dirty="0" err="1"/>
              <a:t>remodelaci</a:t>
            </a:r>
            <a:r>
              <a:rPr lang="cs-CZ" dirty="0"/>
              <a:t> tkáně dochází nejdříve po třech týdnech. Terapie je doprovázena posturální korekcí.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688"/>
            <a:ext cx="8229600" cy="5505475"/>
          </a:xfrm>
        </p:spPr>
        <p:txBody>
          <a:bodyPr>
            <a:normAutofit lnSpcReduction="10000"/>
          </a:bodyPr>
          <a:lstStyle/>
          <a:p>
            <a:r>
              <a:rPr lang="cs-CZ" b="1" dirty="0"/>
              <a:t>poruchový syndrom (</a:t>
            </a:r>
            <a:r>
              <a:rPr lang="cs-CZ" b="1" dirty="0" err="1"/>
              <a:t>derangement</a:t>
            </a:r>
            <a:r>
              <a:rPr lang="cs-CZ" dirty="0"/>
              <a:t>)-anatomická léze, nejčastěji </a:t>
            </a:r>
            <a:r>
              <a:rPr lang="cs-CZ" dirty="0" err="1"/>
              <a:t>diskogenní</a:t>
            </a:r>
            <a:r>
              <a:rPr lang="cs-CZ" dirty="0"/>
              <a:t> poruchy. Typicky se bolest objevuje během vykonávání určitého pohybu, např. během vstávání ze sedu do stoje. Tlak vyvolaný jedním směrem obtíže prohlubuje, zatímco tlak opačným směrem obvykle uvolňuje bolest. </a:t>
            </a:r>
            <a:r>
              <a:rPr lang="cs-CZ" dirty="0" err="1"/>
              <a:t>Derangement</a:t>
            </a:r>
            <a:r>
              <a:rPr lang="cs-CZ" dirty="0"/>
              <a:t> se nejčastěji popisuje u krční a bederní páteře. Poruchové syndromy se klinicky rozlišují podle lokalizace, typu a průběhu bolesti. Opakované testy pohybu jsou při vyšetření pozitivní a provokují příznaky (</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5577483"/>
          </a:xfrm>
        </p:spPr>
        <p:txBody>
          <a:bodyPr/>
          <a:lstStyle/>
          <a:p>
            <a:pPr>
              <a:buFont typeface="Wingdings" pitchFamily="2" charset="2"/>
              <a:buChar char="Ø"/>
            </a:pPr>
            <a:r>
              <a:rPr lang="cs-CZ" dirty="0"/>
              <a:t>každý z uvedených syndromů vyžaduje specifický přístup k terapii, proto je přesná diagnostika předpokladem úspěchu léčby. Volba principu terapie vyplývá z reakcí při vyšetření do všech směrů pohybu. Anamnéza je pečlivě zaměřena na chování symptomů v běžném denním životě</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260648"/>
            <a:ext cx="8229600" cy="5865515"/>
          </a:xfrm>
        </p:spPr>
        <p:txBody>
          <a:bodyPr>
            <a:normAutofit fontScale="92500" lnSpcReduction="10000"/>
          </a:bodyPr>
          <a:lstStyle/>
          <a:p>
            <a:pPr>
              <a:buFont typeface="Wingdings" pitchFamily="2" charset="2"/>
              <a:buChar char="Ø"/>
            </a:pPr>
            <a:r>
              <a:rPr lang="cs-CZ" dirty="0" err="1"/>
              <a:t>McKenzie</a:t>
            </a:r>
            <a:r>
              <a:rPr lang="cs-CZ" dirty="0"/>
              <a:t> metodika pracuje s pojmy centralizace a </a:t>
            </a:r>
            <a:r>
              <a:rPr lang="cs-CZ" dirty="0" err="1"/>
              <a:t>periferizace</a:t>
            </a:r>
            <a:r>
              <a:rPr lang="cs-CZ" dirty="0"/>
              <a:t>. Prognosticky dobrým znamením je centralizace, kdy se příznaky v důsledku provádění opakovaných pohybů posunují od periferie k centru. Opakem je </a:t>
            </a:r>
            <a:r>
              <a:rPr lang="cs-CZ" dirty="0" err="1"/>
              <a:t>periferizace</a:t>
            </a:r>
            <a:r>
              <a:rPr lang="cs-CZ" dirty="0"/>
              <a:t>, kdy je nutné opět provést vyšetření a upravit terapii. V terapii všeobecně platí, že se používají pohyby, které působí centralizaci příznaků nebo je zcela odstraňují</a:t>
            </a:r>
          </a:p>
          <a:p>
            <a:pPr>
              <a:buFont typeface="Wingdings" pitchFamily="2" charset="2"/>
              <a:buChar char="Ø"/>
            </a:pPr>
            <a:r>
              <a:rPr lang="cs-CZ" dirty="0"/>
              <a:t>známky zlepšení při terapii : centralizace bolesti, změna konstantní bolesti na intermitentní, snížení frekvence bolesti, zvětšení rozsahu pohybu, obnovení pohybu nebo snížení nutné medikace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36712"/>
            <a:ext cx="8229600" cy="5289451"/>
          </a:xfrm>
        </p:spPr>
        <p:txBody>
          <a:bodyPr/>
          <a:lstStyle/>
          <a:p>
            <a:pPr>
              <a:buFont typeface="Wingdings" pitchFamily="2" charset="2"/>
              <a:buChar char="Ø"/>
            </a:pPr>
            <a:r>
              <a:rPr lang="cs-CZ" dirty="0"/>
              <a:t>kontraindikace:</a:t>
            </a:r>
          </a:p>
          <a:p>
            <a:pPr>
              <a:buFontTx/>
              <a:buChar char="-"/>
            </a:pPr>
            <a:r>
              <a:rPr lang="cs-CZ" dirty="0"/>
              <a:t>pacienti s metastázemi</a:t>
            </a:r>
          </a:p>
          <a:p>
            <a:pPr>
              <a:buFontTx/>
              <a:buChar char="-"/>
            </a:pPr>
            <a:r>
              <a:rPr lang="cs-CZ" dirty="0"/>
              <a:t>s nemechanickými obtížemi</a:t>
            </a:r>
          </a:p>
          <a:p>
            <a:pPr>
              <a:buFontTx/>
              <a:buChar char="-"/>
            </a:pPr>
            <a:r>
              <a:rPr lang="cs-CZ" dirty="0"/>
              <a:t>s akutními záněty</a:t>
            </a:r>
          </a:p>
          <a:p>
            <a:pPr>
              <a:buFontTx/>
              <a:buChar char="-"/>
            </a:pPr>
            <a:r>
              <a:rPr lang="cs-CZ" dirty="0"/>
              <a:t>s anomáliemi kostních struktur</a:t>
            </a:r>
          </a:p>
          <a:p>
            <a:pPr>
              <a:buFontTx/>
              <a:buChar char="-"/>
            </a:pPr>
            <a:r>
              <a:rPr lang="cs-CZ" dirty="0"/>
              <a:t>případě, že při žádném pohybu či poloze nedojde ke změně příznaků a dochází k </a:t>
            </a:r>
            <a:r>
              <a:rPr lang="cs-CZ" dirty="0" err="1"/>
              <a:t>periferizaci</a:t>
            </a:r>
            <a:r>
              <a:rPr lang="cs-CZ"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218258"/>
          </a:xfrm>
        </p:spPr>
        <p:txBody>
          <a:bodyPr/>
          <a:lstStyle/>
          <a:p>
            <a:r>
              <a:rPr lang="cs-CZ" dirty="0" err="1"/>
              <a:t>Klappovo</a:t>
            </a:r>
            <a:r>
              <a:rPr lang="cs-CZ" dirty="0"/>
              <a:t> lezení</a:t>
            </a:r>
          </a:p>
        </p:txBody>
      </p:sp>
      <p:sp>
        <p:nvSpPr>
          <p:cNvPr id="3" name="Zástupný symbol pro obsah 2"/>
          <p:cNvSpPr>
            <a:spLocks noGrp="1"/>
          </p:cNvSpPr>
          <p:nvPr>
            <p:ph idx="1"/>
          </p:nvPr>
        </p:nvSpPr>
        <p:spPr/>
        <p:txBody>
          <a:bodyPr>
            <a:normAutofit fontScale="85000" lnSpcReduction="10000"/>
          </a:bodyPr>
          <a:lstStyle/>
          <a:p>
            <a:pPr marL="514350" indent="-514350">
              <a:buNone/>
            </a:pPr>
            <a:r>
              <a:rPr lang="cs-CZ" dirty="0"/>
              <a:t>     </a:t>
            </a:r>
          </a:p>
          <a:p>
            <a:pPr marL="514350" indent="-514350">
              <a:buNone/>
            </a:pPr>
            <a:endParaRPr lang="cs-CZ" dirty="0"/>
          </a:p>
          <a:p>
            <a:pPr marL="514350" indent="-514350">
              <a:buNone/>
            </a:pPr>
            <a:r>
              <a:rPr lang="cs-CZ" dirty="0"/>
              <a:t>MUDr. Rudolf </a:t>
            </a:r>
            <a:r>
              <a:rPr lang="cs-CZ" dirty="0" err="1"/>
              <a:t>Klapp</a:t>
            </a:r>
            <a:r>
              <a:rPr lang="cs-CZ" dirty="0"/>
              <a:t> žil v letech 1873-1949, byl německým ortopedem, celoživotně se věnoval léčbě idiopatické skoliózy. Svou metodu vypracoval během 2. světové války, publikována však byla až jeho synem </a:t>
            </a:r>
            <a:r>
              <a:rPr lang="cs-CZ" dirty="0" err="1"/>
              <a:t>Bernhardem</a:t>
            </a:r>
            <a:r>
              <a:rPr lang="cs-CZ" dirty="0"/>
              <a:t> </a:t>
            </a:r>
            <a:r>
              <a:rPr lang="cs-CZ" dirty="0" err="1"/>
              <a:t>Klappem</a:t>
            </a:r>
            <a:r>
              <a:rPr lang="cs-CZ" dirty="0"/>
              <a:t>. Metodu založil na lezení po čtyřech (na základě pozorování zvířat ).</a:t>
            </a:r>
          </a:p>
          <a:p>
            <a:pPr marL="514350" indent="-514350">
              <a:buNone/>
            </a:pPr>
            <a:r>
              <a:rPr lang="cs-CZ" dirty="0"/>
              <a:t>      vypozoroval, že při lezení po čtyřech působí na páteř v jednom okamžiku síly mobilizační, posilovací, protahovací a korekční</a:t>
            </a:r>
          </a:p>
        </p:txBody>
      </p:sp>
      <p:pic>
        <p:nvPicPr>
          <p:cNvPr id="4" name="Obrázek 3" descr="klapp.jpg"/>
          <p:cNvPicPr>
            <a:picLocks noChangeAspect="1"/>
          </p:cNvPicPr>
          <p:nvPr/>
        </p:nvPicPr>
        <p:blipFill>
          <a:blip r:embed="rId2" cstate="print"/>
          <a:stretch>
            <a:fillRect/>
          </a:stretch>
        </p:blipFill>
        <p:spPr>
          <a:xfrm>
            <a:off x="6516216" y="0"/>
            <a:ext cx="2160240" cy="25649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64704"/>
            <a:ext cx="8229600" cy="5361459"/>
          </a:xfrm>
        </p:spPr>
        <p:txBody>
          <a:bodyPr>
            <a:normAutofit/>
          </a:bodyPr>
          <a:lstStyle/>
          <a:p>
            <a:pPr>
              <a:buNone/>
            </a:pPr>
            <a:r>
              <a:rPr lang="cs-CZ" dirty="0"/>
              <a:t>   Ve třicátých letech 19. století založil Rudolf </a:t>
            </a:r>
            <a:r>
              <a:rPr lang="cs-CZ" dirty="0" err="1"/>
              <a:t>Klapp</a:t>
            </a:r>
            <a:r>
              <a:rPr lang="cs-CZ" dirty="0"/>
              <a:t> první domov pro děti s idiopatickou skoliózou a chabým držením těla (Čápová, 2016). Po domově i mimo něj se děti mohly pohybovat pouze po čtyřech.</a:t>
            </a:r>
          </a:p>
          <a:p>
            <a:pPr>
              <a:buNone/>
            </a:pPr>
            <a:r>
              <a:rPr lang="cs-CZ" dirty="0"/>
              <a:t>    Protože však tento celkový a nepřetržitý horizontální režim přinášel i problémy v podobě přetížení kolenních kloubů a rukou a problém s postupnou znovu </a:t>
            </a:r>
            <a:r>
              <a:rPr lang="cs-CZ" dirty="0" err="1"/>
              <a:t>vertikalizací</a:t>
            </a:r>
            <a:r>
              <a:rPr lang="cs-CZ" dirty="0"/>
              <a:t> dětí, od tohoto léčebného postupu se upustilo.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332656"/>
            <a:ext cx="8229600" cy="5793507"/>
          </a:xfrm>
        </p:spPr>
        <p:txBody>
          <a:bodyPr>
            <a:normAutofit fontScale="92500" lnSpcReduction="20000"/>
          </a:bodyPr>
          <a:lstStyle/>
          <a:p>
            <a:pPr>
              <a:buFont typeface="Wingdings" pitchFamily="2" charset="2"/>
              <a:buChar char="Ø"/>
            </a:pPr>
            <a:r>
              <a:rPr lang="cs-CZ" dirty="0"/>
              <a:t>lokomoce v </a:t>
            </a:r>
            <a:r>
              <a:rPr lang="cs-CZ" dirty="0" err="1"/>
              <a:t>kvadrupedální</a:t>
            </a:r>
            <a:r>
              <a:rPr lang="cs-CZ" dirty="0"/>
              <a:t> pozici</a:t>
            </a:r>
          </a:p>
          <a:p>
            <a:pPr>
              <a:buFont typeface="Wingdings" pitchFamily="2" charset="2"/>
              <a:buChar char="Ø"/>
            </a:pPr>
            <a:r>
              <a:rPr lang="cs-CZ" dirty="0"/>
              <a:t>páteř je rozložená mezi čtyři body opory a při současné lokomoci se přímo ovlivňuje její </a:t>
            </a:r>
            <a:r>
              <a:rPr lang="cs-CZ" dirty="0" err="1"/>
              <a:t>rotabilita</a:t>
            </a:r>
            <a:r>
              <a:rPr lang="cs-CZ" dirty="0"/>
              <a:t> a protažení a současně dochází k posilování svalového korzetu</a:t>
            </a:r>
          </a:p>
          <a:p>
            <a:pPr>
              <a:buFont typeface="Wingdings" pitchFamily="2" charset="2"/>
              <a:buChar char="Ø"/>
            </a:pPr>
            <a:r>
              <a:rPr lang="cs-CZ" dirty="0"/>
              <a:t>v ontogenezi považována </a:t>
            </a:r>
            <a:r>
              <a:rPr lang="cs-CZ" dirty="0" err="1"/>
              <a:t>kvadrupedální</a:t>
            </a:r>
            <a:r>
              <a:rPr lang="cs-CZ" dirty="0"/>
              <a:t> lokomoce za vyspělý </a:t>
            </a:r>
            <a:r>
              <a:rPr lang="cs-CZ" dirty="0" err="1"/>
              <a:t>lokomotorický</a:t>
            </a:r>
            <a:r>
              <a:rPr lang="cs-CZ" dirty="0"/>
              <a:t> vzor</a:t>
            </a:r>
          </a:p>
          <a:p>
            <a:pPr>
              <a:buFont typeface="Wingdings" pitchFamily="2" charset="2"/>
              <a:buChar char="Ø"/>
            </a:pPr>
            <a:r>
              <a:rPr lang="cs-CZ" dirty="0"/>
              <a:t>páteř napřímená jako  bez lordóz a kyfóz a je stabilizovaná, pružná a </a:t>
            </a:r>
            <a:r>
              <a:rPr lang="cs-CZ" dirty="0" err="1"/>
              <a:t>rotabilní</a:t>
            </a:r>
            <a:r>
              <a:rPr lang="cs-CZ" dirty="0"/>
              <a:t>- na jednom konci páteře je stabilizovaná pánev v neutrálním postavení (tzn. ve středním postavení mezi </a:t>
            </a:r>
            <a:r>
              <a:rPr lang="cs-CZ" dirty="0" err="1"/>
              <a:t>anteverzí</a:t>
            </a:r>
            <a:r>
              <a:rPr lang="cs-CZ" dirty="0"/>
              <a:t> a retroverzí) a na druhém konci je hlava také stabilizovaná v neutrálním postavení (mezi </a:t>
            </a:r>
            <a:r>
              <a:rPr lang="cs-CZ" dirty="0" err="1"/>
              <a:t>anteflexí</a:t>
            </a:r>
            <a:r>
              <a:rPr lang="cs-CZ" dirty="0"/>
              <a:t> a retroflexí) </a:t>
            </a:r>
          </a:p>
        </p:txBody>
      </p:sp>
      <p:pic>
        <p:nvPicPr>
          <p:cNvPr id="4" name="Obrázek 3" descr="klapp1.jpg"/>
          <p:cNvPicPr>
            <a:picLocks noChangeAspect="1"/>
          </p:cNvPicPr>
          <p:nvPr/>
        </p:nvPicPr>
        <p:blipFill>
          <a:blip r:embed="rId2" cstate="print"/>
          <a:stretch>
            <a:fillRect/>
          </a:stretch>
        </p:blipFill>
        <p:spPr>
          <a:xfrm>
            <a:off x="6732240" y="1916832"/>
            <a:ext cx="1800200" cy="132739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8229600" cy="5937523"/>
          </a:xfrm>
        </p:spPr>
        <p:txBody>
          <a:bodyPr>
            <a:normAutofit fontScale="62500" lnSpcReduction="20000"/>
          </a:bodyPr>
          <a:lstStyle/>
          <a:p>
            <a:pPr>
              <a:buFont typeface="Wingdings" pitchFamily="2" charset="2"/>
              <a:buChar char="Ø"/>
            </a:pPr>
            <a:r>
              <a:rPr lang="cs-CZ" dirty="0"/>
              <a:t>V metodě </a:t>
            </a:r>
            <a:r>
              <a:rPr lang="cs-CZ" dirty="0" err="1"/>
              <a:t>Klappovo</a:t>
            </a:r>
            <a:r>
              <a:rPr lang="cs-CZ" dirty="0"/>
              <a:t> lezení jsou využívány dva bazální typy lezení</a:t>
            </a:r>
          </a:p>
          <a:p>
            <a:r>
              <a:rPr lang="cs-CZ" dirty="0"/>
              <a:t> zkřížené lezení- </a:t>
            </a:r>
            <a:r>
              <a:rPr lang="cs-CZ" dirty="0" err="1"/>
              <a:t>Kreuzgang</a:t>
            </a:r>
            <a:r>
              <a:rPr lang="cs-CZ" dirty="0"/>
              <a:t>- odrazové končetiny kontralaterální končetiny </a:t>
            </a:r>
          </a:p>
          <a:p>
            <a:pPr>
              <a:buNone/>
            </a:pPr>
            <a:r>
              <a:rPr lang="cs-CZ" dirty="0"/>
              <a:t>     </a:t>
            </a:r>
          </a:p>
          <a:p>
            <a:pPr>
              <a:buNone/>
            </a:pPr>
            <a:r>
              <a:rPr lang="cs-CZ" dirty="0"/>
              <a:t> </a:t>
            </a:r>
          </a:p>
          <a:p>
            <a:endParaRPr lang="cs-CZ" dirty="0"/>
          </a:p>
          <a:p>
            <a:endParaRPr lang="cs-CZ" dirty="0"/>
          </a:p>
          <a:p>
            <a:endParaRPr lang="cs-CZ" dirty="0"/>
          </a:p>
          <a:p>
            <a:r>
              <a:rPr lang="cs-CZ" dirty="0"/>
              <a:t>mimochodné lezení- </a:t>
            </a:r>
            <a:r>
              <a:rPr lang="cs-CZ" dirty="0" err="1"/>
              <a:t>Passgang</a:t>
            </a:r>
            <a:r>
              <a:rPr lang="cs-CZ" dirty="0"/>
              <a:t>-odrazové </a:t>
            </a:r>
            <a:r>
              <a:rPr lang="cs-CZ" dirty="0" err="1"/>
              <a:t>ipsilaterální</a:t>
            </a:r>
            <a:r>
              <a:rPr lang="cs-CZ" dirty="0"/>
              <a:t> končetiny</a:t>
            </a:r>
          </a:p>
          <a:p>
            <a:endParaRPr lang="cs-CZ" dirty="0"/>
          </a:p>
          <a:p>
            <a:endParaRPr lang="cs-CZ" dirty="0"/>
          </a:p>
          <a:p>
            <a:endParaRPr lang="cs-CZ" dirty="0"/>
          </a:p>
          <a:p>
            <a:endParaRPr lang="cs-CZ" dirty="0"/>
          </a:p>
          <a:p>
            <a:endParaRPr lang="cs-CZ" dirty="0"/>
          </a:p>
          <a:p>
            <a:endParaRPr lang="cs-CZ" dirty="0"/>
          </a:p>
          <a:p>
            <a:r>
              <a:rPr lang="cs-CZ" dirty="0"/>
              <a:t>SKOLIÓZA</a:t>
            </a:r>
          </a:p>
          <a:p>
            <a:pPr>
              <a:buNone/>
            </a:pPr>
            <a:r>
              <a:rPr lang="cs-CZ" dirty="0"/>
              <a:t>-   </a:t>
            </a:r>
            <a:r>
              <a:rPr lang="cs-CZ" b="1" dirty="0"/>
              <a:t>zkřížené</a:t>
            </a:r>
            <a:r>
              <a:rPr lang="cs-CZ" dirty="0"/>
              <a:t> lezení se indikuje u </a:t>
            </a:r>
            <a:r>
              <a:rPr lang="cs-CZ" b="1" dirty="0"/>
              <a:t>C-foremních skolióz</a:t>
            </a:r>
          </a:p>
          <a:p>
            <a:pPr>
              <a:buFontTx/>
              <a:buChar char="-"/>
            </a:pPr>
            <a:r>
              <a:rPr lang="cs-CZ" b="1" dirty="0"/>
              <a:t>mimochodní typ </a:t>
            </a:r>
            <a:r>
              <a:rPr lang="cs-CZ" dirty="0"/>
              <a:t>lokomoce u </a:t>
            </a:r>
            <a:r>
              <a:rPr lang="cs-CZ" b="1" dirty="0"/>
              <a:t>skolióz typu S</a:t>
            </a:r>
          </a:p>
          <a:p>
            <a:pPr>
              <a:buFontTx/>
              <a:buChar char="-"/>
            </a:pPr>
            <a:r>
              <a:rPr lang="cs-CZ" dirty="0"/>
              <a:t>cvičení se pak může různě modifikovat právě podle toho, kde má docházet ke korekci křivky páteře</a:t>
            </a:r>
          </a:p>
        </p:txBody>
      </p:sp>
      <p:pic>
        <p:nvPicPr>
          <p:cNvPr id="4" name="Obrázek 3" descr="zkřížený vzor.jpg"/>
          <p:cNvPicPr>
            <a:picLocks noChangeAspect="1"/>
          </p:cNvPicPr>
          <p:nvPr/>
        </p:nvPicPr>
        <p:blipFill>
          <a:blip r:embed="rId2" cstate="print"/>
          <a:stretch>
            <a:fillRect/>
          </a:stretch>
        </p:blipFill>
        <p:spPr>
          <a:xfrm>
            <a:off x="4572000" y="836712"/>
            <a:ext cx="3333750" cy="1481336"/>
          </a:xfrm>
          <a:prstGeom prst="rect">
            <a:avLst/>
          </a:prstGeom>
        </p:spPr>
      </p:pic>
      <p:pic>
        <p:nvPicPr>
          <p:cNvPr id="5" name="Obrázek 4" descr="ipsyl klapp.jpg"/>
          <p:cNvPicPr>
            <a:picLocks noChangeAspect="1"/>
          </p:cNvPicPr>
          <p:nvPr/>
        </p:nvPicPr>
        <p:blipFill>
          <a:blip r:embed="rId3" cstate="print"/>
          <a:stretch>
            <a:fillRect/>
          </a:stretch>
        </p:blipFill>
        <p:spPr>
          <a:xfrm>
            <a:off x="4572000" y="2780928"/>
            <a:ext cx="3333750" cy="165618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688"/>
            <a:ext cx="8229600" cy="5505475"/>
          </a:xfrm>
        </p:spPr>
        <p:txBody>
          <a:bodyPr>
            <a:normAutofit fontScale="85000" lnSpcReduction="20000"/>
          </a:bodyPr>
          <a:lstStyle/>
          <a:p>
            <a:pPr>
              <a:buFont typeface="Wingdings" pitchFamily="2" charset="2"/>
              <a:buChar char="Ø"/>
            </a:pPr>
            <a:r>
              <a:rPr lang="cs-CZ" dirty="0"/>
              <a:t>v současném konceptu </a:t>
            </a:r>
            <a:r>
              <a:rPr lang="cs-CZ" dirty="0" err="1"/>
              <a:t>Klappova</a:t>
            </a:r>
            <a:r>
              <a:rPr lang="cs-CZ" dirty="0"/>
              <a:t> lezení je ve všech pozicích kladen důraz na pomalý a plynulý pohyb s překonáváním odporu podložky, který je navíc podporován tlakem opěrných končetin do ní během lezení</a:t>
            </a:r>
          </a:p>
          <a:p>
            <a:pPr>
              <a:buFont typeface="Wingdings" pitchFamily="2" charset="2"/>
              <a:buChar char="Ø"/>
            </a:pPr>
            <a:r>
              <a:rPr lang="cs-CZ" dirty="0"/>
              <a:t>při cvičení je důležité dodržovat základní daná pravidla: </a:t>
            </a:r>
          </a:p>
          <a:p>
            <a:pPr marL="514350" indent="-514350">
              <a:buNone/>
            </a:pPr>
            <a:r>
              <a:rPr lang="cs-CZ" dirty="0"/>
              <a:t> 1) tak zvaná startovací pozice, ze které pohyb začíná, musí být přesně nastavená</a:t>
            </a:r>
          </a:p>
          <a:p>
            <a:pPr marL="514350" indent="-514350">
              <a:buNone/>
            </a:pPr>
            <a:r>
              <a:rPr lang="cs-CZ" dirty="0"/>
              <a:t> 2) pohyb by měl být pomalý a plynulý</a:t>
            </a:r>
          </a:p>
          <a:p>
            <a:pPr marL="514350" indent="-514350">
              <a:buNone/>
            </a:pPr>
            <a:r>
              <a:rPr lang="cs-CZ" dirty="0"/>
              <a:t> 3) po celou dobu, a to i ve fázi kroku, by měl být vyvíjen tlak do podložky</a:t>
            </a:r>
          </a:p>
          <a:p>
            <a:pPr marL="514350" indent="-514350">
              <a:buNone/>
            </a:pPr>
            <a:r>
              <a:rPr lang="cs-CZ" dirty="0"/>
              <a:t> 4) v klíčových kloubech by měly být udrženy zevní rotace a mírné abdukce</a:t>
            </a:r>
          </a:p>
          <a:p>
            <a:pPr marL="514350" indent="-514350">
              <a:buNone/>
            </a:pPr>
            <a:r>
              <a:rPr lang="cs-CZ" dirty="0"/>
              <a:t>5) po celou dobu by měla být páteř držena v napřímení</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5577483"/>
          </a:xfrm>
        </p:spPr>
        <p:txBody>
          <a:bodyPr/>
          <a:lstStyle/>
          <a:p>
            <a:pPr>
              <a:buFont typeface="Wingdings" pitchFamily="2" charset="2"/>
              <a:buChar char="Ø"/>
            </a:pPr>
            <a:r>
              <a:rPr lang="cs-CZ" dirty="0"/>
              <a:t>vliv na aktivitu muskulatury při lezení má i charakter povrchu</a:t>
            </a:r>
          </a:p>
          <a:p>
            <a:pPr>
              <a:buNone/>
            </a:pPr>
            <a:r>
              <a:rPr lang="cs-CZ" dirty="0"/>
              <a:t>  - </a:t>
            </a:r>
            <a:r>
              <a:rPr lang="cs-CZ" b="1" dirty="0"/>
              <a:t>lezením na kluzkém </a:t>
            </a:r>
            <a:r>
              <a:rPr lang="cs-CZ" dirty="0"/>
              <a:t>povrchu se aktivuje více </a:t>
            </a:r>
            <a:r>
              <a:rPr lang="cs-CZ" b="1" dirty="0"/>
              <a:t>ventrální muskulatura </a:t>
            </a:r>
            <a:r>
              <a:rPr lang="cs-CZ" dirty="0"/>
              <a:t>a svaly </a:t>
            </a:r>
            <a:r>
              <a:rPr lang="cs-CZ" b="1" dirty="0"/>
              <a:t>dolních</a:t>
            </a:r>
            <a:r>
              <a:rPr lang="cs-CZ" dirty="0"/>
              <a:t> </a:t>
            </a:r>
            <a:r>
              <a:rPr lang="cs-CZ" b="1" dirty="0"/>
              <a:t>končetin</a:t>
            </a:r>
          </a:p>
          <a:p>
            <a:pPr>
              <a:buNone/>
            </a:pPr>
            <a:r>
              <a:rPr lang="cs-CZ" dirty="0"/>
              <a:t>  - </a:t>
            </a:r>
            <a:r>
              <a:rPr lang="cs-CZ" b="1" dirty="0"/>
              <a:t>lezením na koberci </a:t>
            </a:r>
            <a:r>
              <a:rPr lang="cs-CZ" dirty="0"/>
              <a:t>se více aktivují svaly na </a:t>
            </a:r>
            <a:r>
              <a:rPr lang="cs-CZ" b="1" dirty="0"/>
              <a:t>horních končetinách </a:t>
            </a:r>
            <a:r>
              <a:rPr lang="cs-CZ" dirty="0"/>
              <a:t>a </a:t>
            </a:r>
            <a:r>
              <a:rPr lang="cs-CZ" b="1" dirty="0"/>
              <a:t>dorzální muskulatuře trupu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c oblouk.jpg"/>
          <p:cNvPicPr>
            <a:picLocks noChangeAspect="1"/>
          </p:cNvPicPr>
          <p:nvPr/>
        </p:nvPicPr>
        <p:blipFill>
          <a:blip r:embed="rId2" cstate="print"/>
          <a:stretch>
            <a:fillRect/>
          </a:stretch>
        </p:blipFill>
        <p:spPr>
          <a:xfrm>
            <a:off x="1619672" y="1124744"/>
            <a:ext cx="2466975" cy="1847850"/>
          </a:xfrm>
          <a:prstGeom prst="rect">
            <a:avLst/>
          </a:prstGeom>
        </p:spPr>
      </p:pic>
      <p:pic>
        <p:nvPicPr>
          <p:cNvPr id="3" name="Obrázek 2" descr="klapp2.jpg"/>
          <p:cNvPicPr>
            <a:picLocks noChangeAspect="1"/>
          </p:cNvPicPr>
          <p:nvPr/>
        </p:nvPicPr>
        <p:blipFill>
          <a:blip r:embed="rId3" cstate="print"/>
          <a:stretch>
            <a:fillRect/>
          </a:stretch>
        </p:blipFill>
        <p:spPr>
          <a:xfrm>
            <a:off x="4644008" y="3140968"/>
            <a:ext cx="3261742" cy="251211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McKenzie</a:t>
            </a:r>
            <a:r>
              <a:rPr lang="cs-CZ" dirty="0"/>
              <a:t> metoda</a:t>
            </a:r>
          </a:p>
        </p:txBody>
      </p:sp>
      <p:sp>
        <p:nvSpPr>
          <p:cNvPr id="3" name="Zástupný symbol pro obsah 2"/>
          <p:cNvSpPr>
            <a:spLocks noGrp="1"/>
          </p:cNvSpPr>
          <p:nvPr>
            <p:ph idx="1"/>
          </p:nvPr>
        </p:nvSpPr>
        <p:spPr/>
        <p:txBody>
          <a:bodyPr>
            <a:normAutofit lnSpcReduction="10000"/>
          </a:bodyPr>
          <a:lstStyle/>
          <a:p>
            <a:pPr>
              <a:buNone/>
            </a:pPr>
            <a:r>
              <a:rPr lang="cs-CZ" dirty="0">
                <a:hlinkClick r:id="rId2"/>
              </a:rPr>
              <a:t>https://cz.mckenzieinstitute.org/</a:t>
            </a:r>
            <a:endParaRPr lang="cs-CZ" dirty="0"/>
          </a:p>
          <a:p>
            <a:pPr>
              <a:buFont typeface="Wingdings" pitchFamily="2" charset="2"/>
              <a:buChar char="Ø"/>
            </a:pPr>
            <a:r>
              <a:rPr lang="cs-CZ" dirty="0" err="1"/>
              <a:t>McKenzie</a:t>
            </a:r>
            <a:r>
              <a:rPr lang="cs-CZ" dirty="0"/>
              <a:t> metoda, se také nazývá jako Mechanická Diagnostika a Terapie, pro kterou je používána zkratka MDT, se zabývá diagnostikou a léčbou páteře, ale i periferních kloubů. Klíčem úspěchu této metody je hlavně aktivní zapojení pacientů, kteří provádí cviky určené dle předchozí diagnostiky jeho konkrétního problému</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1122</Words>
  <Application>Microsoft Office PowerPoint</Application>
  <PresentationFormat>Předvádění na obrazovce (4:3)</PresentationFormat>
  <Paragraphs>60</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Wingdings</vt:lpstr>
      <vt:lpstr>Motiv sady Office</vt:lpstr>
      <vt:lpstr>Metody fyzioterapie 2</vt:lpstr>
      <vt:lpstr>Klappovo lezení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McKenzie metoda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fyzioterapie 2</dc:title>
  <dc:creator>sabina</dc:creator>
  <cp:lastModifiedBy>sabinab@seznam.cz</cp:lastModifiedBy>
  <cp:revision>1</cp:revision>
  <dcterms:created xsi:type="dcterms:W3CDTF">2023-04-16T18:30:59Z</dcterms:created>
  <dcterms:modified xsi:type="dcterms:W3CDTF">2024-04-03T08:58:40Z</dcterms:modified>
</cp:coreProperties>
</file>