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1"/>
  </p:notesMasterIdLst>
  <p:handoutMasterIdLst>
    <p:handoutMasterId r:id="rId32"/>
  </p:handoutMasterIdLst>
  <p:sldIdLst>
    <p:sldId id="257" r:id="rId2"/>
    <p:sldId id="259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66" r:id="rId14"/>
    <p:sldId id="270" r:id="rId15"/>
    <p:sldId id="271" r:id="rId16"/>
    <p:sldId id="272" r:id="rId17"/>
    <p:sldId id="273" r:id="rId18"/>
    <p:sldId id="274" r:id="rId19"/>
    <p:sldId id="275" r:id="rId20"/>
    <p:sldId id="282" r:id="rId21"/>
    <p:sldId id="283" r:id="rId22"/>
    <p:sldId id="285" r:id="rId23"/>
    <p:sldId id="284" r:id="rId24"/>
    <p:sldId id="286" r:id="rId25"/>
    <p:sldId id="276" r:id="rId26"/>
    <p:sldId id="281" r:id="rId27"/>
    <p:sldId id="277" r:id="rId28"/>
    <p:sldId id="278" r:id="rId29"/>
    <p:sldId id="279" r:id="rId3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5768" autoAdjust="0"/>
  </p:normalViewPr>
  <p:slideViewPr>
    <p:cSldViewPr snapToGrid="0">
      <p:cViewPr>
        <p:scale>
          <a:sx n="64" d="100"/>
          <a:sy n="64" d="100"/>
        </p:scale>
        <p:origin x="870" y="48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4" Type="http://schemas.openxmlformats.org/officeDocument/2006/relationships/image" Target="../media/image21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4" Type="http://schemas.openxmlformats.org/officeDocument/2006/relationships/image" Target="../media/image2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8F62A7-7DE1-4B7F-A3AF-9CC9E4745FAC}" type="doc">
      <dgm:prSet loTypeId="urn:microsoft.com/office/officeart/2018/2/layout/IconCircle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AF3A88BE-EBE8-45AB-93E4-F27CFF48E84D}">
      <dgm:prSet/>
      <dgm:spPr/>
      <dgm:t>
        <a:bodyPr/>
        <a:lstStyle/>
        <a:p>
          <a:r>
            <a:rPr lang="cs-CZ" b="0"/>
            <a:t>Notebooky – únava, podrážděnost – izometrická kontrakce- zhoršení konvergence- chybný motorický výstup</a:t>
          </a:r>
          <a:endParaRPr lang="en-US"/>
        </a:p>
      </dgm:t>
    </dgm:pt>
    <dgm:pt modelId="{13AF9FD4-007A-41D4-A3F1-4EC734AF7F94}" type="parTrans" cxnId="{0E19B3C8-46E8-4F23-A7BE-95D64BDDC69D}">
      <dgm:prSet/>
      <dgm:spPr/>
      <dgm:t>
        <a:bodyPr/>
        <a:lstStyle/>
        <a:p>
          <a:endParaRPr lang="en-US"/>
        </a:p>
      </dgm:t>
    </dgm:pt>
    <dgm:pt modelId="{EBDCE699-186A-4A20-A5C1-18C853AF9DF9}" type="sibTrans" cxnId="{0E19B3C8-46E8-4F23-A7BE-95D64BDDC69D}">
      <dgm:prSet/>
      <dgm:spPr/>
      <dgm:t>
        <a:bodyPr/>
        <a:lstStyle/>
        <a:p>
          <a:endParaRPr lang="en-US"/>
        </a:p>
      </dgm:t>
    </dgm:pt>
    <dgm:pt modelId="{77D1C731-1151-4968-9AC1-2F3E51807115}">
      <dgm:prSet/>
      <dgm:spPr/>
      <dgm:t>
        <a:bodyPr/>
        <a:lstStyle/>
        <a:p>
          <a:r>
            <a:rPr lang="cs-CZ" b="0"/>
            <a:t>Každých 20 min.práce s počítačem- pohled dálky – ideálně do přírody</a:t>
          </a:r>
          <a:endParaRPr lang="en-US"/>
        </a:p>
      </dgm:t>
    </dgm:pt>
    <dgm:pt modelId="{1702A15B-818C-4400-BC1E-7E179EC9238E}" type="parTrans" cxnId="{E227BF4E-ACB2-4A70-B30B-2F88B79BB55C}">
      <dgm:prSet/>
      <dgm:spPr/>
      <dgm:t>
        <a:bodyPr/>
        <a:lstStyle/>
        <a:p>
          <a:endParaRPr lang="en-US"/>
        </a:p>
      </dgm:t>
    </dgm:pt>
    <dgm:pt modelId="{D5647DB5-9578-45C1-8411-ED6EF095CF2D}" type="sibTrans" cxnId="{E227BF4E-ACB2-4A70-B30B-2F88B79BB55C}">
      <dgm:prSet/>
      <dgm:spPr/>
      <dgm:t>
        <a:bodyPr/>
        <a:lstStyle/>
        <a:p>
          <a:endParaRPr lang="en-US"/>
        </a:p>
      </dgm:t>
    </dgm:pt>
    <dgm:pt modelId="{01030ADD-B88E-4E88-A9AE-A0A9539DB378}" type="pres">
      <dgm:prSet presAssocID="{798F62A7-7DE1-4B7F-A3AF-9CC9E4745FAC}" presName="root" presStyleCnt="0">
        <dgm:presLayoutVars>
          <dgm:dir/>
          <dgm:resizeHandles val="exact"/>
        </dgm:presLayoutVars>
      </dgm:prSet>
      <dgm:spPr/>
    </dgm:pt>
    <dgm:pt modelId="{9AD0DA39-825C-467C-9D7B-42A6152E2B14}" type="pres">
      <dgm:prSet presAssocID="{798F62A7-7DE1-4B7F-A3AF-9CC9E4745FAC}" presName="container" presStyleCnt="0">
        <dgm:presLayoutVars>
          <dgm:dir/>
          <dgm:resizeHandles val="exact"/>
        </dgm:presLayoutVars>
      </dgm:prSet>
      <dgm:spPr/>
    </dgm:pt>
    <dgm:pt modelId="{8053EA0A-01D1-4431-BF0E-0158F7CC5679}" type="pres">
      <dgm:prSet presAssocID="{AF3A88BE-EBE8-45AB-93E4-F27CFF48E84D}" presName="compNode" presStyleCnt="0"/>
      <dgm:spPr/>
    </dgm:pt>
    <dgm:pt modelId="{BB59D23A-3F3B-4709-B778-63212B7EB8D7}" type="pres">
      <dgm:prSet presAssocID="{AF3A88BE-EBE8-45AB-93E4-F27CFF48E84D}" presName="iconBgRect" presStyleLbl="bgShp" presStyleIdx="0" presStyleCnt="2"/>
      <dgm:spPr/>
    </dgm:pt>
    <dgm:pt modelId="{53FFCE98-4396-4D7F-B4C4-E82ADAFA48AB}" type="pres">
      <dgm:prSet presAssocID="{AF3A88BE-EBE8-45AB-93E4-F27CFF48E84D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rt with Pulse"/>
        </a:ext>
      </dgm:extLst>
    </dgm:pt>
    <dgm:pt modelId="{E2C4BF23-33D9-47F4-989F-8361D4E374D2}" type="pres">
      <dgm:prSet presAssocID="{AF3A88BE-EBE8-45AB-93E4-F27CFF48E84D}" presName="spaceRect" presStyleCnt="0"/>
      <dgm:spPr/>
    </dgm:pt>
    <dgm:pt modelId="{9F0F0A70-2578-44CB-BD72-AEACB0C0A187}" type="pres">
      <dgm:prSet presAssocID="{AF3A88BE-EBE8-45AB-93E4-F27CFF48E84D}" presName="textRect" presStyleLbl="revTx" presStyleIdx="0" presStyleCnt="2">
        <dgm:presLayoutVars>
          <dgm:chMax val="1"/>
          <dgm:chPref val="1"/>
        </dgm:presLayoutVars>
      </dgm:prSet>
      <dgm:spPr/>
    </dgm:pt>
    <dgm:pt modelId="{455A9D83-7FB1-404C-A164-70DB1D05E0C1}" type="pres">
      <dgm:prSet presAssocID="{EBDCE699-186A-4A20-A5C1-18C853AF9DF9}" presName="sibTrans" presStyleLbl="sibTrans2D1" presStyleIdx="0" presStyleCnt="0"/>
      <dgm:spPr/>
    </dgm:pt>
    <dgm:pt modelId="{F17AD9CE-D7FB-4B8D-8B38-C57987039D93}" type="pres">
      <dgm:prSet presAssocID="{77D1C731-1151-4968-9AC1-2F3E51807115}" presName="compNode" presStyleCnt="0"/>
      <dgm:spPr/>
    </dgm:pt>
    <dgm:pt modelId="{5B3961BE-6F3B-4CC8-8459-06726905F00D}" type="pres">
      <dgm:prSet presAssocID="{77D1C731-1151-4968-9AC1-2F3E51807115}" presName="iconBgRect" presStyleLbl="bgShp" presStyleIdx="1" presStyleCnt="2"/>
      <dgm:spPr/>
    </dgm:pt>
    <dgm:pt modelId="{7474D501-6D58-4379-B18D-0B1F728AB92C}" type="pres">
      <dgm:prSet presAssocID="{77D1C731-1151-4968-9AC1-2F3E51807115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ky"/>
        </a:ext>
      </dgm:extLst>
    </dgm:pt>
    <dgm:pt modelId="{EC4F646D-1408-44D3-8D2D-11389A155788}" type="pres">
      <dgm:prSet presAssocID="{77D1C731-1151-4968-9AC1-2F3E51807115}" presName="spaceRect" presStyleCnt="0"/>
      <dgm:spPr/>
    </dgm:pt>
    <dgm:pt modelId="{76359F89-63A3-4670-8540-326789F6E016}" type="pres">
      <dgm:prSet presAssocID="{77D1C731-1151-4968-9AC1-2F3E51807115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6F31D60A-8CDB-49F6-A732-8047981D71DC}" type="presOf" srcId="{AF3A88BE-EBE8-45AB-93E4-F27CFF48E84D}" destId="{9F0F0A70-2578-44CB-BD72-AEACB0C0A187}" srcOrd="0" destOrd="0" presId="urn:microsoft.com/office/officeart/2018/2/layout/IconCircleList"/>
    <dgm:cxn modelId="{43F83D0D-43CB-484E-B8E5-35195778869F}" type="presOf" srcId="{EBDCE699-186A-4A20-A5C1-18C853AF9DF9}" destId="{455A9D83-7FB1-404C-A164-70DB1D05E0C1}" srcOrd="0" destOrd="0" presId="urn:microsoft.com/office/officeart/2018/2/layout/IconCircleList"/>
    <dgm:cxn modelId="{395C2B12-DD16-4FD9-9351-601147D27AAF}" type="presOf" srcId="{77D1C731-1151-4968-9AC1-2F3E51807115}" destId="{76359F89-63A3-4670-8540-326789F6E016}" srcOrd="0" destOrd="0" presId="urn:microsoft.com/office/officeart/2018/2/layout/IconCircleList"/>
    <dgm:cxn modelId="{E227BF4E-ACB2-4A70-B30B-2F88B79BB55C}" srcId="{798F62A7-7DE1-4B7F-A3AF-9CC9E4745FAC}" destId="{77D1C731-1151-4968-9AC1-2F3E51807115}" srcOrd="1" destOrd="0" parTransId="{1702A15B-818C-4400-BC1E-7E179EC9238E}" sibTransId="{D5647DB5-9578-45C1-8411-ED6EF095CF2D}"/>
    <dgm:cxn modelId="{82A65971-09FF-44BE-83AF-21E37C9BF1C1}" type="presOf" srcId="{798F62A7-7DE1-4B7F-A3AF-9CC9E4745FAC}" destId="{01030ADD-B88E-4E88-A9AE-A0A9539DB378}" srcOrd="0" destOrd="0" presId="urn:microsoft.com/office/officeart/2018/2/layout/IconCircleList"/>
    <dgm:cxn modelId="{0E19B3C8-46E8-4F23-A7BE-95D64BDDC69D}" srcId="{798F62A7-7DE1-4B7F-A3AF-9CC9E4745FAC}" destId="{AF3A88BE-EBE8-45AB-93E4-F27CFF48E84D}" srcOrd="0" destOrd="0" parTransId="{13AF9FD4-007A-41D4-A3F1-4EC734AF7F94}" sibTransId="{EBDCE699-186A-4A20-A5C1-18C853AF9DF9}"/>
    <dgm:cxn modelId="{7802EEF4-D772-4612-8231-94C0AE90C08F}" type="presParOf" srcId="{01030ADD-B88E-4E88-A9AE-A0A9539DB378}" destId="{9AD0DA39-825C-467C-9D7B-42A6152E2B14}" srcOrd="0" destOrd="0" presId="urn:microsoft.com/office/officeart/2018/2/layout/IconCircleList"/>
    <dgm:cxn modelId="{49553807-5E5A-45E9-AFD9-95252DCC83F8}" type="presParOf" srcId="{9AD0DA39-825C-467C-9D7B-42A6152E2B14}" destId="{8053EA0A-01D1-4431-BF0E-0158F7CC5679}" srcOrd="0" destOrd="0" presId="urn:microsoft.com/office/officeart/2018/2/layout/IconCircleList"/>
    <dgm:cxn modelId="{73103A4F-4469-4C23-99A9-2A674654537B}" type="presParOf" srcId="{8053EA0A-01D1-4431-BF0E-0158F7CC5679}" destId="{BB59D23A-3F3B-4709-B778-63212B7EB8D7}" srcOrd="0" destOrd="0" presId="urn:microsoft.com/office/officeart/2018/2/layout/IconCircleList"/>
    <dgm:cxn modelId="{DC1CAF63-1078-4277-8716-0C07D1A475BA}" type="presParOf" srcId="{8053EA0A-01D1-4431-BF0E-0158F7CC5679}" destId="{53FFCE98-4396-4D7F-B4C4-E82ADAFA48AB}" srcOrd="1" destOrd="0" presId="urn:microsoft.com/office/officeart/2018/2/layout/IconCircleList"/>
    <dgm:cxn modelId="{21AC44F8-DF78-4593-8AFF-DDEE597A5A5B}" type="presParOf" srcId="{8053EA0A-01D1-4431-BF0E-0158F7CC5679}" destId="{E2C4BF23-33D9-47F4-989F-8361D4E374D2}" srcOrd="2" destOrd="0" presId="urn:microsoft.com/office/officeart/2018/2/layout/IconCircleList"/>
    <dgm:cxn modelId="{F7FAA6E0-4A94-4E3E-9459-A8A223C5D92C}" type="presParOf" srcId="{8053EA0A-01D1-4431-BF0E-0158F7CC5679}" destId="{9F0F0A70-2578-44CB-BD72-AEACB0C0A187}" srcOrd="3" destOrd="0" presId="urn:microsoft.com/office/officeart/2018/2/layout/IconCircleList"/>
    <dgm:cxn modelId="{726C940D-119F-4877-B1CD-091C023F8F03}" type="presParOf" srcId="{9AD0DA39-825C-467C-9D7B-42A6152E2B14}" destId="{455A9D83-7FB1-404C-A164-70DB1D05E0C1}" srcOrd="1" destOrd="0" presId="urn:microsoft.com/office/officeart/2018/2/layout/IconCircleList"/>
    <dgm:cxn modelId="{11B43AE2-839C-47BC-8037-227918B3ABBF}" type="presParOf" srcId="{9AD0DA39-825C-467C-9D7B-42A6152E2B14}" destId="{F17AD9CE-D7FB-4B8D-8B38-C57987039D93}" srcOrd="2" destOrd="0" presId="urn:microsoft.com/office/officeart/2018/2/layout/IconCircleList"/>
    <dgm:cxn modelId="{15143BD6-FB01-42C8-B1EC-31F70CC82AD5}" type="presParOf" srcId="{F17AD9CE-D7FB-4B8D-8B38-C57987039D93}" destId="{5B3961BE-6F3B-4CC8-8459-06726905F00D}" srcOrd="0" destOrd="0" presId="urn:microsoft.com/office/officeart/2018/2/layout/IconCircleList"/>
    <dgm:cxn modelId="{A7E2015F-D240-45C7-9765-F8453C290A34}" type="presParOf" srcId="{F17AD9CE-D7FB-4B8D-8B38-C57987039D93}" destId="{7474D501-6D58-4379-B18D-0B1F728AB92C}" srcOrd="1" destOrd="0" presId="urn:microsoft.com/office/officeart/2018/2/layout/IconCircleList"/>
    <dgm:cxn modelId="{9C64D8B3-2C56-40E7-A22F-A471411A82EF}" type="presParOf" srcId="{F17AD9CE-D7FB-4B8D-8B38-C57987039D93}" destId="{EC4F646D-1408-44D3-8D2D-11389A155788}" srcOrd="2" destOrd="0" presId="urn:microsoft.com/office/officeart/2018/2/layout/IconCircleList"/>
    <dgm:cxn modelId="{07F001C3-0F51-4A3E-B194-3564F85A9431}" type="presParOf" srcId="{F17AD9CE-D7FB-4B8D-8B38-C57987039D93}" destId="{76359F89-63A3-4670-8540-326789F6E016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59D23A-3F3B-4709-B778-63212B7EB8D7}">
      <dsp:nvSpPr>
        <dsp:cNvPr id="0" name=""/>
        <dsp:cNvSpPr/>
      </dsp:nvSpPr>
      <dsp:spPr>
        <a:xfrm>
          <a:off x="252615" y="1391646"/>
          <a:ext cx="1356705" cy="1356705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FFCE98-4396-4D7F-B4C4-E82ADAFA48AB}">
      <dsp:nvSpPr>
        <dsp:cNvPr id="0" name=""/>
        <dsp:cNvSpPr/>
      </dsp:nvSpPr>
      <dsp:spPr>
        <a:xfrm>
          <a:off x="537523" y="1676554"/>
          <a:ext cx="786888" cy="78688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0F0A70-2578-44CB-BD72-AEACB0C0A187}">
      <dsp:nvSpPr>
        <dsp:cNvPr id="0" name=""/>
        <dsp:cNvSpPr/>
      </dsp:nvSpPr>
      <dsp:spPr>
        <a:xfrm>
          <a:off x="1900043" y="1391646"/>
          <a:ext cx="3197947" cy="13567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/>
            <a:t>Notebooky – únava, podrážděnost – izometrická kontrakce- zhoršení konvergence- chybný motorický výstup</a:t>
          </a:r>
          <a:endParaRPr lang="en-US" sz="2000" kern="1200"/>
        </a:p>
      </dsp:txBody>
      <dsp:txXfrm>
        <a:off x="1900043" y="1391646"/>
        <a:ext cx="3197947" cy="1356705"/>
      </dsp:txXfrm>
    </dsp:sp>
    <dsp:sp modelId="{5B3961BE-6F3B-4CC8-8459-06726905F00D}">
      <dsp:nvSpPr>
        <dsp:cNvPr id="0" name=""/>
        <dsp:cNvSpPr/>
      </dsp:nvSpPr>
      <dsp:spPr>
        <a:xfrm>
          <a:off x="5655209" y="1391646"/>
          <a:ext cx="1356705" cy="1356705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74D501-6D58-4379-B18D-0B1F728AB92C}">
      <dsp:nvSpPr>
        <dsp:cNvPr id="0" name=""/>
        <dsp:cNvSpPr/>
      </dsp:nvSpPr>
      <dsp:spPr>
        <a:xfrm>
          <a:off x="5940117" y="1676554"/>
          <a:ext cx="786888" cy="78688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359F89-63A3-4670-8540-326789F6E016}">
      <dsp:nvSpPr>
        <dsp:cNvPr id="0" name=""/>
        <dsp:cNvSpPr/>
      </dsp:nvSpPr>
      <dsp:spPr>
        <a:xfrm>
          <a:off x="7302636" y="1391646"/>
          <a:ext cx="3197947" cy="13567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/>
            <a:t>Každých 20 min.práce s počítačem- pohled dálky – ideálně do přírody</a:t>
          </a:r>
          <a:endParaRPr lang="en-US" sz="2000" kern="1200"/>
        </a:p>
      </dsp:txBody>
      <dsp:txXfrm>
        <a:off x="7302636" y="1391646"/>
        <a:ext cx="3197947" cy="13567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4Vj78RX7oVo" TargetMode="Externa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BBE326E-112B-FC28-D62A-9D00E17D0A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B625AC-D9D8-0483-B146-845EC78612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FBC4879-A544-955B-4EA4-3F298F5D4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SOMATOSENZORIKA VE FYZIOTERAPII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C37D2F-B30B-E289-2F06-08368AB6C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Význam </a:t>
            </a:r>
            <a:r>
              <a:rPr lang="cs-CZ" b="1" dirty="0" err="1"/>
              <a:t>somatosenzorické</a:t>
            </a:r>
            <a:r>
              <a:rPr lang="cs-CZ" b="1" dirty="0"/>
              <a:t> </a:t>
            </a:r>
            <a:r>
              <a:rPr lang="cs-CZ" b="1" dirty="0" err="1"/>
              <a:t>aferentace</a:t>
            </a:r>
            <a:endParaRPr lang="cs-CZ" b="1" dirty="0"/>
          </a:p>
          <a:p>
            <a:pPr marL="72000" indent="0">
              <a:buNone/>
            </a:pPr>
            <a:endParaRPr lang="cs-CZ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 </a:t>
            </a:r>
            <a:r>
              <a:rPr lang="cs-CZ" dirty="0"/>
              <a:t>Ovlivňuje motorický výstup na jednotlivých úrovních řízení motoriky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Vědomá složka zprostředkuje vnímání vlastního těla, jeho interakce s prostředím a rekognici vzájemného kontaktu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Participace </a:t>
            </a:r>
            <a:r>
              <a:rPr lang="cs-CZ" dirty="0" err="1"/>
              <a:t>imbického</a:t>
            </a:r>
            <a:r>
              <a:rPr lang="cs-CZ" dirty="0"/>
              <a:t> systému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88498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624FAE-C1E1-56BF-D35B-B253259198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38F157-A222-E253-EE74-DE52CB6382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FA306F7-4801-4BFF-8386-AF3D53353B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38B13C99-9D64-2480-1568-EC698503A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Senzomotorická stimulace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6D737D5-E9BA-EA71-6FB8-55F456D91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Senzomotorická stimulace (SMS) – využívá se facilitace </a:t>
            </a:r>
            <a:r>
              <a:rPr lang="cs-CZ" dirty="0" err="1"/>
              <a:t>proprioceptorů</a:t>
            </a:r>
            <a:r>
              <a:rPr lang="cs-CZ" dirty="0"/>
              <a:t> několika oblastí, které ovlivňují řízení stoje a aktivaci spino-</a:t>
            </a:r>
            <a:r>
              <a:rPr lang="cs-CZ" dirty="0" err="1"/>
              <a:t>cerebello</a:t>
            </a:r>
            <a:r>
              <a:rPr lang="cs-CZ" dirty="0"/>
              <a:t>-vestibulárních drah.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Cílem metody je dosáhnout reflexní, automatické aktivace daných svalů a to tak, aby pohyb nevyžadoval výraznější kortikální kontrolu</a:t>
            </a:r>
          </a:p>
        </p:txBody>
      </p:sp>
    </p:spTree>
    <p:extLst>
      <p:ext uri="{BB962C8B-B14F-4D97-AF65-F5344CB8AC3E}">
        <p14:creationId xmlns:p14="http://schemas.microsoft.com/office/powerpoint/2010/main" val="2067884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FEA3576-0E0A-8F5C-0DB5-53D196AA67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40C2C7-3E33-9845-6CA7-D73D3E0069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7276218-E68D-7B45-71DB-604FFC59ADE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14001" y="924560"/>
            <a:ext cx="11778000" cy="490791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Vychází z dvoustupňového modelu motorického učení.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První stupeň - opakovaně nový pohyb, postupně budování základní pohybového programu -výrazná kortikální aktivita v oblasti parietálního a frontálního laloku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Řízení činnosti na této úrovni je náročné a velmi únavné, proto se mozek snaží o zjednodušení celého regulačního okruhu, a snaží o přesunutí veškerého řízení pohybu na nižší úroveň, tzn. subkortikálně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Druhý stupeň motorického učení, automatizace.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Nevýhoda - dojde-li k zafixování stereotypu – obtížně ovlivnitelné</a:t>
            </a:r>
          </a:p>
        </p:txBody>
      </p:sp>
    </p:spTree>
    <p:extLst>
      <p:ext uri="{BB962C8B-B14F-4D97-AF65-F5344CB8AC3E}">
        <p14:creationId xmlns:p14="http://schemas.microsoft.com/office/powerpoint/2010/main" val="19602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83CC33C-D7AF-AC85-AA8F-C4765FA796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0C4007-8B52-ABC1-8939-6F79B11013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F94E70D-823E-00CD-B357-94D6EC49C15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21921" y="1026160"/>
            <a:ext cx="12070080" cy="4806315"/>
          </a:xfrm>
        </p:spPr>
        <p:txBody>
          <a:bodyPr/>
          <a:lstStyle/>
          <a:p>
            <a:r>
              <a:rPr lang="cs-CZ" dirty="0"/>
              <a:t>Před cvičením na balančních pomůckách úprava funkce periferních struktur</a:t>
            </a:r>
          </a:p>
          <a:p>
            <a:r>
              <a:rPr lang="cs-CZ" dirty="0"/>
              <a:t>Pasivní pohyby</a:t>
            </a:r>
          </a:p>
          <a:p>
            <a:r>
              <a:rPr lang="cs-CZ" dirty="0"/>
              <a:t>Korekce reflexních změn</a:t>
            </a:r>
          </a:p>
          <a:p>
            <a:r>
              <a:rPr lang="cs-CZ" dirty="0"/>
              <a:t>Korekce chodidla, tzv. malá noha, které vede k vymodelování podélné a příčné klenby nožní, poté následuje korekce kolen, pánve, hlavy a ramen – </a:t>
            </a:r>
            <a:r>
              <a:rPr lang="cs-CZ" dirty="0" err="1"/>
              <a:t>Freeman</a:t>
            </a:r>
            <a:r>
              <a:rPr lang="cs-CZ" dirty="0"/>
              <a:t>- speciální cvičení s cílem zvýšení </a:t>
            </a:r>
            <a:r>
              <a:rPr lang="cs-CZ" dirty="0" err="1"/>
              <a:t>aference</a:t>
            </a:r>
            <a:r>
              <a:rPr lang="cs-CZ" dirty="0"/>
              <a:t> nohy </a:t>
            </a:r>
          </a:p>
        </p:txBody>
      </p:sp>
    </p:spTree>
    <p:extLst>
      <p:ext uri="{BB962C8B-B14F-4D97-AF65-F5344CB8AC3E}">
        <p14:creationId xmlns:p14="http://schemas.microsoft.com/office/powerpoint/2010/main" val="3095304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61A0B6E-38BD-EAFF-E920-1390F5E9F3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47F669-2304-BAAD-01C8-5660D3E147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F8F3D19-FC12-EEBD-DCF3-E6267A4FE3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E93D0323-F48C-6D13-398F-DBBFF23E1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6009CAB-F904-4215-6338-EE5834C05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640" y="1567577"/>
            <a:ext cx="10753200" cy="4139998"/>
          </a:xfrm>
        </p:spPr>
        <p:txBody>
          <a:bodyPr/>
          <a:lstStyle/>
          <a:p>
            <a:r>
              <a:rPr lang="cs-CZ" dirty="0"/>
              <a:t>VÁLCOVÉ A KULOVÉ ÚSEČE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26" name="Picture 2" descr="VÁLCOVÁ ÚSEČ">
            <a:extLst>
              <a:ext uri="{FF2B5EF4-FFF2-40B4-BE49-F238E27FC236}">
                <a16:creationId xmlns:a16="http://schemas.microsoft.com/office/drawing/2014/main" id="{C6DCB9E8-FEF1-05D6-1CE5-8B042819F4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190" y="2433038"/>
            <a:ext cx="26289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Kulová úseč - Fysiomed CS">
            <a:extLst>
              <a:ext uri="{FF2B5EF4-FFF2-40B4-BE49-F238E27FC236}">
                <a16:creationId xmlns:a16="http://schemas.microsoft.com/office/drawing/2014/main" id="{3CFCFADD-25DB-FE89-D3F3-4427918FFC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998" y="291115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59878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49C6FC-8C37-A290-CDBB-D7E741EEC5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FCBDE7-87CC-BF1B-FB0F-4BA52F4067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DC48BF7-27BE-2151-A5CC-D7501E5BB0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24D14FA5-C065-4B9F-45D7-44833B4B6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2BAE584-99FB-9E18-F5B3-14FD53CAB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6228" y="1692002"/>
            <a:ext cx="10346971" cy="4139998"/>
          </a:xfrm>
        </p:spPr>
        <p:txBody>
          <a:bodyPr/>
          <a:lstStyle/>
          <a:p>
            <a:r>
              <a:rPr lang="cs-CZ" dirty="0"/>
              <a:t>POSTUROMED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2050" name="Picture 2" descr="BIOSWING Provocation Module for Posturomed® | Kübler Sport">
            <a:extLst>
              <a:ext uri="{FF2B5EF4-FFF2-40B4-BE49-F238E27FC236}">
                <a16:creationId xmlns:a16="http://schemas.microsoft.com/office/drawing/2014/main" id="{5AAB3134-AD47-5DC5-DFBF-F6C4CC9EE3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240" y="2357438"/>
            <a:ext cx="2834323" cy="280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7366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492EE35-0EB5-2FAF-86AD-F78F73555B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648F53-7A17-53C1-3BCE-B00375686E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7DBB983-C7EA-4CF3-1A45-504F2FA4F6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69A89CB8-2CB3-C97B-F695-5BB6EC127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8515F34-4B42-32F1-6DD9-3334C8C20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9080" y="1567577"/>
            <a:ext cx="10753200" cy="4139998"/>
          </a:xfrm>
        </p:spPr>
        <p:txBody>
          <a:bodyPr/>
          <a:lstStyle/>
          <a:p>
            <a:r>
              <a:rPr lang="cs-CZ" dirty="0"/>
              <a:t>PROPRIOFOOD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3074" name="Picture 2" descr="Propriofoot | Hilarion eshop">
            <a:extLst>
              <a:ext uri="{FF2B5EF4-FFF2-40B4-BE49-F238E27FC236}">
                <a16:creationId xmlns:a16="http://schemas.microsoft.com/office/drawing/2014/main" id="{AF8A5D58-BA22-A19D-31E0-F47B42FD69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353" y="2708888"/>
            <a:ext cx="2466975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Propriofoot - balanční plošky">
            <a:extLst>
              <a:ext uri="{FF2B5EF4-FFF2-40B4-BE49-F238E27FC236}">
                <a16:creationId xmlns:a16="http://schemas.microsoft.com/office/drawing/2014/main" id="{4100E38C-40B4-D67B-D5C9-AC9761603A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8758" y="283160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5997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DACD8A1-859A-3E32-2C66-EE7D78A4B5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6B71AAC-2F24-95EE-B04D-A7DF1775E2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A38CC68-050E-2BAD-70FC-326605179A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72D9F942-D22E-14E0-6118-715C2BBDE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2A5821F-EBF3-31FF-CB0B-53A68F250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BALANČNÍ PŮLMÍČ – BOSU (</a:t>
            </a:r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dirty="0" err="1"/>
              <a:t>Sides</a:t>
            </a:r>
            <a:r>
              <a:rPr lang="cs-CZ" dirty="0"/>
              <a:t> Up)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098" name="Picture 2" descr="Rubber Blue Bossu Ball, 10 Inch at Rs 950/piece in Meerut | ID: 25896728833">
            <a:extLst>
              <a:ext uri="{FF2B5EF4-FFF2-40B4-BE49-F238E27FC236}">
                <a16:creationId xmlns:a16="http://schemas.microsoft.com/office/drawing/2014/main" id="{2EFEA331-98ED-6792-9A35-5B017FF667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334" y="2402840"/>
            <a:ext cx="3029585" cy="3865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80929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36E5036-FC9C-E5E1-2A9E-B13F8BBA4A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E5C3AC-E3E3-18E0-A2C2-0A559B2BDF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8CE1856-9C50-9B41-7231-0CBEED0F82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CC0E28F5-7115-7BBD-89C8-F5CB03F97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3BA8B15-887F-AB6D-B388-F075F4EC7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GYM-BALL</a:t>
            </a:r>
          </a:p>
        </p:txBody>
      </p:sp>
      <p:pic>
        <p:nvPicPr>
          <p:cNvPr id="5124" name="Picture 4" descr="Gymnastický míč Gymball 65cm + hustilka ZDARMA - KÖCK-SPORT s.r.o.">
            <a:extLst>
              <a:ext uri="{FF2B5EF4-FFF2-40B4-BE49-F238E27FC236}">
                <a16:creationId xmlns:a16="http://schemas.microsoft.com/office/drawing/2014/main" id="{1B085CE4-8335-72BF-4953-8F349FCDF3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432" y="2566034"/>
            <a:ext cx="3809048" cy="2859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14048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EABEF4E-18B5-9E7A-28FE-75518771B2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C9BF289-B565-1E58-31B4-5D45C9A714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E4E8BBB-7125-DC9B-7F72-C0EE9B958D0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8EB54F2F-7753-D345-9317-4C9C59BCA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DE02BBE-A4DE-A8B7-9A31-D5492E237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749" y="1692001"/>
            <a:ext cx="15850006" cy="6537827"/>
          </a:xfrm>
        </p:spPr>
        <p:txBody>
          <a:bodyPr/>
          <a:lstStyle/>
          <a:p>
            <a:r>
              <a:rPr lang="cs-CZ" dirty="0"/>
              <a:t>TRX- </a:t>
            </a:r>
            <a:r>
              <a:rPr lang="cs-CZ" dirty="0" err="1"/>
              <a:t>Total</a:t>
            </a:r>
            <a:r>
              <a:rPr lang="cs-CZ" dirty="0"/>
              <a:t> Body </a:t>
            </a:r>
            <a:r>
              <a:rPr lang="cs-CZ" dirty="0" err="1"/>
              <a:t>eXercises</a:t>
            </a: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6146" name="Picture 2" descr="TRX® - Fitness Spektrum - Posilovna Vrchlabí 400m2 nově otevřeno">
            <a:extLst>
              <a:ext uri="{FF2B5EF4-FFF2-40B4-BE49-F238E27FC236}">
                <a16:creationId xmlns:a16="http://schemas.microsoft.com/office/drawing/2014/main" id="{8C6B325C-0819-8828-02A6-FCEE691E00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2520" y="2414588"/>
            <a:ext cx="3327400" cy="320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90021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B7130A1-0455-0826-5DBF-E55E6FFE7D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7794C2-8F0B-DE74-3A8A-435F14F1FD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1CA3B45-FA21-7757-8853-24EF1AA17C7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B2A9BD85-D0C6-6027-887C-9AD9441AE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1936948-E2A8-F497-2F0D-A9CC16B09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Roller </a:t>
            </a:r>
            <a:r>
              <a:rPr lang="cs-CZ" dirty="0" err="1"/>
              <a:t>foam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7170" name="Picture 2" descr="SJH 510 Foam roler - cvičení Pillates - srovnání cen | Leano.cz">
            <a:extLst>
              <a:ext uri="{FF2B5EF4-FFF2-40B4-BE49-F238E27FC236}">
                <a16:creationId xmlns:a16="http://schemas.microsoft.com/office/drawing/2014/main" id="{810073CA-0B26-A48A-FA5C-E8182D1C7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38" y="235743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0961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C3C648F-E97D-E30B-A53F-D9FF81B156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1DE5DC-076D-689E-CE07-30A7E96079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A4ECEA-1459-085D-A593-EB565E634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D87468-E635-2053-3DD8-CACF8C8D1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Stereognostická</a:t>
            </a:r>
            <a:r>
              <a:rPr lang="cs-CZ" dirty="0"/>
              <a:t> funkce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Schopnost prostorového vnímání kontaktu se zevním prostředím (bez pomoci zraku) ve vztahu k našemu tělesnému schématu.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Lokální kontakt je odečítán ze změny v celkové </a:t>
            </a:r>
            <a:r>
              <a:rPr lang="cs-CZ" dirty="0" err="1"/>
              <a:t>somatosenzorickém</a:t>
            </a:r>
            <a:r>
              <a:rPr lang="cs-CZ" dirty="0"/>
              <a:t> aferentním setu a interpretován skrze vědomí tělesného schématu, popř. může být ještě přiřazen k již známému vjemu uloženému v paměti</a:t>
            </a:r>
          </a:p>
        </p:txBody>
      </p:sp>
    </p:spTree>
    <p:extLst>
      <p:ext uri="{BB962C8B-B14F-4D97-AF65-F5344CB8AC3E}">
        <p14:creationId xmlns:p14="http://schemas.microsoft.com/office/powerpoint/2010/main" val="902826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263B7A-9780-26FC-3006-74D1B31EAD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91C1DAF-4843-2195-9F1F-1A19CBF4BA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71634BA-6383-B0B1-5227-E3F5B8805EB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E1CC9AF2-1726-6499-3D64-D92B61792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Nácvik </a:t>
            </a:r>
            <a:r>
              <a:rPr lang="cs-CZ" dirty="0" err="1"/>
              <a:t>stereognozie</a:t>
            </a:r>
            <a:r>
              <a:rPr lang="cs-CZ" dirty="0"/>
              <a:t>, </a:t>
            </a:r>
            <a:r>
              <a:rPr lang="cs-CZ" dirty="0" err="1"/>
              <a:t>somatognozie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2483D67-C23E-9C6B-9C5F-36C008692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Stereognozie</a:t>
            </a:r>
            <a:r>
              <a:rPr lang="cs-CZ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je schopnost rozpoznávat kvality určitého objektu (velikost, teplotu, tvrdost, tvar, hmotnost). Předměty jsou za vyloučení zrakové kontroly vloženy do ruky nebo položeny na kůži.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Body image - tělesné schéma je vědomý obraz našeho těla -integrace </a:t>
            </a:r>
            <a:r>
              <a:rPr lang="cs-CZ" dirty="0" err="1"/>
              <a:t>somatosenzorické</a:t>
            </a:r>
            <a:r>
              <a:rPr lang="cs-CZ" dirty="0"/>
              <a:t> </a:t>
            </a:r>
            <a:r>
              <a:rPr lang="cs-CZ" dirty="0" err="1"/>
              <a:t>aference</a:t>
            </a:r>
            <a:r>
              <a:rPr lang="cs-CZ" dirty="0"/>
              <a:t> v area 40 zadního parietálního kortexu. Součástí perceptivně-kognitivního chápání těla je i ohodnocení velikostí a vztahů mezi jednotlivými částmi těla</a:t>
            </a:r>
          </a:p>
        </p:txBody>
      </p:sp>
    </p:spTree>
    <p:extLst>
      <p:ext uri="{BB962C8B-B14F-4D97-AF65-F5344CB8AC3E}">
        <p14:creationId xmlns:p14="http://schemas.microsoft.com/office/powerpoint/2010/main" val="17818618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0EA53EF-F466-4CE9-B731-E282D79F4F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A919CFC-30B6-1E92-C10A-BFD32500D4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5C8BFF7B-E095-0888-1479-11FA1180993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439863" y="59961"/>
            <a:ext cx="10752137" cy="487180"/>
          </a:xfrm>
        </p:spPr>
        <p:txBody>
          <a:bodyPr/>
          <a:lstStyle/>
          <a:p>
            <a:r>
              <a:rPr lang="cs-CZ" dirty="0"/>
              <a:t>Testy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EDF0319-A993-A4E5-DCB5-EB17D636177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41443" y="547142"/>
            <a:ext cx="11950557" cy="5285334"/>
          </a:xfrm>
        </p:spPr>
        <p:txBody>
          <a:bodyPr/>
          <a:lstStyle/>
          <a:p>
            <a:r>
              <a:rPr lang="cs-CZ" b="1" dirty="0"/>
              <a:t>Dle </a:t>
            </a:r>
            <a:r>
              <a:rPr lang="cs-CZ" b="1" dirty="0" err="1"/>
              <a:t>Perie</a:t>
            </a:r>
            <a:r>
              <a:rPr lang="cs-CZ" b="1" dirty="0"/>
              <a:t>- </a:t>
            </a:r>
            <a:r>
              <a:rPr lang="cs-CZ" dirty="0" err="1"/>
              <a:t>jvyšetřovaná</a:t>
            </a:r>
            <a:r>
              <a:rPr lang="cs-CZ" dirty="0"/>
              <a:t> osoba hodnotí standardní senzorické podněty. Podle výsledků můžeme vyšetřovaného zařadit do jedné ze tří skupin; zda podněty nadhodnocuje = </a:t>
            </a:r>
            <a:r>
              <a:rPr lang="cs-CZ" dirty="0" err="1"/>
              <a:t>augmentor</a:t>
            </a:r>
            <a:r>
              <a:rPr lang="cs-CZ" dirty="0"/>
              <a:t> ( ≥ 6mm), normálně hodnotí = </a:t>
            </a:r>
            <a:r>
              <a:rPr lang="cs-CZ" dirty="0" err="1"/>
              <a:t>moderate</a:t>
            </a:r>
            <a:r>
              <a:rPr lang="cs-CZ" dirty="0"/>
              <a:t> nebo podhodnocuje = </a:t>
            </a:r>
            <a:r>
              <a:rPr lang="cs-CZ" dirty="0" err="1"/>
              <a:t>reducer</a:t>
            </a:r>
            <a:r>
              <a:rPr lang="cs-CZ" dirty="0"/>
              <a:t> ( ≥ 6mm</a:t>
            </a:r>
          </a:p>
          <a:p>
            <a:r>
              <a:rPr lang="cs-CZ" dirty="0"/>
              <a:t>Proband sedí se zavázanýma očima před stolem se dvěma dřevěnými bloky. Testovací blok má tvar hranolu o stejné šířce po celé délce, vyhodnocovací blok má rovněž tvar hranolu, ale jeho šířka se postupně zužuje jako u jehlanu. Vyšetřovaná osoba má zavřené oči a ohmatává pravou rukou mezi palcem a ukazovákem testovací blok po dobu asi 30 sekund a snaží se zapamatovat si jeho šíři. Po uplynutí této doby se pokusí druhou rukou mezi palcem a ukazovákem nalézt na vyhodnocovacím bloku ve tvaru jehlanu stejnou šíři, kterou si zapamatoval z předchozí palpace. Pokus se opakuje třikrát na jednu stranu. </a:t>
            </a:r>
          </a:p>
        </p:txBody>
      </p:sp>
    </p:spTree>
    <p:extLst>
      <p:ext uri="{BB962C8B-B14F-4D97-AF65-F5344CB8AC3E}">
        <p14:creationId xmlns:p14="http://schemas.microsoft.com/office/powerpoint/2010/main" val="31447785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37385B9-CFA5-84D6-2D0D-1BA67C766C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FFCD93-2F78-F184-8C4F-1782CD8238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CD509F-BCDD-F3F5-FCEC-D5D47167A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A0AAC42-2228-17FC-89AE-593641627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Proband sedí se zavázanýma očima před stolem se dvěma dřevěnými bloky. Testovací blok má tvar hranolu o stejné šířce po celé délce, vyhodnocovací blok má rovněž tvar hranolu, ale jeho šířka se postupně zužuje jako u jehlanu. Vyšetřovaná osoba má zavřené oči a ohmatává pravou rukou mezi palcem a ukazovákem testovací blok po dobu asi 30 sekund a snaží se zapamatovat si jeho šíři. Po uplynutí této doby se pokusí druhou rukou mezi palcem a ukazovákem nalézt na vyhodnocovacím bloku ve tvaru jehlanu stejnou šíři, kterou si zapamatoval z předchozí palpace. Pokus se opakuje třikrát na jednu stranu.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11646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BD59D40-B7B4-3F7B-7F3F-7740163ECC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73BAC62-2EB9-F209-870F-B54B395F8A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0EBBF5F-FE17-A3AE-572C-7B708D93C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204D79A-0A25-DEBE-9569-AFFCBBAAB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 err="1"/>
              <a:t>Nottingham</a:t>
            </a:r>
            <a:r>
              <a:rPr lang="cs-CZ" b="1" dirty="0"/>
              <a:t> Sensory </a:t>
            </a:r>
            <a:r>
              <a:rPr lang="cs-CZ" b="1" dirty="0" err="1"/>
              <a:t>Assesment</a:t>
            </a:r>
            <a:r>
              <a:rPr lang="cs-CZ" b="1" dirty="0"/>
              <a:t> </a:t>
            </a:r>
            <a:r>
              <a:rPr lang="cs-CZ" dirty="0"/>
              <a:t>– standardizované hodnocení u pacientů po CMP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hodnotí se lehký dotyk, tlak na kůži, bodový dotyk, bilaterální dotyk, kinestezie a </a:t>
            </a:r>
            <a:r>
              <a:rPr lang="cs-CZ" dirty="0" err="1"/>
              <a:t>stereognozie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citlivost se hodnotí na desíti oblastech těla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vnímání pohybu, směr, poloha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identifikace objektu vloženého do dlaně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na nepostižené straně se straně se hodnotí jen dotyk a termické čití, pokud jsou v pořádku </a:t>
            </a:r>
            <a:r>
              <a:rPr lang="cs-CZ" dirty="0" err="1"/>
              <a:t>daší</a:t>
            </a:r>
            <a:r>
              <a:rPr lang="cs-CZ" dirty="0"/>
              <a:t> modality se netestují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53109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DA0E98F-6958-9F59-A6CC-26448CE7F2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DB27D2C-CB61-81E0-E1E3-0E8349972B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50C88DE-955E-2311-8CE7-70AF2E28F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3314" name="Picture 2" descr="Sada pro terapii apraxií s DVD">
            <a:extLst>
              <a:ext uri="{FF2B5EF4-FFF2-40B4-BE49-F238E27FC236}">
                <a16:creationId xmlns:a16="http://schemas.microsoft.com/office/drawing/2014/main" id="{A767DFDA-79C8-2452-12C3-9CD7F87D2E2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7856" y="966866"/>
            <a:ext cx="3829063" cy="4699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1940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24B3D2-28EA-C647-AD6D-B630237306C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E8D963-B374-5417-BDDF-CEEA4D7190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A0AA6BC-0842-2877-F3BE-AAEB41634F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D25F11BB-9FE7-C478-8746-7A97A15E7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Neurovizuální</a:t>
            </a:r>
            <a:r>
              <a:rPr lang="cs-CZ" dirty="0"/>
              <a:t> trénink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EC1917A-3240-E2F9-3503-D719C01FF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Senzorická integrace</a:t>
            </a:r>
          </a:p>
          <a:p>
            <a:pPr marL="7200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Open </a:t>
            </a:r>
            <a:r>
              <a:rPr lang="cs-CZ" dirty="0" err="1"/>
              <a:t>skills</a:t>
            </a:r>
            <a:r>
              <a:rPr lang="cs-CZ" dirty="0"/>
              <a:t> sporty – přirozená </a:t>
            </a:r>
            <a:r>
              <a:rPr lang="cs-CZ" dirty="0" err="1"/>
              <a:t>multisenzorická</a:t>
            </a:r>
            <a:r>
              <a:rPr lang="cs-CZ" dirty="0"/>
              <a:t> integrace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err="1"/>
              <a:t>Close</a:t>
            </a:r>
            <a:r>
              <a:rPr lang="cs-CZ" dirty="0"/>
              <a:t> </a:t>
            </a:r>
            <a:r>
              <a:rPr lang="cs-CZ" dirty="0" err="1"/>
              <a:t>skills</a:t>
            </a:r>
            <a:r>
              <a:rPr lang="cs-CZ" dirty="0"/>
              <a:t> sporty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63693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B8F1AEB-816B-E15D-EEB4-FEB0DE5DC0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A706E6-4EA7-BD0C-8A45-5DC3C1E94C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D0B1603-5D52-DAFA-6315-3FDB5EC61E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884D1713-F325-41E2-6032-3F16C039C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63C74A4-4A5E-0EB5-E0D5-2AD7E5017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689" y="1692002"/>
            <a:ext cx="10830511" cy="4139998"/>
          </a:xfrm>
        </p:spPr>
        <p:txBody>
          <a:bodyPr/>
          <a:lstStyle/>
          <a:p>
            <a:r>
              <a:rPr lang="cs-CZ" dirty="0"/>
              <a:t>BRAIN INDURANCE STICK- jemná motorika – zrak - koordinace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12290" name="Picture 2" descr="AOS shop">
            <a:extLst>
              <a:ext uri="{FF2B5EF4-FFF2-40B4-BE49-F238E27FC236}">
                <a16:creationId xmlns:a16="http://schemas.microsoft.com/office/drawing/2014/main" id="{8C5E71F8-23F9-0332-9D79-6DD4B52ACF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5520" y="2250439"/>
            <a:ext cx="3542030" cy="3705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29912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1435FCD-AF69-B967-5665-D456300DDA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37E2C1-EE69-7966-76AE-AA20BE3CF2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C506782-3283-3DFD-D204-887DCC41BD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1D63C04E-6372-36ED-480E-AAD3336E1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0DDD3A8-1B13-59AD-CE33-05B6D7889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7680" y="1895202"/>
            <a:ext cx="10753200" cy="4139998"/>
          </a:xfrm>
        </p:spPr>
        <p:txBody>
          <a:bodyPr/>
          <a:lstStyle/>
          <a:p>
            <a:r>
              <a:rPr lang="cs-CZ" dirty="0" err="1">
                <a:hlinkClick r:id="rId2"/>
              </a:rPr>
              <a:t>Senaptec</a:t>
            </a:r>
            <a:r>
              <a:rPr lang="cs-CZ" dirty="0">
                <a:hlinkClick r:id="rId2"/>
              </a:rPr>
              <a:t> Sensory Technologies | Sensory Station | </a:t>
            </a:r>
            <a:r>
              <a:rPr lang="cs-CZ" dirty="0" err="1">
                <a:hlinkClick r:id="rId2"/>
              </a:rPr>
              <a:t>Strobe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Training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Eyewear</a:t>
            </a:r>
            <a:r>
              <a:rPr lang="cs-CZ" dirty="0">
                <a:hlinkClick r:id="rId2"/>
              </a:rPr>
              <a:t> | </a:t>
            </a:r>
            <a:r>
              <a:rPr lang="cs-CZ" dirty="0" err="1">
                <a:hlinkClick r:id="rId2"/>
              </a:rPr>
              <a:t>Senaptec</a:t>
            </a:r>
            <a:r>
              <a:rPr lang="cs-CZ" dirty="0">
                <a:hlinkClick r:id="rId2"/>
              </a:rPr>
              <a:t> (youtube.com)</a:t>
            </a:r>
            <a:r>
              <a:rPr lang="cs-CZ" dirty="0"/>
              <a:t> </a:t>
            </a:r>
            <a:r>
              <a:rPr lang="cs-CZ" dirty="0">
                <a:hlinkClick r:id="rId2"/>
              </a:rPr>
              <a:t>https://www.youtube.com/watch?v=4Vj78RX7oVo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4563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A8F3542-5D91-5BD9-80F7-94E56E91F0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157EC0E-CA0E-32B1-DBB3-6574AD4D27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62392DE-DA20-85D7-E25D-6B29A4E6B2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F94B1DED-71E2-3780-502F-F72C02C66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906B6D9-99FD-79AC-3E82-02E8CF8C4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+mj-lt"/>
              </a:rPr>
              <a:t>3D displej osm žlutých kuliček. Čtyři se krátce změní na oranžovou a poté se změní zpět na žlutou, poté se všech osm kuliček začne pohybovat po virtuální krabici po dobu osmi sekund. Kuličky se přestanou pohybovat a účastník určí, které ze čtyř míčků byly označeny.</a:t>
            </a:r>
          </a:p>
          <a:p>
            <a:r>
              <a:rPr lang="cs-CZ" dirty="0">
                <a:solidFill>
                  <a:srgbClr val="333333"/>
                </a:solidFill>
                <a:highlight>
                  <a:srgbClr val="FFFFFF"/>
                </a:highlight>
                <a:latin typeface="+mj-lt"/>
              </a:rPr>
              <a:t>20 pokusů</a:t>
            </a:r>
            <a:endParaRPr lang="cs-CZ" dirty="0">
              <a:latin typeface="+mj-lt"/>
            </a:endParaRPr>
          </a:p>
        </p:txBody>
      </p:sp>
      <p:pic>
        <p:nvPicPr>
          <p:cNvPr id="7" name="Picture 2" descr="Untitled">
            <a:extLst>
              <a:ext uri="{FF2B5EF4-FFF2-40B4-BE49-F238E27FC236}">
                <a16:creationId xmlns:a16="http://schemas.microsoft.com/office/drawing/2014/main" id="{57FCD631-C16D-FA09-9A78-20008C1F8F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375" y="4068445"/>
            <a:ext cx="2533650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31705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49DFF8A-715A-BE87-E4FC-E4128D0ED2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979ECA-9664-33B7-5654-11CBAFB7F0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29</a:t>
            </a:fld>
            <a:endParaRPr lang="cs-CZ" altLang="cs-CZ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6CF99B6-115D-1C4D-3F1B-14BDFA1D166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Title 4">
            <a:extLst>
              <a:ext uri="{FF2B5EF4-FFF2-40B4-BE49-F238E27FC236}">
                <a16:creationId xmlns:a16="http://schemas.microsoft.com/office/drawing/2014/main" id="{1A51AD9C-14E0-D3C3-3C83-460D358D7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8" name="Zástupný obsah 5">
            <a:extLst>
              <a:ext uri="{FF2B5EF4-FFF2-40B4-BE49-F238E27FC236}">
                <a16:creationId xmlns:a16="http://schemas.microsoft.com/office/drawing/2014/main" id="{BC3F726E-BE36-1553-E73A-BA04ECB4D3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4268775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0847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C999A59-088D-6535-96D9-DC8F5DC7FE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A524D26-A790-A557-F203-07C850F9FE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C2585A4-0631-44D8-25E8-6E50C13D4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B5557E0-5A85-FEC4-E883-BC4FD0E7D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Somatosenzorický</a:t>
            </a:r>
            <a:r>
              <a:rPr lang="cs-CZ" dirty="0"/>
              <a:t> oddíl zadního parietálního kortexu ve spolupráci s motivačními centry v limbickém systému generuje takový vzorec chování, který směřuje pozornost organismu na </a:t>
            </a:r>
            <a:r>
              <a:rPr lang="cs-CZ" dirty="0" err="1"/>
              <a:t>somatosenzorický</a:t>
            </a:r>
            <a:r>
              <a:rPr lang="cs-CZ" dirty="0"/>
              <a:t> podnět působící na povrch těla.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Výsledný efekt mechanismů </a:t>
            </a:r>
            <a:r>
              <a:rPr lang="cs-CZ" dirty="0" err="1"/>
              <a:t>somatosenzorické</a:t>
            </a:r>
            <a:r>
              <a:rPr lang="cs-CZ" dirty="0"/>
              <a:t> pozornosti je ovlivněn i emočním postojem k příslušnému stimulu.</a:t>
            </a:r>
          </a:p>
        </p:txBody>
      </p:sp>
    </p:spTree>
    <p:extLst>
      <p:ext uri="{BB962C8B-B14F-4D97-AF65-F5344CB8AC3E}">
        <p14:creationId xmlns:p14="http://schemas.microsoft.com/office/powerpoint/2010/main" val="1226170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BDA1B7-1670-4FFD-FD43-79FB7B86C3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68B8FE-1618-2A1F-667C-B177A22A64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AE1A9A-CBD4-02F3-D8A5-47138B369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CE7B87F-A5B1-18CE-27F7-E39FB6A27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Tělesné schéma je vědomý obraz našeho těla.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Vzniká integrací </a:t>
            </a:r>
            <a:r>
              <a:rPr lang="cs-CZ" dirty="0" err="1"/>
              <a:t>somatosenzorické</a:t>
            </a:r>
            <a:r>
              <a:rPr lang="cs-CZ" dirty="0"/>
              <a:t> </a:t>
            </a:r>
            <a:r>
              <a:rPr lang="cs-CZ" dirty="0" err="1"/>
              <a:t>aference</a:t>
            </a:r>
            <a:r>
              <a:rPr lang="cs-CZ" dirty="0"/>
              <a:t> v area 40 zadního parietálního kortexu.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Součástí perceptivně-kognitivního chápání těla je i ohodnocení velikostí a vztahů mezi jednotlivými částmi těla.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Při očekávání podnětu z určité lokality je potlačeno vnímání ostatních lokalit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Např. při očekávaném stimulu v oblasti paže ještě před jeho aplikací dochází k poklesu </a:t>
            </a:r>
            <a:r>
              <a:rPr lang="cs-CZ" dirty="0" err="1"/>
              <a:t>perfuze</a:t>
            </a:r>
            <a:r>
              <a:rPr lang="cs-CZ" dirty="0"/>
              <a:t> (PET) v oblastech SI reprezentujících obličej</a:t>
            </a:r>
          </a:p>
        </p:txBody>
      </p:sp>
    </p:spTree>
    <p:extLst>
      <p:ext uri="{BB962C8B-B14F-4D97-AF65-F5344CB8AC3E}">
        <p14:creationId xmlns:p14="http://schemas.microsoft.com/office/powerpoint/2010/main" val="4152767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0E89929-A414-8B4B-B0FE-14B3EEBF80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8F991F1-EB6E-CB21-AEB9-D94E1944A5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33BC1F9-7890-8A4C-6310-4E69EED0B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A441A50-9F0B-6533-432E-0836FFB4E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Záměrný pohled na určitou tělesnou lokalitu </a:t>
            </a:r>
            <a:r>
              <a:rPr lang="cs-CZ" dirty="0" err="1"/>
              <a:t>facilituje</a:t>
            </a:r>
            <a:r>
              <a:rPr lang="cs-CZ" dirty="0"/>
              <a:t> percepci taktilního čití  z této lokality- funguje i při omezení získání zrakové informace a není závislá na změně </a:t>
            </a:r>
            <a:r>
              <a:rPr lang="cs-CZ" dirty="0" err="1"/>
              <a:t>propriocepce</a:t>
            </a:r>
            <a:r>
              <a:rPr lang="cs-CZ" dirty="0"/>
              <a:t>, ke které dochází při změně polohy hlavy apod</a:t>
            </a:r>
          </a:p>
        </p:txBody>
      </p:sp>
    </p:spTree>
    <p:extLst>
      <p:ext uri="{BB962C8B-B14F-4D97-AF65-F5344CB8AC3E}">
        <p14:creationId xmlns:p14="http://schemas.microsoft.com/office/powerpoint/2010/main" val="1809157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AE5A68D-9450-FEBE-C13D-EDFF101144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1AA6B6-BB71-02B0-1846-9163A43E59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856F717-55AF-D4FC-F42E-1F9700FBA59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14001" y="468086"/>
            <a:ext cx="11778000" cy="536438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Odvedení pozornosti od bolestivého podnětu vč. jeho tlumení neurofyziologickými mechanismy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Selektivní </a:t>
            </a:r>
            <a:r>
              <a:rPr lang="cs-CZ" dirty="0" err="1"/>
              <a:t>somatosenzorická</a:t>
            </a:r>
            <a:r>
              <a:rPr lang="cs-CZ" dirty="0"/>
              <a:t> pozornost velmi silně ovlivňuje kortikální plasticitu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Selektivní </a:t>
            </a:r>
            <a:r>
              <a:rPr lang="cs-CZ" dirty="0" err="1"/>
              <a:t>somatosenzorická</a:t>
            </a:r>
            <a:r>
              <a:rPr lang="cs-CZ" dirty="0"/>
              <a:t> pozornost vytváří dlouhotrvající změny v kortikální reprezentaci – </a:t>
            </a:r>
            <a:r>
              <a:rPr lang="cs-CZ" dirty="0" err="1"/>
              <a:t>neuroplasticita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Faktory, které vedou k </a:t>
            </a:r>
            <a:r>
              <a:rPr lang="cs-CZ" dirty="0" err="1"/>
              <a:t>neuroplastickým</a:t>
            </a:r>
            <a:r>
              <a:rPr lang="cs-CZ" dirty="0"/>
              <a:t> změnám v </a:t>
            </a:r>
            <a:r>
              <a:rPr lang="cs-CZ" dirty="0" err="1"/>
              <a:t>somatosenzorické</a:t>
            </a:r>
            <a:r>
              <a:rPr lang="cs-CZ" dirty="0"/>
              <a:t> kůře, podobným mechanismem platí i v systému percepce bolesti a představují zásadní mechanismus při vzniku chronické bolesti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5128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A51524A-49CE-5F96-BE93-48BB30FC43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0E2365-7EC0-2F15-F270-13B279E570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431AA003-5ECA-AF77-1092-1028FC0CC7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44D3CC-2B09-C46D-0CA2-DEB1C61C8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1C0CFF5-FEED-9046-7D40-7076912E0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U chronické bolesti nemusí být přítomna </a:t>
            </a:r>
            <a:r>
              <a:rPr lang="cs-CZ" dirty="0" err="1"/>
              <a:t>nociceptivní</a:t>
            </a:r>
            <a:r>
              <a:rPr lang="cs-CZ" dirty="0"/>
              <a:t> </a:t>
            </a:r>
            <a:r>
              <a:rPr lang="cs-CZ" dirty="0" err="1"/>
              <a:t>aferentace</a:t>
            </a:r>
            <a:r>
              <a:rPr lang="cs-CZ" dirty="0"/>
              <a:t>  </a:t>
            </a:r>
            <a:r>
              <a:rPr lang="cs-CZ" dirty="0" err="1"/>
              <a:t>Neuroplastické</a:t>
            </a:r>
            <a:r>
              <a:rPr lang="cs-CZ" dirty="0"/>
              <a:t> změny </a:t>
            </a:r>
            <a:r>
              <a:rPr lang="cs-CZ" dirty="0" err="1"/>
              <a:t>persistují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Cíleným ovlivňováním </a:t>
            </a:r>
            <a:r>
              <a:rPr lang="cs-CZ" dirty="0" err="1"/>
              <a:t>somatosenzorického</a:t>
            </a:r>
            <a:r>
              <a:rPr lang="cs-CZ" dirty="0"/>
              <a:t> kortexu lze tyto změněné kortikální mapy ovlivnit směrem k fyziologii</a:t>
            </a:r>
          </a:p>
        </p:txBody>
      </p:sp>
    </p:spTree>
    <p:extLst>
      <p:ext uri="{BB962C8B-B14F-4D97-AF65-F5344CB8AC3E}">
        <p14:creationId xmlns:p14="http://schemas.microsoft.com/office/powerpoint/2010/main" val="547451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37F10AE-F670-1CDE-D88C-34FDB68B81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DC0C6A-A2B0-690E-3DC4-DBDBDA4937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14DB08-E18C-2423-918A-A05D37FEA1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flipV="1">
            <a:off x="720725" y="975360"/>
            <a:ext cx="10752138" cy="320641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BA753927-8DCA-FA25-7719-95E2CCD29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76065"/>
            <a:ext cx="10753200" cy="601175"/>
          </a:xfrm>
        </p:spPr>
        <p:txBody>
          <a:bodyPr/>
          <a:lstStyle/>
          <a:p>
            <a:r>
              <a:rPr lang="cs-CZ" dirty="0"/>
              <a:t>Využití ve fyzioterapii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7317C3B-1685-D550-B3D8-4096483B3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36321"/>
            <a:ext cx="10753200" cy="479568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Taktilní kontakt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Pasivní pohyby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Aktivní pomalé a vědomé cvičení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Edukace pacienta o podstatě problému a jeho vtažení do aktivní spolupráce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Co nejvíce soustředěná pozornost na zdravotní problém – lázně, lůžková RHB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Senzomotorika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Neurovizuální</a:t>
            </a:r>
            <a:r>
              <a:rPr lang="cs-CZ" dirty="0"/>
              <a:t> trénink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Stereognostický</a:t>
            </a:r>
            <a:r>
              <a:rPr lang="cs-CZ" dirty="0"/>
              <a:t> trénink</a:t>
            </a:r>
          </a:p>
        </p:txBody>
      </p:sp>
    </p:spTree>
    <p:extLst>
      <p:ext uri="{BB962C8B-B14F-4D97-AF65-F5344CB8AC3E}">
        <p14:creationId xmlns:p14="http://schemas.microsoft.com/office/powerpoint/2010/main" val="3806576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ECAEE66-5C35-391B-0D1C-747BA4EC13C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7B4681-91E4-A082-6C83-D0ED214899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2E10A4E-4ED7-6DC0-CBF2-527050EA8B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9B42FCE1-F1D8-BC17-B5C7-9279B9842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Ontogeneze v </a:t>
            </a:r>
            <a:r>
              <a:rPr lang="cs-CZ" dirty="0" err="1"/>
              <a:t>senzomotorice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AC49365-86A1-AEF5-D886-9856BCF46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Zhruba ve 4 týdnech se dítě začíná opticky orientovat, tím je zahájena motorická ontogeneze- propojení se senzorikou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Lateralita se objevuje před druhým rokem a stabilizuje se v šesti letech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Při správném vývoji dochází k svalové koordinaci a zajištění stability trupu a umožnění </a:t>
            </a:r>
            <a:r>
              <a:rPr lang="cs-CZ" dirty="0" err="1"/>
              <a:t>ditěti</a:t>
            </a:r>
            <a:r>
              <a:rPr lang="cs-CZ" dirty="0"/>
              <a:t> orientovat se ve svém tělesném schématu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Somatosenzorická</a:t>
            </a:r>
            <a:r>
              <a:rPr lang="cs-CZ" dirty="0"/>
              <a:t> integrace je výsledkem zrání CNS kdy dochází k analýze a zpracování informace z periferie</a:t>
            </a:r>
          </a:p>
        </p:txBody>
      </p:sp>
    </p:spTree>
    <p:extLst>
      <p:ext uri="{BB962C8B-B14F-4D97-AF65-F5344CB8AC3E}">
        <p14:creationId xmlns:p14="http://schemas.microsoft.com/office/powerpoint/2010/main" val="350627664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muni-sport-prezentace-16-9-cz-v11</Template>
  <TotalTime>469</TotalTime>
  <Words>1234</Words>
  <Application>Microsoft Office PowerPoint</Application>
  <PresentationFormat>Širokoúhlá obrazovka</PresentationFormat>
  <Paragraphs>139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Aptos</vt:lpstr>
      <vt:lpstr>Arial</vt:lpstr>
      <vt:lpstr>Tahoma</vt:lpstr>
      <vt:lpstr>Wingdings</vt:lpstr>
      <vt:lpstr>Prezentace_MU_CZ</vt:lpstr>
      <vt:lpstr>SOMATOSENZORIKA VE FYZIOTERAPII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Využití ve fyzioterapii</vt:lpstr>
      <vt:lpstr>Ontogeneze v senzomotorice</vt:lpstr>
      <vt:lpstr>Senzomotorická stimulace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Nácvik stereognozie, somatognozie</vt:lpstr>
      <vt:lpstr>Testy</vt:lpstr>
      <vt:lpstr>Prezentace aplikace PowerPoint</vt:lpstr>
      <vt:lpstr>Prezentace aplikace PowerPoint</vt:lpstr>
      <vt:lpstr>Prezentace aplikace PowerPoint</vt:lpstr>
      <vt:lpstr>Neurovizuální trénink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Sabina Bartošová</dc:creator>
  <cp:lastModifiedBy>sabinab@seznam.cz</cp:lastModifiedBy>
  <cp:revision>3</cp:revision>
  <cp:lastPrinted>1601-01-01T00:00:00Z</cp:lastPrinted>
  <dcterms:created xsi:type="dcterms:W3CDTF">2024-02-01T13:01:39Z</dcterms:created>
  <dcterms:modified xsi:type="dcterms:W3CDTF">2024-04-08T20:58:00Z</dcterms:modified>
</cp:coreProperties>
</file>