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media/image28.jpeg" ContentType="image/jpeg"/>
  <Override PartName="/ppt/media/image1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jpeg" ContentType="image/jpeg"/>
  <Override PartName="/ppt/media/image19.png" ContentType="image/png"/>
  <Override PartName="/ppt/media/image14.jpeg" ContentType="image/jpeg"/>
  <Override PartName="/ppt/media/image29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30.png" ContentType="image/pn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media/image37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24384000" cy="13716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21E6195-1084-468D-B98F-ABF7D2628C46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2082960" y="74764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B1D304-D94F-4879-A243-A3E4F5298F08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243728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56DBCB-5D71-4A4D-B5A7-FB7173FF34DA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891504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574676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208296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891504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574676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69A05EB-CBBB-4E11-B8FA-8F96F97CD176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DEFD91-373A-46A2-B425-0DAC857AE7F0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AF8F31-E5C1-4065-892C-E140FC378A0D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2B231C-DC01-47BA-B6C2-B50B8737CC67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87257D-AB0A-4213-80AB-FC2B2E6F39E7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A5CE311-B48C-47B2-9C9D-30FCF929E696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2088360" y="1282680"/>
            <a:ext cx="20206800" cy="76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6804DE-73CC-4DDD-8BEB-7B15E82AC165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D478FD-49DA-402A-B8E9-4C69B91FE338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1426920-D34E-4F75-ADD4-564945299A1C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1243728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ABD9E0D-F842-4AFC-9131-EF2241223459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A39C181-A274-4CDE-893A-603FCDD0C66C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2082960" y="74764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5B39B5-CC98-4338-A67C-AC5C465ECE6D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1243728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24B08A-BEC7-4959-98C8-F9AA0AA0E94D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891504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574676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208296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891504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1574676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40ADAF-67A1-4656-A074-C99E096296AD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FE7B539-292E-4433-8EDE-0930DB724B28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CD5E90-315F-4684-BD07-9E0F085804DC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FEA883-EEEB-48CE-BBD2-85129167F528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5EE3AF-53CE-4EF2-B18F-AEA2F211A180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D279B75-B3EA-4ED1-B3AD-16D7ACD194B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7715FD6-5AD2-4379-854A-A84B671E3E1B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2088360" y="1282680"/>
            <a:ext cx="20206800" cy="76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F12681-927E-4530-B57C-8ED4F5C7CEA6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D7AE1BD-5B83-4AB5-B829-966D02A65729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1243728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02C11B-ABA8-407A-8B76-FD89FA5C72E5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673FF7-F361-4DEB-BFB0-40918C218324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2082960" y="74764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F30FA3-06E7-4352-B60E-E6966F47ADA1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1243728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73FF26-1E11-4B4D-91F8-D30494AAF940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891504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15746760" y="41950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208296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891504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15746760" y="7476480"/>
            <a:ext cx="650628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427634F-6A5B-4AAD-9728-84AA9589D2FF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8FD23CB-E647-4BF8-B903-0E4BCFC16BCF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D1EBD1-F571-472A-8E5D-ED1E875F0A2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088360" y="1282680"/>
            <a:ext cx="20206800" cy="76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241D15-C038-47C2-8978-C494819C5CB0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4892A88-FFA0-4BD3-8B3B-C0459786098B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628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12437280" y="74764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2F65AC-7F20-4C09-85FB-DDD43C97C139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208296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12437280" y="4195080"/>
            <a:ext cx="986076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2082960" y="7476480"/>
            <a:ext cx="20206800" cy="299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3D3232-FCD1-4421-B814-50F0EDF53A96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086200" y="4292640"/>
            <a:ext cx="20205360" cy="5651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4400" spc="-1" strike="noStrike">
                <a:solidFill>
                  <a:schemeClr val="accent5"/>
                </a:solidFill>
                <a:latin typeface="Calibri Light"/>
              </a:rPr>
              <a:t>Název oddílu</a:t>
            </a:r>
            <a:endParaRPr b="0" lang="cs-CZ" sz="4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" name="Čára"/>
          <p:cNvSpPr/>
          <p:nvPr/>
        </p:nvSpPr>
        <p:spPr>
          <a:xfrm>
            <a:off x="761760" y="952200"/>
            <a:ext cx="22860000" cy="0"/>
          </a:xfrm>
          <a:prstGeom prst="line">
            <a:avLst/>
          </a:prstGeom>
          <a:ln w="762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Čára"/>
          <p:cNvSpPr/>
          <p:nvPr/>
        </p:nvSpPr>
        <p:spPr>
          <a:xfrm>
            <a:off x="761760" y="12598200"/>
            <a:ext cx="22860000" cy="360"/>
          </a:xfrm>
          <a:prstGeom prst="line">
            <a:avLst/>
          </a:prstGeom>
          <a:ln w="762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>
          <a:xfrm>
            <a:off x="11979000" y="12875040"/>
            <a:ext cx="438120" cy="482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-CZ" sz="2130" spc="43" strike="noStrike">
                <a:solidFill>
                  <a:srgbClr val="8b8b8b"/>
                </a:solidFill>
                <a:latin typeface="Avenir Next Medium"/>
                <a:ea typeface="Avenir Next Medium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D389A5-9BEA-4DF3-A387-626607AF4AC0}" type="slidenum">
              <a:rPr b="0" lang="cs-CZ" sz="2130" spc="43" strike="noStrike">
                <a:solidFill>
                  <a:srgbClr val="8b8b8b"/>
                </a:solidFill>
                <a:latin typeface="Avenir Next Medium"/>
                <a:ea typeface="Avenir Next Medium"/>
              </a:rPr>
              <a:t>&lt;číslo&gt;</a:t>
            </a:fld>
            <a:endParaRPr b="0" lang="cs-CZ" sz="213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body"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58"/>
              <a:buBlip>
                <a:blip r:embed="rId2"/>
              </a:buBlip>
            </a:pPr>
            <a:r>
              <a:rPr b="0" lang="cs-CZ" sz="28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Text s odrážkami na snímku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Čára"/>
          <p:cNvSpPr/>
          <p:nvPr/>
        </p:nvSpPr>
        <p:spPr>
          <a:xfrm>
            <a:off x="766800" y="952200"/>
            <a:ext cx="22850280" cy="0"/>
          </a:xfrm>
          <a:prstGeom prst="line">
            <a:avLst/>
          </a:prstGeom>
          <a:ln w="76200">
            <a:solidFill>
              <a:srgbClr val="70ad47">
                <a:hueOff val="61929"/>
                <a:satOff val="10820"/>
                <a:lumOff val="-8848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Čára"/>
          <p:cNvSpPr/>
          <p:nvPr/>
        </p:nvSpPr>
        <p:spPr>
          <a:xfrm>
            <a:off x="757080" y="12603600"/>
            <a:ext cx="22862880" cy="0"/>
          </a:xfrm>
          <a:prstGeom prst="line">
            <a:avLst/>
          </a:prstGeom>
          <a:ln w="76200">
            <a:solidFill>
              <a:srgbClr val="70ad47">
                <a:hueOff val="61929"/>
                <a:satOff val="10820"/>
                <a:lumOff val="-8848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9000" spc="267" strike="noStrike">
                <a:solidFill>
                  <a:schemeClr val="accent6"/>
                </a:solidFill>
                <a:latin typeface="Calibri Light"/>
              </a:rPr>
              <a:t>Název snímku</a:t>
            </a:r>
            <a:endParaRPr b="0" lang="cs-CZ" sz="90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 idx="2"/>
          </p:nvPr>
        </p:nvSpPr>
        <p:spPr>
          <a:xfrm>
            <a:off x="11979000" y="12875040"/>
            <a:ext cx="438120" cy="482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-CZ" sz="2130" spc="43" strike="noStrike">
                <a:solidFill>
                  <a:srgbClr val="9c9c9c"/>
                </a:solidFill>
                <a:latin typeface="Avenir Next Medium"/>
                <a:ea typeface="Avenir Next Medium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C8F85D-2226-4E10-AE4D-6E18683CCB91}" type="slidenum">
              <a:rPr b="0" lang="cs-CZ" sz="2130" spc="43" strike="noStrike">
                <a:solidFill>
                  <a:srgbClr val="9c9c9c"/>
                </a:solidFill>
                <a:latin typeface="Avenir Next Medium"/>
                <a:ea typeface="Avenir Next Medium"/>
              </a:rPr>
              <a:t>&lt;číslo&gt;</a:t>
            </a:fld>
            <a:endParaRPr b="0" lang="cs-CZ" sz="213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numCol="2" spcCol="1289160" anchor="t">
            <a:noAutofit/>
          </a:bodyPr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58"/>
              <a:buBlip>
                <a:blip r:embed="rId2"/>
              </a:buBlip>
            </a:pPr>
            <a:r>
              <a:rPr b="0" lang="cs-CZ" sz="28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Text s odrážkami na snímku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Čára"/>
          <p:cNvSpPr/>
          <p:nvPr/>
        </p:nvSpPr>
        <p:spPr>
          <a:xfrm>
            <a:off x="766800" y="952200"/>
            <a:ext cx="22850280" cy="0"/>
          </a:xfrm>
          <a:prstGeom prst="line">
            <a:avLst/>
          </a:prstGeom>
          <a:ln w="76200">
            <a:solidFill>
              <a:srgbClr val="70ad47">
                <a:hueOff val="61929"/>
                <a:satOff val="10820"/>
                <a:lumOff val="-8848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Čára"/>
          <p:cNvSpPr/>
          <p:nvPr/>
        </p:nvSpPr>
        <p:spPr>
          <a:xfrm>
            <a:off x="757080" y="12603600"/>
            <a:ext cx="22862880" cy="0"/>
          </a:xfrm>
          <a:prstGeom prst="line">
            <a:avLst/>
          </a:prstGeom>
          <a:ln w="76200">
            <a:solidFill>
              <a:srgbClr val="70ad47">
                <a:hueOff val="61929"/>
                <a:satOff val="10820"/>
                <a:lumOff val="-8848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2"/>
          <p:cNvSpPr>
            <a:spLocks noGrp="1"/>
          </p:cNvSpPr>
          <p:nvPr>
            <p:ph type="sldNum" idx="3"/>
          </p:nvPr>
        </p:nvSpPr>
        <p:spPr>
          <a:xfrm>
            <a:off x="11979000" y="12875040"/>
            <a:ext cx="438120" cy="482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cs-CZ" sz="2130" spc="43" strike="noStrike">
                <a:solidFill>
                  <a:srgbClr val="9c9c9c"/>
                </a:solidFill>
                <a:latin typeface="Avenir Next Medium"/>
                <a:ea typeface="Avenir Next Medium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62E381-0F8F-46A0-8E8F-7AF78663B355}" type="slidenum">
              <a:rPr b="0" lang="cs-CZ" sz="2130" spc="43" strike="noStrike">
                <a:solidFill>
                  <a:srgbClr val="9c9c9c"/>
                </a:solidFill>
                <a:latin typeface="Avenir Next Medium"/>
                <a:ea typeface="Avenir Next Medium"/>
              </a:rPr>
              <a:t>&lt;číslo&gt;</a:t>
            </a:fld>
            <a:endParaRPr b="0" lang="cs-CZ" sz="2130" spc="-1" strike="noStrike"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2200" spc="-1" strike="noStrike">
                <a:solidFill>
                  <a:schemeClr val="accent1">
                    <a:lumOff val="-33240"/>
                  </a:schemeClr>
                </a:solidFill>
                <a:latin typeface="Avenir Next Medium"/>
              </a:rPr>
              <a:t>Klikněte pro úpravu formátu textu nadpisu</a:t>
            </a: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image" Target="../media/image1.png"/><Relationship Id="rId7" Type="http://schemas.openxmlformats.org/officeDocument/2006/relationships/image" Target="../media/image1.png"/><Relationship Id="rId8" Type="http://schemas.openxmlformats.org/officeDocument/2006/relationships/image" Target="../media/image1.png"/><Relationship Id="rId9" Type="http://schemas.openxmlformats.org/officeDocument/2006/relationships/image" Target="../media/image16.png"/><Relationship Id="rId10" Type="http://schemas.openxmlformats.org/officeDocument/2006/relationships/image" Target="../media/image17.jpeg"/><Relationship Id="rId1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19.png"/><Relationship Id="rId4" Type="http://schemas.openxmlformats.org/officeDocument/2006/relationships/image" Target="../media/image19.png"/><Relationship Id="rId5" Type="http://schemas.openxmlformats.org/officeDocument/2006/relationships/image" Target="../media/image19.png"/><Relationship Id="rId6" Type="http://schemas.openxmlformats.org/officeDocument/2006/relationships/image" Target="../media/image19.png"/><Relationship Id="rId7" Type="http://schemas.openxmlformats.org/officeDocument/2006/relationships/image" Target="../media/image19.png"/><Relationship Id="rId8" Type="http://schemas.openxmlformats.org/officeDocument/2006/relationships/image" Target="../media/image19.png"/><Relationship Id="rId9" Type="http://schemas.openxmlformats.org/officeDocument/2006/relationships/image" Target="../media/image19.pn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18.png"/><Relationship Id="rId3" Type="http://schemas.openxmlformats.org/officeDocument/2006/relationships/image" Target="../media/image18.png"/><Relationship Id="rId4" Type="http://schemas.openxmlformats.org/officeDocument/2006/relationships/image" Target="../media/image18.png"/><Relationship Id="rId5" Type="http://schemas.openxmlformats.org/officeDocument/2006/relationships/image" Target="../media/image23.jpeg"/><Relationship Id="rId6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5.png"/><Relationship Id="rId4" Type="http://schemas.openxmlformats.org/officeDocument/2006/relationships/image" Target="../media/image25.png"/><Relationship Id="rId5" Type="http://schemas.openxmlformats.org/officeDocument/2006/relationships/image" Target="../media/image25.png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7.png"/><Relationship Id="rId4" Type="http://schemas.openxmlformats.org/officeDocument/2006/relationships/image" Target="../media/image27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://www.fsps.muni.cz/impact/vysetrovaci-metody-1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35.jpeg"/><Relationship Id="rId6" Type="http://schemas.openxmlformats.org/officeDocument/2006/relationships/image" Target="../media/image36.jpeg"/><Relationship Id="rId7" Type="http://schemas.openxmlformats.org/officeDocument/2006/relationships/image" Target="../media/image37.jpeg"/><Relationship Id="rId8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image" Target="../media/image1.png"/><Relationship Id="rId7" Type="http://schemas.openxmlformats.org/officeDocument/2006/relationships/image" Target="../media/image1.png"/><Relationship Id="rId8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image" Target="../media/image1.png"/><Relationship Id="rId4" Type="http://schemas.openxmlformats.org/officeDocument/2006/relationships/image" Target="../media/image1.png"/><Relationship Id="rId5" Type="http://schemas.openxmlformats.org/officeDocument/2006/relationships/image" Target="../media/image1.png"/><Relationship Id="rId6" Type="http://schemas.openxmlformats.org/officeDocument/2006/relationships/image" Target="../media/image1.png"/><Relationship Id="rId7" Type="http://schemas.openxmlformats.org/officeDocument/2006/relationships/image" Target="../media/image1.png"/><Relationship Id="rId8" Type="http://schemas.openxmlformats.org/officeDocument/2006/relationships/image" Target="../media/image1.png"/><Relationship Id="rId9" Type="http://schemas.openxmlformats.org/officeDocument/2006/relationships/image" Target="../media/image1.png"/><Relationship Id="rId10" Type="http://schemas.openxmlformats.org/officeDocument/2006/relationships/image" Target="../media/image1.png"/><Relationship Id="rId11" Type="http://schemas.openxmlformats.org/officeDocument/2006/relationships/image" Target="../media/image1.png"/><Relationship Id="rId12" Type="http://schemas.openxmlformats.org/officeDocument/2006/relationships/image" Target="../media/image1.png"/><Relationship Id="rId13" Type="http://schemas.openxmlformats.org/officeDocument/2006/relationships/image" Target="../media/image1.png"/><Relationship Id="rId14" Type="http://schemas.openxmlformats.org/officeDocument/2006/relationships/image" Target="../media/image10.jpeg"/><Relationship Id="rId15" Type="http://schemas.openxmlformats.org/officeDocument/2006/relationships/image" Target="../media/image11.jpeg"/><Relationship Id="rId16" Type="http://schemas.openxmlformats.org/officeDocument/2006/relationships/slideLayout" Target="../slideLayouts/slideLayout2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25" descr="Činky na podlaze posilovny"/>
          <p:cNvPicPr/>
          <p:nvPr/>
        </p:nvPicPr>
        <p:blipFill>
          <a:blip r:embed="rId1"/>
          <a:srcRect l="0" t="0" r="-2" b="15043"/>
          <a:stretch/>
        </p:blipFill>
        <p:spPr>
          <a:xfrm>
            <a:off x="0" y="0"/>
            <a:ext cx="24383520" cy="13715640"/>
          </a:xfrm>
          <a:prstGeom prst="rect">
            <a:avLst/>
          </a:prstGeom>
          <a:ln w="0">
            <a:noFill/>
          </a:ln>
        </p:spPr>
      </p:pic>
      <p:sp>
        <p:nvSpPr>
          <p:cNvPr id="124" name="Rectangle 229"/>
          <p:cNvSpPr/>
          <p:nvPr/>
        </p:nvSpPr>
        <p:spPr>
          <a:xfrm>
            <a:off x="3714840" y="3772080"/>
            <a:ext cx="17011440" cy="6305040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52920" y="4495680"/>
            <a:ext cx="15163560" cy="5028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 algn="ctr">
              <a:lnSpc>
                <a:spcPct val="90000"/>
              </a:lnSpc>
              <a:buNone/>
            </a:pPr>
            <a:r>
              <a:rPr b="1" lang="en-US" sz="11200" spc="-1" strike="noStrike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Vybrané dynamické testy posturální stabilizace </a:t>
            </a:r>
            <a:br>
              <a:rPr sz="11200"/>
            </a:br>
            <a:r>
              <a:rPr b="1" lang="en-US" sz="11200" spc="-1" strike="noStrike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a reaktibility trupu</a:t>
            </a:r>
            <a:endParaRPr b="0" lang="cs-CZ" sz="11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/>
          </p:nvPr>
        </p:nvSpPr>
        <p:spPr>
          <a:xfrm>
            <a:off x="2082960" y="289476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35040" indent="-635040">
              <a:lnSpc>
                <a:spcPct val="100000"/>
              </a:lnSpc>
              <a:buSzPct val="100058"/>
              <a:buBlip>
                <a:blip r:embed="rId1"/>
              </a:buBlip>
            </a:pPr>
            <a:r>
              <a:rPr b="0" lang="cs-CZ" sz="2800" spc="35" strike="noStrike">
                <a:solidFill>
                  <a:srgbClr val="000000"/>
                </a:solidFill>
                <a:latin typeface="Calibri"/>
              </a:rPr>
              <a:t>kineziologický obsah vzoru často pozorovatelný u našich pacientů - při patologii se více blížíme vzoru novorozence než vzoru 3 M</a:t>
            </a:r>
            <a:r>
              <a:rPr b="0" lang="en-US" sz="28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2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Inkoordinace břišní stěny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3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Anteverze pánve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4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VR postavení kořenových kloubů, převaha flekčních vzorů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5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Neschopnost napřímení Thp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6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Kraniální postavení hrudníku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7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Poruchy izolované hybnosti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1270080" indent="-635040">
              <a:lnSpc>
                <a:spcPct val="100000"/>
              </a:lnSpc>
              <a:buSzPct val="100017"/>
              <a:buBlip>
                <a:blip r:embed="rId8"/>
              </a:buBlip>
            </a:pPr>
            <a:r>
              <a:rPr b="0" lang="cs-CZ" sz="2400" spc="35" strike="noStrike">
                <a:solidFill>
                  <a:srgbClr val="000000"/>
                </a:solidFill>
                <a:latin typeface="Calibri"/>
              </a:rPr>
              <a:t>Diastáza...</a:t>
            </a:r>
            <a:r>
              <a:rPr b="0" lang="en-US" sz="2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100000"/>
              </a:lnSpc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300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9000" spc="267" strike="noStrike">
                <a:solidFill>
                  <a:schemeClr val="accent6"/>
                </a:solidFill>
                <a:latin typeface="Calibri Light"/>
              </a:rPr>
              <a:t>Novorozenec - proč znát?</a:t>
            </a:r>
            <a:endParaRPr b="0" lang="cs-CZ" sz="90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sp>
        <p:nvSpPr>
          <p:cNvPr id="160" name="TextovéPole 3"/>
          <p:cNvSpPr/>
          <p:nvPr/>
        </p:nvSpPr>
        <p:spPr>
          <a:xfrm>
            <a:off x="10820520" y="6629400"/>
            <a:ext cx="2742840" cy="43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Google Shape;261;p22" descr="Obsah obrázku osoba, žena, plavky&#10;&#10;Popis se vygeneroval automaticky."/>
          <p:cNvPicPr/>
          <p:nvPr/>
        </p:nvPicPr>
        <p:blipFill>
          <a:blip r:embed="rId9"/>
          <a:stretch/>
        </p:blipFill>
        <p:spPr>
          <a:xfrm>
            <a:off x="2593080" y="5946480"/>
            <a:ext cx="8340840" cy="4682880"/>
          </a:xfrm>
          <a:prstGeom prst="rect">
            <a:avLst/>
          </a:prstGeom>
          <a:ln w="0">
            <a:noFill/>
          </a:ln>
        </p:spPr>
      </p:pic>
      <p:sp>
        <p:nvSpPr>
          <p:cNvPr id="162" name="Google Shape;262;p22"/>
          <p:cNvSpPr/>
          <p:nvPr/>
        </p:nvSpPr>
        <p:spPr>
          <a:xfrm>
            <a:off x="2592720" y="10970280"/>
            <a:ext cx="70048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800" spc="43" strike="noStrike">
                <a:solidFill>
                  <a:schemeClr val="dk1"/>
                </a:solidFill>
                <a:latin typeface="Calibri"/>
                <a:ea typeface="Calibri"/>
              </a:rPr>
              <a:t>https://marketastrnadova.cz/cviceni-po-porodu/</a:t>
            </a:r>
            <a:endParaRPr b="0" lang="cs-CZ" sz="800" spc="-1" strike="noStrike">
              <a:latin typeface="Arial"/>
            </a:endParaRPr>
          </a:p>
        </p:txBody>
      </p:sp>
      <p:pic>
        <p:nvPicPr>
          <p:cNvPr id="163" name="Google Shape;263;p22" descr="Obsah obrázku interiér, zeď&#10;&#10;Popis se vygeneroval automaticky."/>
          <p:cNvPicPr/>
          <p:nvPr/>
        </p:nvPicPr>
        <p:blipFill>
          <a:blip r:embed="rId10"/>
          <a:stretch/>
        </p:blipFill>
        <p:spPr>
          <a:xfrm>
            <a:off x="12007440" y="5466240"/>
            <a:ext cx="8757360" cy="5116680"/>
          </a:xfrm>
          <a:prstGeom prst="rect">
            <a:avLst/>
          </a:prstGeom>
          <a:ln w="0">
            <a:noFill/>
          </a:ln>
        </p:spPr>
      </p:pic>
      <p:sp>
        <p:nvSpPr>
          <p:cNvPr id="164" name="Google Shape;264;p22"/>
          <p:cNvSpPr/>
          <p:nvPr/>
        </p:nvSpPr>
        <p:spPr>
          <a:xfrm>
            <a:off x="13501440" y="10643400"/>
            <a:ext cx="655092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800" spc="43" strike="noStrike">
                <a:solidFill>
                  <a:schemeClr val="dk1"/>
                </a:solidFill>
                <a:latin typeface="Calibri"/>
                <a:ea typeface="Calibri"/>
              </a:rPr>
              <a:t>http://coretraining.cz/2014/09/posturalni-dysfunkce-a-rigidita-hrudniku-aneb-jak-je-to-skutecne-s-branicnim-dychanim/</a:t>
            </a:r>
            <a:endParaRPr b="0" lang="cs-CZ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/>
          </p:nvPr>
        </p:nvSpPr>
        <p:spPr>
          <a:xfrm>
            <a:off x="2602440" y="3254040"/>
            <a:ext cx="20206800" cy="7872120"/>
          </a:xfrm>
          <a:prstGeom prst="rect">
            <a:avLst/>
          </a:prstGeom>
          <a:noFill/>
          <a:ln w="0">
            <a:noFill/>
          </a:ln>
        </p:spPr>
        <p:txBody>
          <a:bodyPr numCol="2" spcCol="1289160" lIns="50760" rIns="50760" tIns="50760" bIns="50760" anchor="t">
            <a:noAutofit/>
          </a:bodyPr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1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brániční test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nitrobřišního tlaku v sedě/leže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3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flexe hlavy a trupu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4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elevace paží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5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extenze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6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v poloze na 4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7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přechodu z kleku do 6mm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8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medvěd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9"/>
              </a:buBlip>
            </a:pPr>
            <a:r>
              <a:rPr b="0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hlubokého dřepu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title"/>
          </p:nvPr>
        </p:nvSpPr>
        <p:spPr>
          <a:xfrm>
            <a:off x="933480" y="1468440"/>
            <a:ext cx="20206800" cy="164916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Dynamické testy dle DNS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pic>
        <p:nvPicPr>
          <p:cNvPr id="167" name="Obrázek 3" descr="Obsah obrázku patro, interiér, osoba&#10;&#10;Popis se vygeneroval automaticky."/>
          <p:cNvPicPr/>
          <p:nvPr/>
        </p:nvPicPr>
        <p:blipFill>
          <a:blip r:embed="rId10"/>
          <a:stretch/>
        </p:blipFill>
        <p:spPr>
          <a:xfrm>
            <a:off x="17384400" y="6829200"/>
            <a:ext cx="4917600" cy="5837040"/>
          </a:xfrm>
          <a:prstGeom prst="rect">
            <a:avLst/>
          </a:prstGeom>
          <a:ln w="0">
            <a:noFill/>
          </a:ln>
        </p:spPr>
      </p:pic>
      <p:sp>
        <p:nvSpPr>
          <p:cNvPr id="168" name="TextovéPole 3"/>
          <p:cNvSpPr/>
          <p:nvPr/>
        </p:nvSpPr>
        <p:spPr>
          <a:xfrm>
            <a:off x="17387280" y="12757680"/>
            <a:ext cx="4743000" cy="52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https://www.trener-j.cz/album/cviceni-doma/cviceni-medved-kolar-dns-jpg1/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169" name="Obrázek 5" descr="Obsah obrázku žena, osoba, sport, hráč&#10;&#10;Popis se vygeneroval automaticky."/>
          <p:cNvPicPr/>
          <p:nvPr/>
        </p:nvPicPr>
        <p:blipFill>
          <a:blip r:embed="rId11"/>
          <a:stretch/>
        </p:blipFill>
        <p:spPr>
          <a:xfrm>
            <a:off x="11111760" y="9417960"/>
            <a:ext cx="5468400" cy="3225960"/>
          </a:xfrm>
          <a:prstGeom prst="rect">
            <a:avLst/>
          </a:prstGeom>
          <a:ln w="0">
            <a:noFill/>
          </a:ln>
        </p:spPr>
      </p:pic>
      <p:sp>
        <p:nvSpPr>
          <p:cNvPr id="170" name="TextovéPole 1"/>
          <p:cNvSpPr/>
          <p:nvPr/>
        </p:nvSpPr>
        <p:spPr>
          <a:xfrm>
            <a:off x="11852640" y="12751560"/>
            <a:ext cx="3985560" cy="52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https://docplayer.cz/106137061-Dynamicka-neuromuskularni-stabilizace.html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/>
          </p:nvPr>
        </p:nvSpPr>
        <p:spPr>
          <a:xfrm>
            <a:off x="2054160" y="2465280"/>
            <a:ext cx="20716920" cy="10492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1904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1"/>
              </a:buBlip>
            </a:pP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testování </a:t>
            </a: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funkcí bránice - respirační (schopnost laterálního rozšíření žeber při prohloubeném nádechu), posturální (schopnost vytvoření a správné modulace nitrobřišního tlaku) a kombinace respirační a posturální funkce (schopnost volně dýchat a zároveň udržovat nitrobřišní tlak)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41904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2"/>
              </a:buBlip>
            </a:pP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testovací poloha: sed na celých stehnech, bérce visí z podložky (bez opory), napřímení páteře, HKK volně podél těla (bez opory), stojíme za pacientem, palpace - 2 možnosti: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lvl="1" marL="83808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3"/>
              </a:buBlip>
            </a:pP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palpujeme prsty laterální mezižeberní prostory spodní části hrudníku a v podžebří (více posouzení rozvíjení spodní části hrudníku)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lvl="1" marL="83808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4"/>
              </a:buBlip>
            </a:pP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palpace dorzolaterálně pod spodními </a:t>
            </a:r>
            <a:br>
              <a:rPr sz="4400"/>
            </a:b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žebry - více zaměření na nitrobřišní tlak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2088360" y="1102320"/>
            <a:ext cx="20206800" cy="116316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182" strike="noStrike">
                <a:solidFill>
                  <a:schemeClr val="accent6"/>
                </a:solidFill>
                <a:latin typeface="Calibri Light"/>
              </a:rPr>
              <a:t>Brániční test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pic>
        <p:nvPicPr>
          <p:cNvPr id="173" name="Obrázek 2" descr="Obsah obrázku osoba, interiér, spodní prádlo&#10;&#10;Popis se vygeneroval automaticky."/>
          <p:cNvPicPr/>
          <p:nvPr/>
        </p:nvPicPr>
        <p:blipFill>
          <a:blip r:embed="rId5"/>
          <a:stretch/>
        </p:blipFill>
        <p:spPr>
          <a:xfrm>
            <a:off x="16641360" y="8593200"/>
            <a:ext cx="5968440" cy="4147200"/>
          </a:xfrm>
          <a:prstGeom prst="rect">
            <a:avLst/>
          </a:prstGeom>
          <a:ln w="0">
            <a:noFill/>
          </a:ln>
        </p:spPr>
      </p:pic>
      <p:sp>
        <p:nvSpPr>
          <p:cNvPr id="174" name="TextovéPole 2"/>
          <p:cNvSpPr/>
          <p:nvPr/>
        </p:nvSpPr>
        <p:spPr>
          <a:xfrm>
            <a:off x="16646040" y="12850560"/>
            <a:ext cx="6131160" cy="3139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https://is.muni.cz/el/1451/podzim2016/np2418/um/HSSP_prednaska.pdf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/>
          </p:nvPr>
        </p:nvSpPr>
        <p:spPr>
          <a:xfrm>
            <a:off x="1833480" y="2082960"/>
            <a:ext cx="21669480" cy="10492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1904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1"/>
              </a:buBlip>
            </a:pP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provedení:</a:t>
            </a:r>
            <a:r>
              <a:rPr b="1" lang="cs-CZ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lvl="1" marL="83808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2"/>
              </a:buBlip>
            </a:pP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nejprve necháme pacienta volně dýchat, sledujeme pohyby spodních žeber laterálně, </a:t>
            </a:r>
            <a:br>
              <a:rPr sz="4400"/>
            </a:b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zvyšování nitrobřišního tlaku proti našim prstům, souhyby při dýchání v oblasti </a:t>
            </a:r>
            <a:br>
              <a:rPr sz="4400"/>
            </a:b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ramen, hrudníku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lvl="1" marL="83808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3"/>
              </a:buBlip>
            </a:pP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vyzveme pacienta k aktivaci nitrobřišního tlaku při zadržení dechu nebo při nádechu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lvl="1" marL="838080" indent="-419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4"/>
              </a:buBlip>
            </a:pP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chceme vytvoření nitrobřišního tlaku a jeho udržení v průběhu výdechu, chceme </a:t>
            </a:r>
            <a:br>
              <a:rPr sz="4400"/>
            </a:b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cítit tlak vůči prstům, který zůstává bez ohledu na fázi dechu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5"/>
              </a:buBlip>
            </a:pP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správné provedení: symetrická aktivita, laterální rozvíjení dolních žeber, schopnost </a:t>
            </a:r>
            <a:br>
              <a:rPr sz="4400"/>
            </a:b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vytvořit nitrobřišní tlak (symetricky obě strany), napřímení páteře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2801"/>
              </a:spcBef>
              <a:buSzPct val="100000"/>
              <a:buBlip>
                <a:blip r:embed="rId6"/>
              </a:buBlip>
            </a:pP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známky insuficience: malá nebo žádná schopnost vytvořit nitrobřišní tlak, kraniální </a:t>
            </a:r>
            <a:br>
              <a:rPr sz="4400"/>
            </a:br>
            <a:r>
              <a:rPr b="1" lang="en-US" sz="4400" spc="21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pohyb hrudníku, nerozvíjení žeber laterálně, kyfotizace Thp, souhyb ramen/lopatek…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300"/>
              </a:spcBef>
              <a:buNone/>
            </a:pP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2801"/>
              </a:spcBef>
              <a:buNone/>
            </a:pP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title"/>
          </p:nvPr>
        </p:nvSpPr>
        <p:spPr>
          <a:xfrm>
            <a:off x="2088360" y="1102320"/>
            <a:ext cx="20206800" cy="116316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182" strike="noStrike">
                <a:solidFill>
                  <a:schemeClr val="accent6"/>
                </a:solidFill>
                <a:latin typeface="Calibri Light"/>
              </a:rPr>
              <a:t>Brániční test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/>
          </p:nvPr>
        </p:nvSpPr>
        <p:spPr>
          <a:xfrm>
            <a:off x="2082960" y="2972880"/>
            <a:ext cx="20206800" cy="9551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1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testovací poloha: leh na zádech, extendované DKK (lze i flexe 90° a opora o nohy či flexe 90°a opora např. o židli)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2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provedení: pacient pomalu provede postupně flexi hlavy a trupu </a:t>
            </a: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– chce se podívat na špičky nohy, sledujeme způsob provedení a aktivitu svalů šíje, ramen, břišní stěny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3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správné provedení: chceme obloukovitou flexi hlavy a CP, vyváženou aktivitu břišních svalů, hrudník v neutrálním postavení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4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známky insuficience: pohyb hrudníku do inspiračního postavení, zvýšená aktivita svalů v oblasti šíje, diastáza, vyklenutí dolních žeber laterálně, hyperaktivita m. rectus abdominis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5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v otevřeném kinematickém řetězci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test flexe hlavy a trupu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/>
          </p:nvPr>
        </p:nvSpPr>
        <p:spPr>
          <a:xfrm>
            <a:off x="2082960" y="3238560"/>
            <a:ext cx="20206800" cy="9293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1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testovací poloha: leh na zádech nebo vzpřímený stoj, HKK volně podél těla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2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provedení: vyzveme pacienta k pomalému zvedání HKK do cca 120°, sledujeme reakci hrudníku, pánve, břišní muskulatury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3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správné provedení: izolovaný pohyb paží do 120°, není souhyb hrudníku, dolní žebra jsou fixována aktivitou břišní muskulatury, neutrální postavení pánve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4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známky isnuficience: kraniální pohyb hrudníku do inspiračního postavení, hyperlordóza v oblasti</a:t>
            </a: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 ThL přechodu, protrakce a elevace ramen, zvýšená aktivita horní porce břišní stěny a m. SCM, anteverze pánve, záklon hlavy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30"/>
              <a:buBlip>
                <a:blip r:embed="rId5"/>
              </a:buBlip>
            </a:pPr>
            <a:r>
              <a:rPr b="1" lang="cs-CZ" sz="40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v otevřeném kinematickém řetězci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test elevace paží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2082960" y="2637360"/>
            <a:ext cx="20206800" cy="9781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00"/>
              <a:buBlip>
                <a:blip r:embed="rId1"/>
              </a:buBlip>
            </a:pPr>
            <a:r>
              <a:rPr b="1" lang="cs-CZ" sz="32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testovací poloha: klek na 4 - nejprve necháme pacienta zaujmout nekorigovaně a sledujeme postavení jednotlivých segmentů, vyzveme ho, aby se v pozici srovnal, poté lehce zkorigujeme stehna a paže kolmo k zemi, opora o dlaně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00"/>
              <a:buBlip>
                <a:blip r:embed="rId2"/>
              </a:buBlip>
            </a:pPr>
            <a:r>
              <a:rPr b="1" lang="cs-CZ" sz="32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provedení: necháme pacienta přenést váhu těla nad dlaně, sledujeme napřímení páteře, aktivitu PV svalů a svalů DKK, postavení hlavy a lopatek, oporu o ruce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00"/>
              <a:buBlip>
                <a:blip r:embed="rId3"/>
              </a:buBlip>
            </a:pPr>
            <a:r>
              <a:rPr b="1" lang="cs-CZ" sz="32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správné provedení: neutrální postavení lopatek (med. hrana rovnoběžně s Thp, bez rotace, neprominuje margo medialis ani dolní úhel), opora o celou dlaň i prsty, neutrální nastavení pánve, napřímení páteře, hlava rovnoběžně s páteří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00"/>
              <a:buBlip>
                <a:blip r:embed="rId4"/>
              </a:buBlip>
            </a:pPr>
            <a:r>
              <a:rPr b="1" lang="cs-CZ" sz="32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známky insuficience: prominence med. hrany a dolního úhlu lopatky, elevace ramenních pletenců, hypertonus PV svalů, hypertonus hamstringů, opora o malíkovou část dlaně, ulnární dukce zápěstí, kyfotizace/lordotizace páteře, záklon hlavy, předsun hlavy, anteverze/retroverze pánve, VR kyčlí, </a:t>
            </a:r>
            <a:r>
              <a:rPr b="1" lang="cs-CZ" sz="32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hyperextenze loktů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00"/>
              <a:buBlip>
                <a:blip r:embed="rId5"/>
              </a:buBlip>
            </a:pPr>
            <a:r>
              <a:rPr b="1" lang="cs-CZ" sz="32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test v uzavřeném kinematickém řetězci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test v poloze na 4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cs-CZ" sz="9000" spc="267" strike="noStrike">
                <a:solidFill>
                  <a:schemeClr val="accent6"/>
                </a:solidFill>
                <a:latin typeface="Calibri Light"/>
              </a:rPr>
              <a:t>Sagitální stabilizace v terapii – pozice 3m</a:t>
            </a:r>
            <a:endParaRPr b="0" lang="cs-CZ" sz="90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pic>
        <p:nvPicPr>
          <p:cNvPr id="185" name="Google Shape;355;p32" descr=""/>
          <p:cNvPicPr/>
          <p:nvPr/>
        </p:nvPicPr>
        <p:blipFill>
          <a:blip r:embed="rId1"/>
          <a:srcRect l="0" t="23180" r="-344" b="61808"/>
          <a:stretch/>
        </p:blipFill>
        <p:spPr>
          <a:xfrm>
            <a:off x="1617480" y="4010040"/>
            <a:ext cx="11930400" cy="2420280"/>
          </a:xfrm>
          <a:prstGeom prst="rect">
            <a:avLst/>
          </a:prstGeom>
          <a:ln w="0">
            <a:noFill/>
          </a:ln>
        </p:spPr>
      </p:pic>
      <p:pic>
        <p:nvPicPr>
          <p:cNvPr id="186" name="Google Shape;356;p32" descr=""/>
          <p:cNvPicPr/>
          <p:nvPr/>
        </p:nvPicPr>
        <p:blipFill>
          <a:blip r:embed="rId2"/>
          <a:stretch/>
        </p:blipFill>
        <p:spPr>
          <a:xfrm>
            <a:off x="2907360" y="6738480"/>
            <a:ext cx="9003240" cy="4915440"/>
          </a:xfrm>
          <a:prstGeom prst="rect">
            <a:avLst/>
          </a:prstGeom>
          <a:ln w="0">
            <a:noFill/>
          </a:ln>
        </p:spPr>
      </p:pic>
      <p:pic>
        <p:nvPicPr>
          <p:cNvPr id="187" name="Google Shape;357;p32" descr=""/>
          <p:cNvPicPr/>
          <p:nvPr/>
        </p:nvPicPr>
        <p:blipFill>
          <a:blip r:embed="rId3"/>
          <a:stretch/>
        </p:blipFill>
        <p:spPr>
          <a:xfrm>
            <a:off x="15258960" y="3836160"/>
            <a:ext cx="4599360" cy="7134120"/>
          </a:xfrm>
          <a:prstGeom prst="rect">
            <a:avLst/>
          </a:prstGeom>
          <a:ln w="0">
            <a:noFill/>
          </a:ln>
        </p:spPr>
      </p:pic>
      <p:sp>
        <p:nvSpPr>
          <p:cNvPr id="188" name="Google Shape;358;p32"/>
          <p:cNvSpPr/>
          <p:nvPr/>
        </p:nvSpPr>
        <p:spPr>
          <a:xfrm>
            <a:off x="13543200" y="11680920"/>
            <a:ext cx="500796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800" spc="43" strike="noStrike">
                <a:solidFill>
                  <a:schemeClr val="dk1"/>
                </a:solidFill>
                <a:latin typeface="Calibri"/>
                <a:ea typeface="Calibri"/>
              </a:rPr>
              <a:t>https://www.rehabps.com/DATA/Motol_in.pdf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/>
          </p:nvPr>
        </p:nvSpPr>
        <p:spPr>
          <a:xfrm>
            <a:off x="2082960" y="4195080"/>
            <a:ext cx="20206800" cy="6281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</a:pPr>
            <a:endParaRPr b="0" lang="cs-CZ" sz="22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pic>
        <p:nvPicPr>
          <p:cNvPr id="191" name="Obrázek 4" descr="Obsah obrázku interiér, osoba, postel, dítě&#10;&#10;Popis se vygeneroval automaticky."/>
          <p:cNvPicPr/>
          <p:nvPr/>
        </p:nvPicPr>
        <p:blipFill>
          <a:blip r:embed="rId1"/>
          <a:stretch/>
        </p:blipFill>
        <p:spPr>
          <a:xfrm>
            <a:off x="14163480" y="7069680"/>
            <a:ext cx="7517880" cy="5292000"/>
          </a:xfrm>
          <a:prstGeom prst="rect">
            <a:avLst/>
          </a:prstGeom>
          <a:ln w="0">
            <a:noFill/>
          </a:ln>
        </p:spPr>
      </p:pic>
      <p:pic>
        <p:nvPicPr>
          <p:cNvPr id="192" name="Obrázek 5" descr=""/>
          <p:cNvPicPr/>
          <p:nvPr/>
        </p:nvPicPr>
        <p:blipFill>
          <a:blip r:embed="rId2"/>
          <a:stretch/>
        </p:blipFill>
        <p:spPr>
          <a:xfrm>
            <a:off x="3264840" y="875880"/>
            <a:ext cx="8009280" cy="6269760"/>
          </a:xfrm>
          <a:prstGeom prst="rect">
            <a:avLst/>
          </a:prstGeom>
          <a:ln w="0">
            <a:noFill/>
          </a:ln>
        </p:spPr>
      </p:pic>
      <p:pic>
        <p:nvPicPr>
          <p:cNvPr id="193" name="Obrázek 6" descr="Obsah obrázku interiér, zeď, osoba, dítě&#10;&#10;Popis se vygeneroval automaticky."/>
          <p:cNvPicPr/>
          <p:nvPr/>
        </p:nvPicPr>
        <p:blipFill>
          <a:blip r:embed="rId3"/>
          <a:stretch/>
        </p:blipFill>
        <p:spPr>
          <a:xfrm>
            <a:off x="3872160" y="7054200"/>
            <a:ext cx="7271280" cy="5694840"/>
          </a:xfrm>
          <a:prstGeom prst="rect">
            <a:avLst/>
          </a:prstGeom>
          <a:ln w="0">
            <a:noFill/>
          </a:ln>
        </p:spPr>
      </p:pic>
      <p:pic>
        <p:nvPicPr>
          <p:cNvPr id="194" name="Obrázek 7" descr="Obsah obrázku interiér, osoba, klipart&#10;&#10;Popis se vygeneroval automaticky."/>
          <p:cNvPicPr/>
          <p:nvPr/>
        </p:nvPicPr>
        <p:blipFill>
          <a:blip r:embed="rId4"/>
          <a:stretch/>
        </p:blipFill>
        <p:spPr>
          <a:xfrm>
            <a:off x="13525560" y="708840"/>
            <a:ext cx="8390160" cy="614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/>
          </p:nvPr>
        </p:nvSpPr>
        <p:spPr>
          <a:xfrm>
            <a:off x="819000" y="2107440"/>
            <a:ext cx="10886760" cy="3612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310680" indent="-310680">
              <a:lnSpc>
                <a:spcPct val="100000"/>
              </a:lnSpc>
              <a:spcBef>
                <a:spcPts val="3600"/>
              </a:spcBef>
              <a:buSzPct val="170062"/>
              <a:buBlip>
                <a:blip r:embed="rId1"/>
              </a:buBlip>
            </a:pPr>
            <a:r>
              <a:rPr b="1" lang="cs-CZ" sz="3200" spc="15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http://www.fsps.muni.cz/impact/vysetrovaci-metody-1/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10680" indent="-310680">
              <a:lnSpc>
                <a:spcPct val="100000"/>
              </a:lnSpc>
              <a:spcBef>
                <a:spcPts val="3600"/>
              </a:spcBef>
              <a:buSzPct val="170062"/>
              <a:buBlip>
                <a:blip r:embed="rId3"/>
              </a:buBlip>
            </a:pPr>
            <a:r>
              <a:rPr b="1" lang="cs-CZ" sz="3200" spc="15" strike="noStrike">
                <a:solidFill>
                  <a:srgbClr val="212121"/>
                </a:solidFill>
                <a:latin typeface="Calibri"/>
              </a:rPr>
              <a:t>KOLÁŘ, Pavel, 2009. Rehabilitace v klinické praxi. Praha: Galén. ISBN 978-80-7262-657-1.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10680" indent="-310680">
              <a:lnSpc>
                <a:spcPct val="100000"/>
              </a:lnSpc>
              <a:spcBef>
                <a:spcPts val="3600"/>
              </a:spcBef>
              <a:buSzPct val="170062"/>
              <a:buBlip>
                <a:blip r:embed="rId4"/>
              </a:buBlip>
            </a:pPr>
            <a:r>
              <a:rPr b="1" lang="cs-CZ" sz="3200" spc="15" strike="noStrike">
                <a:solidFill>
                  <a:srgbClr val="212121"/>
                </a:solidFill>
                <a:latin typeface="Calibri"/>
              </a:rPr>
              <a:t>materiály kurzu DNS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Zdroje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pic>
        <p:nvPicPr>
          <p:cNvPr id="197" name="Obrázek 2" descr="Obsah obrázku text&#10;&#10;Popis se vygeneroval automaticky."/>
          <p:cNvPicPr/>
          <p:nvPr/>
        </p:nvPicPr>
        <p:blipFill>
          <a:blip r:embed="rId5"/>
          <a:stretch/>
        </p:blipFill>
        <p:spPr>
          <a:xfrm>
            <a:off x="825840" y="5446080"/>
            <a:ext cx="12339720" cy="8079120"/>
          </a:xfrm>
          <a:prstGeom prst="rect">
            <a:avLst/>
          </a:prstGeom>
          <a:ln w="0">
            <a:noFill/>
          </a:ln>
        </p:spPr>
      </p:pic>
      <p:pic>
        <p:nvPicPr>
          <p:cNvPr id="198" name="Obrázek 3" descr="Obsah obrázku text, osoba, exteriér&#10;&#10;Popis se vygeneroval automaticky."/>
          <p:cNvPicPr/>
          <p:nvPr/>
        </p:nvPicPr>
        <p:blipFill>
          <a:blip r:embed="rId6"/>
          <a:stretch/>
        </p:blipFill>
        <p:spPr>
          <a:xfrm>
            <a:off x="13614480" y="697320"/>
            <a:ext cx="7403040" cy="4817520"/>
          </a:xfrm>
          <a:prstGeom prst="rect">
            <a:avLst/>
          </a:prstGeom>
          <a:ln w="0">
            <a:noFill/>
          </a:ln>
        </p:spPr>
      </p:pic>
      <p:pic>
        <p:nvPicPr>
          <p:cNvPr id="199" name="Obrázek 4" descr="Obsah obrázku text, osoba, muž, oblek&#10;&#10;Popis se vygeneroval automaticky."/>
          <p:cNvPicPr/>
          <p:nvPr/>
        </p:nvPicPr>
        <p:blipFill>
          <a:blip r:embed="rId7"/>
          <a:stretch/>
        </p:blipFill>
        <p:spPr>
          <a:xfrm>
            <a:off x="13606920" y="5481360"/>
            <a:ext cx="8043840" cy="7312320"/>
          </a:xfrm>
          <a:prstGeom prst="rect">
            <a:avLst/>
          </a:prstGeom>
          <a:ln w="0">
            <a:noFill/>
          </a:ln>
        </p:spPr>
      </p:pic>
      <p:sp>
        <p:nvSpPr>
          <p:cNvPr id="200" name="TextovéPole 4"/>
          <p:cNvSpPr/>
          <p:nvPr/>
        </p:nvSpPr>
        <p:spPr>
          <a:xfrm>
            <a:off x="17491320" y="13002480"/>
            <a:ext cx="7071840" cy="435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2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Zdroj: FB stránka PhysioTheRapist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820800" y="2531160"/>
            <a:ext cx="21593880" cy="10893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1"/>
              </a:buBlip>
            </a:pPr>
            <a:r>
              <a:rPr b="1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Každému pohybu končetin předchází stabilizace trupu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2"/>
              </a:buBlip>
            </a:pPr>
            <a:r>
              <a:rPr b="1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často zmiňovaný pojem - hluboký stabilizační systém (páteře) - HSS(P) - svaly patřící do HSS jsou mm. multifidi, bránice, m. transversus abdominis a svaly pánevního dny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3"/>
              </a:buBlip>
            </a:pPr>
            <a:r>
              <a:rPr b="1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ve skutečnosti je důležitá vyvážená aktivace všech svalů trupu, oblasti pánve i krku</a:t>
            </a:r>
            <a:r>
              <a:rPr b="1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, ne pouze výše zmíněných!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635040" indent="-635040">
              <a:lnSpc>
                <a:spcPct val="100000"/>
              </a:lnSpc>
              <a:spcBef>
                <a:spcPts val="4300"/>
              </a:spcBef>
              <a:buSzPct val="100000"/>
              <a:buBlip>
                <a:blip r:embed="rId4"/>
              </a:buBlip>
            </a:pPr>
            <a:r>
              <a:rPr b="1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ideální stav = ústní dno, bránice a pánevní dno jsou paralelně nad sebou a </a:t>
            </a:r>
            <a:br>
              <a:rPr sz="4400"/>
            </a:br>
            <a:r>
              <a:rPr b="1" lang="cs-CZ" sz="44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to i v průběhu pohybu - neutrální postavení pánve, kaudální postavení hrudníku, napřímení páteře (zejména Thp)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title"/>
          </p:nvPr>
        </p:nvSpPr>
        <p:spPr>
          <a:xfrm>
            <a:off x="2088360" y="126612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trupová stabilizace, HSS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nímek obrazovky 2021-11-04 v 15.03.58.png" descr="Snímek obrazovky 2021-11-04 v 15.03.58.png"/>
          <p:cNvPicPr/>
          <p:nvPr/>
        </p:nvPicPr>
        <p:blipFill>
          <a:blip r:embed="rId1"/>
          <a:stretch/>
        </p:blipFill>
        <p:spPr>
          <a:xfrm>
            <a:off x="5276520" y="2340360"/>
            <a:ext cx="13322520" cy="8783640"/>
          </a:xfrm>
          <a:prstGeom prst="rect">
            <a:avLst/>
          </a:prstGeom>
          <a:ln w="12700">
            <a:noFill/>
          </a:ln>
        </p:spPr>
      </p:pic>
      <p:pic>
        <p:nvPicPr>
          <p:cNvPr id="129" name="Snímek obrazovky 2021-11-04 v 15.05.02.png" descr="Snímek obrazovky 2021-11-04 v 15.05.02.png"/>
          <p:cNvPicPr/>
          <p:nvPr/>
        </p:nvPicPr>
        <p:blipFill>
          <a:blip r:embed="rId2"/>
          <a:stretch/>
        </p:blipFill>
        <p:spPr>
          <a:xfrm>
            <a:off x="18224640" y="2326680"/>
            <a:ext cx="6209640" cy="8810280"/>
          </a:xfrm>
          <a:prstGeom prst="rect">
            <a:avLst/>
          </a:prstGeom>
          <a:ln w="12700">
            <a:noFill/>
          </a:ln>
        </p:spPr>
      </p:pic>
      <p:pic>
        <p:nvPicPr>
          <p:cNvPr id="130" name="Snímek obrazovky 2021-11-04 v 15.06.38.png" descr="Snímek obrazovky 2021-11-04 v 15.06.38.png"/>
          <p:cNvPicPr/>
          <p:nvPr/>
        </p:nvPicPr>
        <p:blipFill>
          <a:blip r:embed="rId3"/>
          <a:stretch/>
        </p:blipFill>
        <p:spPr>
          <a:xfrm>
            <a:off x="65880" y="2326680"/>
            <a:ext cx="5847480" cy="8810280"/>
          </a:xfrm>
          <a:prstGeom prst="rect">
            <a:avLst/>
          </a:prstGeom>
          <a:ln w="12700">
            <a:noFill/>
          </a:ln>
        </p:spPr>
      </p:pic>
      <p:sp>
        <p:nvSpPr>
          <p:cNvPr id="131" name="TextovéPole 1"/>
          <p:cNvSpPr/>
          <p:nvPr/>
        </p:nvSpPr>
        <p:spPr>
          <a:xfrm>
            <a:off x="8270280" y="11112840"/>
            <a:ext cx="7791120" cy="740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KOLÁŘ, Pavel, 2009. Rehabilitace v klinické praxi. Praha: Galén. ISBN 978-80-7262-657-1.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644760" y="1668600"/>
            <a:ext cx="22172760" cy="1054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584280" indent="-584280">
              <a:lnSpc>
                <a:spcPct val="100000"/>
              </a:lnSpc>
              <a:spcBef>
                <a:spcPts val="3900"/>
              </a:spcBef>
              <a:buSzPct val="100000"/>
              <a:buBlip>
                <a:blip r:embed="rId1"/>
              </a:buBlip>
            </a:pP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významná role bránice - bránice není pouze hlavní dechový sval, ale má také funkci svěračovou (svěrač jícnu - brání refluxu) a významnou </a:t>
            </a: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funkci posturální. Funkce se vzájemně prolínají, pro její správnou stabilizační funkci je důležité vzájemné postavení hrudníku a pánve!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 marL="584280" indent="-584280">
              <a:lnSpc>
                <a:spcPct val="100000"/>
              </a:lnSpc>
              <a:spcBef>
                <a:spcPts val="3900"/>
              </a:spcBef>
              <a:buSzPct val="100000"/>
              <a:buBlip>
                <a:blip r:embed="rId2"/>
              </a:buBlip>
            </a:pP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Během stabilizace páteře a trupu se první </a:t>
            </a:r>
            <a:br>
              <a:rPr sz="4400"/>
            </a:b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aktivují hluboké extenzory, při větších </a:t>
            </a:r>
            <a:br>
              <a:rPr sz="4400"/>
            </a:b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silových nárocích se přidávají povrchové </a:t>
            </a:r>
            <a:br>
              <a:rPr sz="4400"/>
            </a:b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svaly zad. Jejich funkci vyvažují svaly </a:t>
            </a:r>
            <a:br>
              <a:rPr sz="4400"/>
            </a:b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ventrálně - hluboké flexory krku, velmi </a:t>
            </a:r>
            <a:br>
              <a:rPr sz="4400"/>
            </a:b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důležitá je souhra mezi bránicí, břišními </a:t>
            </a:r>
            <a:br>
              <a:rPr sz="4400"/>
            </a:br>
            <a:r>
              <a:rPr b="1" lang="cs-CZ" sz="4400" spc="32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svaly a svaly pánevního dna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Snímek obrazovky 2021-11-04 v 15.05.46.png" descr="Snímek obrazovky 2021-11-04 v 15.05.46.png"/>
          <p:cNvPicPr/>
          <p:nvPr/>
        </p:nvPicPr>
        <p:blipFill>
          <a:blip r:embed="rId3"/>
          <a:stretch/>
        </p:blipFill>
        <p:spPr>
          <a:xfrm>
            <a:off x="13566600" y="5480640"/>
            <a:ext cx="10386720" cy="6471000"/>
          </a:xfrm>
          <a:prstGeom prst="rect">
            <a:avLst/>
          </a:prstGeom>
          <a:ln w="12700">
            <a:noFill/>
          </a:ln>
        </p:spPr>
      </p:pic>
      <p:sp>
        <p:nvSpPr>
          <p:cNvPr id="134" name="TextovéPole 1"/>
          <p:cNvSpPr/>
          <p:nvPr/>
        </p:nvSpPr>
        <p:spPr>
          <a:xfrm>
            <a:off x="13566960" y="12098520"/>
            <a:ext cx="10766520" cy="52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KOLÁŘ, Pavel, 2009. Rehabilitace v klinické praxi. Praha: Galén. ISBN 978-80-7262-657-1.</a:t>
            </a:r>
            <a:endParaRPr b="0" lang="cs-CZ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/>
          </p:nvPr>
        </p:nvSpPr>
        <p:spPr>
          <a:xfrm>
            <a:off x="1849320" y="2694240"/>
            <a:ext cx="20649600" cy="877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584280" indent="-584280">
              <a:lnSpc>
                <a:spcPct val="100000"/>
              </a:lnSpc>
              <a:spcBef>
                <a:spcPts val="3900"/>
              </a:spcBef>
              <a:buSzPct val="100038"/>
              <a:buBlip>
                <a:blip r:embed="rId1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zpevnění trupu: oploštění bránice nezávisle na dechovém stereotypu -&gt; tlak na obsah břišní dutiny -&gt; izometrická aktivita </a:t>
            </a:r>
            <a:br>
              <a:rPr sz="5400"/>
            </a:b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břišních svalů zajišťuje kaudální postavení hrudníku, musí být </a:t>
            </a:r>
            <a:br>
              <a:rPr sz="5400"/>
            </a:b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vyvážena s aktivitou prsních svalů -&gt; aktivita pánevního dna </a:t>
            </a:r>
            <a:br>
              <a:rPr sz="5400"/>
            </a:b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(v podstatě reflexně, jelikož se obsah břišní dutiny tlačí dolů) -&gt; </a:t>
            </a:r>
            <a:br>
              <a:rPr sz="5400"/>
            </a:b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zvýšení nitrobřišního tlaku -&gt; břišní dutina a dolní hrudní apertura </a:t>
            </a:r>
            <a:br>
              <a:rPr sz="5400"/>
            </a:b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se rozšiřují -&gt; stabilizace Lp nitrobřišním tlakem a napřímením </a:t>
            </a:r>
            <a:br>
              <a:rPr sz="5400"/>
            </a:b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(tah úponu bránice na tělech obratlů)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1490040" y="2410920"/>
            <a:ext cx="21745080" cy="10176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1"/>
              </a:buBlip>
            </a:pP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DNS - dynamická neuromuskulární stabilizace – diagnostický a terapeutický koncept založený prof. PaedDr. Pavlem Kolářem, Ph.D., založen na principech vývojové kineziologie a centrálních mechanismů řízení pohybu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2"/>
              </a:buBlip>
            </a:pP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Základem testování je posouzení svalové souhry </a:t>
            </a:r>
            <a:br>
              <a:rPr sz="5400"/>
            </a:b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zajišťující stabilizaci páteře, pánve a trupu jako </a:t>
            </a:r>
            <a:br>
              <a:rPr sz="5400"/>
            </a:b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základního rámu pohybu končetin. Snažíme se </a:t>
            </a:r>
            <a:br>
              <a:rPr sz="5400"/>
            </a:b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rozpoznat klíčovou oblast nedostatečnosti </a:t>
            </a:r>
            <a:br>
              <a:rPr sz="5400"/>
            </a:b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stabilizační funkce svalů, testujeme v otevřeném </a:t>
            </a:r>
            <a:br>
              <a:rPr sz="5400"/>
            </a:b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i uzavřeném kinematickém řetězci, některé </a:t>
            </a:r>
            <a:br>
              <a:rPr sz="5400"/>
            </a:br>
            <a:r>
              <a:rPr b="0" lang="cs-CZ" sz="5400" spc="29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pozice využíváme pro terapii.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title"/>
          </p:nvPr>
        </p:nvSpPr>
        <p:spPr>
          <a:xfrm>
            <a:off x="2088360" y="1282680"/>
            <a:ext cx="20206800" cy="1649520"/>
          </a:xfrm>
          <a:prstGeom prst="rect">
            <a:avLst/>
          </a:prstGeom>
          <a:noFill/>
          <a:ln w="0">
            <a:noFill/>
          </a:ln>
        </p:spPr>
        <p:txBody>
          <a:bodyPr lIns="50760" rIns="50760" tIns="50760" bIns="50760" anchor="t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cs-CZ" sz="5400" spc="265" strike="noStrike">
                <a:solidFill>
                  <a:schemeClr val="accent6"/>
                </a:solidFill>
                <a:latin typeface="Calibri Light"/>
              </a:rPr>
              <a:t>Dynamické testy dle DNS</a:t>
            </a:r>
            <a:endParaRPr b="0" lang="cs-CZ" sz="5400" spc="-1" strike="noStrike">
              <a:solidFill>
                <a:schemeClr val="accent1">
                  <a:lumOff val="-33240"/>
                </a:schemeClr>
              </a:solidFill>
              <a:latin typeface="Avenir Next Medium"/>
            </a:endParaRPr>
          </a:p>
        </p:txBody>
      </p:sp>
      <p:pic>
        <p:nvPicPr>
          <p:cNvPr id="138" name="Obrázek 2" descr=""/>
          <p:cNvPicPr/>
          <p:nvPr/>
        </p:nvPicPr>
        <p:blipFill>
          <a:blip r:embed="rId3"/>
          <a:stretch/>
        </p:blipFill>
        <p:spPr>
          <a:xfrm>
            <a:off x="16278120" y="7405200"/>
            <a:ext cx="7389720" cy="5102280"/>
          </a:xfrm>
          <a:prstGeom prst="rect">
            <a:avLst/>
          </a:prstGeom>
          <a:ln w="0">
            <a:noFill/>
          </a:ln>
        </p:spPr>
      </p:pic>
      <p:pic>
        <p:nvPicPr>
          <p:cNvPr id="139" name="Obrázek 3" descr=""/>
          <p:cNvPicPr/>
          <p:nvPr/>
        </p:nvPicPr>
        <p:blipFill>
          <a:blip r:embed="rId4"/>
          <a:stretch/>
        </p:blipFill>
        <p:spPr>
          <a:xfrm>
            <a:off x="21292200" y="4919760"/>
            <a:ext cx="2003040" cy="2504880"/>
          </a:xfrm>
          <a:prstGeom prst="rect">
            <a:avLst/>
          </a:prstGeom>
          <a:ln w="0">
            <a:noFill/>
          </a:ln>
        </p:spPr>
      </p:pic>
      <p:sp>
        <p:nvSpPr>
          <p:cNvPr id="140" name="TextovéPole 3"/>
          <p:cNvSpPr/>
          <p:nvPr/>
        </p:nvSpPr>
        <p:spPr>
          <a:xfrm>
            <a:off x="17219160" y="12721680"/>
            <a:ext cx="4854240" cy="4359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2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https://www.dns-cz.com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/>
          </p:nvPr>
        </p:nvSpPr>
        <p:spPr>
          <a:xfrm>
            <a:off x="2082960" y="1800360"/>
            <a:ext cx="20206800" cy="10113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57168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1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Testujeme: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2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schopnost udržet segment v neutrálním postavení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3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vyváženost svalové aktivity mezi hlubokými/povrchovými svaly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4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symetrii a asymterii zapojení svalů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5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kompenzační mechanismy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6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schopnost souhry stabilizační a respirační funkce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lvl="1" marL="1143000" indent="-571680">
              <a:lnSpc>
                <a:spcPct val="100000"/>
              </a:lnSpc>
              <a:spcBef>
                <a:spcPts val="3801"/>
              </a:spcBef>
              <a:buSzPct val="100038"/>
              <a:buBlip>
                <a:blip r:embed="rId7"/>
              </a:buBlip>
            </a:pPr>
            <a:r>
              <a:rPr b="1" lang="en-US" sz="5400" spc="35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šíření svalové aktivity do celého systému</a:t>
            </a: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300"/>
              </a:spcBef>
              <a:buNone/>
            </a:pPr>
            <a:endParaRPr b="0" lang="cs-CZ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1555920" y="2153880"/>
            <a:ext cx="21538440" cy="10396800"/>
          </a:xfrm>
          <a:prstGeom prst="rect">
            <a:avLst/>
          </a:prstGeom>
          <a:noFill/>
          <a:ln w="0">
            <a:noFill/>
          </a:ln>
        </p:spPr>
        <p:txBody>
          <a:bodyPr numCol="2" spcCol="1289160" lIns="50760" rIns="50760" tIns="50760" bIns="50760" anchor="t">
            <a:noAutofit/>
          </a:bodyPr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1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inspirační postavení hrudníku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2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anteverze pánve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3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chybný stereotyp dýchání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4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neschopnost napřímení (zejména Thp)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5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převaha aktivity horní porce m. rectus abdominis a m. obliqus externus abd.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6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migrace pupku (nejčastěji kraniálně)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7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konkavity (propadliny) v tříslech, neschopnost je vyplnit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8"/>
              </a:buBlip>
            </a:pPr>
            <a:r>
              <a:rPr b="0" lang="cs-CZ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diastáza břišní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9"/>
              </a:buBlip>
            </a:pPr>
            <a:r>
              <a:rPr b="0" lang="en-US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hypertonus PV svalů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10"/>
              </a:buBlip>
            </a:pPr>
            <a:r>
              <a:rPr b="0" lang="en-US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porucha izolovaného pohybu, porucha relaxace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11"/>
              </a:buBlip>
            </a:pPr>
            <a:r>
              <a:rPr b="0" lang="en-US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lateralizace spodních žeber v leže na zádech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  <a:p>
            <a:pPr lvl="1" marL="1041480" indent="-520560">
              <a:lnSpc>
                <a:spcPct val="100000"/>
              </a:lnSpc>
              <a:spcBef>
                <a:spcPts val="3501"/>
              </a:spcBef>
              <a:buSzPct val="100030"/>
              <a:buBlip>
                <a:blip r:embed="rId12"/>
              </a:buBlip>
            </a:pPr>
            <a:r>
              <a:rPr b="0" lang="en-US" sz="4000" spc="26" strike="noStrike">
                <a:solidFill>
                  <a:schemeClr val="accent1">
                    <a:lumOff val="-17220"/>
                  </a:schemeClr>
                </a:solidFill>
                <a:latin typeface="Calibri"/>
                <a:ea typeface="Calibri"/>
              </a:rPr>
              <a:t>konkavity v oblasti zevních rotátorů a abd kyčlí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nejčastější indikátory u nedostatečně stabilizační fce svalů trupu"/>
          <p:cNvSpPr/>
          <p:nvPr/>
        </p:nvSpPr>
        <p:spPr>
          <a:xfrm>
            <a:off x="1568880" y="1015200"/>
            <a:ext cx="21684240" cy="9237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50760" rIns="50760" tIns="50760" bIns="50760" anchor="ctr">
            <a:spAutoFit/>
          </a:bodyPr>
          <a:p>
            <a:pPr marL="634320" indent="-634320">
              <a:lnSpc>
                <a:spcPct val="100000"/>
              </a:lnSpc>
              <a:spcBef>
                <a:spcPts val="4300"/>
              </a:spcBef>
              <a:buSzPct val="100038"/>
              <a:buBlip>
                <a:blip r:embed="rId13"/>
              </a:buBlip>
            </a:pPr>
            <a:r>
              <a:rPr b="1" lang="cs-CZ" sz="5400" spc="43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nejčastější indikátory u nedostatečně stabilizační fce svalů trupu</a:t>
            </a:r>
            <a:endParaRPr b="0" lang="cs-CZ" sz="5400" spc="-1" strike="noStrike">
              <a:latin typeface="Arial"/>
            </a:endParaRPr>
          </a:p>
        </p:txBody>
      </p:sp>
      <p:pic>
        <p:nvPicPr>
          <p:cNvPr id="144" name="Obrázek 3" descr=""/>
          <p:cNvPicPr/>
          <p:nvPr/>
        </p:nvPicPr>
        <p:blipFill>
          <a:blip r:embed="rId14"/>
          <a:stretch/>
        </p:blipFill>
        <p:spPr>
          <a:xfrm>
            <a:off x="12534840" y="8048160"/>
            <a:ext cx="6028920" cy="4470120"/>
          </a:xfrm>
          <a:prstGeom prst="rect">
            <a:avLst/>
          </a:prstGeom>
          <a:ln w="0">
            <a:noFill/>
          </a:ln>
        </p:spPr>
      </p:pic>
      <p:sp>
        <p:nvSpPr>
          <p:cNvPr id="145" name="TextovéPole 3"/>
          <p:cNvSpPr/>
          <p:nvPr/>
        </p:nvSpPr>
        <p:spPr>
          <a:xfrm>
            <a:off x="13168800" y="12801600"/>
            <a:ext cx="4425480" cy="740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http://coretraining.cz/2014/09/posturalni-dysfunkce-a-rigidita-hrudniku-aneb-jak-je-to-skutecne-s-branicnim-dychanim/</a:t>
            </a:r>
            <a:endParaRPr b="0" lang="cs-CZ" sz="1400" spc="-1" strike="noStrike">
              <a:latin typeface="Arial"/>
            </a:endParaRPr>
          </a:p>
        </p:txBody>
      </p:sp>
      <p:pic>
        <p:nvPicPr>
          <p:cNvPr id="146" name="Obrázek 5" descr="Obsah obrázku oblečení, osoba, slipy, spodní prádlo&#10;&#10;Popis se vygeneroval automaticky."/>
          <p:cNvPicPr/>
          <p:nvPr/>
        </p:nvPicPr>
        <p:blipFill>
          <a:blip r:embed="rId15"/>
          <a:stretch/>
        </p:blipFill>
        <p:spPr>
          <a:xfrm>
            <a:off x="18776520" y="8443800"/>
            <a:ext cx="5451120" cy="4086000"/>
          </a:xfrm>
          <a:prstGeom prst="rect">
            <a:avLst/>
          </a:prstGeom>
          <a:ln w="0">
            <a:noFill/>
          </a:ln>
        </p:spPr>
      </p:pic>
      <p:sp>
        <p:nvSpPr>
          <p:cNvPr id="147" name="TextovéPole 5"/>
          <p:cNvSpPr/>
          <p:nvPr/>
        </p:nvSpPr>
        <p:spPr>
          <a:xfrm>
            <a:off x="19389240" y="12805560"/>
            <a:ext cx="4203360" cy="5270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38160" horzOverflow="overflow" vertOverflow="overflow" lIns="50760" rIns="50760" tIns="50760" bIns="507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1400" spc="43" strike="noStrike">
                <a:solidFill>
                  <a:srgbClr val="000000"/>
                </a:solidFill>
                <a:latin typeface="Avenir Next Medium"/>
                <a:ea typeface="Avenir Next Medium"/>
              </a:rPr>
              <a:t>https://m.facebook.com/kacahufeislova/posts/2482021615459221/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5640480" y="1135800"/>
            <a:ext cx="21989520" cy="6655680"/>
          </a:xfrm>
          <a:prstGeom prst="rect">
            <a:avLst/>
          </a:prstGeom>
          <a:noFill/>
          <a:ln w="0">
            <a:noFill/>
          </a:ln>
        </p:spPr>
        <p:txBody>
          <a:bodyPr numCol="2" spcCol="1289160" anchor="t">
            <a:normAutofit/>
          </a:bodyPr>
          <a:p>
            <a:pPr indent="0">
              <a:lnSpc>
                <a:spcPct val="100000"/>
              </a:lnSpc>
              <a:spcBef>
                <a:spcPts val="4300"/>
              </a:spcBef>
              <a:buNone/>
              <a:tabLst>
                <a:tab algn="l" pos="0"/>
              </a:tabLst>
            </a:pPr>
            <a:r>
              <a:rPr b="1" lang="cs-CZ" sz="7200" spc="35" strike="noStrike">
                <a:solidFill>
                  <a:schemeClr val="accent1">
                    <a:lumOff val="-17220"/>
                  </a:schemeClr>
                </a:solidFill>
                <a:latin typeface="Calibri"/>
              </a:rPr>
              <a:t>NOVOROZENEC x 3MĚSÍC</a:t>
            </a:r>
            <a:endParaRPr b="0" lang="cs-CZ" sz="7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Google Shape;244;p20" descr="Obsah obrázku dítě, osoba, interiér, zubní kartáček&#10;&#10;Popis se vygeneroval automaticky."/>
          <p:cNvPicPr/>
          <p:nvPr/>
        </p:nvPicPr>
        <p:blipFill>
          <a:blip r:embed="rId1"/>
          <a:srcRect l="0" t="0" r="0" b="8667"/>
          <a:stretch/>
        </p:blipFill>
        <p:spPr>
          <a:xfrm>
            <a:off x="776520" y="1508400"/>
            <a:ext cx="4638960" cy="6910200"/>
          </a:xfrm>
          <a:prstGeom prst="rect">
            <a:avLst/>
          </a:prstGeom>
          <a:ln w="0">
            <a:noFill/>
          </a:ln>
        </p:spPr>
      </p:pic>
      <p:sp>
        <p:nvSpPr>
          <p:cNvPr id="150" name="Google Shape;245;p20"/>
          <p:cNvSpPr/>
          <p:nvPr/>
        </p:nvSpPr>
        <p:spPr>
          <a:xfrm>
            <a:off x="781200" y="7820280"/>
            <a:ext cx="41230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800" spc="43" strike="noStrike">
                <a:solidFill>
                  <a:schemeClr val="dk1"/>
                </a:solidFill>
                <a:latin typeface="Calibri"/>
                <a:ea typeface="Calibri"/>
              </a:rPr>
              <a:t>http://www.clr-fyzioterapie.cz/cs/vyvoj-ditete</a:t>
            </a:r>
            <a:endParaRPr b="0" lang="cs-CZ" sz="800" spc="-1" strike="noStrike">
              <a:latin typeface="Arial"/>
            </a:endParaRPr>
          </a:p>
        </p:txBody>
      </p:sp>
      <p:pic>
        <p:nvPicPr>
          <p:cNvPr id="151" name="Google Shape;253;p21" descr="Obsah obrázku postel, osoba, interiér, ležící&#10;&#10;Popis se vygeneroval automaticky."/>
          <p:cNvPicPr/>
          <p:nvPr/>
        </p:nvPicPr>
        <p:blipFill>
          <a:blip r:embed="rId2"/>
          <a:srcRect l="2511" t="0" r="0" b="-4"/>
          <a:stretch/>
        </p:blipFill>
        <p:spPr>
          <a:xfrm>
            <a:off x="1092960" y="8325720"/>
            <a:ext cx="5118120" cy="3610440"/>
          </a:xfrm>
          <a:prstGeom prst="rect">
            <a:avLst/>
          </a:prstGeom>
          <a:ln w="0">
            <a:noFill/>
          </a:ln>
        </p:spPr>
      </p:pic>
      <p:sp>
        <p:nvSpPr>
          <p:cNvPr id="152" name="Google Shape;254;p21"/>
          <p:cNvSpPr/>
          <p:nvPr/>
        </p:nvSpPr>
        <p:spPr>
          <a:xfrm>
            <a:off x="2026080" y="12151800"/>
            <a:ext cx="472680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800" spc="43" strike="noStrike">
                <a:solidFill>
                  <a:schemeClr val="dk1"/>
                </a:solidFill>
                <a:latin typeface="Calibri"/>
                <a:ea typeface="Calibri"/>
              </a:rPr>
              <a:t>https://sleepbaby.org/baby-sleeps-face-down/</a:t>
            </a:r>
            <a:endParaRPr b="0" lang="cs-CZ" sz="800" spc="-1" strike="noStrike">
              <a:latin typeface="Arial"/>
            </a:endParaRPr>
          </a:p>
        </p:txBody>
      </p:sp>
      <p:pic>
        <p:nvPicPr>
          <p:cNvPr id="153" name="Google Shape;316;p28" descr="Obsah obrázku dítě, interiér, osoba, ležící&#10;&#10;Popis se vygeneroval automaticky."/>
          <p:cNvPicPr/>
          <p:nvPr/>
        </p:nvPicPr>
        <p:blipFill>
          <a:blip r:embed="rId3"/>
          <a:stretch/>
        </p:blipFill>
        <p:spPr>
          <a:xfrm>
            <a:off x="18421560" y="2399760"/>
            <a:ext cx="5631120" cy="4812840"/>
          </a:xfrm>
          <a:prstGeom prst="rect">
            <a:avLst/>
          </a:prstGeom>
          <a:ln w="0">
            <a:noFill/>
          </a:ln>
        </p:spPr>
      </p:pic>
      <p:sp>
        <p:nvSpPr>
          <p:cNvPr id="154" name="Google Shape;317;p28"/>
          <p:cNvSpPr/>
          <p:nvPr/>
        </p:nvSpPr>
        <p:spPr>
          <a:xfrm>
            <a:off x="17989560" y="5522760"/>
            <a:ext cx="493344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800" spc="43" strike="noStrike">
                <a:solidFill>
                  <a:schemeClr val="dk1"/>
                </a:solidFill>
                <a:latin typeface="Calibri"/>
                <a:ea typeface="Calibri"/>
              </a:rPr>
              <a:t>https://www.bebalanced.cz/prvni-tri-mesice-na-svete-aneb-idealni-psychomotoricky-vyvoj-miminka-3-dil/</a:t>
            </a:r>
            <a:endParaRPr b="0" lang="cs-CZ" sz="800" spc="-1" strike="noStrike">
              <a:latin typeface="Arial"/>
            </a:endParaRPr>
          </a:p>
        </p:txBody>
      </p:sp>
      <p:pic>
        <p:nvPicPr>
          <p:cNvPr id="155" name="Google Shape;325;p29" descr="Obsah obrázku interiér, osoba, dítě&#10;&#10;Popis se vygeneroval automaticky."/>
          <p:cNvPicPr/>
          <p:nvPr/>
        </p:nvPicPr>
        <p:blipFill>
          <a:blip r:embed="rId4"/>
          <a:srcRect l="21113" t="18031" r="8723" b="25197"/>
          <a:stretch/>
        </p:blipFill>
        <p:spPr>
          <a:xfrm>
            <a:off x="16459200" y="7652880"/>
            <a:ext cx="7050960" cy="4350960"/>
          </a:xfrm>
          <a:prstGeom prst="rect">
            <a:avLst/>
          </a:prstGeom>
          <a:ln w="0">
            <a:noFill/>
          </a:ln>
        </p:spPr>
      </p:pic>
      <p:sp>
        <p:nvSpPr>
          <p:cNvPr id="156" name="Google Shape;326;p29"/>
          <p:cNvSpPr/>
          <p:nvPr/>
        </p:nvSpPr>
        <p:spPr>
          <a:xfrm>
            <a:off x="17114040" y="12035880"/>
            <a:ext cx="6673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800" spc="43" strike="noStrike">
                <a:solidFill>
                  <a:schemeClr val="dk1"/>
                </a:solidFill>
                <a:latin typeface="Calibri"/>
                <a:ea typeface="Calibri"/>
              </a:rPr>
              <a:t>https://www.bebalanced.cz/prvni-tri-mesice-na-svete-aneb-idealni-psychomotoricky-vyvoj-miminka-3-dil/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57" name="TextovéPole 10"/>
          <p:cNvSpPr/>
          <p:nvPr/>
        </p:nvSpPr>
        <p:spPr>
          <a:xfrm>
            <a:off x="5317920" y="3368880"/>
            <a:ext cx="13554720" cy="43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horzOverflow="overflow" vertOverflow="overflow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nestabilita, přepadává         stabilní na středu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prohnutí v zádech                napřímení páteře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anteverze pánve                  neutrální postavení pánve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holokineze                           cílená volní motorika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diastáza                              diastáza ne</a:t>
            </a:r>
            <a:endParaRPr b="0" lang="cs-CZ" sz="4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malá aktivita břišních           vyvážená aktivita ventrální </a:t>
            </a:r>
            <a:br>
              <a:rPr sz="4000"/>
            </a:br>
            <a:r>
              <a:rPr b="0" lang="cs-CZ" sz="4000" spc="43" strike="noStrike">
                <a:solidFill>
                  <a:schemeClr val="accent1">
                    <a:lumOff val="-33240"/>
                  </a:schemeClr>
                </a:solidFill>
                <a:latin typeface="Avenir Next Medium"/>
                <a:ea typeface="Avenir Next Medium"/>
              </a:rPr>
              <a:t>svalů                                   a dorzální muskulatury</a:t>
            </a:r>
            <a:endParaRPr b="0" lang="cs-CZ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LibreOffice/7.4.1.2$Windows_X86_64 LibreOffice_project/3c58a8f3a960df8bc8fd77b461821e42c061c5f0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cs-CZ</dc:language>
  <cp:lastModifiedBy/>
  <dcterms:modified xsi:type="dcterms:W3CDTF">2023-03-01T16:25:58Z</dcterms:modified>
  <cp:revision>892</cp:revision>
  <dc:subject/>
  <dc:title>vyšetření pohybových stereotypů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19</vt:i4>
  </property>
</Properties>
</file>