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768" autoAdjust="0"/>
  </p:normalViewPr>
  <p:slideViewPr>
    <p:cSldViewPr snapToGrid="0">
      <p:cViewPr varScale="1">
        <p:scale>
          <a:sx n="88" d="100"/>
          <a:sy n="88" d="100"/>
        </p:scale>
        <p:origin x="663" y="5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f_rb6FMVHPk&amp;t=475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uroophthalmology.ca/textbook/disorders-of-eye-movements/iv-neuropathies-and-nuclear-palsies/v-abducens-vi-nerve-palsy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HLAVOVÉ NERVY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7F6B86-38BC-2F19-2AEB-02E7D73364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070D70-3C65-BE23-941D-629EC10DD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F4E559-6EA7-27EF-C4EE-47FFAD39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B3D2E9-E0EF-57EF-5604-C1C98C9C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 VII – </a:t>
            </a:r>
            <a:r>
              <a:rPr lang="cs-CZ" dirty="0" err="1">
                <a:solidFill>
                  <a:schemeClr val="accent2"/>
                </a:solidFill>
              </a:rPr>
              <a:t>n.facialis</a:t>
            </a:r>
            <a:r>
              <a:rPr lang="cs-CZ" dirty="0">
                <a:solidFill>
                  <a:schemeClr val="accent2"/>
                </a:solidFill>
              </a:rPr>
              <a:t> (</a:t>
            </a:r>
            <a:r>
              <a:rPr lang="cs-CZ" dirty="0" err="1">
                <a:solidFill>
                  <a:schemeClr val="accent2"/>
                </a:solidFill>
              </a:rPr>
              <a:t>n.intermediofacialis</a:t>
            </a:r>
            <a:r>
              <a:rPr lang="cs-CZ" dirty="0">
                <a:solidFill>
                  <a:schemeClr val="accent2"/>
                </a:solidFill>
              </a:rPr>
              <a:t>) – lícní nerv</a:t>
            </a:r>
            <a:r>
              <a:rPr lang="cs-CZ" dirty="0"/>
              <a:t> – </a:t>
            </a:r>
            <a:r>
              <a:rPr lang="cs-CZ" dirty="0">
                <a:solidFill>
                  <a:schemeClr val="accent2"/>
                </a:solidFill>
              </a:rPr>
              <a:t>somatomotorický,</a:t>
            </a:r>
            <a:r>
              <a:rPr lang="cs-CZ" dirty="0">
                <a:solidFill>
                  <a:schemeClr val="accent3"/>
                </a:solidFill>
              </a:rPr>
              <a:t>visceromotorický</a:t>
            </a:r>
            <a:r>
              <a:rPr lang="cs-CZ" dirty="0"/>
              <a:t>,</a:t>
            </a:r>
            <a:r>
              <a:rPr lang="cs-CZ" dirty="0">
                <a:solidFill>
                  <a:schemeClr val="accent4"/>
                </a:solidFill>
              </a:rPr>
              <a:t>viscerosenzorická</a:t>
            </a:r>
            <a:r>
              <a:rPr lang="cs-CZ" dirty="0"/>
              <a:t>,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somatosenzitivní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Výstup a jádro pons (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pontocerebellaris</a:t>
            </a:r>
            <a:r>
              <a:rPr lang="cs-CZ" dirty="0"/>
              <a:t>) - </a:t>
            </a:r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(v os </a:t>
            </a:r>
            <a:r>
              <a:rPr lang="cs-CZ" dirty="0" err="1"/>
              <a:t>temporale</a:t>
            </a:r>
            <a:r>
              <a:rPr lang="cs-CZ" dirty="0"/>
              <a:t>)- začátek 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facialis</a:t>
            </a:r>
            <a:r>
              <a:rPr lang="cs-CZ" dirty="0"/>
              <a:t> </a:t>
            </a:r>
            <a:r>
              <a:rPr lang="cs-CZ" dirty="0" err="1"/>
              <a:t>Falloppi</a:t>
            </a:r>
            <a:r>
              <a:rPr lang="cs-CZ" dirty="0"/>
              <a:t>-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labyrinthica</a:t>
            </a:r>
            <a:r>
              <a:rPr lang="cs-CZ" dirty="0"/>
              <a:t>- otočí se o 90° a vytvoří </a:t>
            </a:r>
            <a:r>
              <a:rPr lang="cs-CZ" dirty="0" err="1"/>
              <a:t>geniculum</a:t>
            </a:r>
            <a:r>
              <a:rPr lang="cs-CZ" dirty="0"/>
              <a:t> </a:t>
            </a:r>
            <a:r>
              <a:rPr lang="cs-CZ" dirty="0" err="1"/>
              <a:t>n.facialis</a:t>
            </a:r>
            <a:r>
              <a:rPr lang="cs-CZ" dirty="0"/>
              <a:t> –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tympanica</a:t>
            </a:r>
            <a:r>
              <a:rPr lang="cs-CZ" dirty="0"/>
              <a:t> –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mastoidea</a:t>
            </a:r>
            <a:r>
              <a:rPr lang="cs-CZ" dirty="0"/>
              <a:t> sestup kaudálně- výstup z lebky os </a:t>
            </a:r>
            <a:r>
              <a:rPr lang="cs-CZ" dirty="0" err="1"/>
              <a:t>temporale</a:t>
            </a:r>
            <a:r>
              <a:rPr lang="cs-CZ" dirty="0"/>
              <a:t> (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stylomastoideum</a:t>
            </a:r>
            <a:r>
              <a:rPr lang="cs-CZ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023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643BE0-4EF2-F862-47CC-EB2F7C21C1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E7E4E8-1878-6CBC-687F-428752CE78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53A1673-E816-1ED5-4874-82467820A4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2901" y="378000"/>
            <a:ext cx="11849100" cy="54544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Větve vystupující v 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facialis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1. </a:t>
            </a:r>
            <a:r>
              <a:rPr lang="cs-CZ" b="1" dirty="0" err="1"/>
              <a:t>n.petrosus</a:t>
            </a:r>
            <a:r>
              <a:rPr lang="cs-CZ" b="1" dirty="0"/>
              <a:t> </a:t>
            </a:r>
            <a:r>
              <a:rPr lang="cs-CZ" b="1" dirty="0" err="1"/>
              <a:t>majus</a:t>
            </a:r>
            <a:r>
              <a:rPr lang="cs-CZ" dirty="0"/>
              <a:t>- odstupuje v oblasti </a:t>
            </a:r>
            <a:r>
              <a:rPr lang="cs-CZ" dirty="0" err="1"/>
              <a:t>genicula</a:t>
            </a:r>
            <a:r>
              <a:rPr lang="cs-CZ" dirty="0"/>
              <a:t> – 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petrosis</a:t>
            </a:r>
            <a:r>
              <a:rPr lang="cs-CZ" dirty="0"/>
              <a:t> </a:t>
            </a:r>
            <a:r>
              <a:rPr lang="cs-CZ" dirty="0" err="1"/>
              <a:t>majoris</a:t>
            </a:r>
            <a:r>
              <a:rPr lang="cs-CZ" dirty="0"/>
              <a:t> –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-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r>
              <a:rPr lang="cs-CZ" dirty="0"/>
              <a:t>-</a:t>
            </a:r>
          </a:p>
          <a:p>
            <a:pPr marL="72000" indent="0">
              <a:buNone/>
            </a:pPr>
            <a:r>
              <a:rPr lang="cs-CZ" dirty="0"/>
              <a:t> končí v ganglion </a:t>
            </a:r>
            <a:r>
              <a:rPr lang="cs-CZ" dirty="0" err="1"/>
              <a:t>pterygopalatinum</a:t>
            </a:r>
            <a:r>
              <a:rPr lang="cs-CZ" dirty="0"/>
              <a:t> – </a:t>
            </a:r>
            <a:r>
              <a:rPr lang="cs-CZ" dirty="0" err="1"/>
              <a:t>visceromotorická</a:t>
            </a:r>
            <a:r>
              <a:rPr lang="cs-CZ" dirty="0"/>
              <a:t> inervace(slinné žlázy kromě </a:t>
            </a:r>
            <a:r>
              <a:rPr lang="cs-CZ" dirty="0" err="1"/>
              <a:t>kromě</a:t>
            </a:r>
            <a:r>
              <a:rPr lang="cs-CZ" dirty="0"/>
              <a:t> </a:t>
            </a:r>
            <a:r>
              <a:rPr lang="cs-CZ" dirty="0" err="1"/>
              <a:t>gl.parotis</a:t>
            </a:r>
            <a:r>
              <a:rPr lang="cs-CZ" dirty="0"/>
              <a:t>(</a:t>
            </a:r>
            <a:r>
              <a:rPr lang="cs-CZ" dirty="0" err="1"/>
              <a:t>n.glossopharyngeus</a:t>
            </a:r>
            <a:r>
              <a:rPr lang="cs-CZ" dirty="0"/>
              <a:t>),slzné žlázy, žlázky v nose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2. n. </a:t>
            </a:r>
            <a:r>
              <a:rPr lang="cs-CZ" b="1" dirty="0" err="1"/>
              <a:t>stapedius</a:t>
            </a:r>
            <a:r>
              <a:rPr lang="cs-CZ" b="1" dirty="0"/>
              <a:t> </a:t>
            </a:r>
            <a:r>
              <a:rPr lang="cs-CZ" dirty="0"/>
              <a:t>– odstupuje v </a:t>
            </a:r>
            <a:r>
              <a:rPr lang="cs-CZ" dirty="0" err="1"/>
              <a:t>mastoidea</a:t>
            </a:r>
            <a:r>
              <a:rPr lang="cs-CZ" dirty="0"/>
              <a:t> </a:t>
            </a:r>
            <a:r>
              <a:rPr lang="cs-CZ" dirty="0" err="1"/>
              <a:t>canalis</a:t>
            </a:r>
            <a:r>
              <a:rPr lang="cs-CZ" dirty="0"/>
              <a:t> – </a:t>
            </a:r>
            <a:r>
              <a:rPr lang="cs-CZ" dirty="0" err="1"/>
              <a:t>somatomotorická</a:t>
            </a:r>
            <a:r>
              <a:rPr lang="cs-CZ" dirty="0"/>
              <a:t> inervace m. </a:t>
            </a:r>
            <a:r>
              <a:rPr lang="cs-CZ" dirty="0" err="1"/>
              <a:t>stapedius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3. chorda </a:t>
            </a:r>
            <a:r>
              <a:rPr lang="cs-CZ" b="1" dirty="0" err="1"/>
              <a:t>tympani</a:t>
            </a:r>
            <a:r>
              <a:rPr lang="cs-CZ" b="1" dirty="0"/>
              <a:t> - </a:t>
            </a:r>
            <a:r>
              <a:rPr lang="cs-CZ" dirty="0"/>
              <a:t>odstupuje v </a:t>
            </a:r>
            <a:r>
              <a:rPr lang="cs-CZ" dirty="0" err="1"/>
              <a:t>mastoidea</a:t>
            </a:r>
            <a:r>
              <a:rPr lang="cs-CZ" dirty="0"/>
              <a:t> </a:t>
            </a:r>
            <a:r>
              <a:rPr lang="cs-CZ" dirty="0" err="1"/>
              <a:t>canalis</a:t>
            </a:r>
            <a:r>
              <a:rPr lang="cs-CZ" dirty="0"/>
              <a:t>  – středoušní dutina- připojuje se k </a:t>
            </a:r>
            <a:r>
              <a:rPr lang="cs-CZ" dirty="0" err="1"/>
              <a:t>n.lingualis</a:t>
            </a:r>
            <a:r>
              <a:rPr lang="cs-CZ" dirty="0"/>
              <a:t>(větev </a:t>
            </a:r>
            <a:r>
              <a:rPr lang="cs-CZ" dirty="0" err="1"/>
              <a:t>n.trigeminus</a:t>
            </a:r>
            <a:r>
              <a:rPr lang="cs-CZ" dirty="0"/>
              <a:t>) - ganglion </a:t>
            </a:r>
            <a:r>
              <a:rPr lang="cs-CZ" dirty="0" err="1"/>
              <a:t>submandibulare</a:t>
            </a:r>
            <a:r>
              <a:rPr lang="cs-CZ" dirty="0"/>
              <a:t> </a:t>
            </a:r>
            <a:r>
              <a:rPr lang="cs-CZ" dirty="0" err="1"/>
              <a:t>visceromotorika</a:t>
            </a:r>
            <a:r>
              <a:rPr lang="cs-CZ" dirty="0"/>
              <a:t> </a:t>
            </a:r>
            <a:r>
              <a:rPr lang="cs-CZ" dirty="0" err="1"/>
              <a:t>podčelistní,podjazyková</a:t>
            </a:r>
            <a:r>
              <a:rPr lang="cs-CZ" dirty="0"/>
              <a:t> jazyková žláza, senzitivní informace z předních dvou třetin jazyka</a:t>
            </a:r>
          </a:p>
        </p:txBody>
      </p:sp>
    </p:spTree>
    <p:extLst>
      <p:ext uri="{BB962C8B-B14F-4D97-AF65-F5344CB8AC3E}">
        <p14:creationId xmlns:p14="http://schemas.microsoft.com/office/powerpoint/2010/main" val="119725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DCAA62-5EF6-70A3-B5F1-DCC85DF71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C450F6-FAE6-67A4-7119-B3FE1D6254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744CD3-7C66-EF8E-B53F-31706BB1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6430AF-16CA-F676-1ECE-40A5E1DE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66700"/>
            <a:ext cx="10753200" cy="5565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Větve odstupující pod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stylomastoideus</a:t>
            </a:r>
            <a:r>
              <a:rPr lang="cs-CZ" dirty="0"/>
              <a:t> (výstup z lebky)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N.auriculus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– kolem </a:t>
            </a:r>
            <a:r>
              <a:rPr lang="cs-CZ" dirty="0" err="1"/>
              <a:t>procesus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r>
              <a:rPr lang="cs-CZ" dirty="0"/>
              <a:t> – mediální plocha boltce – </a:t>
            </a:r>
            <a:r>
              <a:rPr lang="cs-CZ" dirty="0" err="1"/>
              <a:t>senzitivní,částečně</a:t>
            </a:r>
            <a:r>
              <a:rPr lang="cs-CZ" dirty="0"/>
              <a:t> ,motorická inervace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digastricus</a:t>
            </a:r>
            <a:r>
              <a:rPr lang="cs-CZ" dirty="0"/>
              <a:t> – motorická inervace </a:t>
            </a:r>
            <a:r>
              <a:rPr lang="cs-CZ" dirty="0" err="1"/>
              <a:t>venter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m.digastrici</a:t>
            </a:r>
            <a:r>
              <a:rPr lang="cs-CZ" dirty="0"/>
              <a:t> a </a:t>
            </a:r>
            <a:r>
              <a:rPr lang="cs-CZ" dirty="0" err="1"/>
              <a:t>m.stylohyoideus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Plexus </a:t>
            </a:r>
            <a:r>
              <a:rPr lang="cs-CZ" dirty="0" err="1"/>
              <a:t>intraparotideus</a:t>
            </a:r>
            <a:r>
              <a:rPr lang="cs-CZ" dirty="0"/>
              <a:t> – </a:t>
            </a:r>
            <a:r>
              <a:rPr lang="cs-CZ" dirty="0" err="1"/>
              <a:t>somatomotorická</a:t>
            </a:r>
            <a:r>
              <a:rPr lang="cs-CZ" dirty="0"/>
              <a:t> inervace mimických svalů (</a:t>
            </a:r>
            <a:r>
              <a:rPr lang="cs-CZ" dirty="0" err="1"/>
              <a:t>r,temporales</a:t>
            </a:r>
            <a:r>
              <a:rPr lang="cs-CZ" dirty="0"/>
              <a:t>, </a:t>
            </a:r>
            <a:r>
              <a:rPr lang="cs-CZ" dirty="0" err="1"/>
              <a:t>r.zygomatici</a:t>
            </a:r>
            <a:r>
              <a:rPr lang="cs-CZ" dirty="0"/>
              <a:t>, </a:t>
            </a:r>
            <a:r>
              <a:rPr lang="cs-CZ" dirty="0" err="1"/>
              <a:t>r.bucales</a:t>
            </a:r>
            <a:r>
              <a:rPr lang="cs-CZ" dirty="0"/>
              <a:t>, </a:t>
            </a:r>
            <a:r>
              <a:rPr lang="cs-CZ" dirty="0" err="1"/>
              <a:t>r,marginales</a:t>
            </a:r>
            <a:r>
              <a:rPr lang="cs-CZ" dirty="0"/>
              <a:t> </a:t>
            </a:r>
            <a:r>
              <a:rPr lang="cs-CZ" dirty="0" err="1"/>
              <a:t>mandibularis,r.coli-m.platysma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51D18A-2B0C-9F7D-51BE-1D6E305CD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58" y="3583112"/>
            <a:ext cx="2191684" cy="28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119044-B825-EDA0-7759-C42D0D7CFC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F24252-649C-6B5B-ED4E-AF00B6F5D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C5E319-0ABA-DA23-88AE-12CB3388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603238-46E2-59BD-43D0-760E0C775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Periferní Bellova obrna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Centrální obrna - dolní čtvrtina obličeje kontralaterálně</a:t>
            </a:r>
          </a:p>
        </p:txBody>
      </p:sp>
      <p:pic>
        <p:nvPicPr>
          <p:cNvPr id="1026" name="Picture 2" descr="Bellova obrna">
            <a:extLst>
              <a:ext uri="{FF2B5EF4-FFF2-40B4-BE49-F238E27FC236}">
                <a16:creationId xmlns:a16="http://schemas.microsoft.com/office/drawing/2014/main" id="{5B315D0B-9874-29AA-DD11-2F6405A0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38" y="1119883"/>
            <a:ext cx="2260529" cy="249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4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5A72E7-00EC-5DF8-D85D-6410562B0D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55E41E-DCE6-284A-77CA-078E2D581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E278E2-D295-4331-4776-1A616C3C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8DEE7D-0821-1A03-0D5F-406C01F2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8858"/>
            <a:ext cx="10753200" cy="50857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 VIII- n </a:t>
            </a:r>
            <a:r>
              <a:rPr lang="cs-CZ" dirty="0" err="1">
                <a:solidFill>
                  <a:schemeClr val="accent2"/>
                </a:solidFill>
              </a:rPr>
              <a:t>vestibulocochlearis</a:t>
            </a:r>
            <a:r>
              <a:rPr lang="cs-CZ" dirty="0">
                <a:solidFill>
                  <a:schemeClr val="accent2"/>
                </a:solidFill>
              </a:rPr>
              <a:t> – </a:t>
            </a:r>
            <a:r>
              <a:rPr lang="cs-CZ" dirty="0" err="1">
                <a:solidFill>
                  <a:schemeClr val="accent2"/>
                </a:solidFill>
              </a:rPr>
              <a:t>sluchorovnovážný</a:t>
            </a:r>
            <a:r>
              <a:rPr lang="cs-CZ" dirty="0">
                <a:solidFill>
                  <a:schemeClr val="accent2"/>
                </a:solidFill>
              </a:rPr>
              <a:t> nerv- </a:t>
            </a:r>
            <a:r>
              <a:rPr lang="cs-CZ" dirty="0">
                <a:solidFill>
                  <a:schemeClr val="tx2"/>
                </a:solidFill>
              </a:rPr>
              <a:t>senzorický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Jádra a výstup pons-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- </a:t>
            </a:r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(4 jádra </a:t>
            </a:r>
            <a:r>
              <a:rPr lang="cs-CZ" dirty="0" err="1"/>
              <a:t>n.vestibularis</a:t>
            </a:r>
            <a:r>
              <a:rPr lang="cs-CZ" dirty="0"/>
              <a:t>, 2 jádra </a:t>
            </a:r>
            <a:r>
              <a:rPr lang="cs-CZ" dirty="0" err="1"/>
              <a:t>n.cochlearis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N.vestibularis</a:t>
            </a:r>
            <a:r>
              <a:rPr lang="cs-CZ" dirty="0"/>
              <a:t> – senzorická vlákna – podněty z rovnovážného ústrojí (</a:t>
            </a:r>
            <a:r>
              <a:rPr lang="cs-CZ" dirty="0" err="1"/>
              <a:t>gl.vestibulare</a:t>
            </a:r>
            <a:r>
              <a:rPr lang="cs-CZ" dirty="0"/>
              <a:t> ve vnitřním zvukovodu)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N.cochlearis</a:t>
            </a:r>
            <a:r>
              <a:rPr lang="cs-CZ" dirty="0"/>
              <a:t> – podněty ze sluchového ústrojí (</a:t>
            </a:r>
            <a:r>
              <a:rPr lang="cs-CZ" dirty="0" err="1"/>
              <a:t>gl.cochleare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Poruchy- </a:t>
            </a:r>
            <a:r>
              <a:rPr lang="cs-CZ" dirty="0" err="1"/>
              <a:t>hypacusis</a:t>
            </a:r>
            <a:r>
              <a:rPr lang="cs-CZ" dirty="0"/>
              <a:t>- </a:t>
            </a:r>
            <a:r>
              <a:rPr lang="cs-CZ" dirty="0" err="1"/>
              <a:t>anacusis</a:t>
            </a:r>
            <a:r>
              <a:rPr lang="cs-CZ" dirty="0"/>
              <a:t>, ušní šelesty, závratě, poruchy chůze, nystagmus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570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E8B934-1FDE-A7C2-0304-F20814BE7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9468BC-31E3-9168-CC9C-A331DD7EB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B2D870-9284-ECFE-9FE0-D91CE304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4DE77B-2903-8C56-CA91-239E7E0A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06" y="1098787"/>
            <a:ext cx="10753200" cy="55331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N.IX – </a:t>
            </a:r>
            <a:r>
              <a:rPr lang="cs-CZ" dirty="0" err="1">
                <a:solidFill>
                  <a:schemeClr val="accent2"/>
                </a:solidFill>
              </a:rPr>
              <a:t>n.glosopharyngeus</a:t>
            </a:r>
            <a:r>
              <a:rPr lang="cs-CZ" dirty="0">
                <a:solidFill>
                  <a:schemeClr val="accent2"/>
                </a:solidFill>
              </a:rPr>
              <a:t>- jazykohltanový nerv-</a:t>
            </a:r>
            <a:r>
              <a:rPr lang="cs-CZ" dirty="0" err="1">
                <a:solidFill>
                  <a:schemeClr val="accent2"/>
                </a:solidFill>
              </a:rPr>
              <a:t>somatomorický</a:t>
            </a:r>
            <a:r>
              <a:rPr lang="cs-CZ" dirty="0">
                <a:solidFill>
                  <a:schemeClr val="accent2"/>
                </a:solidFill>
              </a:rPr>
              <a:t>,</a:t>
            </a:r>
            <a:r>
              <a:rPr lang="cs-CZ" dirty="0"/>
              <a:t> </a:t>
            </a:r>
            <a:r>
              <a:rPr lang="cs-CZ" dirty="0" err="1">
                <a:solidFill>
                  <a:schemeClr val="accent3"/>
                </a:solidFill>
              </a:rPr>
              <a:t>visceromotorický</a:t>
            </a:r>
            <a:r>
              <a:rPr lang="cs-CZ" dirty="0"/>
              <a:t>, </a:t>
            </a:r>
            <a:r>
              <a:rPr lang="cs-CZ" dirty="0" err="1">
                <a:solidFill>
                  <a:schemeClr val="accent4"/>
                </a:solidFill>
              </a:rPr>
              <a:t>viscerosenzitivní</a:t>
            </a:r>
            <a:r>
              <a:rPr lang="cs-CZ" dirty="0">
                <a:solidFill>
                  <a:schemeClr val="accent4"/>
                </a:solidFill>
              </a:rPr>
              <a:t>,</a:t>
            </a:r>
            <a:r>
              <a:rPr lang="cs-CZ" dirty="0"/>
              <a:t> </a:t>
            </a:r>
            <a:r>
              <a:rPr lang="cs-CZ" dirty="0" err="1">
                <a:solidFill>
                  <a:schemeClr val="tx2"/>
                </a:solidFill>
              </a:rPr>
              <a:t>somatosenzitivní</a:t>
            </a:r>
            <a:endParaRPr lang="cs-CZ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Jádro a výstup- medula </a:t>
            </a:r>
            <a:r>
              <a:rPr lang="cs-CZ" dirty="0" err="1"/>
              <a:t>oblongata-dorzolaterálně</a:t>
            </a:r>
            <a:r>
              <a:rPr lang="cs-CZ" dirty="0"/>
              <a:t> od olivy-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jugularis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Somatomotorická</a:t>
            </a:r>
            <a:r>
              <a:rPr lang="cs-CZ" dirty="0"/>
              <a:t> inervace - m. </a:t>
            </a:r>
            <a:r>
              <a:rPr lang="cs-CZ" dirty="0" err="1"/>
              <a:t>stylopharyngeus</a:t>
            </a:r>
            <a:r>
              <a:rPr lang="cs-CZ" dirty="0"/>
              <a:t>, podílí se i na inervaci hltanu a hrtanu( X.)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Visceromotorická</a:t>
            </a:r>
            <a:r>
              <a:rPr lang="cs-CZ" dirty="0"/>
              <a:t> inervace – </a:t>
            </a:r>
            <a:r>
              <a:rPr lang="cs-CZ" dirty="0" err="1"/>
              <a:t>visceromotorická</a:t>
            </a:r>
            <a:r>
              <a:rPr lang="cs-CZ" dirty="0"/>
              <a:t> větev </a:t>
            </a:r>
            <a:r>
              <a:rPr lang="cs-CZ" dirty="0" err="1"/>
              <a:t>n.tympanicus</a:t>
            </a:r>
            <a:r>
              <a:rPr lang="cs-CZ" dirty="0"/>
              <a:t> do středoušní dutiny, přepojení </a:t>
            </a:r>
            <a:r>
              <a:rPr lang="cs-CZ" dirty="0" err="1"/>
              <a:t>ggl</a:t>
            </a:r>
            <a:r>
              <a:rPr lang="cs-CZ" dirty="0"/>
              <a:t>. </a:t>
            </a:r>
            <a:r>
              <a:rPr lang="cs-CZ" dirty="0" err="1"/>
              <a:t>otica</a:t>
            </a:r>
            <a:r>
              <a:rPr lang="cs-CZ" dirty="0"/>
              <a:t>, </a:t>
            </a:r>
            <a:r>
              <a:rPr lang="cs-CZ" dirty="0" err="1"/>
              <a:t>gl.parotis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Viscerosenzitivní</a:t>
            </a:r>
            <a:r>
              <a:rPr lang="cs-CZ" dirty="0"/>
              <a:t> </a:t>
            </a:r>
            <a:r>
              <a:rPr lang="cs-CZ" dirty="0" err="1"/>
              <a:t>inervace,somatosenzitivní</a:t>
            </a:r>
            <a:r>
              <a:rPr lang="cs-CZ" dirty="0"/>
              <a:t> inervace - </a:t>
            </a:r>
            <a:r>
              <a:rPr lang="cs-CZ" dirty="0" err="1"/>
              <a:t>pharynx</a:t>
            </a:r>
            <a:r>
              <a:rPr lang="cs-CZ" dirty="0"/>
              <a:t>, Eustachova trubice, tonsily, zadní 1/3 jazyka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Senzorická informace - chuťové pohárky zadní 1/3 jazyka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956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B4FF30-B3E7-3A46-EA22-F65F1DD31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D26199-03A7-2469-9897-3DCE86F50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D3A40F-5C9D-A816-9D62-5EFA9379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D2CC89-96D0-C057-9272-A5F1411FC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Poruchy: dysfagie – porucha polykání ,snížený dávivý reflex, poruchy chuti zadní 1/3 jazyka ,hypestesie zadní 1/3 jazyka, hltanu a tonsil, deviace uvuly na zdravou stranu- klinické projevy obrny diskrétní, nespecifické.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Iritace – bolest v středouší a patrové mandli.</a:t>
            </a:r>
          </a:p>
        </p:txBody>
      </p:sp>
    </p:spTree>
    <p:extLst>
      <p:ext uri="{BB962C8B-B14F-4D97-AF65-F5344CB8AC3E}">
        <p14:creationId xmlns:p14="http://schemas.microsoft.com/office/powerpoint/2010/main" val="36892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ADF412-AE49-32E0-DE8E-B14F93F9C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9E914A-B7E2-7BD4-660E-8CC16E6C8C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407AA3-38A5-6A66-F95C-8B005FACBA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9863" y="781050"/>
            <a:ext cx="10752137" cy="55578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N.X. – </a:t>
            </a:r>
            <a:r>
              <a:rPr lang="cs-CZ" dirty="0" err="1">
                <a:solidFill>
                  <a:schemeClr val="accent2"/>
                </a:solidFill>
              </a:rPr>
              <a:t>n.vagus</a:t>
            </a:r>
            <a:r>
              <a:rPr lang="cs-CZ" dirty="0">
                <a:solidFill>
                  <a:schemeClr val="accent2"/>
                </a:solidFill>
              </a:rPr>
              <a:t> – bloudivý nerv </a:t>
            </a:r>
            <a:r>
              <a:rPr lang="cs-CZ" dirty="0"/>
              <a:t>– </a:t>
            </a:r>
            <a:r>
              <a:rPr lang="cs-CZ" dirty="0" err="1">
                <a:solidFill>
                  <a:schemeClr val="accent2"/>
                </a:solidFill>
              </a:rPr>
              <a:t>somatomotorický</a:t>
            </a:r>
            <a:r>
              <a:rPr lang="cs-CZ" dirty="0" err="1"/>
              <a:t>,</a:t>
            </a:r>
            <a:r>
              <a:rPr lang="cs-CZ" dirty="0" err="1">
                <a:solidFill>
                  <a:schemeClr val="accent3"/>
                </a:solidFill>
              </a:rPr>
              <a:t>visceromotorický</a:t>
            </a:r>
            <a:r>
              <a:rPr lang="cs-CZ" dirty="0">
                <a:solidFill>
                  <a:schemeClr val="accent3"/>
                </a:solidFill>
              </a:rPr>
              <a:t>, </a:t>
            </a:r>
            <a:r>
              <a:rPr lang="cs-CZ" dirty="0" err="1">
                <a:solidFill>
                  <a:schemeClr val="accent4"/>
                </a:solidFill>
              </a:rPr>
              <a:t>somatosenzitivní</a:t>
            </a:r>
            <a:r>
              <a:rPr lang="cs-CZ" dirty="0">
                <a:solidFill>
                  <a:schemeClr val="accent4"/>
                </a:solidFill>
              </a:rPr>
              <a:t>, </a:t>
            </a:r>
            <a:r>
              <a:rPr lang="cs-CZ" dirty="0" err="1">
                <a:solidFill>
                  <a:schemeClr val="accent4"/>
                </a:solidFill>
              </a:rPr>
              <a:t>viscerosenzitivní,</a:t>
            </a:r>
            <a:r>
              <a:rPr lang="cs-CZ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senzorický</a:t>
            </a:r>
            <a:endParaRPr lang="cs-CZ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Odstupuje z medula </a:t>
            </a:r>
            <a:r>
              <a:rPr lang="cs-CZ" dirty="0" err="1"/>
              <a:t>oblongata</a:t>
            </a:r>
            <a:r>
              <a:rPr lang="cs-CZ" dirty="0"/>
              <a:t> (</a:t>
            </a:r>
            <a:r>
              <a:rPr lang="cs-CZ" dirty="0" err="1"/>
              <a:t>dorzolaterálně</a:t>
            </a:r>
            <a:r>
              <a:rPr lang="cs-CZ" dirty="0"/>
              <a:t> od olivy)-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jugulare</a:t>
            </a:r>
            <a:r>
              <a:rPr lang="cs-CZ" dirty="0"/>
              <a:t>- vystupuje do krční oblasti (</a:t>
            </a:r>
            <a:r>
              <a:rPr lang="cs-CZ" dirty="0" err="1"/>
              <a:t>spathium</a:t>
            </a:r>
            <a:r>
              <a:rPr lang="cs-CZ" dirty="0"/>
              <a:t> </a:t>
            </a:r>
            <a:r>
              <a:rPr lang="cs-CZ" dirty="0" err="1"/>
              <a:t>parapharyngeum</a:t>
            </a:r>
            <a:r>
              <a:rPr lang="cs-CZ" dirty="0"/>
              <a:t>)- do hrudníku (apertura </a:t>
            </a:r>
            <a:r>
              <a:rPr lang="cs-CZ" dirty="0" err="1"/>
              <a:t>thoracis</a:t>
            </a:r>
            <a:r>
              <a:rPr lang="cs-CZ" dirty="0"/>
              <a:t> sup.) – prochází mediastinem – přes bránici (</a:t>
            </a:r>
            <a:r>
              <a:rPr lang="cs-CZ" dirty="0" err="1"/>
              <a:t>hiatus</a:t>
            </a:r>
            <a:r>
              <a:rPr lang="cs-CZ" dirty="0"/>
              <a:t> </a:t>
            </a:r>
            <a:r>
              <a:rPr lang="cs-CZ" dirty="0" err="1"/>
              <a:t>oesohageus</a:t>
            </a:r>
            <a:r>
              <a:rPr lang="cs-CZ" dirty="0"/>
              <a:t> </a:t>
            </a:r>
            <a:r>
              <a:rPr lang="cs-CZ" dirty="0" err="1"/>
              <a:t>diaphragmatis</a:t>
            </a:r>
            <a:r>
              <a:rPr lang="cs-CZ" dirty="0"/>
              <a:t>) do dutiny břišní a končí na tlustém střevě </a:t>
            </a:r>
            <a:r>
              <a:rPr lang="cs-CZ" dirty="0" err="1"/>
              <a:t>Cannonův</a:t>
            </a:r>
            <a:r>
              <a:rPr lang="cs-CZ" dirty="0"/>
              <a:t> – </a:t>
            </a:r>
            <a:r>
              <a:rPr lang="cs-CZ" dirty="0" err="1"/>
              <a:t>Boemův</a:t>
            </a:r>
            <a:r>
              <a:rPr lang="cs-CZ" dirty="0"/>
              <a:t> 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33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2C8D01-51DD-D438-C43D-D5CE9CF344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41FB8B-B60B-302D-551B-A2F956B9A0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4B5C36-FF4B-FFE4-D98F-DF8CE6FF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6B8664-FB1E-F68B-7FC1-DC5789DA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Somatomotorika</a:t>
            </a:r>
            <a:r>
              <a:rPr lang="cs-CZ" dirty="0"/>
              <a:t>- svaly měkkého patra (kromě m. tensor </a:t>
            </a:r>
            <a:r>
              <a:rPr lang="cs-CZ" dirty="0" err="1"/>
              <a:t>veli</a:t>
            </a:r>
            <a:r>
              <a:rPr lang="cs-CZ" dirty="0"/>
              <a:t> </a:t>
            </a:r>
            <a:r>
              <a:rPr lang="cs-CZ" dirty="0" err="1"/>
              <a:t>palatini</a:t>
            </a:r>
            <a:r>
              <a:rPr lang="cs-CZ" dirty="0"/>
              <a:t>), svaly hltanu (kromě m. </a:t>
            </a:r>
            <a:r>
              <a:rPr lang="cs-CZ" dirty="0" err="1"/>
              <a:t>stylopharyngeus</a:t>
            </a:r>
            <a:r>
              <a:rPr lang="cs-CZ" dirty="0"/>
              <a:t>), svaly hrtanu, horní polovina jícnu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Visceromotorika</a:t>
            </a:r>
            <a:r>
              <a:rPr lang="cs-CZ" dirty="0"/>
              <a:t> - žlázy a hladké svaly hltanu, dolních dýchacích cest, předního a středního střeva (</a:t>
            </a:r>
            <a:r>
              <a:rPr lang="cs-CZ" dirty="0" err="1"/>
              <a:t>Cannonův-Boehmův</a:t>
            </a:r>
            <a:r>
              <a:rPr lang="cs-CZ" dirty="0"/>
              <a:t> bod)  srdce, brzlík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Somatosenzitivita</a:t>
            </a:r>
            <a:r>
              <a:rPr lang="cs-CZ" dirty="0"/>
              <a:t> - vnější zvukovod + pleny, dolní ½ hltanu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Viscerosenzitivita</a:t>
            </a:r>
            <a:r>
              <a:rPr lang="cs-CZ" dirty="0"/>
              <a:t> - sliznice dolních dýchacích cest, předního a středního střeva + jater, žlučníku, slinivky; slezina, ledviny, nadledviny, varle/vaječník, ½ vejcovodu; srdce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095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F6EE54-4CDD-DB25-C305-37B886545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ECA3BB-02FC-E6F5-7B37-2C467CA54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6F0D06-1B95-C8CF-CA81-96BD7EA3EE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6200"/>
            <a:ext cx="10753725" cy="106076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 – jednostranná -  poruchy polykání (= dysfagie), chraptění, změny krevní tlaku, uchylování patrového čípku - oboustranná -  </a:t>
            </a:r>
            <a:r>
              <a:rPr lang="cs-CZ" dirty="0" err="1"/>
              <a:t>rhinolalie</a:t>
            </a:r>
            <a:r>
              <a:rPr lang="cs-CZ" dirty="0"/>
              <a:t> (= řeč nosem), poruchy řeči (= dysartrie), hypertenze, příp. zástava dechu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Iritace - bradykardie, spazmy trávicí trubice (laryngospasmus, </a:t>
            </a:r>
            <a:r>
              <a:rPr lang="cs-CZ" dirty="0" err="1"/>
              <a:t>oesophagospasmus</a:t>
            </a:r>
            <a:r>
              <a:rPr lang="cs-CZ" dirty="0"/>
              <a:t>, </a:t>
            </a:r>
            <a:r>
              <a:rPr lang="cs-CZ" dirty="0" err="1"/>
              <a:t>pylorospamus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Reflexy vagové oblasti – dávivý (IX.,X.) </a:t>
            </a:r>
            <a:r>
              <a:rPr lang="cs-CZ" dirty="0" err="1"/>
              <a:t>okulokardiální</a:t>
            </a:r>
            <a:r>
              <a:rPr lang="cs-CZ" dirty="0"/>
              <a:t> (V.,X.)- tlakem na bulby lze vyvolat paroxysmální tachykardii. </a:t>
            </a:r>
          </a:p>
          <a:p>
            <a:r>
              <a:rPr lang="cs-CZ" dirty="0"/>
              <a:t> Vzhledem ke společné inervaci svalů patra s </a:t>
            </a:r>
            <a:r>
              <a:rPr lang="cs-CZ" dirty="0" err="1"/>
              <a:t>IX.n</a:t>
            </a:r>
            <a:endParaRPr lang="cs-CZ" dirty="0"/>
          </a:p>
          <a:p>
            <a:r>
              <a:rPr lang="cs-CZ" dirty="0"/>
              <a:t> příznak padající opony může být přítomen,</a:t>
            </a:r>
          </a:p>
          <a:p>
            <a:r>
              <a:rPr lang="cs-CZ" dirty="0"/>
              <a:t>Stejně jako uchylování uvuly(patrový čípek)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2050" name="Picture 2" descr="Neurofyziologie a pohybový systém v ontogenezi II">
            <a:extLst>
              <a:ext uri="{FF2B5EF4-FFF2-40B4-BE49-F238E27FC236}">
                <a16:creationId xmlns:a16="http://schemas.microsoft.com/office/drawing/2014/main" id="{B03297B4-52A8-3EB8-2DB4-29FB0890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29" y="3955294"/>
            <a:ext cx="2695575" cy="16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2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67899E-CDC8-499F-986F-7B2B89ADF2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C8341B-17B2-89A7-C78B-E57932B7C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9662D3-EBE8-78A2-ABF9-AABEB00B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D39D52-9D34-2C11-1405-B2A9C2236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6604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FF0000"/>
                </a:solidFill>
              </a:rPr>
              <a:t>N I – </a:t>
            </a:r>
            <a:r>
              <a:rPr lang="cs-CZ" dirty="0" err="1">
                <a:solidFill>
                  <a:srgbClr val="FF0000"/>
                </a:solidFill>
              </a:rPr>
              <a:t>n.olfactorius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– čichový nerv- 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senzorický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čichová buňka v nosní sliznici- os </a:t>
            </a:r>
            <a:r>
              <a:rPr lang="cs-CZ" dirty="0" err="1"/>
              <a:t>ethmoidale</a:t>
            </a:r>
            <a:r>
              <a:rPr lang="cs-CZ" dirty="0"/>
              <a:t> (lamina </a:t>
            </a:r>
            <a:r>
              <a:rPr lang="cs-CZ" dirty="0" err="1"/>
              <a:t>cribrosa</a:t>
            </a:r>
            <a:r>
              <a:rPr lang="cs-CZ" dirty="0"/>
              <a:t>)-</a:t>
            </a:r>
          </a:p>
          <a:p>
            <a:pPr marL="72000" indent="0">
              <a:buNone/>
            </a:pPr>
            <a:r>
              <a:rPr lang="cs-CZ" dirty="0"/>
              <a:t>    bulbus </a:t>
            </a:r>
            <a:r>
              <a:rPr lang="cs-CZ" dirty="0" err="1"/>
              <a:t>olfactorius</a:t>
            </a:r>
            <a:r>
              <a:rPr lang="cs-CZ" dirty="0"/>
              <a:t>-čichová oblast v mozkové kůře-větve do temporálního </a:t>
            </a:r>
            <a:r>
              <a:rPr lang="cs-CZ" dirty="0" err="1"/>
              <a:t>laloku,amygdaly</a:t>
            </a:r>
            <a:r>
              <a:rPr lang="cs-CZ" dirty="0"/>
              <a:t>, hippocampu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Neprochází jako jediný přes talamus, nemá jádro, výchlipka </a:t>
            </a:r>
            <a:r>
              <a:rPr lang="cs-CZ" dirty="0" err="1"/>
              <a:t>telencephalonu</a:t>
            </a:r>
            <a:r>
              <a:rPr lang="cs-CZ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 -  kvantitativní –</a:t>
            </a:r>
            <a:r>
              <a:rPr lang="cs-CZ" dirty="0" err="1"/>
              <a:t>hypersomie</a:t>
            </a:r>
            <a:r>
              <a:rPr lang="cs-CZ" dirty="0"/>
              <a:t>, </a:t>
            </a:r>
            <a:r>
              <a:rPr lang="cs-CZ" dirty="0" err="1"/>
              <a:t>hyposmie</a:t>
            </a:r>
            <a:r>
              <a:rPr lang="cs-CZ" dirty="0"/>
              <a:t> / anosmie – periferně onemocnění dutiny nosní, centrálně afekce po úrazech, tumory, záněty  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-  kvalitativní </a:t>
            </a:r>
            <a:r>
              <a:rPr lang="cs-CZ" dirty="0" err="1"/>
              <a:t>např.unciformní</a:t>
            </a:r>
            <a:r>
              <a:rPr lang="cs-CZ" dirty="0"/>
              <a:t> krize- iritace v oblasti hippocampu</a:t>
            </a:r>
          </a:p>
          <a:p>
            <a:pPr marL="72000" indent="0">
              <a:buNone/>
            </a:pPr>
            <a:r>
              <a:rPr lang="cs-CZ" dirty="0"/>
              <a:t>               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69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AE54A1-9848-D829-7A3A-6B7B66CC93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A349A8-48B5-F7BC-9B12-35D42F6C21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ACBBA8-268D-0487-6A27-0274CE7E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2689EE8-BD31-AC3C-67E1-417D46906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N.XI. – </a:t>
            </a:r>
            <a:r>
              <a:rPr lang="cs-CZ" dirty="0" err="1">
                <a:solidFill>
                  <a:schemeClr val="accent2"/>
                </a:solidFill>
              </a:rPr>
              <a:t>n.accesorius</a:t>
            </a:r>
            <a:r>
              <a:rPr lang="cs-CZ" dirty="0">
                <a:solidFill>
                  <a:schemeClr val="accent2"/>
                </a:solidFill>
              </a:rPr>
              <a:t>- </a:t>
            </a:r>
            <a:r>
              <a:rPr lang="cs-CZ" dirty="0" err="1">
                <a:solidFill>
                  <a:schemeClr val="accent2"/>
                </a:solidFill>
              </a:rPr>
              <a:t>přidatný</a:t>
            </a:r>
            <a:r>
              <a:rPr lang="cs-CZ" dirty="0">
                <a:solidFill>
                  <a:schemeClr val="accent2"/>
                </a:solidFill>
              </a:rPr>
              <a:t> nerv- </a:t>
            </a:r>
            <a:r>
              <a:rPr lang="cs-CZ" dirty="0" err="1">
                <a:solidFill>
                  <a:schemeClr val="accent2"/>
                </a:solidFill>
              </a:rPr>
              <a:t>somatomotorický</a:t>
            </a:r>
            <a:endParaRPr lang="cs-CZ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Jádro a výstup </a:t>
            </a:r>
            <a:r>
              <a:rPr lang="cs-CZ" dirty="0" err="1"/>
              <a:t>m.oblongata</a:t>
            </a:r>
            <a:r>
              <a:rPr lang="cs-CZ" dirty="0"/>
              <a:t> (</a:t>
            </a:r>
            <a:r>
              <a:rPr lang="cs-CZ" dirty="0" err="1"/>
              <a:t>dorzolaterálně</a:t>
            </a:r>
            <a:r>
              <a:rPr lang="cs-CZ" dirty="0"/>
              <a:t> od olivy) 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jugulare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Kraniální část – </a:t>
            </a:r>
            <a:r>
              <a:rPr lang="cs-CZ" dirty="0" err="1"/>
              <a:t>r.internus</a:t>
            </a:r>
            <a:r>
              <a:rPr lang="cs-CZ" dirty="0"/>
              <a:t> připojuje se k </a:t>
            </a:r>
            <a:r>
              <a:rPr lang="cs-CZ" dirty="0" err="1"/>
              <a:t>n.X</a:t>
            </a:r>
            <a:r>
              <a:rPr lang="cs-CZ" dirty="0"/>
              <a:t> (inervace </a:t>
            </a:r>
            <a:r>
              <a:rPr lang="cs-CZ" dirty="0" err="1"/>
              <a:t>mm.laryngei</a:t>
            </a:r>
            <a:r>
              <a:rPr lang="cs-CZ" dirty="0"/>
              <a:t> (kromě </a:t>
            </a:r>
            <a:r>
              <a:rPr lang="cs-CZ" sz="2800" dirty="0"/>
              <a:t>m. </a:t>
            </a:r>
            <a:r>
              <a:rPr lang="cs-CZ" sz="2800" dirty="0" err="1"/>
              <a:t>cricothyroideus</a:t>
            </a:r>
            <a:r>
              <a:rPr lang="cs-CZ" sz="2800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Krční část – </a:t>
            </a:r>
            <a:r>
              <a:rPr lang="cs-CZ" dirty="0" err="1"/>
              <a:t>r.externus</a:t>
            </a:r>
            <a:r>
              <a:rPr lang="cs-CZ" dirty="0"/>
              <a:t> – </a:t>
            </a:r>
            <a:r>
              <a:rPr lang="cs-CZ" dirty="0" err="1"/>
              <a:t>m.SCM</a:t>
            </a:r>
            <a:r>
              <a:rPr lang="cs-CZ" dirty="0"/>
              <a:t>, </a:t>
            </a:r>
            <a:r>
              <a:rPr lang="cs-CZ" dirty="0" err="1"/>
              <a:t>m.Trapezius</a:t>
            </a:r>
            <a:r>
              <a:rPr lang="cs-CZ" dirty="0"/>
              <a:t> (motorické jádro v krční míše)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486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F65688-04EA-2024-0162-15D2967B84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D9B984-3267-C791-3BD0-A71BD1DD5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458254-9D56-7C22-931D-839D13B1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57E1B47-9EF5-2E8E-4B6A-8ACE0A3ED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 – jednostranná- obrna r. </a:t>
            </a:r>
            <a:r>
              <a:rPr lang="cs-CZ" dirty="0" err="1"/>
              <a:t>internus</a:t>
            </a:r>
            <a:r>
              <a:rPr lang="cs-CZ" dirty="0"/>
              <a:t> (</a:t>
            </a:r>
            <a:r>
              <a:rPr lang="cs-CZ" dirty="0" err="1"/>
              <a:t>Avelisův</a:t>
            </a:r>
            <a:r>
              <a:rPr lang="cs-CZ" dirty="0"/>
              <a:t> syndrom) – porucha měkkého patra (pokleslé patrové oblouky, pokleslý patrový čípek, porucha polykání a řeči)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obrna r. </a:t>
            </a:r>
            <a:r>
              <a:rPr lang="cs-CZ" dirty="0" err="1"/>
              <a:t>externus</a:t>
            </a:r>
            <a:r>
              <a:rPr lang="cs-CZ" dirty="0"/>
              <a:t> – pokleslé rameno, nemožnost abdukce nad horizontálu, porucha rotace hlavy, odstávající lopatka (=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alata</a:t>
            </a:r>
            <a:r>
              <a:rPr lang="cs-CZ" dirty="0"/>
              <a:t>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obrna celého nervu (</a:t>
            </a:r>
            <a:r>
              <a:rPr lang="cs-CZ" dirty="0" err="1"/>
              <a:t>Schimdtův</a:t>
            </a:r>
            <a:r>
              <a:rPr lang="cs-CZ" dirty="0"/>
              <a:t> syndrom) – velmi vzácná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Iritace – </a:t>
            </a:r>
            <a:r>
              <a:rPr lang="cs-CZ" dirty="0" err="1"/>
              <a:t>torticollis</a:t>
            </a:r>
            <a:r>
              <a:rPr lang="cs-CZ" dirty="0"/>
              <a:t> </a:t>
            </a:r>
            <a:r>
              <a:rPr lang="cs-CZ" dirty="0" err="1"/>
              <a:t>spactica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61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357ACA-7163-E2C6-2FC8-807AB98427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421B5E-18C7-BD80-9911-00A2B207FD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9C9D9A-2CB0-7C33-4415-BB59D912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59003E-8237-A4AD-07C7-7B0FAD70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N.XII – </a:t>
            </a:r>
            <a:r>
              <a:rPr lang="cs-CZ" dirty="0" err="1">
                <a:solidFill>
                  <a:schemeClr val="accent2"/>
                </a:solidFill>
              </a:rPr>
              <a:t>n.hypoglossus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– jádro a výstup mediálně od Olivy – </a:t>
            </a:r>
            <a:r>
              <a:rPr lang="cs-CZ" dirty="0" err="1"/>
              <a:t>canalis</a:t>
            </a:r>
            <a:r>
              <a:rPr lang="cs-CZ" dirty="0"/>
              <a:t> nervi </a:t>
            </a:r>
            <a:r>
              <a:rPr lang="cs-CZ" dirty="0" err="1"/>
              <a:t>hypoglossi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Somatomotorická</a:t>
            </a:r>
            <a:r>
              <a:rPr lang="cs-CZ" dirty="0"/>
              <a:t> inervace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- intra- a </a:t>
            </a:r>
            <a:r>
              <a:rPr lang="cs-CZ" dirty="0" err="1"/>
              <a:t>extraglosální</a:t>
            </a:r>
            <a:r>
              <a:rPr lang="cs-CZ" dirty="0"/>
              <a:t> svaly (mimo m. </a:t>
            </a:r>
            <a:r>
              <a:rPr lang="cs-CZ" dirty="0" err="1"/>
              <a:t>palatoglossus</a:t>
            </a:r>
            <a:r>
              <a:rPr lang="cs-CZ" dirty="0"/>
              <a:t>); </a:t>
            </a:r>
            <a:r>
              <a:rPr lang="cs-CZ" dirty="0" err="1"/>
              <a:t>infrahyoidní</a:t>
            </a:r>
            <a:r>
              <a:rPr lang="cs-CZ" dirty="0"/>
              <a:t> svaly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EF9EEE-85F8-5A32-65D8-6149C2A53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402" y="3910404"/>
            <a:ext cx="4794793" cy="28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B3E7B9-7D39-54D0-7DF7-F583475069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B6E79A-9DB2-B1FC-1427-C26A10E7E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30AF04-D087-0E9E-F952-6265E384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Visceromotorika</a:t>
            </a:r>
            <a:r>
              <a:rPr lang="cs-CZ" dirty="0"/>
              <a:t> parasympatikus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83866F-AFFA-7C70-0334-98FDE4CDA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IX – </a:t>
            </a:r>
            <a:r>
              <a:rPr lang="cs-CZ" dirty="0" err="1">
                <a:solidFill>
                  <a:schemeClr val="accent3"/>
                </a:solidFill>
              </a:rPr>
              <a:t>ggl.oticum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gl.parotis</a:t>
            </a:r>
            <a:endParaRPr lang="cs-CZ" dirty="0"/>
          </a:p>
          <a:p>
            <a:r>
              <a:rPr lang="cs-CZ" dirty="0"/>
              <a:t>VII – </a:t>
            </a:r>
            <a:r>
              <a:rPr lang="cs-CZ" dirty="0" err="1"/>
              <a:t>n.petrosus</a:t>
            </a:r>
            <a:r>
              <a:rPr lang="cs-CZ" dirty="0"/>
              <a:t> major- </a:t>
            </a:r>
            <a:r>
              <a:rPr lang="cs-CZ" dirty="0" err="1">
                <a:solidFill>
                  <a:schemeClr val="accent3"/>
                </a:solidFill>
              </a:rPr>
              <a:t>ggl.pterygopalatinum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gll</a:t>
            </a:r>
            <a:r>
              <a:rPr lang="cs-CZ" dirty="0"/>
              <a:t>. </a:t>
            </a:r>
            <a:r>
              <a:rPr lang="cs-CZ" dirty="0" err="1"/>
              <a:t>lacrimalis</a:t>
            </a:r>
            <a:r>
              <a:rPr lang="cs-CZ" dirty="0"/>
              <a:t>, </a:t>
            </a:r>
            <a:r>
              <a:rPr lang="cs-CZ" dirty="0" err="1"/>
              <a:t>nasales</a:t>
            </a:r>
            <a:r>
              <a:rPr lang="cs-CZ" dirty="0"/>
              <a:t> a žlázky v patře, cestou </a:t>
            </a:r>
            <a:r>
              <a:rPr lang="cs-CZ" dirty="0" err="1"/>
              <a:t>n.V</a:t>
            </a:r>
            <a:endParaRPr lang="cs-CZ" dirty="0"/>
          </a:p>
          <a:p>
            <a:r>
              <a:rPr lang="cs-CZ" dirty="0"/>
              <a:t>VII – chorda </a:t>
            </a:r>
            <a:r>
              <a:rPr lang="cs-CZ" dirty="0" err="1"/>
              <a:t>tympani</a:t>
            </a:r>
            <a:r>
              <a:rPr lang="cs-CZ" dirty="0"/>
              <a:t> - </a:t>
            </a:r>
            <a:r>
              <a:rPr lang="pt-BR" dirty="0">
                <a:solidFill>
                  <a:schemeClr val="accent3"/>
                </a:solidFill>
              </a:rPr>
              <a:t>gg</a:t>
            </a:r>
            <a:r>
              <a:rPr lang="cs-CZ" dirty="0">
                <a:solidFill>
                  <a:schemeClr val="accent3"/>
                </a:solidFill>
              </a:rPr>
              <a:t>l</a:t>
            </a:r>
            <a:r>
              <a:rPr lang="pt-BR" dirty="0">
                <a:solidFill>
                  <a:schemeClr val="accent3"/>
                </a:solidFill>
              </a:rPr>
              <a:t>. </a:t>
            </a:r>
            <a:r>
              <a:rPr lang="cs-CZ" dirty="0">
                <a:solidFill>
                  <a:schemeClr val="accent3"/>
                </a:solidFill>
              </a:rPr>
              <a:t>s</a:t>
            </a:r>
            <a:r>
              <a:rPr lang="pt-BR" dirty="0">
                <a:solidFill>
                  <a:schemeClr val="accent3"/>
                </a:solidFill>
              </a:rPr>
              <a:t>ubmandibulare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r>
              <a:rPr lang="cs-CZ" dirty="0"/>
              <a:t>- </a:t>
            </a:r>
            <a:r>
              <a:rPr lang="pt-BR" dirty="0"/>
              <a:t>gll. linguales, submandibularis + sublingualis</a:t>
            </a:r>
            <a:r>
              <a:rPr lang="cs-CZ" dirty="0"/>
              <a:t>, cestou </a:t>
            </a:r>
            <a:r>
              <a:rPr lang="cs-CZ" dirty="0" err="1"/>
              <a:t>n.V</a:t>
            </a:r>
            <a:r>
              <a:rPr lang="cs-CZ" dirty="0"/>
              <a:t> </a:t>
            </a:r>
          </a:p>
          <a:p>
            <a:r>
              <a:rPr lang="cs-CZ" dirty="0"/>
              <a:t>III.- </a:t>
            </a:r>
            <a:r>
              <a:rPr lang="cs-CZ" dirty="0" err="1">
                <a:solidFill>
                  <a:schemeClr val="accent3"/>
                </a:solidFill>
              </a:rPr>
              <a:t>ggl.ciliare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m.ciliaris</a:t>
            </a:r>
            <a:r>
              <a:rPr lang="cs-CZ" dirty="0"/>
              <a:t>, </a:t>
            </a:r>
            <a:r>
              <a:rPr lang="cs-CZ" dirty="0" err="1"/>
              <a:t>m.sphincter</a:t>
            </a:r>
            <a:r>
              <a:rPr lang="cs-CZ" dirty="0"/>
              <a:t> </a:t>
            </a:r>
            <a:r>
              <a:rPr lang="cs-CZ" dirty="0" err="1"/>
              <a:t>pupillae</a:t>
            </a:r>
            <a:endParaRPr lang="cs-CZ" dirty="0"/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X. – </a:t>
            </a:r>
            <a:r>
              <a:rPr lang="cs-CZ" dirty="0">
                <a:solidFill>
                  <a:schemeClr val="accent3"/>
                </a:solidFill>
              </a:rPr>
              <a:t>intramurální ganglia ve stěnách orgánů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17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EA3C6C-5311-55E9-A561-3DF810E09E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2994AE-02D6-34F6-5D16-CE1A00FF4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0BC81B-1A1A-BFF9-F23E-F9CE1C4A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521FB9-81D2-3C43-EAFF-94A68BDC3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Postranní smíšený systém IX.,X.,XI.</a:t>
            </a:r>
          </a:p>
          <a:p>
            <a:r>
              <a:rPr lang="cs-CZ" dirty="0"/>
              <a:t>Výstup </a:t>
            </a:r>
            <a:r>
              <a:rPr lang="cs-CZ" dirty="0" err="1"/>
              <a:t>dorzolaterálně</a:t>
            </a:r>
            <a:r>
              <a:rPr lang="cs-CZ" dirty="0"/>
              <a:t> od Olivy (struktura na ventrální ploše </a:t>
            </a:r>
            <a:r>
              <a:rPr lang="cs-CZ" dirty="0" err="1"/>
              <a:t>proloužené</a:t>
            </a:r>
            <a:r>
              <a:rPr lang="cs-CZ" dirty="0"/>
              <a:t> míchy)</a:t>
            </a:r>
          </a:p>
          <a:p>
            <a:r>
              <a:rPr lang="cs-CZ" dirty="0"/>
              <a:t>Mají společná jádra</a:t>
            </a:r>
          </a:p>
          <a:p>
            <a:r>
              <a:rPr lang="cs-CZ" dirty="0"/>
              <a:t>Společně opouští lebku prostřednictvím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03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F06BFE-341E-000D-A1C5-12D3C3255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5814BA-7B35-1590-946F-072D633DB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11A69A-A294-2D0E-3D17-411DE23F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25F441-D668-BF60-D72E-B4F859A6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99226"/>
            <a:ext cx="10753200" cy="47327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 II- n. </a:t>
            </a:r>
            <a:r>
              <a:rPr lang="cs-CZ" dirty="0" err="1">
                <a:solidFill>
                  <a:schemeClr val="accent2"/>
                </a:solidFill>
              </a:rPr>
              <a:t>opticus</a:t>
            </a:r>
            <a:r>
              <a:rPr lang="cs-CZ" dirty="0"/>
              <a:t>- zrakový nerv – </a:t>
            </a:r>
            <a:r>
              <a:rPr lang="cs-CZ" dirty="0">
                <a:solidFill>
                  <a:schemeClr val="tx2"/>
                </a:solidFill>
              </a:rPr>
              <a:t>senzorický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Sítnice – os </a:t>
            </a:r>
            <a:r>
              <a:rPr lang="cs-CZ" dirty="0" err="1"/>
              <a:t>sphenoidale</a:t>
            </a:r>
            <a:r>
              <a:rPr lang="cs-CZ" dirty="0"/>
              <a:t> (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)- křížení v chiasma </a:t>
            </a:r>
            <a:r>
              <a:rPr lang="cs-CZ" dirty="0" err="1"/>
              <a:t>opticum</a:t>
            </a:r>
            <a:r>
              <a:rPr lang="cs-CZ" dirty="0"/>
              <a:t>- diencefalon(část vláken)vlákna i do </a:t>
            </a:r>
            <a:r>
              <a:rPr lang="cs-CZ" dirty="0" err="1"/>
              <a:t>mesencephalonu</a:t>
            </a:r>
            <a:r>
              <a:rPr lang="cs-CZ" dirty="0"/>
              <a:t> –</a:t>
            </a:r>
            <a:r>
              <a:rPr lang="cs-CZ" dirty="0" err="1"/>
              <a:t>telencephalonu</a:t>
            </a:r>
            <a:r>
              <a:rPr lang="cs-CZ" dirty="0"/>
              <a:t>( okcipitální lalok primární zraková oblast area 17)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Nemá jádro, výchlipka diencefalonu, je obalen plenami-zvýšení nitrolební hypertenze- otok očního nervu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Poruchy- </a:t>
            </a:r>
            <a:r>
              <a:rPr lang="cs-CZ" dirty="0" err="1"/>
              <a:t>amaurosis</a:t>
            </a:r>
            <a:r>
              <a:rPr lang="cs-CZ" dirty="0"/>
              <a:t>- jednostranná slepota – před chiasma </a:t>
            </a:r>
            <a:r>
              <a:rPr lang="cs-CZ" dirty="0" err="1"/>
              <a:t>optica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             - </a:t>
            </a:r>
            <a:r>
              <a:rPr lang="cs-CZ" i="0" dirty="0">
                <a:solidFill>
                  <a:srgbClr val="212529"/>
                </a:solidFill>
                <a:effectLst/>
                <a:latin typeface="system-ui"/>
              </a:rPr>
              <a:t>bitemporální heteronymní </a:t>
            </a:r>
            <a:r>
              <a:rPr lang="cs-CZ" i="0" dirty="0" err="1">
                <a:solidFill>
                  <a:srgbClr val="212529"/>
                </a:solidFill>
                <a:effectLst/>
                <a:latin typeface="system-ui"/>
              </a:rPr>
              <a:t>hemianopsie</a:t>
            </a:r>
            <a:r>
              <a:rPr lang="cs-CZ" i="0" dirty="0">
                <a:solidFill>
                  <a:srgbClr val="212529"/>
                </a:solidFill>
                <a:effectLst/>
                <a:latin typeface="system-ui"/>
              </a:rPr>
              <a:t> – v oblasti chiasma </a:t>
            </a:r>
            <a:r>
              <a:rPr lang="cs-CZ" i="0" dirty="0" err="1">
                <a:solidFill>
                  <a:srgbClr val="212529"/>
                </a:solidFill>
                <a:effectLst/>
                <a:latin typeface="system-ui"/>
              </a:rPr>
              <a:t>opticum</a:t>
            </a:r>
            <a:r>
              <a:rPr lang="cs-CZ" i="0" dirty="0">
                <a:solidFill>
                  <a:srgbClr val="212529"/>
                </a:solidFill>
                <a:effectLst/>
                <a:latin typeface="system-ui"/>
              </a:rPr>
              <a:t> (n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ejčastěji nádory hypofýzy)</a:t>
            </a:r>
          </a:p>
          <a:p>
            <a:pPr marL="72000" indent="0">
              <a:buNone/>
            </a:pPr>
            <a:r>
              <a:rPr lang="cs-CZ" dirty="0">
                <a:solidFill>
                  <a:srgbClr val="212529"/>
                </a:solidFill>
                <a:latin typeface="system-ui"/>
              </a:rPr>
              <a:t>                   - </a:t>
            </a:r>
            <a:r>
              <a:rPr lang="cs-CZ" i="0" dirty="0">
                <a:solidFill>
                  <a:srgbClr val="212529"/>
                </a:solidFill>
                <a:effectLst/>
                <a:latin typeface="system-ui"/>
              </a:rPr>
              <a:t>kontralaterální homonymní </a:t>
            </a:r>
            <a:r>
              <a:rPr lang="cs-CZ" i="0" dirty="0" err="1">
                <a:solidFill>
                  <a:srgbClr val="212529"/>
                </a:solidFill>
                <a:effectLst/>
                <a:latin typeface="system-ui"/>
              </a:rPr>
              <a:t>hemianopsie</a:t>
            </a:r>
            <a:r>
              <a:rPr lang="cs-CZ" dirty="0">
                <a:solidFill>
                  <a:srgbClr val="212529"/>
                </a:solidFill>
                <a:latin typeface="system-ui"/>
              </a:rPr>
              <a:t>- za chiasma </a:t>
            </a:r>
            <a:r>
              <a:rPr lang="cs-CZ" dirty="0" err="1">
                <a:solidFill>
                  <a:srgbClr val="212529"/>
                </a:solidFill>
                <a:latin typeface="system-ui"/>
              </a:rPr>
              <a:t>optica</a:t>
            </a:r>
            <a:endParaRPr lang="cs-CZ" dirty="0">
              <a:solidFill>
                <a:srgbClr val="212529"/>
              </a:solidFill>
              <a:latin typeface="system-ui"/>
            </a:endParaRPr>
          </a:p>
          <a:p>
            <a:pPr marL="72000" indent="0">
              <a:buNone/>
            </a:pPr>
            <a:r>
              <a:rPr lang="cs-CZ" i="0" dirty="0">
                <a:solidFill>
                  <a:srgbClr val="212529"/>
                </a:solidFill>
                <a:effectLst/>
                <a:latin typeface="system-ui"/>
              </a:rPr>
              <a:t>                   - korová slepota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398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3EB5A7-5324-A8B8-E326-644CF8EC8D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483E52-35ED-9103-DFC3-A7EB1EB91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55E05B-984C-8B45-E0CA-A71300C0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0F8550-70D1-DFF3-EC87-E7B5292C7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43" y="1336884"/>
            <a:ext cx="10753200" cy="48011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 III. </a:t>
            </a:r>
            <a:r>
              <a:rPr lang="cs-CZ" dirty="0" err="1">
                <a:solidFill>
                  <a:schemeClr val="accent2"/>
                </a:solidFill>
              </a:rPr>
              <a:t>Oculomotorius</a:t>
            </a:r>
            <a:r>
              <a:rPr lang="cs-CZ" dirty="0"/>
              <a:t>- </a:t>
            </a:r>
            <a:r>
              <a:rPr lang="cs-CZ" dirty="0" err="1">
                <a:solidFill>
                  <a:schemeClr val="accent2"/>
                </a:solidFill>
              </a:rPr>
              <a:t>somatomotorický</a:t>
            </a:r>
            <a:r>
              <a:rPr lang="cs-CZ" dirty="0">
                <a:solidFill>
                  <a:schemeClr val="accent2"/>
                </a:solidFill>
              </a:rPr>
              <a:t>, </a:t>
            </a:r>
            <a:r>
              <a:rPr lang="cs-CZ" dirty="0" err="1">
                <a:solidFill>
                  <a:schemeClr val="accent3"/>
                </a:solidFill>
              </a:rPr>
              <a:t>visceromotorický</a:t>
            </a:r>
            <a:endParaRPr lang="cs-CZ" dirty="0">
              <a:solidFill>
                <a:schemeClr val="accent3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výstup a jádra </a:t>
            </a:r>
            <a:r>
              <a:rPr lang="cs-CZ" dirty="0" err="1"/>
              <a:t>mezencefalon</a:t>
            </a:r>
            <a:r>
              <a:rPr lang="cs-CZ" dirty="0"/>
              <a:t>- os </a:t>
            </a:r>
            <a:r>
              <a:rPr lang="cs-CZ" dirty="0" err="1"/>
              <a:t>sphenoidale</a:t>
            </a:r>
            <a:r>
              <a:rPr lang="cs-CZ" dirty="0"/>
              <a:t>(fisura </a:t>
            </a:r>
            <a:r>
              <a:rPr lang="cs-CZ" dirty="0" err="1"/>
              <a:t>orbitalis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Inervace okohybných svalů a </a:t>
            </a:r>
            <a:r>
              <a:rPr lang="cs-CZ" dirty="0" err="1"/>
              <a:t>m.levator</a:t>
            </a:r>
            <a:r>
              <a:rPr lang="cs-CZ" dirty="0"/>
              <a:t> </a:t>
            </a:r>
            <a:r>
              <a:rPr lang="cs-CZ" dirty="0" err="1"/>
              <a:t>palpabrae</a:t>
            </a:r>
            <a:r>
              <a:rPr lang="cs-CZ" dirty="0"/>
              <a:t> </a:t>
            </a:r>
            <a:r>
              <a:rPr lang="cs-CZ" dirty="0" err="1"/>
              <a:t>superioris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Parasympatická vlákna- akomodace čočky(zaostření), tvar zornice(</a:t>
            </a:r>
            <a:r>
              <a:rPr lang="cs-CZ" dirty="0" err="1"/>
              <a:t>mioza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Přepojení pro parasympatická vlákna </a:t>
            </a:r>
            <a:r>
              <a:rPr lang="cs-CZ" dirty="0" err="1"/>
              <a:t>ggl.ciliare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Poruchy – </a:t>
            </a:r>
            <a:r>
              <a:rPr lang="cs-CZ" dirty="0" err="1"/>
              <a:t>ptoza,mydriaza,divergentní</a:t>
            </a:r>
            <a:r>
              <a:rPr lang="cs-CZ" dirty="0"/>
              <a:t> strabismus(diplopie),porucha akomodace(zaostření na blízko)</a:t>
            </a:r>
          </a:p>
          <a:p>
            <a:pPr marL="72000" indent="0">
              <a:buNone/>
            </a:pPr>
            <a:r>
              <a:rPr lang="cs-CZ" dirty="0" err="1"/>
              <a:t>Pozn.Hornerův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- porucha sympatiku (</a:t>
            </a:r>
            <a:r>
              <a:rPr lang="cs-CZ" dirty="0" err="1"/>
              <a:t>mioza</a:t>
            </a:r>
            <a:r>
              <a:rPr lang="cs-CZ" dirty="0"/>
              <a:t>, </a:t>
            </a:r>
            <a:r>
              <a:rPr lang="cs-CZ" dirty="0" err="1"/>
              <a:t>enoftalmus</a:t>
            </a:r>
            <a:r>
              <a:rPr lang="cs-CZ" dirty="0"/>
              <a:t>, pokles víčka)</a:t>
            </a:r>
          </a:p>
        </p:txBody>
      </p:sp>
    </p:spTree>
    <p:extLst>
      <p:ext uri="{BB962C8B-B14F-4D97-AF65-F5344CB8AC3E}">
        <p14:creationId xmlns:p14="http://schemas.microsoft.com/office/powerpoint/2010/main" val="194731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7C0829-C090-6ED2-6571-D09779F54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AAE2F0-4E1E-B2AD-1EE2-E5F4017EC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D92CCF-067A-FE33-CE26-CF1BF89CA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Lidská tvář, obočí, řasy&#10;&#10;Popis byl vytvořen automaticky">
            <a:extLst>
              <a:ext uri="{FF2B5EF4-FFF2-40B4-BE49-F238E27FC236}">
                <a16:creationId xmlns:a16="http://schemas.microsoft.com/office/drawing/2014/main" id="{951CC9F0-3356-D486-09B7-677D538D7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049" y="3101025"/>
            <a:ext cx="2705100" cy="1695450"/>
          </a:xfrm>
        </p:spPr>
      </p:pic>
      <p:pic>
        <p:nvPicPr>
          <p:cNvPr id="9" name="Obrázek 8" descr="Obsah obrázku kůže, osoba, řasy, detail&#10;&#10;Popis byl vytvořen automaticky">
            <a:extLst>
              <a:ext uri="{FF2B5EF4-FFF2-40B4-BE49-F238E27FC236}">
                <a16:creationId xmlns:a16="http://schemas.microsoft.com/office/drawing/2014/main" id="{67B4F6B8-E5FE-99D8-9C93-47D4159F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92" y="2013862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3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785952-2D3D-B96E-7F61-E8F5C96D9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2C7E89-0C6F-FE19-C392-8CF35A016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34905A-C39B-79B7-0F3D-E7397AB3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4C23E9-43D7-496E-390D-20895961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40" y="1171576"/>
            <a:ext cx="10753200" cy="50564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N.IV – </a:t>
            </a:r>
            <a:r>
              <a:rPr lang="cs-CZ" dirty="0" err="1">
                <a:solidFill>
                  <a:schemeClr val="accent2"/>
                </a:solidFill>
              </a:rPr>
              <a:t>n.trochlearis</a:t>
            </a:r>
            <a:r>
              <a:rPr lang="cs-CZ" dirty="0">
                <a:solidFill>
                  <a:schemeClr val="accent2"/>
                </a:solidFill>
              </a:rPr>
              <a:t> – </a:t>
            </a:r>
            <a:r>
              <a:rPr lang="cs-CZ" dirty="0" err="1">
                <a:solidFill>
                  <a:schemeClr val="accent2"/>
                </a:solidFill>
              </a:rPr>
              <a:t>somatomotorický</a:t>
            </a:r>
            <a:endParaRPr lang="cs-CZ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výstup (dorzálně) a jádra </a:t>
            </a:r>
            <a:r>
              <a:rPr lang="cs-CZ" dirty="0" err="1"/>
              <a:t>mezencefalon</a:t>
            </a:r>
            <a:r>
              <a:rPr lang="cs-CZ" dirty="0"/>
              <a:t> – os </a:t>
            </a:r>
            <a:r>
              <a:rPr lang="cs-CZ" dirty="0" err="1"/>
              <a:t>sphenoidale</a:t>
            </a:r>
            <a:r>
              <a:rPr lang="cs-CZ" dirty="0"/>
              <a:t>(fisura </a:t>
            </a:r>
            <a:r>
              <a:rPr lang="cs-CZ" dirty="0" err="1"/>
              <a:t>orbitalis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Inervuje </a:t>
            </a:r>
            <a:r>
              <a:rPr lang="cs-CZ" dirty="0" err="1"/>
              <a:t>m.obliqus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 superior (stáčí bulbus </a:t>
            </a:r>
            <a:r>
              <a:rPr lang="cs-CZ" dirty="0" err="1"/>
              <a:t>laterálně,dolů</a:t>
            </a:r>
            <a:r>
              <a:rPr lang="cs-CZ" dirty="0"/>
              <a:t> a dovnitř)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Porucha </a:t>
            </a:r>
            <a:r>
              <a:rPr lang="cs-CZ" dirty="0">
                <a:solidFill>
                  <a:srgbClr val="212529"/>
                </a:solidFill>
                <a:latin typeface="+mj-lt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+mj-lt"/>
              </a:rPr>
              <a:t>ení výrazný strabismus, </a:t>
            </a:r>
            <a:r>
              <a:rPr lang="cs-CZ" b="1" i="0" dirty="0">
                <a:solidFill>
                  <a:srgbClr val="212529"/>
                </a:solidFill>
                <a:effectLst/>
                <a:latin typeface="+mj-lt"/>
              </a:rPr>
              <a:t>diplopie</a:t>
            </a:r>
            <a:r>
              <a:rPr lang="cs-CZ" b="0" i="0" dirty="0">
                <a:solidFill>
                  <a:srgbClr val="212529"/>
                </a:solidFill>
                <a:effectLst/>
                <a:latin typeface="+mj-lt"/>
              </a:rPr>
              <a:t> při pohledu dolů a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+mj-lt"/>
              </a:rPr>
              <a:t>navnitř</a:t>
            </a:r>
            <a:r>
              <a:rPr lang="cs-CZ" b="0" i="0" dirty="0">
                <a:solidFill>
                  <a:srgbClr val="212529"/>
                </a:solidFill>
                <a:effectLst/>
                <a:latin typeface="+mj-lt"/>
              </a:rPr>
              <a:t>. Pacienti uklánějí hlavu od léze (laterálně), aby snížili míru diplopie.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>
                <a:hlinkClick r:id="rId2"/>
              </a:rPr>
              <a:t>Extraocular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Muscles</a:t>
            </a:r>
            <a:r>
              <a:rPr lang="cs-CZ" dirty="0">
                <a:hlinkClick r:id="rId2"/>
              </a:rPr>
              <a:t> | </a:t>
            </a:r>
            <a:r>
              <a:rPr lang="cs-CZ" dirty="0" err="1">
                <a:hlinkClick r:id="rId2"/>
              </a:rPr>
              <a:t>Eye</a:t>
            </a:r>
            <a:r>
              <a:rPr lang="cs-CZ" dirty="0">
                <a:hlinkClick r:id="rId2"/>
              </a:rPr>
              <a:t> Anatomy - YouTube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10" name="Obrázek 9" descr="Obsah obrázku osoba, řasy, obočí, kůže&#10;&#10;Popis byl vytvořen automaticky">
            <a:extLst>
              <a:ext uri="{FF2B5EF4-FFF2-40B4-BE49-F238E27FC236}">
                <a16:creationId xmlns:a16="http://schemas.microsoft.com/office/drawing/2014/main" id="{8B4FFBA6-2983-E5AE-394F-C9100D8F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65" y="4594950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9C5DA9-9C9A-27E8-B2DC-5F9F95B36E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23BC62-35EE-BE5E-5D0E-CD247F354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A901C4-DDCE-4A5B-A3E7-0FEB6B38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,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2D43F7-D90F-BF87-B882-22EE04A9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0"/>
            <a:ext cx="10753200" cy="67558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N.V – n. trigeminus – trojklaný nerv </a:t>
            </a:r>
            <a:r>
              <a:rPr lang="cs-CZ" dirty="0"/>
              <a:t>–</a:t>
            </a:r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branchiomotorická</a:t>
            </a:r>
            <a:r>
              <a:rPr lang="cs-CZ" dirty="0" err="1"/>
              <a:t>,</a:t>
            </a:r>
            <a:r>
              <a:rPr lang="cs-CZ" dirty="0" err="1">
                <a:solidFill>
                  <a:srgbClr val="0070C0"/>
                </a:solidFill>
              </a:rPr>
              <a:t>somatosenzitivní</a:t>
            </a:r>
            <a:endParaRPr lang="cs-CZ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Výstup a jádra pons </a:t>
            </a:r>
            <a:r>
              <a:rPr lang="cs-CZ" dirty="0" err="1"/>
              <a:t>Varoli</a:t>
            </a:r>
            <a:r>
              <a:rPr lang="cs-CZ" dirty="0"/>
              <a:t> – os </a:t>
            </a:r>
            <a:r>
              <a:rPr lang="cs-CZ" dirty="0" err="1"/>
              <a:t>sphenoidale</a:t>
            </a:r>
            <a:r>
              <a:rPr lang="cs-CZ" dirty="0"/>
              <a:t> (n. </a:t>
            </a:r>
            <a:r>
              <a:rPr lang="cs-CZ" dirty="0" err="1"/>
              <a:t>opthalmicus</a:t>
            </a:r>
            <a:r>
              <a:rPr lang="cs-CZ" dirty="0"/>
              <a:t>-fisura </a:t>
            </a:r>
            <a:r>
              <a:rPr lang="cs-CZ" dirty="0" err="1"/>
              <a:t>orbitale,n.maxilaris</a:t>
            </a:r>
            <a:r>
              <a:rPr lang="cs-CZ" dirty="0"/>
              <a:t>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rotundum</a:t>
            </a:r>
            <a:r>
              <a:rPr lang="cs-CZ" dirty="0"/>
              <a:t>, </a:t>
            </a:r>
            <a:r>
              <a:rPr lang="cs-CZ" dirty="0" err="1"/>
              <a:t>n.mandibularis</a:t>
            </a:r>
            <a:r>
              <a:rPr lang="cs-CZ" dirty="0"/>
              <a:t>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ovale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V prohlubni spánkové kosti </a:t>
            </a:r>
            <a:r>
              <a:rPr lang="cs-CZ" dirty="0" err="1"/>
              <a:t>somatosenzitivní</a:t>
            </a:r>
            <a:r>
              <a:rPr lang="cs-CZ" dirty="0"/>
              <a:t> ganglion </a:t>
            </a:r>
            <a:r>
              <a:rPr lang="cs-CZ" dirty="0" err="1"/>
              <a:t>trigeminale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3 hlavní větve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1) </a:t>
            </a:r>
            <a:r>
              <a:rPr lang="cs-CZ" dirty="0" err="1"/>
              <a:t>n.opthalmicus</a:t>
            </a:r>
            <a:r>
              <a:rPr lang="cs-CZ" dirty="0"/>
              <a:t>- oční nerv, </a:t>
            </a:r>
            <a:r>
              <a:rPr lang="cs-CZ" dirty="0" err="1"/>
              <a:t>somatosenzitivní</a:t>
            </a:r>
            <a:r>
              <a:rPr lang="cs-CZ" dirty="0"/>
              <a:t> horní části obličeje inervace obličeje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2) </a:t>
            </a:r>
            <a:r>
              <a:rPr lang="cs-CZ" dirty="0" err="1"/>
              <a:t>n.maxillaris</a:t>
            </a:r>
            <a:r>
              <a:rPr lang="cs-CZ" dirty="0"/>
              <a:t> – </a:t>
            </a:r>
            <a:r>
              <a:rPr lang="cs-CZ" dirty="0" err="1"/>
              <a:t>somatosenzitivní</a:t>
            </a:r>
            <a:r>
              <a:rPr lang="cs-CZ" dirty="0"/>
              <a:t> inervace střední části obličeje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3) </a:t>
            </a:r>
            <a:r>
              <a:rPr lang="cs-CZ" dirty="0" err="1"/>
              <a:t>n.mandibularis</a:t>
            </a:r>
            <a:r>
              <a:rPr lang="cs-CZ" dirty="0"/>
              <a:t> – </a:t>
            </a:r>
            <a:r>
              <a:rPr lang="cs-CZ" dirty="0" err="1"/>
              <a:t>somatosenzitivní</a:t>
            </a:r>
            <a:r>
              <a:rPr lang="cs-CZ" dirty="0"/>
              <a:t> inervace spodní části obličeje, </a:t>
            </a:r>
            <a:r>
              <a:rPr lang="cs-CZ" dirty="0" err="1"/>
              <a:t>somatomotorická</a:t>
            </a:r>
            <a:r>
              <a:rPr lang="cs-CZ" dirty="0"/>
              <a:t> inervace – </a:t>
            </a:r>
            <a:r>
              <a:rPr lang="cs-CZ" dirty="0" err="1"/>
              <a:t>venter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m.digastrici</a:t>
            </a:r>
            <a:r>
              <a:rPr lang="cs-CZ" dirty="0"/>
              <a:t>, </a:t>
            </a:r>
            <a:r>
              <a:rPr lang="cs-CZ" dirty="0" err="1"/>
              <a:t>m.mylohioideus</a:t>
            </a:r>
            <a:r>
              <a:rPr lang="cs-CZ" dirty="0"/>
              <a:t>, </a:t>
            </a:r>
            <a:r>
              <a:rPr lang="cs-CZ" dirty="0" err="1"/>
              <a:t>m.tensor</a:t>
            </a:r>
            <a:r>
              <a:rPr lang="cs-CZ" dirty="0"/>
              <a:t> </a:t>
            </a:r>
            <a:r>
              <a:rPr lang="cs-CZ" dirty="0" err="1"/>
              <a:t>veli</a:t>
            </a:r>
            <a:r>
              <a:rPr lang="cs-CZ" dirty="0"/>
              <a:t> </a:t>
            </a:r>
            <a:r>
              <a:rPr lang="cs-CZ" dirty="0" err="1"/>
              <a:t>palatini,m</a:t>
            </a:r>
            <a:r>
              <a:rPr lang="cs-CZ" dirty="0"/>
              <a:t>. tensor </a:t>
            </a:r>
            <a:r>
              <a:rPr lang="cs-CZ" dirty="0" err="1"/>
              <a:t>tympani</a:t>
            </a: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123B35-A996-5AEC-9793-B92CE78F7B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1E1B0B-8070-D568-DF9E-469AEA0BA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8C4D6B-9C5D-7BA5-520C-B160DAE6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2C7FD2-BE51-9F2D-CF8B-9582705C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Klinika – v průběhu nervu se často šíří herpes </a:t>
            </a:r>
            <a:r>
              <a:rPr lang="cs-CZ" dirty="0" err="1"/>
              <a:t>zoster</a:t>
            </a:r>
            <a:r>
              <a:rPr lang="cs-CZ" dirty="0"/>
              <a:t>, motorické poruchy </a:t>
            </a:r>
            <a:r>
              <a:rPr lang="cs-CZ" dirty="0" err="1"/>
              <a:t>vzácné,senzitivní</a:t>
            </a:r>
            <a:r>
              <a:rPr lang="cs-CZ" dirty="0"/>
              <a:t> výpadky v oblasti inervace, iritace </a:t>
            </a:r>
            <a:r>
              <a:rPr lang="cs-CZ" dirty="0" err="1"/>
              <a:t>n.trigeminus</a:t>
            </a:r>
            <a:r>
              <a:rPr lang="cs-CZ" dirty="0"/>
              <a:t> silné bolesti, nejčastěji z důvodu komprese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6084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B910BC-A3B5-A9D5-5111-FCC7E52494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68CC66-0082-3C0F-C478-1A3DA639C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842F72-FCD2-C44A-D524-BAC05A2F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255009-9514-6804-0999-EBC5EDB83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accent2"/>
                </a:solidFill>
              </a:rPr>
              <a:t>N VI. - </a:t>
            </a:r>
            <a:r>
              <a:rPr lang="cs-CZ" dirty="0" err="1">
                <a:solidFill>
                  <a:schemeClr val="accent2"/>
                </a:solidFill>
              </a:rPr>
              <a:t>n.abducens</a:t>
            </a:r>
            <a:r>
              <a:rPr lang="cs-CZ" dirty="0">
                <a:solidFill>
                  <a:schemeClr val="accent2"/>
                </a:solidFill>
              </a:rPr>
              <a:t>-odtahovací nerv – </a:t>
            </a:r>
            <a:r>
              <a:rPr lang="cs-CZ" dirty="0" err="1">
                <a:solidFill>
                  <a:schemeClr val="accent2"/>
                </a:solidFill>
              </a:rPr>
              <a:t>somatomotorický</a:t>
            </a:r>
            <a:endParaRPr lang="cs-CZ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Jádro a výstup v mostu na hranici s prodlouženou míchou(ventrálně) – os </a:t>
            </a:r>
            <a:r>
              <a:rPr lang="cs-CZ" dirty="0" err="1"/>
              <a:t>sphenoidale</a:t>
            </a:r>
            <a:r>
              <a:rPr lang="cs-CZ" dirty="0"/>
              <a:t> (fisura </a:t>
            </a:r>
            <a:r>
              <a:rPr lang="cs-CZ" dirty="0" err="1"/>
              <a:t>orbitalis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Somatomotorická</a:t>
            </a:r>
            <a:r>
              <a:rPr lang="cs-CZ" dirty="0"/>
              <a:t> inervace </a:t>
            </a:r>
            <a:r>
              <a:rPr lang="cs-CZ" dirty="0" err="1"/>
              <a:t>m.rectus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Konvergentní strabismus- diplopie – při pohledu na opačnou stranu vymizí strabismus a diplopie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7" name="Obrázek 6" descr="Obsah obrázku Lidská tvář, kůže, obočí, osoba&#10;&#10;Popis byl vytvořen automaticky">
            <a:extLst>
              <a:ext uri="{FF2B5EF4-FFF2-40B4-BE49-F238E27FC236}">
                <a16:creationId xmlns:a16="http://schemas.microsoft.com/office/drawing/2014/main" id="{93C95B38-8C4A-5CDF-C922-71BDEFCF0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08722" y="4439264"/>
            <a:ext cx="2479777" cy="132018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84C1D1A-5ADA-EEC6-B87B-97731E22AE76}"/>
              </a:ext>
            </a:extLst>
          </p:cNvPr>
          <p:cNvSpPr txBox="1"/>
          <p:nvPr/>
        </p:nvSpPr>
        <p:spPr>
          <a:xfrm>
            <a:off x="2603500" y="5759450"/>
            <a:ext cx="698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://www.neuroophthalmology.ca/textbook/disorders-of-eye-movements/iv-neuropathies-and-nuclear-palsies/v-abducens-vi-nerve-palsy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-nd/3.0/"/>
              </a:rPr>
              <a:t>CC BY-NC-ND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329139310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</Template>
  <TotalTime>2639</TotalTime>
  <Words>1620</Words>
  <Application>Microsoft Office PowerPoint</Application>
  <PresentationFormat>Širokoúhlá obrazovka</PresentationFormat>
  <Paragraphs>158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system-ui</vt:lpstr>
      <vt:lpstr>Tahoma</vt:lpstr>
      <vt:lpstr>Wingdings</vt:lpstr>
      <vt:lpstr>Prezentace_MU_CZ</vt:lpstr>
      <vt:lpstr>HLAVOVÉ NERVY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,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Visceromotorika parasympatikus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Sabina Bartošová</dc:creator>
  <cp:lastModifiedBy>Sabina Bartošová</cp:lastModifiedBy>
  <cp:revision>6</cp:revision>
  <cp:lastPrinted>1601-01-01T00:00:00Z</cp:lastPrinted>
  <dcterms:created xsi:type="dcterms:W3CDTF">2024-02-01T13:01:39Z</dcterms:created>
  <dcterms:modified xsi:type="dcterms:W3CDTF">2024-03-17T13:07:45Z</dcterms:modified>
</cp:coreProperties>
</file>