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5" r:id="rId6"/>
    <p:sldId id="266" r:id="rId7"/>
    <p:sldId id="261" r:id="rId8"/>
    <p:sldId id="264" r:id="rId9"/>
    <p:sldId id="267" r:id="rId10"/>
    <p:sldId id="280" r:id="rId11"/>
    <p:sldId id="268" r:id="rId12"/>
    <p:sldId id="269" r:id="rId13"/>
    <p:sldId id="271" r:id="rId14"/>
    <p:sldId id="275" r:id="rId15"/>
    <p:sldId id="277" r:id="rId16"/>
    <p:sldId id="278" r:id="rId17"/>
    <p:sldId id="276" r:id="rId18"/>
    <p:sldId id="272" r:id="rId19"/>
    <p:sldId id="274" r:id="rId20"/>
    <p:sldId id="273" r:id="rId21"/>
    <p:sldId id="262" r:id="rId22"/>
    <p:sldId id="260" r:id="rId23"/>
    <p:sldId id="279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 autoAdjust="0"/>
    <p:restoredTop sz="95223" autoAdjust="0"/>
  </p:normalViewPr>
  <p:slideViewPr>
    <p:cSldViewPr snapToGrid="0">
      <p:cViewPr>
        <p:scale>
          <a:sx n="66" d="100"/>
          <a:sy n="66" d="100"/>
        </p:scale>
        <p:origin x="543" y="4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00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nthrowiki.at/Motorischer_Cortex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creativecommons.org/licenses/by-nc-sa/3.0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TELENCEPHALON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2C740F-D1BA-E69A-B051-77325EA027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BE25C5-5310-A019-71B8-297CE38FEA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5" name="Obrázek 4" descr="Obsah obrázku tma, černá, černobílá, měsíc&#10;&#10;Popis byl vytvořen automaticky">
            <a:extLst>
              <a:ext uri="{FF2B5EF4-FFF2-40B4-BE49-F238E27FC236}">
                <a16:creationId xmlns:a16="http://schemas.microsoft.com/office/drawing/2014/main" id="{8E5EE526-00FF-7587-99DD-DA67C4E26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55257" y="595087"/>
            <a:ext cx="4628605" cy="5138056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EF4F86B-D0B7-9D9A-2465-0BD1306EDEF0}"/>
              </a:ext>
            </a:extLst>
          </p:cNvPr>
          <p:cNvSpPr txBox="1"/>
          <p:nvPr/>
        </p:nvSpPr>
        <p:spPr>
          <a:xfrm>
            <a:off x="3497943" y="5061322"/>
            <a:ext cx="41859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>
                <a:hlinkClick r:id="rId3" tooltip="https://anthrowiki.at/Motorischer_Cortex"/>
              </a:rPr>
              <a:t>Tato fotka</a:t>
            </a:r>
            <a:r>
              <a:rPr lang="cs-CZ" sz="900"/>
              <a:t> od autora Neznámý autor s licencí </a:t>
            </a:r>
            <a:r>
              <a:rPr lang="cs-CZ" sz="900">
                <a:hlinkClick r:id="rId4" tooltip="https://creativecommons.org/licenses/by-nc-sa/3.0/"/>
              </a:rPr>
              <a:t>CC BY-SA-NC</a:t>
            </a:r>
            <a:endParaRPr lang="cs-CZ" sz="900"/>
          </a:p>
        </p:txBody>
      </p:sp>
    </p:spTree>
    <p:extLst>
      <p:ext uri="{BB962C8B-B14F-4D97-AF65-F5344CB8AC3E}">
        <p14:creationId xmlns:p14="http://schemas.microsoft.com/office/powerpoint/2010/main" val="1952032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2875D5-BE2C-32EC-969C-3CE80EC86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CAADD2-D169-A440-9340-BE0BC6322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9682B8D2-DA47-747C-5030-63C7D6994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A7D5C1-F160-E2CA-51E3-80C5A9137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Sekundární motorická kůra (MII),suplementární oblast   </a:t>
            </a:r>
            <a:r>
              <a:rPr lang="cs-CZ" dirty="0"/>
              <a:t>– mediální plocha hemisféry, na úrovni area 6, </a:t>
            </a:r>
            <a:r>
              <a:rPr lang="cs-CZ" dirty="0" err="1"/>
              <a:t>lobus</a:t>
            </a:r>
            <a:r>
              <a:rPr lang="cs-CZ" dirty="0"/>
              <a:t> </a:t>
            </a:r>
            <a:r>
              <a:rPr lang="cs-CZ" dirty="0" err="1"/>
              <a:t>frontalis</a:t>
            </a:r>
            <a:r>
              <a:rPr lang="cs-CZ" dirty="0"/>
              <a:t>, na předním okraji </a:t>
            </a:r>
            <a:r>
              <a:rPr lang="cs-CZ" dirty="0" err="1"/>
              <a:t>gyrus</a:t>
            </a:r>
            <a:r>
              <a:rPr lang="cs-CZ" dirty="0"/>
              <a:t> </a:t>
            </a:r>
            <a:r>
              <a:rPr lang="cs-CZ" dirty="0" err="1"/>
              <a:t>preacentralis</a:t>
            </a:r>
            <a:r>
              <a:rPr lang="cs-CZ" dirty="0"/>
              <a:t>- příprava motorických vzorů a změn v pohybu, vliv paměti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aferentní spoje z thalamu, vliv </a:t>
            </a:r>
            <a:r>
              <a:rPr lang="cs-CZ" dirty="0" err="1"/>
              <a:t>striopalidového</a:t>
            </a:r>
            <a:r>
              <a:rPr lang="cs-CZ" dirty="0"/>
              <a:t> komplexu (BG), limbický systém, z asociačních center kůry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eferentní spoje – </a:t>
            </a:r>
            <a:r>
              <a:rPr lang="cs-CZ" dirty="0" err="1"/>
              <a:t>ncl.ruber,RF</a:t>
            </a:r>
            <a:r>
              <a:rPr lang="cs-CZ" dirty="0"/>
              <a:t>, </a:t>
            </a:r>
            <a:r>
              <a:rPr lang="cs-CZ" dirty="0" err="1"/>
              <a:t>mícha,MI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poruchy – spastická </a:t>
            </a:r>
            <a:r>
              <a:rPr lang="cs-CZ" dirty="0" err="1"/>
              <a:t>pareza</a:t>
            </a:r>
            <a:r>
              <a:rPr lang="cs-CZ" dirty="0"/>
              <a:t>, poruchy řeči</a:t>
            </a:r>
          </a:p>
          <a:p>
            <a:pPr marL="7200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060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723F7B-CBD7-8DB1-D5DA-77481A1472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CFBFBA-AD1F-CDC1-0703-1067082F95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A99E7FA-FA33-581F-BC6A-7A9FE45A258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2729" y="328706"/>
            <a:ext cx="11869271" cy="55037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Premotorická oblast (PM) </a:t>
            </a:r>
            <a:r>
              <a:rPr lang="cs-CZ" dirty="0"/>
              <a:t>– uložena před primární motorickou oblastí - příprava motorických vzorců a plánování následných pohybů- asociační oblast </a:t>
            </a:r>
          </a:p>
          <a:p>
            <a:r>
              <a:rPr lang="cs-CZ" dirty="0"/>
              <a:t>- </a:t>
            </a:r>
            <a:r>
              <a:rPr lang="cs-CZ" dirty="0" err="1"/>
              <a:t>eferentace</a:t>
            </a:r>
            <a:r>
              <a:rPr lang="cs-CZ" dirty="0"/>
              <a:t> - M I, bazální ganglia, RF, mícha</a:t>
            </a:r>
          </a:p>
          <a:p>
            <a:r>
              <a:rPr lang="cs-CZ" dirty="0"/>
              <a:t>- </a:t>
            </a:r>
            <a:r>
              <a:rPr lang="cs-CZ" dirty="0" err="1"/>
              <a:t>aferentace</a:t>
            </a:r>
            <a:r>
              <a:rPr lang="cs-CZ" dirty="0"/>
              <a:t> - talamus VA (bazální ganglia), S 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err="1"/>
              <a:t>Prefrontální</a:t>
            </a:r>
            <a:r>
              <a:rPr lang="cs-CZ" b="1" dirty="0"/>
              <a:t> korová </a:t>
            </a:r>
            <a:r>
              <a:rPr lang="cs-CZ" b="1" dirty="0" err="1"/>
              <a:t>obast</a:t>
            </a:r>
            <a:r>
              <a:rPr lang="cs-CZ" dirty="0"/>
              <a:t>- důležitá asociační oblast pro kontrolu kognitivních funkcí, posuzovacích schopností, předvídání, plánování chování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Asociační oblasti mozku – vše co není primární nebo sekundární korová oblast</a:t>
            </a:r>
          </a:p>
        </p:txBody>
      </p:sp>
    </p:spTree>
    <p:extLst>
      <p:ext uri="{BB962C8B-B14F-4D97-AF65-F5344CB8AC3E}">
        <p14:creationId xmlns:p14="http://schemas.microsoft.com/office/powerpoint/2010/main" val="1095970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37F6A9-F92E-F24D-3C49-59D6A34392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A514A9-045C-EE81-41B7-13756BE78C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3584B7-DE81-0EA9-3CBB-70703C21CA9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1013" y="537882"/>
            <a:ext cx="11940988" cy="529459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Motorická centrum řeči- </a:t>
            </a:r>
            <a:r>
              <a:rPr lang="cs-CZ" b="1" dirty="0" err="1"/>
              <a:t>Brocovo</a:t>
            </a:r>
            <a:r>
              <a:rPr lang="cs-CZ" b="1" dirty="0"/>
              <a:t> –</a:t>
            </a:r>
            <a:r>
              <a:rPr lang="cs-CZ" dirty="0"/>
              <a:t> v zadní části </a:t>
            </a:r>
            <a:r>
              <a:rPr lang="cs-CZ" dirty="0" err="1"/>
              <a:t>gyrus</a:t>
            </a:r>
            <a:r>
              <a:rPr lang="cs-CZ" dirty="0"/>
              <a:t> </a:t>
            </a:r>
            <a:r>
              <a:rPr lang="cs-CZ" dirty="0" err="1"/>
              <a:t>frontalis</a:t>
            </a:r>
            <a:endParaRPr lang="cs-CZ" dirty="0"/>
          </a:p>
          <a:p>
            <a:pPr marL="72000" indent="0">
              <a:buNone/>
            </a:pPr>
            <a:r>
              <a:rPr lang="cs-CZ" b="1" dirty="0"/>
              <a:t> </a:t>
            </a:r>
            <a:r>
              <a:rPr lang="cs-CZ" dirty="0" err="1"/>
              <a:t>inferior</a:t>
            </a:r>
            <a:r>
              <a:rPr lang="cs-CZ" dirty="0"/>
              <a:t> – lokalizováno pouze v kůře dominantní hemisféry-při poruše v této oblasti- neschopnost mluvit, pac. si poruchu uvědomuje, rozumí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Frontální okohybné pole – </a:t>
            </a:r>
            <a:r>
              <a:rPr lang="cs-CZ" dirty="0"/>
              <a:t>před areou 6, aferentní </a:t>
            </a:r>
            <a:r>
              <a:rPr lang="cs-CZ" dirty="0" err="1"/>
              <a:t>vákna</a:t>
            </a:r>
            <a:r>
              <a:rPr lang="cs-CZ" dirty="0"/>
              <a:t> přichází zejména z korové zrakové oblasti, eferentní vlákna do </a:t>
            </a:r>
          </a:p>
          <a:p>
            <a:pPr marL="72000" indent="0">
              <a:buNone/>
            </a:pPr>
            <a:r>
              <a:rPr lang="cs-CZ" dirty="0" err="1"/>
              <a:t>colliculus</a:t>
            </a:r>
            <a:r>
              <a:rPr lang="cs-CZ" dirty="0"/>
              <a:t> superior, RF</a:t>
            </a:r>
          </a:p>
          <a:p>
            <a:pPr marL="72000" indent="0">
              <a:buNone/>
            </a:pPr>
            <a:r>
              <a:rPr lang="cs-CZ" dirty="0"/>
              <a:t>  tato oblast koordinuje volní konjugované a </a:t>
            </a:r>
            <a:r>
              <a:rPr lang="cs-CZ" dirty="0" err="1"/>
              <a:t>sakadované</a:t>
            </a:r>
            <a:r>
              <a:rPr lang="cs-CZ" dirty="0"/>
              <a:t> pohyby očí</a:t>
            </a:r>
          </a:p>
          <a:p>
            <a:pPr marL="7200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6312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CBBBE3A-4B0C-3BC1-BC7A-0636D019C1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D0F321-E887-76AF-406E-E8386CD63A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EA730C-D5CD-F586-33E5-7BCD712BF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Basální ganglia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F6E224-F347-9317-F074-D17BBFEB1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8731"/>
            <a:ext cx="10753200" cy="475059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podkorové struktury, součást </a:t>
            </a:r>
            <a:r>
              <a:rPr lang="cs-CZ" dirty="0" err="1"/>
              <a:t>telencephalonu</a:t>
            </a:r>
            <a:r>
              <a:rPr lang="cs-CZ" dirty="0"/>
              <a:t>- zapojeny do systému drah, které jdou z mozkové kůry do talamu a zpět – motorická informace z mozkové kůry zpracovány v </a:t>
            </a:r>
            <a:r>
              <a:rPr lang="cs-CZ" dirty="0" err="1"/>
              <a:t>bazáních</a:t>
            </a:r>
            <a:r>
              <a:rPr lang="cs-CZ" dirty="0"/>
              <a:t> gangliích odtud do talamu odtud motorickými drahami do mozečku, mozkového kmene a míchy.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corpus </a:t>
            </a:r>
            <a:r>
              <a:rPr lang="cs-CZ" dirty="0" err="1"/>
              <a:t>striatum</a:t>
            </a:r>
            <a:r>
              <a:rPr lang="cs-CZ" dirty="0"/>
              <a:t> = </a:t>
            </a:r>
            <a:r>
              <a:rPr lang="cs-CZ" dirty="0" err="1"/>
              <a:t>neostriatum</a:t>
            </a:r>
            <a:r>
              <a:rPr lang="cs-CZ" dirty="0"/>
              <a:t> – </a:t>
            </a:r>
            <a:r>
              <a:rPr lang="cs-CZ" dirty="0" err="1"/>
              <a:t>nucleus</a:t>
            </a:r>
            <a:r>
              <a:rPr lang="cs-CZ" dirty="0"/>
              <a:t> </a:t>
            </a:r>
            <a:r>
              <a:rPr lang="cs-CZ" dirty="0" err="1"/>
              <a:t>caudatus</a:t>
            </a:r>
            <a:r>
              <a:rPr lang="cs-CZ" dirty="0"/>
              <a:t> + </a:t>
            </a:r>
            <a:r>
              <a:rPr lang="cs-CZ" dirty="0" err="1"/>
              <a:t>putamen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nucleus</a:t>
            </a:r>
            <a:r>
              <a:rPr lang="cs-CZ" dirty="0"/>
              <a:t> </a:t>
            </a:r>
            <a:r>
              <a:rPr lang="cs-CZ" dirty="0" err="1"/>
              <a:t>lentiformis</a:t>
            </a:r>
            <a:r>
              <a:rPr lang="cs-CZ" dirty="0"/>
              <a:t> – </a:t>
            </a:r>
            <a:r>
              <a:rPr lang="cs-CZ" dirty="0" err="1"/>
              <a:t>putamen</a:t>
            </a:r>
            <a:r>
              <a:rPr lang="cs-CZ" dirty="0"/>
              <a:t> + globus </a:t>
            </a:r>
            <a:r>
              <a:rPr lang="cs-CZ" dirty="0" err="1"/>
              <a:t>pallidus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globus </a:t>
            </a:r>
            <a:r>
              <a:rPr lang="cs-CZ" dirty="0" err="1"/>
              <a:t>pallidus</a:t>
            </a:r>
            <a:r>
              <a:rPr lang="cs-CZ" dirty="0"/>
              <a:t> = </a:t>
            </a:r>
            <a:r>
              <a:rPr lang="cs-CZ" dirty="0" err="1"/>
              <a:t>paleostriatum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corpus </a:t>
            </a:r>
            <a:r>
              <a:rPr lang="cs-CZ" dirty="0" err="1"/>
              <a:t>amygdaloideum</a:t>
            </a:r>
            <a:r>
              <a:rPr lang="cs-CZ" dirty="0"/>
              <a:t> = </a:t>
            </a:r>
            <a:r>
              <a:rPr lang="cs-CZ" dirty="0" err="1"/>
              <a:t>archistriatum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807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84A35C-F6AC-117A-A1A0-F2509B812C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597D73-A981-3C11-A345-6F0DB9A85A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9FB51C-8E1B-5803-9075-39234138C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D15A81-FFB1-D1BA-DC25-6B351BFF6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aferentní informace přicházejí do BG prostřednictvím </a:t>
            </a:r>
            <a:r>
              <a:rPr lang="cs-CZ" b="1" dirty="0"/>
              <a:t>corpus </a:t>
            </a:r>
            <a:r>
              <a:rPr lang="cs-CZ" b="1" dirty="0" err="1"/>
              <a:t>striatum</a:t>
            </a: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eferentní informace prostřednictvím </a:t>
            </a:r>
            <a:r>
              <a:rPr lang="cs-CZ" b="1" dirty="0"/>
              <a:t>globus </a:t>
            </a:r>
            <a:r>
              <a:rPr lang="cs-CZ" b="1" dirty="0" err="1"/>
              <a:t>pallidum</a:t>
            </a:r>
            <a:r>
              <a:rPr lang="cs-CZ" b="1" dirty="0"/>
              <a:t> </a:t>
            </a:r>
            <a:r>
              <a:rPr lang="cs-CZ" dirty="0"/>
              <a:t>a část </a:t>
            </a:r>
            <a:r>
              <a:rPr lang="cs-CZ" b="1" dirty="0" err="1"/>
              <a:t>substantia</a:t>
            </a:r>
            <a:r>
              <a:rPr lang="cs-CZ" b="1" dirty="0"/>
              <a:t> </a:t>
            </a:r>
            <a:r>
              <a:rPr lang="cs-CZ" b="1" dirty="0" err="1"/>
              <a:t>nigra</a:t>
            </a: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funkčně se k BG řadí i </a:t>
            </a:r>
            <a:r>
              <a:rPr lang="cs-CZ" dirty="0" err="1"/>
              <a:t>substancia</a:t>
            </a:r>
            <a:r>
              <a:rPr lang="cs-CZ" dirty="0"/>
              <a:t> </a:t>
            </a:r>
            <a:r>
              <a:rPr lang="cs-CZ" dirty="0" err="1"/>
              <a:t>nigra</a:t>
            </a:r>
            <a:r>
              <a:rPr lang="cs-CZ" dirty="0"/>
              <a:t> (</a:t>
            </a:r>
            <a:r>
              <a:rPr lang="cs-CZ" dirty="0" err="1"/>
              <a:t>mezencephalon</a:t>
            </a:r>
            <a:r>
              <a:rPr lang="cs-CZ" dirty="0"/>
              <a:t>) - dopamin</a:t>
            </a:r>
          </a:p>
        </p:txBody>
      </p:sp>
    </p:spTree>
    <p:extLst>
      <p:ext uri="{BB962C8B-B14F-4D97-AF65-F5344CB8AC3E}">
        <p14:creationId xmlns:p14="http://schemas.microsoft.com/office/powerpoint/2010/main" val="1005533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B14B52-8F7C-1DD7-E29E-006E34BD7B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F115FE-52F3-521F-50DA-53D77B3243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B303E43-A429-74D2-6E9F-97BEEC4E567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5935" y="83127"/>
            <a:ext cx="12066065" cy="56836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vstupní (input) bazální ganglia:</a:t>
            </a:r>
          </a:p>
          <a:p>
            <a:r>
              <a:rPr lang="cs-CZ" dirty="0"/>
              <a:t>přijímají informace z mozkové kůry -jejich neurony jsou inhibiční (mediátor GABA) - corpus </a:t>
            </a:r>
            <a:r>
              <a:rPr lang="cs-CZ" dirty="0" err="1"/>
              <a:t>striatum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výstupní (output) bazální ganglia- vysílají informace přes thalamus do mozkové kůry či přímo do mozkového kmene (retikulární formace) - neurony jsou také inhibiční (GABA)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vmezeřená (</a:t>
            </a:r>
            <a:r>
              <a:rPr lang="cs-CZ" dirty="0" err="1"/>
              <a:t>intrinsic</a:t>
            </a:r>
            <a:r>
              <a:rPr lang="cs-CZ" dirty="0"/>
              <a:t>) bazální ganglia  převádějí informace mezi vstupními a výstupním jádry v tzv. nepřímé dráze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192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390AB8-3BC7-8EF0-4762-08BA929781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03045B-B734-7C8B-B648-4171FF0F3E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819C91-812C-05BB-7F1C-B7E976E9604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92895" y="592931"/>
            <a:ext cx="11899106" cy="5239544"/>
          </a:xfrm>
        </p:spPr>
        <p:txBody>
          <a:bodyPr/>
          <a:lstStyle/>
          <a:p>
            <a:pPr marL="72000"/>
            <a:r>
              <a:rPr lang="cs-CZ" b="1" dirty="0"/>
              <a:t>Funkce bazálních ganglií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dirty="0"/>
              <a:t>Řízení hybnosti 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dirty="0"/>
              <a:t>Iniciace pohybu a řazení impulsů pro hybnost 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dirty="0"/>
              <a:t>Řízení automatických a naučených pohybů 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dirty="0"/>
              <a:t>Změna pohybového vzorce 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dirty="0"/>
              <a:t>Plánování a opravy pohybu během jeho provádění </a:t>
            </a:r>
          </a:p>
          <a:p>
            <a:pPr marL="720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80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AE2D80-2C8F-D590-F797-74AA1F34CF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D011C1-1F29-6F4A-957D-C8E26CC48D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75CA283-7DAB-80C9-8B39-2170DB73967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1087" y="0"/>
            <a:ext cx="11850914" cy="6052457"/>
          </a:xfrm>
        </p:spPr>
        <p:txBody>
          <a:bodyPr/>
          <a:lstStyle/>
          <a:p>
            <a:r>
              <a:rPr lang="cs-CZ" b="1" dirty="0"/>
              <a:t>Senzitivní a senzorické korové </a:t>
            </a:r>
            <a:r>
              <a:rPr lang="cs-CZ" dirty="0"/>
              <a:t>oblasti zpracovávají dostředivé informace z opačné strany těla a dělíme je na korovou oblast všeobecné senzitivity, korové oblasti chuťové, zrakové, sluchové, čichové a vestibulární. Tyto korové oblasti jsou uloženy v kůře parietálního, okcipitálního a temporálního laloku.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 Primární </a:t>
            </a:r>
            <a:r>
              <a:rPr lang="cs-CZ" b="1" dirty="0" err="1"/>
              <a:t>somatosenzitivní</a:t>
            </a:r>
            <a:r>
              <a:rPr lang="cs-CZ" b="1" dirty="0"/>
              <a:t> korová oblast (SI)– </a:t>
            </a:r>
            <a:r>
              <a:rPr lang="cs-CZ" dirty="0" err="1"/>
              <a:t>gyrus</a:t>
            </a:r>
            <a:r>
              <a:rPr lang="cs-CZ" dirty="0"/>
              <a:t> </a:t>
            </a:r>
            <a:r>
              <a:rPr lang="cs-CZ" dirty="0" err="1"/>
              <a:t>postcentralis</a:t>
            </a:r>
            <a:endParaRPr lang="cs-CZ" dirty="0"/>
          </a:p>
          <a:p>
            <a:pPr marL="72000" indent="0">
              <a:buNone/>
            </a:pPr>
            <a:r>
              <a:rPr lang="cs-CZ" b="1" dirty="0"/>
              <a:t> </a:t>
            </a:r>
            <a:r>
              <a:rPr lang="cs-CZ" dirty="0"/>
              <a:t>(3,1,2) – končí zde aferentní </a:t>
            </a:r>
            <a:r>
              <a:rPr lang="cs-CZ" dirty="0" err="1"/>
              <a:t>thalamokortikání</a:t>
            </a:r>
            <a:r>
              <a:rPr lang="cs-CZ" dirty="0"/>
              <a:t> vlákna, </a:t>
            </a:r>
            <a:r>
              <a:rPr lang="cs-CZ" dirty="0" err="1"/>
              <a:t>somatotopické</a:t>
            </a:r>
            <a:r>
              <a:rPr lang="cs-CZ" dirty="0"/>
              <a:t> uspořádání do senzitivního homunkulu</a:t>
            </a:r>
          </a:p>
          <a:p>
            <a:pPr marL="72000" indent="0">
              <a:buNone/>
            </a:pPr>
            <a:r>
              <a:rPr lang="cs-CZ" dirty="0"/>
              <a:t> - léze- částečná nebo úplná kontralaterální porucha čití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b="1" dirty="0"/>
              <a:t>Sekundární senzitivní korová oblast (SII)- </a:t>
            </a:r>
            <a:r>
              <a:rPr lang="cs-CZ" dirty="0"/>
              <a:t>v </a:t>
            </a:r>
            <a:r>
              <a:rPr lang="cs-CZ" dirty="0" err="1"/>
              <a:t>parietáním</a:t>
            </a:r>
            <a:r>
              <a:rPr lang="cs-CZ" dirty="0"/>
              <a:t> laloku(40),</a:t>
            </a:r>
          </a:p>
          <a:p>
            <a:pPr marL="72000"/>
            <a:r>
              <a:rPr lang="cs-CZ" b="1" dirty="0"/>
              <a:t> </a:t>
            </a:r>
            <a:r>
              <a:rPr lang="cs-CZ" dirty="0"/>
              <a:t>vlákna z talamu (kontra i </a:t>
            </a:r>
            <a:r>
              <a:rPr lang="cs-CZ" dirty="0" err="1"/>
              <a:t>ipsylateráního</a:t>
            </a:r>
            <a:r>
              <a:rPr lang="cs-CZ" dirty="0"/>
              <a:t>) také </a:t>
            </a:r>
            <a:r>
              <a:rPr lang="cs-CZ" dirty="0" err="1"/>
              <a:t>somatotopické</a:t>
            </a:r>
            <a:r>
              <a:rPr lang="cs-CZ" dirty="0"/>
              <a:t> uspořádání</a:t>
            </a:r>
          </a:p>
          <a:p>
            <a:pPr marL="529200" indent="-457200">
              <a:buFont typeface="Wingdings" panose="05000000000000000000" pitchFamily="2" charset="2"/>
              <a:buChar char="Ø"/>
            </a:pPr>
            <a:r>
              <a:rPr lang="cs-CZ" b="1" dirty="0"/>
              <a:t>Parietální asociační oblast- </a:t>
            </a:r>
            <a:r>
              <a:rPr lang="cs-CZ" dirty="0"/>
              <a:t>temenní lalok za </a:t>
            </a:r>
            <a:r>
              <a:rPr lang="cs-CZ" dirty="0" err="1"/>
              <a:t>gyrus</a:t>
            </a:r>
            <a:r>
              <a:rPr lang="cs-CZ" dirty="0"/>
              <a:t> </a:t>
            </a:r>
            <a:r>
              <a:rPr lang="cs-CZ" dirty="0" err="1"/>
              <a:t>postcentralis,parietání</a:t>
            </a:r>
            <a:r>
              <a:rPr lang="cs-CZ" dirty="0"/>
              <a:t> lalok na </a:t>
            </a:r>
            <a:r>
              <a:rPr lang="cs-CZ" dirty="0" err="1"/>
              <a:t>mediání</a:t>
            </a:r>
            <a:r>
              <a:rPr lang="cs-CZ" dirty="0"/>
              <a:t> straně (oblast integrace zrakových a senzitivních signálů)(5,7)</a:t>
            </a:r>
            <a:endParaRPr lang="cs-CZ" b="1" dirty="0"/>
          </a:p>
          <a:p>
            <a:pPr marL="72000" indent="0">
              <a:buNone/>
            </a:pP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/>
              <a:t> 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828415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9E45856-7463-8331-164F-C8C0ED3F51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50849D-D6E5-C067-2FA0-7381D923F1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BB4E0943-F1E1-65F4-AB62-24256953CB4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C0AE4FF-BDF3-3FC0-1A9D-A9B0017D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8B24A3-7601-E0B1-6837-990BB344A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Primární sluchová korová oblast (AI) – </a:t>
            </a:r>
            <a:r>
              <a:rPr lang="cs-CZ" dirty="0"/>
              <a:t>temporální lalok (41)</a:t>
            </a:r>
          </a:p>
          <a:p>
            <a:pPr marL="72000" indent="0">
              <a:buNone/>
            </a:pPr>
            <a:r>
              <a:rPr lang="cs-CZ" b="1" dirty="0"/>
              <a:t> - </a:t>
            </a:r>
            <a:r>
              <a:rPr lang="cs-CZ" dirty="0"/>
              <a:t>léze v této oblasti způsobí hluchotu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Sekundární sluchová oblast – </a:t>
            </a:r>
            <a:r>
              <a:rPr lang="cs-CZ" dirty="0"/>
              <a:t>temporální lalok (42, 22)</a:t>
            </a:r>
          </a:p>
          <a:p>
            <a:pPr>
              <a:buFontTx/>
              <a:buChar char="-"/>
            </a:pPr>
            <a:r>
              <a:rPr lang="cs-CZ" dirty="0"/>
              <a:t>aferentní vlákna z thalamu a AI- identifikace zvuků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Senzitivní centrum řeči </a:t>
            </a:r>
            <a:r>
              <a:rPr lang="cs-CZ" b="1" dirty="0" err="1"/>
              <a:t>Wernickeho</a:t>
            </a:r>
            <a:r>
              <a:rPr lang="cs-CZ" b="1" dirty="0"/>
              <a:t>- </a:t>
            </a:r>
            <a:r>
              <a:rPr lang="cs-CZ" dirty="0"/>
              <a:t>mezi parietálním a temporálním lalokem (22,39,40)- propojené s </a:t>
            </a:r>
            <a:r>
              <a:rPr lang="cs-CZ" dirty="0" err="1"/>
              <a:t>Brocovým</a:t>
            </a:r>
            <a:r>
              <a:rPr lang="cs-CZ" dirty="0"/>
              <a:t> centrem</a:t>
            </a:r>
          </a:p>
          <a:p>
            <a:pPr marL="72000" indent="0">
              <a:buNone/>
            </a:pPr>
            <a:r>
              <a:rPr lang="cs-CZ" dirty="0"/>
              <a:t>- léze způsobí senzorickou afázii- </a:t>
            </a:r>
            <a:r>
              <a:rPr lang="cs-CZ" dirty="0" err="1"/>
              <a:t>pac.slyší</a:t>
            </a:r>
            <a:r>
              <a:rPr lang="cs-CZ" dirty="0"/>
              <a:t>, ale nerozumí, poruchu si neuvědomuje.</a:t>
            </a:r>
          </a:p>
        </p:txBody>
      </p:sp>
    </p:spTree>
    <p:extLst>
      <p:ext uri="{BB962C8B-B14F-4D97-AF65-F5344CB8AC3E}">
        <p14:creationId xmlns:p14="http://schemas.microsoft.com/office/powerpoint/2010/main" val="164510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BE326E-112B-FC28-D62A-9D00E17D0A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B625AC-D9D8-0483-B146-845EC78612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C37D2F-B30B-E289-2F06-08368AB6CBE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028" y="191398"/>
            <a:ext cx="10752137" cy="4140200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 </a:t>
            </a:r>
            <a:r>
              <a:rPr lang="cs-CZ" dirty="0" err="1"/>
              <a:t>Telencephalon</a:t>
            </a:r>
            <a:r>
              <a:rPr lang="cs-CZ" dirty="0"/>
              <a:t> = Cerebrum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Plášťová část (</a:t>
            </a:r>
            <a:r>
              <a:rPr lang="cs-CZ" dirty="0" err="1"/>
              <a:t>pars</a:t>
            </a:r>
            <a:r>
              <a:rPr lang="cs-CZ" dirty="0"/>
              <a:t> </a:t>
            </a:r>
            <a:r>
              <a:rPr lang="cs-CZ" dirty="0" err="1"/>
              <a:t>pallialis</a:t>
            </a:r>
            <a:r>
              <a:rPr lang="cs-CZ" dirty="0"/>
              <a:t>; pallium) párové polokoule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Spodinová část (</a:t>
            </a:r>
            <a:r>
              <a:rPr lang="cs-CZ" dirty="0" err="1"/>
              <a:t>pars</a:t>
            </a:r>
            <a:r>
              <a:rPr lang="cs-CZ" dirty="0"/>
              <a:t> </a:t>
            </a:r>
            <a:r>
              <a:rPr lang="cs-CZ" dirty="0" err="1"/>
              <a:t>basilaris</a:t>
            </a:r>
            <a:r>
              <a:rPr lang="cs-CZ" dirty="0"/>
              <a:t>) - </a:t>
            </a:r>
            <a:r>
              <a:rPr lang="cs-CZ" dirty="0" err="1"/>
              <a:t>nuclei</a:t>
            </a:r>
            <a:r>
              <a:rPr lang="cs-CZ" dirty="0"/>
              <a:t> </a:t>
            </a:r>
            <a:r>
              <a:rPr lang="cs-CZ" dirty="0" err="1"/>
              <a:t>basales</a:t>
            </a:r>
            <a:r>
              <a:rPr lang="cs-CZ" dirty="0"/>
              <a:t> = bazální ganglia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vývojově nejpokročilejší část mozku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jsou zde uloženy nejvyšší řídící funkce v těle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objemově jde o největší část mozku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Př. Čtení, psaní, myšlení, pamatování, formování emocí, </a:t>
            </a:r>
          </a:p>
          <a:p>
            <a:r>
              <a:rPr lang="cs-CZ" dirty="0"/>
              <a:t>     cílevědomé chování, plánování….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498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5FE6AF-BF7B-E40F-2177-B046541CF4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9BF1C-7FCD-5AFB-49AE-BFCED04E16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927B58C-CC7B-AF09-F21D-E767D16FD2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24F490-6140-0061-DF26-62A2C696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16466D-99D7-9650-0C0E-D5D2F136B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Primární zraková bolest</a:t>
            </a:r>
            <a:r>
              <a:rPr lang="cs-CZ" dirty="0"/>
              <a:t> – </a:t>
            </a:r>
            <a:r>
              <a:rPr lang="cs-CZ" dirty="0" err="1"/>
              <a:t>occipitální</a:t>
            </a:r>
            <a:r>
              <a:rPr lang="cs-CZ" dirty="0"/>
              <a:t> lalok (17), </a:t>
            </a:r>
            <a:r>
              <a:rPr lang="cs-CZ" dirty="0" err="1"/>
              <a:t>aferentace</a:t>
            </a:r>
            <a:r>
              <a:rPr lang="cs-CZ" dirty="0"/>
              <a:t> ze sítnice a oblasti talamu- při oboustranné lézi korová slepota při částečné kontralaterální </a:t>
            </a:r>
            <a:r>
              <a:rPr lang="cs-CZ" dirty="0" err="1"/>
              <a:t>hemianopsie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Sekundární – </a:t>
            </a:r>
            <a:r>
              <a:rPr lang="cs-CZ" dirty="0"/>
              <a:t>trojrozměrné vidění, zaznamenávání </a:t>
            </a:r>
            <a:r>
              <a:rPr lang="cs-CZ" dirty="0" err="1"/>
              <a:t>emocí,identifikace</a:t>
            </a:r>
            <a:r>
              <a:rPr lang="cs-CZ" dirty="0"/>
              <a:t> předmětů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Chuťová </a:t>
            </a:r>
            <a:r>
              <a:rPr lang="cs-CZ" b="1" dirty="0" err="1"/>
              <a:t>kortikání</a:t>
            </a:r>
            <a:r>
              <a:rPr lang="cs-CZ" b="1" dirty="0"/>
              <a:t> oblast –</a:t>
            </a:r>
            <a:r>
              <a:rPr lang="cs-CZ" dirty="0"/>
              <a:t>(43)-dolní část </a:t>
            </a:r>
            <a:r>
              <a:rPr lang="cs-CZ" dirty="0" err="1"/>
              <a:t>gyrus</a:t>
            </a:r>
            <a:r>
              <a:rPr lang="cs-CZ" dirty="0"/>
              <a:t> </a:t>
            </a:r>
            <a:r>
              <a:rPr lang="cs-CZ" dirty="0" err="1"/>
              <a:t>postcentralis</a:t>
            </a:r>
            <a:r>
              <a:rPr lang="cs-CZ" dirty="0"/>
              <a:t> aferentní vlákna z talamu</a:t>
            </a:r>
            <a:r>
              <a:rPr lang="cs-CZ" b="1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Čichová </a:t>
            </a:r>
            <a:r>
              <a:rPr lang="cs-CZ" b="1" dirty="0" err="1"/>
              <a:t>kortikání</a:t>
            </a:r>
            <a:r>
              <a:rPr lang="cs-CZ" b="1" dirty="0"/>
              <a:t> oblast – </a:t>
            </a:r>
            <a:r>
              <a:rPr lang="cs-CZ" dirty="0"/>
              <a:t>(51)- v oblasti spodiny frontálních laloků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43159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A37CB3-0CA5-0D60-2A2F-57979E0E16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5C261-91E5-F5F5-D76F-32287BEE2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270C8A-749D-41F1-3748-426F3ADFD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BC7CE9-D7B6-80F5-F9FC-CC8DACF58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projekční dráhy : propojení kůry s jinými částmi mozku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asociační dráhy: propojení oblastí pouze jedné hemisféry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komisurální dráhy: propojení  P a L části CNS ve všech úrovní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decusatio</a:t>
            </a:r>
            <a:r>
              <a:rPr lang="cs-CZ" dirty="0"/>
              <a:t> křížení dráhy v </a:t>
            </a:r>
            <a:r>
              <a:rPr lang="cs-CZ" dirty="0" err="1"/>
              <a:t>případě,že</a:t>
            </a:r>
            <a:r>
              <a:rPr lang="cs-CZ" dirty="0"/>
              <a:t> pokračuje do jiných etáží, nezůstává na stejné úrovni</a:t>
            </a:r>
          </a:p>
        </p:txBody>
      </p:sp>
    </p:spTree>
    <p:extLst>
      <p:ext uri="{BB962C8B-B14F-4D97-AF65-F5344CB8AC3E}">
        <p14:creationId xmlns:p14="http://schemas.microsoft.com/office/powerpoint/2010/main" val="3234821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90B7C19-BC1C-76A2-9049-3980EB00D7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BF7BC3-2F89-B517-150A-01D7C0F6E5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7A7171-1C97-B189-5E3A-E3FB0077D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Motorické dráhy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9D5263-C7BF-93EC-1718-3DCE3874E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 err="1"/>
              <a:t>Tr.cortico-spinalis</a:t>
            </a:r>
            <a:r>
              <a:rPr lang="cs-CZ" b="1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začátek 1.N (horní motoneuron) - 5.vrstva v </a:t>
            </a:r>
            <a:r>
              <a:rPr lang="cs-CZ" dirty="0" err="1"/>
              <a:t>gyrus</a:t>
            </a:r>
            <a:r>
              <a:rPr lang="cs-CZ" dirty="0"/>
              <a:t> </a:t>
            </a:r>
            <a:r>
              <a:rPr lang="cs-CZ" dirty="0" err="1"/>
              <a:t>precentralis</a:t>
            </a:r>
            <a:r>
              <a:rPr lang="cs-CZ" dirty="0"/>
              <a:t> a </a:t>
            </a:r>
            <a:r>
              <a:rPr lang="cs-CZ" dirty="0" err="1"/>
              <a:t>postcentralis</a:t>
            </a:r>
            <a:r>
              <a:rPr lang="cs-CZ" dirty="0"/>
              <a:t> (kontrola převodu senzitivity)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průběh a křížení – </a:t>
            </a:r>
            <a:r>
              <a:rPr lang="cs-CZ" dirty="0" err="1"/>
              <a:t>capsula</a:t>
            </a:r>
            <a:r>
              <a:rPr lang="cs-CZ" dirty="0"/>
              <a:t> interna - </a:t>
            </a:r>
            <a:r>
              <a:rPr lang="cs-CZ" dirty="0" err="1"/>
              <a:t>decussatio</a:t>
            </a:r>
            <a:r>
              <a:rPr lang="cs-CZ" dirty="0"/>
              <a:t> </a:t>
            </a:r>
            <a:r>
              <a:rPr lang="cs-CZ" dirty="0" err="1"/>
              <a:t>pyramidum</a:t>
            </a:r>
            <a:r>
              <a:rPr lang="cs-CZ" dirty="0"/>
              <a:t> 80% </a:t>
            </a:r>
            <a:r>
              <a:rPr lang="cs-CZ" dirty="0" err="1"/>
              <a:t>commissura</a:t>
            </a:r>
            <a:r>
              <a:rPr lang="cs-CZ" dirty="0"/>
              <a:t> </a:t>
            </a:r>
            <a:r>
              <a:rPr lang="cs-CZ" dirty="0" err="1"/>
              <a:t>ant.alba</a:t>
            </a:r>
            <a:r>
              <a:rPr lang="cs-CZ" dirty="0"/>
              <a:t> (20%)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zakončení (motoneurony </a:t>
            </a:r>
            <a:r>
              <a:rPr lang="cs-CZ" dirty="0" err="1"/>
              <a:t>předníh</a:t>
            </a:r>
            <a:r>
              <a:rPr lang="cs-CZ" dirty="0"/>
              <a:t> o rohu(</a:t>
            </a:r>
            <a:r>
              <a:rPr lang="cs-CZ" dirty="0" err="1"/>
              <a:t>doní</a:t>
            </a:r>
            <a:r>
              <a:rPr lang="cs-CZ" dirty="0"/>
              <a:t> motoneuron) </a:t>
            </a:r>
            <a:r>
              <a:rPr lang="cs-CZ" dirty="0" err="1"/>
              <a:t>lat+med</a:t>
            </a:r>
            <a:r>
              <a:rPr lang="cs-CZ" dirty="0"/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funkce (volní pohyb, kontrola senzitivních </a:t>
            </a:r>
            <a:r>
              <a:rPr lang="cs-CZ" dirty="0" err="1"/>
              <a:t>vsupů</a:t>
            </a:r>
            <a:r>
              <a:rPr lang="cs-CZ" dirty="0"/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lézi kontralaterální hemiplegie nebo </a:t>
            </a:r>
            <a:r>
              <a:rPr lang="cs-CZ" dirty="0" err="1"/>
              <a:t>hemiparesa</a:t>
            </a:r>
            <a:r>
              <a:rPr lang="cs-CZ" dirty="0"/>
              <a:t>, v míše paraplegie nebo </a:t>
            </a:r>
            <a:r>
              <a:rPr lang="cs-CZ" dirty="0" err="1"/>
              <a:t>quadruplegie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13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1BE85A-D6A2-07FC-EB10-32B45C3C35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4245CA-1C99-EDA6-A70B-4CA1E47975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E67644-A5C8-2C57-A1BB-820DB4B81E6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4338" y="326571"/>
            <a:ext cx="11777662" cy="550590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Nepřímé motorické dráhy: </a:t>
            </a:r>
          </a:p>
          <a:p>
            <a:pPr marL="72000" indent="0">
              <a:buNone/>
            </a:pPr>
            <a:r>
              <a:rPr lang="cs-CZ" b="1" dirty="0"/>
              <a:t>1.neuron v </a:t>
            </a:r>
            <a:r>
              <a:rPr lang="cs-CZ" b="1" dirty="0" err="1"/>
              <a:t>kůře,daší</a:t>
            </a:r>
            <a:r>
              <a:rPr lang="cs-CZ" b="1" dirty="0"/>
              <a:t> neurony v subkortikálních strukturách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cortico-rubrospinální</a:t>
            </a:r>
            <a:r>
              <a:rPr lang="cs-CZ" dirty="0"/>
              <a:t> - pod vlivem </a:t>
            </a:r>
            <a:r>
              <a:rPr lang="cs-CZ" dirty="0" err="1"/>
              <a:t>eferentů</a:t>
            </a:r>
            <a:r>
              <a:rPr lang="cs-CZ" dirty="0"/>
              <a:t> z mozečku- </a:t>
            </a:r>
            <a:r>
              <a:rPr lang="cs-CZ" dirty="0" err="1"/>
              <a:t>facilituje</a:t>
            </a:r>
            <a:r>
              <a:rPr lang="cs-CZ" dirty="0"/>
              <a:t> flexory-hlavně distálně- inhibuje extenzory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cortico-reticulospin</a:t>
            </a:r>
            <a:r>
              <a:rPr lang="cs-CZ" dirty="0"/>
              <a:t>. - velký význam při řízení sv. tonu - působení </a:t>
            </a:r>
            <a:r>
              <a:rPr lang="cs-CZ" dirty="0" err="1"/>
              <a:t>facilitačně</a:t>
            </a:r>
            <a:r>
              <a:rPr lang="cs-CZ" dirty="0"/>
              <a:t> i inhibičně- ovlivnění motoneuronů (hlavně gama)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cortico-tectospinální</a:t>
            </a:r>
            <a:r>
              <a:rPr lang="cs-CZ" dirty="0"/>
              <a:t> -hlavně do krční míchy- zajišťuje motoriku hlavy a krku v návaznosti na zrakové impulzy, impulzy z kůry, z okruhů BG atd.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cortico-vestibulospin</a:t>
            </a:r>
            <a:r>
              <a:rPr lang="cs-CZ" dirty="0"/>
              <a:t>. -do předních provazců hlavně na motoneurony axiálního sv. (vzpřímené držení trupu a šíje) - excituje extenzory-inhibuje flexory</a:t>
            </a:r>
          </a:p>
        </p:txBody>
      </p:sp>
    </p:spTree>
    <p:extLst>
      <p:ext uri="{BB962C8B-B14F-4D97-AF65-F5344CB8AC3E}">
        <p14:creationId xmlns:p14="http://schemas.microsoft.com/office/powerpoint/2010/main" val="1468086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E1FA14-E64E-5659-FB81-D779C927AC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93D66F-C22C-0168-A268-D396D1644D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A4DC0A-15BA-966F-4469-DF449E0C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2A72A1-8874-31F1-480E-2FB1812B3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5 laloků (</a:t>
            </a:r>
            <a:r>
              <a:rPr lang="cs-CZ" dirty="0" err="1"/>
              <a:t>lobi</a:t>
            </a:r>
            <a:r>
              <a:rPr lang="cs-CZ" dirty="0"/>
              <a:t>) – čelní (</a:t>
            </a:r>
            <a:r>
              <a:rPr lang="cs-CZ" dirty="0" err="1"/>
              <a:t>lobus</a:t>
            </a:r>
            <a:r>
              <a:rPr lang="cs-CZ" dirty="0"/>
              <a:t> </a:t>
            </a:r>
            <a:r>
              <a:rPr lang="cs-CZ" dirty="0" err="1"/>
              <a:t>frontalis</a:t>
            </a:r>
            <a:r>
              <a:rPr lang="cs-CZ" dirty="0"/>
              <a:t>) </a:t>
            </a:r>
          </a:p>
          <a:p>
            <a:pPr marL="72000" indent="0">
              <a:buNone/>
            </a:pPr>
            <a:r>
              <a:rPr lang="cs-CZ" dirty="0"/>
              <a:t>                         – temenní (</a:t>
            </a:r>
            <a:r>
              <a:rPr lang="cs-CZ" dirty="0" err="1"/>
              <a:t>lobus</a:t>
            </a:r>
            <a:r>
              <a:rPr lang="cs-CZ" dirty="0"/>
              <a:t> </a:t>
            </a:r>
            <a:r>
              <a:rPr lang="cs-CZ" dirty="0" err="1"/>
              <a:t>parietalis</a:t>
            </a:r>
            <a:r>
              <a:rPr lang="cs-CZ" dirty="0"/>
              <a:t>) </a:t>
            </a:r>
          </a:p>
          <a:p>
            <a:pPr marL="72000" indent="0">
              <a:buNone/>
            </a:pPr>
            <a:r>
              <a:rPr lang="cs-CZ" dirty="0"/>
              <a:t>                         – týlní (</a:t>
            </a:r>
            <a:r>
              <a:rPr lang="cs-CZ" dirty="0" err="1"/>
              <a:t>lobus</a:t>
            </a:r>
            <a:r>
              <a:rPr lang="cs-CZ" dirty="0"/>
              <a:t> </a:t>
            </a:r>
            <a:r>
              <a:rPr lang="cs-CZ" dirty="0" err="1"/>
              <a:t>occipitalis</a:t>
            </a:r>
            <a:r>
              <a:rPr lang="cs-CZ" dirty="0"/>
              <a:t>) </a:t>
            </a:r>
          </a:p>
          <a:p>
            <a:pPr marL="72000" indent="0">
              <a:buNone/>
            </a:pPr>
            <a:r>
              <a:rPr lang="cs-CZ" dirty="0"/>
              <a:t>                         – spánkový (</a:t>
            </a:r>
            <a:r>
              <a:rPr lang="cs-CZ" dirty="0" err="1"/>
              <a:t>lobus</a:t>
            </a:r>
            <a:r>
              <a:rPr lang="cs-CZ" dirty="0"/>
              <a:t> </a:t>
            </a:r>
            <a:r>
              <a:rPr lang="cs-CZ" dirty="0" err="1"/>
              <a:t>temporalis</a:t>
            </a:r>
            <a:r>
              <a:rPr lang="cs-CZ" dirty="0"/>
              <a:t>) </a:t>
            </a:r>
          </a:p>
          <a:p>
            <a:pPr marL="72000" indent="0">
              <a:buNone/>
            </a:pPr>
            <a:r>
              <a:rPr lang="cs-CZ" dirty="0"/>
              <a:t>                         – ostrovní (</a:t>
            </a:r>
            <a:r>
              <a:rPr lang="cs-CZ" dirty="0" err="1"/>
              <a:t>lobus</a:t>
            </a:r>
            <a:r>
              <a:rPr lang="cs-CZ" dirty="0"/>
              <a:t> </a:t>
            </a:r>
            <a:r>
              <a:rPr lang="cs-CZ" dirty="0" err="1"/>
              <a:t>insularis</a:t>
            </a:r>
            <a:r>
              <a:rPr lang="cs-CZ" dirty="0"/>
              <a:t>) = inzula 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závity (</a:t>
            </a:r>
            <a:r>
              <a:rPr lang="cs-CZ" dirty="0" err="1"/>
              <a:t>gyri</a:t>
            </a:r>
            <a:r>
              <a:rPr lang="cs-CZ" dirty="0"/>
              <a:t>) x rýhy (sulci)</a:t>
            </a:r>
          </a:p>
        </p:txBody>
      </p:sp>
    </p:spTree>
    <p:extLst>
      <p:ext uri="{BB962C8B-B14F-4D97-AF65-F5344CB8AC3E}">
        <p14:creationId xmlns:p14="http://schemas.microsoft.com/office/powerpoint/2010/main" val="305391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FC544A-33E1-C0CB-CC5C-A0B5D1B40E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4D367D-F010-48C7-C7AD-9F00FC271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178309-65AD-040F-3A0E-D2690352BB9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6841" y="0"/>
            <a:ext cx="11845159" cy="58324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Vývojově stará část = </a:t>
            </a:r>
            <a:r>
              <a:rPr lang="cs-CZ" b="1" dirty="0" err="1"/>
              <a:t>alocortex</a:t>
            </a:r>
            <a:r>
              <a:rPr lang="cs-CZ" b="1" dirty="0"/>
              <a:t> </a:t>
            </a:r>
          </a:p>
          <a:p>
            <a:r>
              <a:rPr lang="cs-CZ" dirty="0"/>
              <a:t>vnímání čichu a částečně chuti, část limbického systému - zpracování emocí, sexuality, odměny, libida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Vývojově mladá část = </a:t>
            </a:r>
            <a:r>
              <a:rPr lang="cs-CZ" b="1" dirty="0" err="1"/>
              <a:t>neocortex</a:t>
            </a:r>
            <a:r>
              <a:rPr lang="cs-CZ" dirty="0"/>
              <a:t> (ostatní smysly) </a:t>
            </a:r>
          </a:p>
          <a:p>
            <a:r>
              <a:rPr lang="cs-CZ" dirty="0"/>
              <a:t>vědomá motorika, vnímání smyslových podnětů, vnímání z orgánů (</a:t>
            </a:r>
            <a:r>
              <a:rPr lang="cs-CZ" dirty="0" err="1"/>
              <a:t>viscerosensitivita</a:t>
            </a:r>
            <a:r>
              <a:rPr lang="cs-CZ" dirty="0"/>
              <a:t>), bdělý stav mysli, logika, estetika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52 oblastí (</a:t>
            </a:r>
            <a:r>
              <a:rPr lang="cs-CZ" dirty="0" err="1"/>
              <a:t>Brodmanovy</a:t>
            </a:r>
            <a:r>
              <a:rPr lang="cs-CZ" dirty="0"/>
              <a:t> arei)</a:t>
            </a:r>
          </a:p>
          <a:p>
            <a:pPr>
              <a:buFontTx/>
              <a:buChar char="-"/>
            </a:pPr>
            <a:r>
              <a:rPr lang="cs-CZ" dirty="0"/>
              <a:t>Primární – určené pro jednu modalitu </a:t>
            </a:r>
          </a:p>
          <a:p>
            <a:pPr>
              <a:buFontTx/>
              <a:buChar char="-"/>
            </a:pPr>
            <a:r>
              <a:rPr lang="cs-CZ" dirty="0"/>
              <a:t>Asociační (propojují např. smyslové oblasti kůry) </a:t>
            </a:r>
          </a:p>
          <a:p>
            <a:pPr>
              <a:buFontTx/>
              <a:buChar char="-"/>
            </a:pPr>
            <a:r>
              <a:rPr lang="cs-CZ" dirty="0"/>
              <a:t>sekundární </a:t>
            </a:r>
          </a:p>
          <a:p>
            <a:pPr>
              <a:buFontTx/>
              <a:buChar char="-"/>
            </a:pPr>
            <a:r>
              <a:rPr lang="cs-CZ" dirty="0"/>
              <a:t>terciární </a:t>
            </a:r>
          </a:p>
          <a:p>
            <a:pPr>
              <a:buFontTx/>
              <a:buChar char="-"/>
            </a:pPr>
            <a:r>
              <a:rPr lang="cs-CZ" dirty="0"/>
              <a:t>například:– area 4 – primární motorická </a:t>
            </a:r>
          </a:p>
          <a:p>
            <a:r>
              <a:rPr lang="cs-CZ" dirty="0"/>
              <a:t>                 – area 17 – primární zraková </a:t>
            </a:r>
          </a:p>
          <a:p>
            <a:r>
              <a:rPr lang="cs-CZ" dirty="0"/>
              <a:t>                 – area 18,19 – asociační zraková </a:t>
            </a:r>
          </a:p>
        </p:txBody>
      </p:sp>
    </p:spTree>
    <p:extLst>
      <p:ext uri="{BB962C8B-B14F-4D97-AF65-F5344CB8AC3E}">
        <p14:creationId xmlns:p14="http://schemas.microsoft.com/office/powerpoint/2010/main" val="1387315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98D111-5AE4-3065-5016-9872F69F45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D83E38-444A-7AAA-DCF5-78955DCAE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240D552-EA4F-DCCF-5468-3B14E187A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Brodmanovy</a:t>
            </a:r>
            <a:r>
              <a:rPr lang="cs-CZ" dirty="0"/>
              <a:t> oblasti</a:t>
            </a:r>
          </a:p>
        </p:txBody>
      </p:sp>
      <p:pic>
        <p:nvPicPr>
          <p:cNvPr id="1026" name="Picture 2" descr="Neuronální základy morálního rozhodování :: ČESKÁ SPOLEČNOST PRO SEXUÁLNÍ  MEDICÍNU">
            <a:extLst>
              <a:ext uri="{FF2B5EF4-FFF2-40B4-BE49-F238E27FC236}">
                <a16:creationId xmlns:a16="http://schemas.microsoft.com/office/drawing/2014/main" id="{851873DF-EAB4-94E7-3D11-9EBA274F6A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818" y="2087354"/>
            <a:ext cx="5965670" cy="432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385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A08C80-EACC-0A05-E810-B93875B798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071CE0-25EE-10F9-A8DC-5104B1994D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7BAF1-FAA9-9AC0-1928-107DD45C0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Mozková kůra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7AAAAA-A71F-1007-5113-28BE915FB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Mozková kůra obsahuje různé druhy neuronů- 6 vrstev (neokortex)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Excitační korové neurony (pyramidové) převažují ve III. a IV. korové vrstvě, mediátorem glutamát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Nejpočetnější korové neurony – hvězdicovité, granulární – II. a IV. vrstva – většina inhibičních mediátorem GABA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Není to struktura homogenního typu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49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1A7F60-F246-7C1D-BB96-EDF00941A3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224F56-ECA3-BD15-7B0D-93DBBECF7B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B8ECC-290F-D328-44B4-54C40BA80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555" y="650631"/>
            <a:ext cx="10753200" cy="451576"/>
          </a:xfrm>
        </p:spPr>
        <p:txBody>
          <a:bodyPr/>
          <a:lstStyle/>
          <a:p>
            <a:r>
              <a:rPr lang="cs-CZ" dirty="0"/>
              <a:t>Mozková kůra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936249-10E5-28BE-2820-B779E184D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1267"/>
            <a:ext cx="12066360" cy="54433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dvě hemisféry-sagitálně orientovaná rýha mezi nimi (</a:t>
            </a:r>
            <a:r>
              <a:rPr lang="cs-CZ" dirty="0" err="1"/>
              <a:t>fissura</a:t>
            </a:r>
            <a:r>
              <a:rPr lang="cs-CZ" dirty="0"/>
              <a:t> </a:t>
            </a:r>
            <a:r>
              <a:rPr lang="cs-CZ" dirty="0" err="1"/>
              <a:t>longitudinalis</a:t>
            </a:r>
            <a:r>
              <a:rPr lang="cs-CZ" dirty="0"/>
              <a:t>) a insulární kortex (hluboko v laterálním sulcu- pravděpodobně se podílí na řízení emocí- soucit empatie, </a:t>
            </a:r>
            <a:r>
              <a:rPr lang="cs-CZ" dirty="0" err="1"/>
              <a:t>vnímání,kognitivních</a:t>
            </a:r>
            <a:r>
              <a:rPr lang="cs-CZ" dirty="0"/>
              <a:t>, motorických funkcích, humorální rovnováze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na spodině </a:t>
            </a:r>
            <a:r>
              <a:rPr lang="cs-CZ" dirty="0" err="1"/>
              <a:t>fissura</a:t>
            </a:r>
            <a:r>
              <a:rPr lang="cs-CZ" dirty="0"/>
              <a:t> </a:t>
            </a:r>
            <a:r>
              <a:rPr lang="cs-CZ" dirty="0" err="1"/>
              <a:t>longitudinalis</a:t>
            </a:r>
            <a:r>
              <a:rPr lang="cs-CZ" dirty="0"/>
              <a:t> </a:t>
            </a:r>
            <a:r>
              <a:rPr lang="cs-CZ" dirty="0" err="1"/>
              <a:t>cerebri</a:t>
            </a:r>
            <a:r>
              <a:rPr lang="cs-CZ" dirty="0"/>
              <a:t> leží </a:t>
            </a:r>
            <a:r>
              <a:rPr lang="cs-CZ" dirty="0" err="1"/>
              <a:t>kalozní</a:t>
            </a:r>
            <a:r>
              <a:rPr lang="cs-CZ" dirty="0"/>
              <a:t> těleso – corpus </a:t>
            </a:r>
            <a:r>
              <a:rPr lang="cs-CZ" dirty="0" err="1"/>
              <a:t>callosum</a:t>
            </a:r>
            <a:r>
              <a:rPr lang="cs-CZ" dirty="0"/>
              <a:t> (představuje hlavní a největší komisuru </a:t>
            </a:r>
            <a:r>
              <a:rPr lang="cs-CZ" dirty="0" err="1"/>
              <a:t>telencephala</a:t>
            </a:r>
            <a:r>
              <a:rPr lang="cs-CZ" dirty="0"/>
              <a:t>)</a:t>
            </a:r>
          </a:p>
          <a:p>
            <a:pPr marL="7200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odlišné funkce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96% praváků- dominantní hemisféra levá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70% leváků- dominantní hemisféra levá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450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EE2D06-74E2-680B-E19D-3C83B50BF1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AFAE9C-FAFA-C55B-E6E8-C3E2C386F2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E045B71-7BD7-1CF8-FB1A-5B139F81FBB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83779" y="607219"/>
            <a:ext cx="11908221" cy="587278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 Povrch hemisfér – CORTEX – kůra</a:t>
            </a:r>
          </a:p>
          <a:p>
            <a:pPr marL="72000" indent="0">
              <a:buNone/>
            </a:pPr>
            <a:r>
              <a:rPr lang="cs-CZ" dirty="0"/>
              <a:t>-</a:t>
            </a:r>
            <a:r>
              <a:rPr lang="cs-CZ" b="1" dirty="0"/>
              <a:t>rýhy</a:t>
            </a:r>
            <a:r>
              <a:rPr lang="cs-CZ" dirty="0"/>
              <a:t> (sulci </a:t>
            </a:r>
            <a:r>
              <a:rPr lang="cs-CZ" dirty="0" err="1"/>
              <a:t>cerebri</a:t>
            </a:r>
            <a:r>
              <a:rPr lang="cs-CZ" dirty="0"/>
              <a:t>) – </a:t>
            </a:r>
            <a:r>
              <a:rPr lang="cs-CZ" dirty="0" err="1"/>
              <a:t>sulcus</a:t>
            </a:r>
            <a:r>
              <a:rPr lang="cs-CZ" dirty="0"/>
              <a:t> </a:t>
            </a:r>
            <a:r>
              <a:rPr lang="cs-CZ" dirty="0" err="1"/>
              <a:t>centralis</a:t>
            </a:r>
            <a:r>
              <a:rPr lang="cs-CZ" dirty="0"/>
              <a:t> – </a:t>
            </a:r>
            <a:r>
              <a:rPr lang="cs-CZ" dirty="0" err="1"/>
              <a:t>sulcus</a:t>
            </a:r>
            <a:r>
              <a:rPr lang="cs-CZ" dirty="0"/>
              <a:t> </a:t>
            </a:r>
            <a:r>
              <a:rPr lang="cs-CZ" dirty="0" err="1"/>
              <a:t>lateralis</a:t>
            </a:r>
            <a:r>
              <a:rPr lang="cs-CZ" dirty="0"/>
              <a:t> – </a:t>
            </a:r>
            <a:r>
              <a:rPr lang="cs-CZ" dirty="0" err="1"/>
              <a:t>sulcus</a:t>
            </a:r>
            <a:r>
              <a:rPr lang="cs-CZ" dirty="0"/>
              <a:t> </a:t>
            </a:r>
            <a:r>
              <a:rPr lang="cs-CZ" dirty="0" err="1"/>
              <a:t>parietooccipitalis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b="1" dirty="0"/>
              <a:t>závity</a:t>
            </a:r>
            <a:r>
              <a:rPr lang="cs-CZ" dirty="0"/>
              <a:t> (</a:t>
            </a:r>
            <a:r>
              <a:rPr lang="cs-CZ" dirty="0" err="1"/>
              <a:t>gyri</a:t>
            </a:r>
            <a:r>
              <a:rPr lang="cs-CZ" dirty="0"/>
              <a:t> </a:t>
            </a:r>
            <a:r>
              <a:rPr lang="cs-CZ" dirty="0" err="1"/>
              <a:t>cerebri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248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E01801-A807-8DB7-3A1E-5D049C82CE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4FC2C5-27D1-0283-4A31-6181207DD9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0280432A-D0D4-91B3-C424-6E410B463F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39863" y="720725"/>
            <a:ext cx="10752137" cy="450850"/>
          </a:xfrm>
        </p:spPr>
        <p:txBody>
          <a:bodyPr/>
          <a:lstStyle/>
          <a:p>
            <a:r>
              <a:rPr lang="cs-CZ" dirty="0"/>
              <a:t>Organizace motorických korových oblastí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4320D4-C706-38EE-8856-D57107219A9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4001" y="1443037"/>
            <a:ext cx="11778000" cy="4784725"/>
          </a:xfrm>
        </p:spPr>
        <p:txBody>
          <a:bodyPr>
            <a:normAutofit fontScale="32500" lnSpcReduction="20000"/>
          </a:bodyPr>
          <a:lstStyle/>
          <a:p>
            <a:pPr marL="72000" indent="0">
              <a:buNone/>
            </a:pPr>
            <a:r>
              <a:rPr lang="cs-CZ" b="1" dirty="0"/>
              <a:t> </a:t>
            </a:r>
            <a:r>
              <a:rPr lang="cs-CZ" sz="7400" b="1" dirty="0">
                <a:latin typeface="+mj-lt"/>
              </a:rPr>
              <a:t>MOTORICKÁ OBLAST MOZKU</a:t>
            </a:r>
            <a:r>
              <a:rPr lang="cs-CZ" sz="7400" dirty="0">
                <a:latin typeface="+mj-lt"/>
              </a:rPr>
              <a:t> – zejména ve frontálním laloku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7400" b="1" i="0" dirty="0" err="1">
                <a:solidFill>
                  <a:srgbClr val="111111"/>
                </a:solidFill>
                <a:effectLst/>
                <a:latin typeface="+mj-lt"/>
              </a:rPr>
              <a:t>Gyrus</a:t>
            </a:r>
            <a:r>
              <a:rPr lang="cs-CZ" sz="7400" b="1" i="0" dirty="0">
                <a:solidFill>
                  <a:srgbClr val="111111"/>
                </a:solidFill>
                <a:effectLst/>
                <a:latin typeface="+mj-lt"/>
              </a:rPr>
              <a:t> </a:t>
            </a:r>
            <a:r>
              <a:rPr lang="cs-CZ" sz="7400" b="1" i="0" dirty="0" err="1">
                <a:solidFill>
                  <a:srgbClr val="111111"/>
                </a:solidFill>
                <a:effectLst/>
                <a:latin typeface="+mj-lt"/>
              </a:rPr>
              <a:t>praecentralis</a:t>
            </a:r>
            <a:r>
              <a:rPr lang="cs-CZ" sz="7400" b="1" dirty="0">
                <a:solidFill>
                  <a:srgbClr val="111111"/>
                </a:solidFill>
                <a:latin typeface="+mj-lt"/>
              </a:rPr>
              <a:t> – </a:t>
            </a:r>
            <a:r>
              <a:rPr lang="cs-CZ" sz="7400" dirty="0">
                <a:solidFill>
                  <a:srgbClr val="111111"/>
                </a:solidFill>
                <a:latin typeface="+mj-lt"/>
              </a:rPr>
              <a:t>ve frontálním  laloku, na přední ploše </a:t>
            </a:r>
            <a:r>
              <a:rPr lang="cs-CZ" sz="7400" dirty="0" err="1">
                <a:solidFill>
                  <a:srgbClr val="111111"/>
                </a:solidFill>
                <a:latin typeface="+mj-lt"/>
              </a:rPr>
              <a:t>sulcus</a:t>
            </a:r>
            <a:r>
              <a:rPr lang="cs-CZ" sz="7400" dirty="0">
                <a:solidFill>
                  <a:srgbClr val="111111"/>
                </a:solidFill>
                <a:latin typeface="+mj-lt"/>
              </a:rPr>
              <a:t> </a:t>
            </a:r>
            <a:r>
              <a:rPr lang="cs-CZ" sz="7400" dirty="0" err="1">
                <a:solidFill>
                  <a:srgbClr val="111111"/>
                </a:solidFill>
                <a:latin typeface="+mj-lt"/>
              </a:rPr>
              <a:t>centralis</a:t>
            </a:r>
            <a:endParaRPr lang="cs-CZ" sz="7400" dirty="0">
              <a:solidFill>
                <a:srgbClr val="111111"/>
              </a:solidFill>
              <a:latin typeface="+mj-lt"/>
            </a:endParaRPr>
          </a:p>
          <a:p>
            <a:pPr marL="72000" indent="0">
              <a:buNone/>
            </a:pPr>
            <a:r>
              <a:rPr lang="cs-CZ" sz="7400" dirty="0">
                <a:solidFill>
                  <a:srgbClr val="111111"/>
                </a:solidFill>
                <a:latin typeface="+mj-lt"/>
              </a:rPr>
              <a:t>- </a:t>
            </a:r>
            <a:r>
              <a:rPr lang="cs-CZ" sz="7400" b="1" dirty="0">
                <a:solidFill>
                  <a:srgbClr val="111111"/>
                </a:solidFill>
                <a:latin typeface="+mj-lt"/>
              </a:rPr>
              <a:t>primární motorická oblast(MI)</a:t>
            </a:r>
            <a:r>
              <a:rPr lang="cs-CZ" sz="7400" dirty="0">
                <a:solidFill>
                  <a:srgbClr val="111111"/>
                </a:solidFill>
                <a:latin typeface="+mj-lt"/>
              </a:rPr>
              <a:t> – kryje se s </a:t>
            </a:r>
            <a:r>
              <a:rPr lang="cs-CZ" sz="7400" dirty="0" err="1">
                <a:solidFill>
                  <a:srgbClr val="111111"/>
                </a:solidFill>
                <a:latin typeface="+mj-lt"/>
              </a:rPr>
              <a:t>Brodmannovou</a:t>
            </a:r>
            <a:r>
              <a:rPr lang="cs-CZ" sz="7400" dirty="0">
                <a:solidFill>
                  <a:srgbClr val="111111"/>
                </a:solidFill>
                <a:latin typeface="+mj-lt"/>
              </a:rPr>
              <a:t> areou 4 – </a:t>
            </a:r>
            <a:r>
              <a:rPr lang="cs-CZ" sz="7400" dirty="0" err="1">
                <a:solidFill>
                  <a:srgbClr val="111111"/>
                </a:solidFill>
                <a:latin typeface="+mj-lt"/>
              </a:rPr>
              <a:t>somatotopické</a:t>
            </a:r>
            <a:r>
              <a:rPr lang="cs-CZ" sz="7400" dirty="0">
                <a:solidFill>
                  <a:srgbClr val="111111"/>
                </a:solidFill>
                <a:latin typeface="+mj-lt"/>
              </a:rPr>
              <a:t> uspořádání – motorický homunkulus </a:t>
            </a:r>
          </a:p>
          <a:p>
            <a:pPr marL="72000" indent="0">
              <a:buNone/>
            </a:pPr>
            <a:r>
              <a:rPr lang="cs-CZ" sz="7400" dirty="0">
                <a:solidFill>
                  <a:srgbClr val="111111"/>
                </a:solidFill>
                <a:latin typeface="+mj-lt"/>
              </a:rPr>
              <a:t>– iritace – vyvolá pouze jednoduché pohyby flekčního x extenčního charakteru</a:t>
            </a:r>
          </a:p>
          <a:p>
            <a:pPr marL="0" indent="0">
              <a:buNone/>
            </a:pPr>
            <a:r>
              <a:rPr lang="cs-CZ" sz="7400" dirty="0">
                <a:solidFill>
                  <a:srgbClr val="111111"/>
                </a:solidFill>
                <a:latin typeface="+mj-lt"/>
              </a:rPr>
              <a:t>-   poškození – kontralaterální chabá porucha </a:t>
            </a:r>
            <a:r>
              <a:rPr lang="cs-CZ" sz="7400" dirty="0" err="1">
                <a:solidFill>
                  <a:srgbClr val="111111"/>
                </a:solidFill>
                <a:latin typeface="+mj-lt"/>
              </a:rPr>
              <a:t>svalů,zejména</a:t>
            </a:r>
            <a:r>
              <a:rPr lang="cs-CZ" sz="7400" dirty="0">
                <a:solidFill>
                  <a:srgbClr val="111111"/>
                </a:solidFill>
                <a:latin typeface="+mj-lt"/>
              </a:rPr>
              <a:t> končetin</a:t>
            </a:r>
          </a:p>
          <a:p>
            <a:pPr marL="0" indent="0">
              <a:buNone/>
            </a:pPr>
            <a:r>
              <a:rPr lang="cs-CZ" sz="7400" dirty="0">
                <a:solidFill>
                  <a:srgbClr val="111111"/>
                </a:solidFill>
                <a:latin typeface="+mj-lt"/>
              </a:rPr>
              <a:t>- zodpovědná za VYKONÁNÍ </a:t>
            </a:r>
            <a:r>
              <a:rPr lang="cs-CZ" sz="7400" b="1" dirty="0">
                <a:latin typeface="+mj-lt"/>
              </a:rPr>
              <a:t> </a:t>
            </a:r>
            <a:r>
              <a:rPr lang="cs-CZ" sz="7400" dirty="0">
                <a:latin typeface="+mj-lt"/>
              </a:rPr>
              <a:t>POHYBU</a:t>
            </a:r>
            <a:endParaRPr lang="cs-CZ" sz="7400" b="1" dirty="0">
              <a:latin typeface="+mj-lt"/>
            </a:endParaRPr>
          </a:p>
          <a:p>
            <a:r>
              <a:rPr lang="cs-CZ" sz="7400" dirty="0">
                <a:latin typeface="+mj-lt"/>
              </a:rPr>
              <a:t>aferentní dráhy přichází ze senzitivní korové oblasti a z thalamu i cerebellum</a:t>
            </a:r>
          </a:p>
          <a:p>
            <a:r>
              <a:rPr lang="cs-CZ" sz="7400" dirty="0">
                <a:latin typeface="+mj-lt"/>
              </a:rPr>
              <a:t>eferentní dráhy končí v míše, bazálních gangliích , talamu, RF, </a:t>
            </a:r>
            <a:r>
              <a:rPr lang="cs-CZ" sz="7400" dirty="0" err="1">
                <a:latin typeface="+mj-lt"/>
              </a:rPr>
              <a:t>colliculus</a:t>
            </a:r>
            <a:r>
              <a:rPr lang="cs-CZ" sz="7400" dirty="0">
                <a:latin typeface="+mj-lt"/>
              </a:rPr>
              <a:t> superior, </a:t>
            </a:r>
            <a:r>
              <a:rPr lang="cs-CZ" sz="7400" dirty="0" err="1">
                <a:latin typeface="+mj-lt"/>
              </a:rPr>
              <a:t>mezencefalon</a:t>
            </a:r>
            <a:r>
              <a:rPr lang="cs-CZ" sz="7400" dirty="0">
                <a:latin typeface="+mj-lt"/>
              </a:rPr>
              <a:t>, mícha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079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muni-sport-prezentace-16-9-cz-v11</Template>
  <TotalTime>2999</TotalTime>
  <Words>1452</Words>
  <Application>Microsoft Office PowerPoint</Application>
  <PresentationFormat>Širokoúhlá obrazovka</PresentationFormat>
  <Paragraphs>185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TELENCEPHALON</vt:lpstr>
      <vt:lpstr>Prezentace aplikace PowerPoint</vt:lpstr>
      <vt:lpstr>Prezentace aplikace PowerPoint</vt:lpstr>
      <vt:lpstr>Prezentace aplikace PowerPoint</vt:lpstr>
      <vt:lpstr>Brodmanovy oblasti</vt:lpstr>
      <vt:lpstr>Mozková kůra</vt:lpstr>
      <vt:lpstr>Mozková kůra</vt:lpstr>
      <vt:lpstr>Prezentace aplikace PowerPoint</vt:lpstr>
      <vt:lpstr>Organizace motorických korových oblastí</vt:lpstr>
      <vt:lpstr>Prezentace aplikace PowerPoint</vt:lpstr>
      <vt:lpstr>Prezentace aplikace PowerPoint</vt:lpstr>
      <vt:lpstr>Prezentace aplikace PowerPoint</vt:lpstr>
      <vt:lpstr>Prezentace aplikace PowerPoint</vt:lpstr>
      <vt:lpstr>Basální ganglia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Motorické dráhy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Sabina Bartošová</dc:creator>
  <cp:lastModifiedBy>sabinab@seznam.cz</cp:lastModifiedBy>
  <cp:revision>4</cp:revision>
  <cp:lastPrinted>1601-01-01T00:00:00Z</cp:lastPrinted>
  <dcterms:created xsi:type="dcterms:W3CDTF">2024-02-01T13:01:39Z</dcterms:created>
  <dcterms:modified xsi:type="dcterms:W3CDTF">2024-04-07T22:01:09Z</dcterms:modified>
</cp:coreProperties>
</file>