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16" r:id="rId2"/>
    <p:sldId id="294" r:id="rId3"/>
    <p:sldId id="295" r:id="rId4"/>
    <p:sldId id="296" r:id="rId5"/>
    <p:sldId id="297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301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303" r:id="rId43"/>
    <p:sldId id="304" r:id="rId44"/>
    <p:sldId id="305" r:id="rId45"/>
    <p:sldId id="306" r:id="rId46"/>
    <p:sldId id="298" r:id="rId47"/>
    <p:sldId id="302" r:id="rId4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40" autoAdjust="0"/>
    <p:restoredTop sz="94660"/>
  </p:normalViewPr>
  <p:slideViewPr>
    <p:cSldViewPr snapToGrid="0">
      <p:cViewPr varScale="1">
        <p:scale>
          <a:sx n="83" d="100"/>
          <a:sy n="83" d="100"/>
        </p:scale>
        <p:origin x="381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6C6FB-79FB-4F3E-9D98-A49CE5900F0B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B11F4-9846-4A61-BA60-59F33CAC04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659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4714875"/>
            <a:ext cx="6408737" cy="5073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2920BD-1283-44E1-80EB-87BD42939FAF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8" y="744538"/>
            <a:ext cx="6227762" cy="3503612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150" y="4319588"/>
            <a:ext cx="6429375" cy="518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2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B11F4-9846-4A61-BA60-59F33CAC042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8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AA476-EF6D-4320-9F19-BCE079F25A72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343400"/>
            <a:ext cx="6324600" cy="4495800"/>
          </a:xfrm>
        </p:spPr>
        <p:txBody>
          <a:bodyPr/>
          <a:lstStyle/>
          <a:p>
            <a:r>
              <a:rPr lang="cs-CZ" altLang="cs-CZ" sz="1400" u="sng"/>
              <a:t>Hlava:</a:t>
            </a:r>
            <a:r>
              <a:rPr lang="cs-CZ" altLang="cs-CZ" sz="1400"/>
              <a:t>  I. – XII. (V – žvýkací svaly, VII – mimické svaly)</a:t>
            </a:r>
          </a:p>
          <a:p>
            <a:r>
              <a:rPr lang="cs-CZ" altLang="cs-CZ" sz="1400" u="sng"/>
              <a:t>Krk:</a:t>
            </a:r>
            <a:r>
              <a:rPr lang="cs-CZ" altLang="cs-CZ" sz="1400"/>
              <a:t> plx. cervicalis</a:t>
            </a:r>
          </a:p>
          <a:p>
            <a:r>
              <a:rPr lang="cs-CZ" altLang="cs-CZ" sz="1400"/>
              <a:t>        hlavové nervy: XI, V., VII., XII</a:t>
            </a:r>
          </a:p>
          <a:p>
            <a:r>
              <a:rPr lang="cs-CZ" altLang="cs-CZ" sz="1400" u="sng"/>
              <a:t>Hrudník:</a:t>
            </a:r>
            <a:r>
              <a:rPr lang="cs-CZ" altLang="cs-CZ" sz="1400"/>
              <a:t> nn. intercostales</a:t>
            </a:r>
          </a:p>
          <a:p>
            <a:r>
              <a:rPr lang="cs-CZ" altLang="cs-CZ" sz="1400"/>
              <a:t>               plx. brachialis</a:t>
            </a:r>
          </a:p>
          <a:p>
            <a:r>
              <a:rPr lang="cs-CZ" altLang="cs-CZ" sz="1400" u="sng"/>
              <a:t>Břicho:</a:t>
            </a:r>
            <a:r>
              <a:rPr lang="cs-CZ" altLang="cs-CZ" sz="1400"/>
              <a:t> nn. intercostales</a:t>
            </a:r>
          </a:p>
          <a:p>
            <a:r>
              <a:rPr lang="cs-CZ" altLang="cs-CZ" sz="1400"/>
              <a:t>             plx. lumbalis</a:t>
            </a:r>
          </a:p>
          <a:p>
            <a:r>
              <a:rPr lang="cs-CZ" altLang="cs-CZ" sz="1400" u="sng"/>
              <a:t>Záda</a:t>
            </a:r>
            <a:r>
              <a:rPr lang="cs-CZ" altLang="cs-CZ" sz="1400"/>
              <a:t>: zadní větve míšních nervů</a:t>
            </a:r>
          </a:p>
          <a:p>
            <a:r>
              <a:rPr lang="cs-CZ" altLang="cs-CZ" sz="1400"/>
              <a:t>          hlavové nervy</a:t>
            </a:r>
          </a:p>
          <a:p>
            <a:r>
              <a:rPr lang="cs-CZ" altLang="cs-CZ" sz="1400"/>
              <a:t>          plx. brachialis</a:t>
            </a:r>
          </a:p>
          <a:p>
            <a:r>
              <a:rPr lang="cs-CZ" altLang="cs-CZ" sz="1400"/>
              <a:t>         nn. intercostales</a:t>
            </a:r>
          </a:p>
          <a:p>
            <a:r>
              <a:rPr lang="cs-CZ" altLang="cs-CZ" sz="1400" u="sng"/>
              <a:t>HK:</a:t>
            </a:r>
            <a:r>
              <a:rPr lang="cs-CZ" altLang="cs-CZ" sz="1400"/>
              <a:t> plx. brachialis</a:t>
            </a:r>
          </a:p>
          <a:p>
            <a:r>
              <a:rPr lang="cs-CZ" altLang="cs-CZ" sz="1400" u="sng"/>
              <a:t>DK:</a:t>
            </a:r>
            <a:r>
              <a:rPr lang="cs-CZ" altLang="cs-CZ" sz="1400"/>
              <a:t> plx. lumbalis  </a:t>
            </a:r>
          </a:p>
          <a:p>
            <a:r>
              <a:rPr lang="cs-CZ" altLang="cs-CZ" sz="1400"/>
              <a:t>       plx. sacralis</a:t>
            </a:r>
          </a:p>
          <a:p>
            <a:r>
              <a:rPr lang="cs-CZ" altLang="cs-CZ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4263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1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390351-47DA-4119-BEA1-26075B35E51B}" type="slidenum">
              <a:rPr lang="cs-CZ" altLang="cs-CZ" smtClean="0">
                <a:latin typeface="Calibri" panose="020F0502020204030204" pitchFamily="34" charset="0"/>
              </a:rPr>
              <a:pPr/>
              <a:t>22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61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3825" y="714375"/>
            <a:ext cx="6616700" cy="3722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6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42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B8F6B8-2893-41C1-BAF7-6DCB4901EA34}" type="slidenum">
              <a:rPr lang="cs-CZ" altLang="cs-CZ" smtClean="0"/>
              <a:pPr/>
              <a:t>28</a:t>
            </a:fld>
            <a:endParaRPr lang="cs-CZ" alt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6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5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F27DED84-7A15-49BA-B2D9-C4DE0CC0B3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1C931271-5F5A-4166-AFCE-F4F6A9D963EC}" type="slidenum">
              <a:rPr lang="cs-CZ" altLang="cs-CZ" sz="1200" b="0">
                <a:solidFill>
                  <a:schemeClr val="tx1"/>
                </a:solidFill>
              </a:rPr>
              <a:pPr/>
              <a:t>44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41987" name="Rectangle 7">
            <a:extLst>
              <a:ext uri="{FF2B5EF4-FFF2-40B4-BE49-F238E27FC236}">
                <a16:creationId xmlns:a16="http://schemas.microsoft.com/office/drawing/2014/main" id="{2FD632E2-6F3F-448F-8534-6E8EBB57AFD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A8B395B-D67D-4A6F-A96C-14BA3A9D6B63}" type="slidenum">
              <a:rPr lang="cs-CZ" altLang="cs-CZ" sz="1200" b="0">
                <a:solidFill>
                  <a:schemeClr val="tx1"/>
                </a:solidFill>
              </a:rPr>
              <a:pPr algn="r" eaLnBrk="1" hangingPunct="1"/>
              <a:t>44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F15B14E-D0CE-4CFF-8044-C164420FE9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>
            <a:extLst>
              <a:ext uri="{FF2B5EF4-FFF2-40B4-BE49-F238E27FC236}">
                <a16:creationId xmlns:a16="http://schemas.microsoft.com/office/drawing/2014/main" id="{D2350B36-C663-4DDB-9CC0-FEAA911D8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338" y="4173538"/>
            <a:ext cx="6391275" cy="4775200"/>
          </a:xfrm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360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24F12EC0-2A5E-4668-9F10-C6912E990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72876E87-DE9B-4775-9E4F-184A0D4A29FF}" type="slidenum">
              <a:rPr lang="cs-CZ" altLang="cs-CZ" sz="1200" b="0">
                <a:solidFill>
                  <a:schemeClr val="tx1"/>
                </a:solidFill>
              </a:rPr>
              <a:pPr/>
              <a:t>45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44035" name="Rectangle 7">
            <a:extLst>
              <a:ext uri="{FF2B5EF4-FFF2-40B4-BE49-F238E27FC236}">
                <a16:creationId xmlns:a16="http://schemas.microsoft.com/office/drawing/2014/main" id="{6AB10EB8-D351-40D2-9F82-6F9E3D0B9C8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5C437AC-C34C-43E4-9B16-C2EA38E4EAB4}" type="slidenum">
              <a:rPr lang="cs-CZ" altLang="cs-CZ" sz="1200" b="0">
                <a:solidFill>
                  <a:schemeClr val="tx1"/>
                </a:solidFill>
              </a:rPr>
              <a:pPr algn="r" eaLnBrk="1" hangingPunct="1"/>
              <a:t>45</a:t>
            </a:fld>
            <a:endParaRPr lang="cs-CZ" altLang="cs-CZ" sz="1200" b="0">
              <a:solidFill>
                <a:schemeClr val="tx1"/>
              </a:solidFill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993E1D7C-7321-4E11-B609-AAE588843B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B126238C-BF97-445F-BF65-97005EE4B3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1775" y="4343400"/>
            <a:ext cx="6394450" cy="4114800"/>
          </a:xfrm>
          <a:noFill/>
        </p:spPr>
        <p:txBody>
          <a:bodyPr/>
          <a:lstStyle/>
          <a:p>
            <a:pPr algn="just"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338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79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32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523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88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71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26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24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80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92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171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62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D34CB-46AD-430E-84C8-CB5CD270F5E5}" type="datetimeFigureOut">
              <a:rPr lang="cs-CZ" smtClean="0"/>
              <a:t>18.02.2024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2BDE5-87F1-451C-81B1-98201E12CF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79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48056" y="914400"/>
            <a:ext cx="11430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Program přednášek a seminářů z anatomie pro fyzioterapeuty </a:t>
            </a:r>
            <a:endParaRPr lang="cs-CZ" sz="3200" dirty="0"/>
          </a:p>
          <a:p>
            <a:r>
              <a:rPr lang="cs-CZ" b="1" dirty="0"/>
              <a:t>                                                            letní semestr školní rok 2023/2024</a:t>
            </a:r>
            <a:endParaRPr lang="cs-CZ" dirty="0"/>
          </a:p>
          <a:p>
            <a:r>
              <a:rPr lang="cs-CZ" dirty="0"/>
              <a:t> </a:t>
            </a:r>
          </a:p>
          <a:p>
            <a:endParaRPr lang="cs-CZ" dirty="0"/>
          </a:p>
          <a:p>
            <a:pPr lvl="0"/>
            <a:r>
              <a:rPr lang="cs-CZ" dirty="0"/>
              <a:t> 1. Nervová soustava – CNS, mozkový kmen, </a:t>
            </a:r>
            <a:r>
              <a:rPr lang="cs-CZ" dirty="0" err="1"/>
              <a:t>telencephalon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 2. Nervová soustava – PNS. Hlavové nervy</a:t>
            </a:r>
          </a:p>
          <a:p>
            <a:pPr lvl="0"/>
            <a:r>
              <a:rPr lang="cs-CZ" dirty="0"/>
              <a:t> 3. Nervová soustava – PNS. Míšní nervy</a:t>
            </a:r>
          </a:p>
          <a:p>
            <a:pPr lvl="0"/>
            <a:r>
              <a:rPr lang="cs-CZ" dirty="0"/>
              <a:t> 4. Autonomní nervový systém, žlázy s vnitřní sekrecí</a:t>
            </a:r>
          </a:p>
          <a:p>
            <a:pPr lvl="0"/>
            <a:r>
              <a:rPr lang="cs-CZ" dirty="0"/>
              <a:t> 5. Nervové dráhy</a:t>
            </a:r>
          </a:p>
          <a:p>
            <a:pPr lvl="0"/>
            <a:r>
              <a:rPr lang="cs-CZ" dirty="0"/>
              <a:t> 6. Trávicí soustava - přehled </a:t>
            </a:r>
          </a:p>
          <a:p>
            <a:pPr lvl="0"/>
            <a:r>
              <a:rPr lang="cs-CZ" dirty="0"/>
              <a:t> 7. Dýchací soustava, Močová soustava - přehled </a:t>
            </a:r>
          </a:p>
          <a:p>
            <a:pPr lvl="0"/>
            <a:r>
              <a:rPr lang="cs-CZ" dirty="0"/>
              <a:t> 8. Pohlavní soustava mužská – přehled, Pohlavní soustava – ženská přehled .</a:t>
            </a:r>
          </a:p>
          <a:p>
            <a:r>
              <a:rPr lang="cs-CZ" dirty="0"/>
              <a:t> 9. Kardiovaskulární systém – srdce, přehled hlavních tepen </a:t>
            </a:r>
          </a:p>
          <a:p>
            <a:r>
              <a:rPr lang="cs-CZ" dirty="0"/>
              <a:t>10. Kardiovaskulární systém – přehled hlavních žil, hlavní mízní kmeny a uzliny </a:t>
            </a:r>
          </a:p>
          <a:p>
            <a:pPr lvl="0"/>
            <a:r>
              <a:rPr lang="cs-CZ" dirty="0"/>
              <a:t>11. Topografie horní končetiny, topografie zad</a:t>
            </a:r>
          </a:p>
          <a:p>
            <a:pPr lvl="0"/>
            <a:r>
              <a:rPr lang="cs-CZ" dirty="0"/>
              <a:t>12. Topografie dolní končetiny</a:t>
            </a:r>
          </a:p>
          <a:p>
            <a:pPr lvl="0"/>
            <a:r>
              <a:rPr lang="cs-CZ" dirty="0"/>
              <a:t>13. Smysly - oko, chuť, čich, ucho, kůže – přehled.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3402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462395" y="787251"/>
            <a:ext cx="6948264" cy="52834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FF00"/>
                </a:solidFill>
              </a:rPr>
              <a:t>     </a:t>
            </a:r>
            <a:r>
              <a:rPr lang="cs-CZ" altLang="cs-CZ" sz="2800" b="1" u="sng" dirty="0" err="1">
                <a:solidFill>
                  <a:srgbClr val="C00000"/>
                </a:solidFill>
              </a:rPr>
              <a:t>Medulla</a:t>
            </a:r>
            <a:r>
              <a:rPr lang="cs-CZ" altLang="cs-CZ" sz="2800" b="1" u="sng" dirty="0">
                <a:solidFill>
                  <a:srgbClr val="C00000"/>
                </a:solidFill>
              </a:rPr>
              <a:t> </a:t>
            </a:r>
            <a:r>
              <a:rPr lang="cs-CZ" altLang="cs-CZ" sz="2800" b="1" u="sng" dirty="0" err="1">
                <a:solidFill>
                  <a:srgbClr val="C00000"/>
                </a:solidFill>
              </a:rPr>
              <a:t>spinalis</a:t>
            </a:r>
            <a:r>
              <a:rPr lang="cs-CZ" altLang="cs-CZ" sz="2800" b="1" u="sng" dirty="0">
                <a:solidFill>
                  <a:srgbClr val="C00000"/>
                </a:solidFill>
              </a:rPr>
              <a:t> </a:t>
            </a:r>
            <a:r>
              <a:rPr lang="cs-CZ" altLang="cs-CZ" sz="1600" b="1" u="sng" dirty="0">
                <a:solidFill>
                  <a:srgbClr val="C00000"/>
                </a:solidFill>
              </a:rPr>
              <a:t>(páteřní mícha)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u="sng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délka 40 – 50 cm, váha asi 30g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kraniálně pokračuje v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medulla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oblongata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1400" b="1" dirty="0"/>
              <a:t>(prodloužená mícha)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– hranice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decussatio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00000"/>
                </a:solidFill>
              </a:rPr>
              <a:t>pyramidum</a:t>
            </a:r>
            <a:r>
              <a:rPr lang="cs-CZ" altLang="cs-CZ" sz="2000" b="1" i="1" dirty="0">
                <a:solidFill>
                  <a:srgbClr val="C00000"/>
                </a:solidFill>
              </a:rPr>
              <a:t> </a:t>
            </a:r>
            <a:r>
              <a:rPr lang="cs-CZ" altLang="cs-CZ" sz="1400" b="1" dirty="0"/>
              <a:t>(překřížení pyramidových drah)</a:t>
            </a:r>
            <a:r>
              <a:rPr lang="cs-CZ" altLang="cs-CZ" sz="14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/>
              <a:t>nebo </a:t>
            </a:r>
            <a:r>
              <a:rPr lang="cs-CZ" altLang="cs-CZ" sz="2000" b="1" u="sng" dirty="0"/>
              <a:t>odstup  I. míšního nervu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– mezi C</a:t>
            </a:r>
            <a:r>
              <a:rPr lang="cs-CZ" altLang="cs-CZ" sz="2000" b="1" baseline="-25000" dirty="0"/>
              <a:t>3</a:t>
            </a:r>
            <a:r>
              <a:rPr lang="cs-CZ" altLang="cs-CZ" sz="2000" b="1" dirty="0"/>
              <a:t> – Th</a:t>
            </a:r>
            <a:r>
              <a:rPr lang="cs-CZ" altLang="cs-CZ" sz="2000" b="1" baseline="-25000" dirty="0"/>
              <a:t>2 </a:t>
            </a:r>
            <a:r>
              <a:rPr lang="cs-CZ" altLang="cs-CZ" sz="2000" b="1" dirty="0"/>
              <a:t>je rozšířena –  </a:t>
            </a:r>
            <a:r>
              <a:rPr lang="cs-CZ" altLang="cs-CZ" sz="2000" b="1" i="1" dirty="0" err="1"/>
              <a:t>intumescentia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cervicalis</a:t>
            </a:r>
            <a:endParaRPr lang="cs-CZ" altLang="cs-CZ" sz="20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Th</a:t>
            </a:r>
            <a:r>
              <a:rPr lang="cs-CZ" altLang="cs-CZ" sz="2000" b="1" baseline="-25000" dirty="0"/>
              <a:t>9</a:t>
            </a:r>
            <a:r>
              <a:rPr lang="cs-CZ" altLang="cs-CZ" sz="2000" b="1" dirty="0"/>
              <a:t>– L</a:t>
            </a:r>
            <a:r>
              <a:rPr lang="cs-CZ" altLang="cs-CZ" sz="2000" b="1" baseline="-25000" dirty="0"/>
              <a:t>1                                    </a:t>
            </a:r>
            <a:r>
              <a:rPr lang="cs-CZ" altLang="cs-CZ" sz="2000" b="1" dirty="0"/>
              <a:t>– </a:t>
            </a:r>
            <a:r>
              <a:rPr lang="cs-CZ" altLang="cs-CZ" sz="2000" b="1" i="1" dirty="0" err="1"/>
              <a:t>intumescentia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lumbalis</a:t>
            </a:r>
            <a:endParaRPr lang="cs-CZ" altLang="cs-CZ" sz="2000" b="1" i="1" baseline="-25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spinální mícha končí u L</a:t>
            </a:r>
            <a:r>
              <a:rPr lang="cs-CZ" altLang="cs-CZ" sz="2000" b="1" baseline="-25000" dirty="0"/>
              <a:t>2      </a:t>
            </a:r>
            <a:r>
              <a:rPr lang="cs-CZ" altLang="cs-CZ" sz="2000" b="1" dirty="0"/>
              <a:t> – </a:t>
            </a:r>
            <a:r>
              <a:rPr lang="cs-CZ" altLang="cs-CZ" sz="2000" b="1" i="1" dirty="0" err="1"/>
              <a:t>conus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medullaris</a:t>
            </a:r>
            <a:endParaRPr lang="cs-CZ" altLang="cs-CZ" sz="20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                                    – </a:t>
            </a:r>
            <a:r>
              <a:rPr lang="cs-CZ" altLang="cs-CZ" sz="2000" b="1" i="1" dirty="0" err="1"/>
              <a:t>filum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terminale</a:t>
            </a:r>
            <a:endParaRPr lang="cs-CZ" altLang="cs-CZ" sz="20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část páteřního kanálu v kaudální části lumbální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a celé sakrální je vyplněna </a:t>
            </a:r>
            <a:r>
              <a:rPr lang="cs-CZ" altLang="cs-CZ" sz="2000" b="1" u="sng" dirty="0">
                <a:solidFill>
                  <a:srgbClr val="C00000"/>
                </a:solidFill>
              </a:rPr>
              <a:t>jen</a:t>
            </a:r>
            <a:r>
              <a:rPr lang="cs-CZ" altLang="cs-CZ" sz="2000" b="1" dirty="0"/>
              <a:t> nervovými kořeny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                                   – </a:t>
            </a:r>
            <a:r>
              <a:rPr lang="cs-CZ" altLang="cs-CZ" sz="2000" b="1" dirty="0" err="1">
                <a:solidFill>
                  <a:srgbClr val="C00000"/>
                </a:solidFill>
              </a:rPr>
              <a:t>cauda</a:t>
            </a:r>
            <a:r>
              <a:rPr lang="cs-CZ" altLang="cs-CZ" sz="20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 err="1">
                <a:solidFill>
                  <a:srgbClr val="C00000"/>
                </a:solidFill>
              </a:rPr>
              <a:t>equina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baseline="-25000" dirty="0">
              <a:solidFill>
                <a:srgbClr val="FFFF00"/>
              </a:solidFill>
            </a:endParaRPr>
          </a:p>
        </p:txBody>
      </p:sp>
      <p:pic>
        <p:nvPicPr>
          <p:cNvPr id="4099" name="Picture 5" descr="sejm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87"/>
          <a:stretch>
            <a:fillRect/>
          </a:stretch>
        </p:blipFill>
        <p:spPr bwMode="auto">
          <a:xfrm>
            <a:off x="9888234" y="202182"/>
            <a:ext cx="2106612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Scan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40" y="4829694"/>
            <a:ext cx="3279745" cy="176882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802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559496" y="94432"/>
            <a:ext cx="8964488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b="1" dirty="0" err="1">
                <a:solidFill>
                  <a:srgbClr val="C00000"/>
                </a:solidFill>
              </a:rPr>
              <a:t>Medulla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b="1" dirty="0" err="1">
                <a:solidFill>
                  <a:srgbClr val="C00000"/>
                </a:solidFill>
              </a:rPr>
              <a:t>spinalis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/>
              <a:t>(páteřní mícha)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C00000"/>
                </a:solidFill>
              </a:rPr>
              <a:t>Šedá hmota </a:t>
            </a:r>
            <a:r>
              <a:rPr lang="cs-CZ" altLang="cs-CZ" sz="1400" b="1" i="1" u="sng" dirty="0"/>
              <a:t>(</a:t>
            </a:r>
            <a:r>
              <a:rPr lang="cs-CZ" altLang="cs-CZ" sz="1400" b="1" i="1" u="sng" dirty="0" err="1"/>
              <a:t>substantia</a:t>
            </a:r>
            <a:r>
              <a:rPr lang="cs-CZ" altLang="cs-CZ" sz="1400" b="1" i="1" u="sng" dirty="0"/>
              <a:t> </a:t>
            </a:r>
            <a:r>
              <a:rPr lang="cs-CZ" altLang="cs-CZ" sz="1400" b="1" i="1" u="sng" dirty="0" err="1"/>
              <a:t>grisea</a:t>
            </a:r>
            <a:r>
              <a:rPr lang="cs-CZ" altLang="cs-CZ" sz="1400" b="1" i="1" u="sng" dirty="0"/>
              <a:t>)</a:t>
            </a:r>
            <a:r>
              <a:rPr lang="cs-CZ" altLang="cs-CZ" sz="1400" b="1" i="1" dirty="0">
                <a:solidFill>
                  <a:srgbClr val="C00000"/>
                </a:solidFill>
              </a:rPr>
              <a:t>: </a:t>
            </a:r>
            <a:r>
              <a:rPr lang="cs-CZ" altLang="cs-CZ" sz="2000" b="1" i="1" dirty="0" err="1"/>
              <a:t>canalis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centralis</a:t>
            </a:r>
            <a:r>
              <a:rPr lang="cs-CZ" altLang="cs-CZ" sz="2000" b="1" i="1" dirty="0"/>
              <a:t>, </a:t>
            </a:r>
            <a:r>
              <a:rPr lang="cs-CZ" altLang="cs-CZ" sz="2000" b="1" i="1" u="sng" dirty="0" err="1"/>
              <a:t>cornu</a:t>
            </a:r>
            <a:r>
              <a:rPr lang="cs-CZ" altLang="cs-CZ" sz="2000" b="1" i="1" u="sng" dirty="0"/>
              <a:t> </a:t>
            </a:r>
            <a:r>
              <a:rPr lang="cs-CZ" altLang="cs-CZ" sz="1400" b="1" dirty="0"/>
              <a:t>(=roh)</a:t>
            </a:r>
            <a:r>
              <a:rPr lang="cs-CZ" altLang="cs-CZ" sz="2000" b="1" dirty="0"/>
              <a:t> </a:t>
            </a:r>
            <a:r>
              <a:rPr lang="cs-CZ" altLang="cs-CZ" sz="2000" b="1" i="1" dirty="0" err="1"/>
              <a:t>anterius</a:t>
            </a:r>
            <a:r>
              <a:rPr lang="cs-CZ" altLang="cs-CZ" sz="2000" b="1" i="1" dirty="0"/>
              <a:t>, </a:t>
            </a:r>
            <a:r>
              <a:rPr lang="cs-CZ" altLang="cs-CZ" sz="2000" b="1" i="1" dirty="0" err="1"/>
              <a:t>cornu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posterius</a:t>
            </a:r>
            <a:r>
              <a:rPr lang="cs-CZ" altLang="cs-CZ" sz="2000" b="1" i="1" dirty="0">
                <a:solidFill>
                  <a:srgbClr val="00B0F0"/>
                </a:solidFill>
              </a:rPr>
              <a:t>*</a:t>
            </a:r>
            <a:r>
              <a:rPr lang="cs-CZ" altLang="cs-CZ" sz="2000" b="1" i="1" dirty="0"/>
              <a:t>, </a:t>
            </a:r>
            <a:r>
              <a:rPr lang="cs-CZ" altLang="cs-CZ" sz="2000" b="1" i="1" dirty="0" err="1"/>
              <a:t>pars</a:t>
            </a:r>
            <a:r>
              <a:rPr lang="cs-CZ" altLang="cs-CZ" sz="2000" b="1" i="1" dirty="0"/>
              <a:t> intermedia, </a:t>
            </a:r>
            <a:r>
              <a:rPr lang="cs-CZ" altLang="cs-CZ" sz="2000" b="1" i="1" dirty="0" err="1"/>
              <a:t>sulcus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limitans</a:t>
            </a:r>
            <a:r>
              <a:rPr lang="cs-CZ" altLang="cs-CZ" sz="2000" b="1" i="1" dirty="0"/>
              <a:t> </a:t>
            </a:r>
            <a:r>
              <a:rPr lang="cs-CZ" altLang="cs-CZ" sz="1400" b="1" dirty="0"/>
              <a:t>(rozhraní zóny senzorické a motorické)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C00000"/>
                </a:solidFill>
              </a:rPr>
              <a:t>Bílá hmota </a:t>
            </a:r>
            <a:r>
              <a:rPr lang="cs-CZ" altLang="cs-CZ" sz="1400" b="1" u="sng" dirty="0"/>
              <a:t>(</a:t>
            </a:r>
            <a:r>
              <a:rPr lang="cs-CZ" altLang="cs-CZ" sz="1400" b="1" u="sng" dirty="0" err="1"/>
              <a:t>substantia</a:t>
            </a:r>
            <a:r>
              <a:rPr lang="cs-CZ" altLang="cs-CZ" sz="1400" b="1" u="sng" dirty="0"/>
              <a:t> alba)</a:t>
            </a:r>
            <a:r>
              <a:rPr lang="cs-CZ" altLang="cs-CZ" sz="2000" b="1" u="sng" dirty="0">
                <a:solidFill>
                  <a:srgbClr val="C00000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na V straně je štěrbina:   </a:t>
            </a:r>
            <a:r>
              <a:rPr lang="cs-CZ" altLang="cs-CZ" sz="1800" b="1" i="1" dirty="0" err="1"/>
              <a:t>fissura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mediana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anterior</a:t>
            </a:r>
            <a:endParaRPr lang="cs-CZ" altLang="cs-CZ" sz="18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na D straně je žlábek:     </a:t>
            </a:r>
            <a:r>
              <a:rPr lang="cs-CZ" altLang="cs-CZ" sz="1800" b="1" i="1" dirty="0" err="1"/>
              <a:t>sulcus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medianus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posterior</a:t>
            </a:r>
            <a:endParaRPr lang="cs-CZ" altLang="cs-CZ" sz="18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na L straně jsou žlábky: </a:t>
            </a:r>
            <a:r>
              <a:rPr lang="cs-CZ" altLang="cs-CZ" sz="1800" b="1" i="1" dirty="0" err="1"/>
              <a:t>sulcus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lateralis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anterior</a:t>
            </a:r>
            <a:r>
              <a:rPr lang="cs-CZ" altLang="cs-CZ" sz="1800" b="1" i="1" dirty="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                                       </a:t>
            </a:r>
            <a:r>
              <a:rPr lang="cs-CZ" altLang="cs-CZ" sz="1800" b="1" i="1" dirty="0" err="1"/>
              <a:t>sulcus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lateralis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posterior</a:t>
            </a:r>
            <a:endParaRPr lang="cs-CZ" altLang="cs-CZ" sz="18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Každá </a:t>
            </a:r>
            <a:r>
              <a:rPr lang="cs-CZ" altLang="cs-CZ" sz="1800" b="1" u="sng" dirty="0"/>
              <a:t>polovina bílé hmoty </a:t>
            </a:r>
            <a:r>
              <a:rPr lang="cs-CZ" altLang="cs-CZ" sz="1800" b="1" dirty="0"/>
              <a:t>míchy je rozdělena průběhem žlábků na provazce = </a:t>
            </a:r>
            <a:r>
              <a:rPr lang="cs-CZ" altLang="cs-CZ" sz="1800" b="1" dirty="0" err="1"/>
              <a:t>funiculus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anterior</a:t>
            </a:r>
            <a:r>
              <a:rPr lang="cs-CZ" altLang="cs-CZ" sz="1800" b="1" dirty="0"/>
              <a:t>*, </a:t>
            </a:r>
            <a:r>
              <a:rPr lang="cs-CZ" altLang="cs-CZ" sz="1800" b="1" dirty="0" err="1"/>
              <a:t>medius</a:t>
            </a:r>
            <a:r>
              <a:rPr lang="cs-CZ" altLang="cs-CZ" sz="1800" b="1" dirty="0"/>
              <a:t>** a </a:t>
            </a:r>
            <a:r>
              <a:rPr lang="cs-CZ" altLang="cs-CZ" sz="1800" b="1" dirty="0" err="1"/>
              <a:t>posterior</a:t>
            </a:r>
            <a:r>
              <a:rPr lang="cs-CZ" altLang="cs-CZ" sz="1800" b="1" dirty="0"/>
              <a:t>***</a:t>
            </a:r>
          </a:p>
        </p:txBody>
      </p:sp>
      <p:pic>
        <p:nvPicPr>
          <p:cNvPr id="6147" name="Picture 5" descr="sejmout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53" y="4190111"/>
            <a:ext cx="6769174" cy="255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143672" y="486916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*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735960" y="473064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**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177434" y="456118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***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93631" y="47458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106035" y="45674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*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126245" y="86678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8" name="Pravá složená závorka 7"/>
          <p:cNvSpPr/>
          <p:nvPr/>
        </p:nvSpPr>
        <p:spPr>
          <a:xfrm>
            <a:off x="7095281" y="2882095"/>
            <a:ext cx="173620" cy="55558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454097" y="2998899"/>
            <a:ext cx="454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 výstup kořenových vláken spinálních nervů</a:t>
            </a:r>
          </a:p>
        </p:txBody>
      </p:sp>
    </p:spTree>
    <p:extLst>
      <p:ext uri="{BB962C8B-B14F-4D97-AF65-F5344CB8AC3E}">
        <p14:creationId xmlns:p14="http://schemas.microsoft.com/office/powerpoint/2010/main" val="55921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ejm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18" y="546721"/>
            <a:ext cx="5237162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023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32816" y="380999"/>
            <a:ext cx="11037651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600" b="1" dirty="0">
                <a:solidFill>
                  <a:srgbClr val="C00000"/>
                </a:solidFill>
              </a:rPr>
              <a:t>Míšní nerv </a:t>
            </a:r>
            <a:r>
              <a:rPr lang="cs-CZ" altLang="cs-CZ" b="1" i="1" dirty="0"/>
              <a:t>(</a:t>
            </a:r>
            <a:r>
              <a:rPr lang="cs-CZ" altLang="cs-CZ" b="1" i="1" dirty="0" err="1"/>
              <a:t>nervus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spinalis</a:t>
            </a:r>
            <a:r>
              <a:rPr lang="cs-CZ" altLang="cs-CZ" b="1" i="1" dirty="0"/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b="1" dirty="0"/>
              <a:t>31 párů – vznikají po spojení zadních (sensitivních/senzorických) a předních (motorických) kořenů, vystupují z páteřního kanálu ve </a:t>
            </a:r>
            <a:r>
              <a:rPr lang="cs-CZ" altLang="cs-CZ" b="1" i="1" u="sng" dirty="0" err="1"/>
              <a:t>foramina</a:t>
            </a:r>
            <a:r>
              <a:rPr lang="cs-CZ" altLang="cs-CZ" b="1" i="1" u="sng" dirty="0"/>
              <a:t> </a:t>
            </a:r>
            <a:r>
              <a:rPr lang="cs-CZ" altLang="cs-CZ" b="1" i="1" u="sng" dirty="0" err="1"/>
              <a:t>intervertebralia</a:t>
            </a:r>
            <a:endParaRPr lang="cs-CZ" altLang="cs-CZ" b="1" i="1" u="sng" dirty="0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32815" y="1719827"/>
            <a:ext cx="11037651" cy="293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cs-CZ" altLang="cs-CZ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70C0"/>
                </a:solidFill>
              </a:rPr>
              <a:t>Dostředivá (aferentní, sensitivní/senzorická) </a:t>
            </a:r>
            <a:r>
              <a:rPr lang="cs-CZ" altLang="cs-CZ" b="1" dirty="0"/>
              <a:t>nervová vlákna začínají na periferii organismu svými zakončeními = </a:t>
            </a:r>
            <a:r>
              <a:rPr lang="cs-CZ" altLang="cs-CZ" b="1" dirty="0">
                <a:solidFill>
                  <a:srgbClr val="0070C0"/>
                </a:solidFill>
              </a:rPr>
              <a:t>receptory = exteroreceptory, </a:t>
            </a:r>
            <a:r>
              <a:rPr lang="cs-CZ" altLang="cs-CZ" b="1" dirty="0" err="1">
                <a:solidFill>
                  <a:srgbClr val="0070C0"/>
                </a:solidFill>
              </a:rPr>
              <a:t>interoreceptory</a:t>
            </a:r>
            <a:r>
              <a:rPr lang="cs-CZ" altLang="cs-CZ" b="1" dirty="0">
                <a:solidFill>
                  <a:srgbClr val="0070C0"/>
                </a:solidFill>
              </a:rPr>
              <a:t>, proprioreceptory </a:t>
            </a:r>
            <a:r>
              <a:rPr lang="cs-CZ" altLang="cs-CZ" sz="1400" b="1" dirty="0"/>
              <a:t>/sbírají informace z pohybového aparátu/ </a:t>
            </a:r>
            <a:r>
              <a:rPr lang="cs-CZ" altLang="cs-CZ" sz="1400" b="1" dirty="0">
                <a:solidFill>
                  <a:schemeClr val="accent1"/>
                </a:solidFill>
              </a:rPr>
              <a:t>(tělo=perikaryon dostředivého nervu je </a:t>
            </a:r>
            <a:r>
              <a:rPr lang="cs-CZ" altLang="cs-CZ" sz="1400" b="1" dirty="0" err="1">
                <a:solidFill>
                  <a:schemeClr val="accent1"/>
                </a:solidFill>
              </a:rPr>
              <a:t>pseudounipolární</a:t>
            </a:r>
            <a:r>
              <a:rPr lang="cs-CZ" altLang="cs-CZ" sz="1400" b="1" dirty="0">
                <a:solidFill>
                  <a:schemeClr val="accent1"/>
                </a:solidFill>
              </a:rPr>
              <a:t> buňka v </a:t>
            </a:r>
            <a:r>
              <a:rPr lang="cs-CZ" altLang="cs-CZ" sz="1400" b="1" i="1" dirty="0">
                <a:solidFill>
                  <a:schemeClr val="accent1"/>
                </a:solidFill>
              </a:rPr>
              <a:t>ganglion </a:t>
            </a:r>
            <a:r>
              <a:rPr lang="cs-CZ" altLang="cs-CZ" sz="1400" b="1" i="1" dirty="0" err="1">
                <a:solidFill>
                  <a:schemeClr val="accent1"/>
                </a:solidFill>
              </a:rPr>
              <a:t>spinale</a:t>
            </a:r>
            <a:r>
              <a:rPr lang="cs-CZ" altLang="cs-CZ" sz="1400" b="1" dirty="0">
                <a:solidFill>
                  <a:schemeClr val="accent1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endParaRPr lang="cs-CZ" altLang="cs-CZ" b="1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70C0"/>
                </a:solidFill>
              </a:rPr>
              <a:t>V receptorech </a:t>
            </a:r>
            <a:r>
              <a:rPr lang="cs-CZ" altLang="cs-CZ" b="1" dirty="0"/>
              <a:t>se  podněty z vnějšího i vnitřního prostředí mění na nervové vzruchy, které jsou periferním nervem vedeny do buněk spinálního ganglia a z nich centrálním raménkem zadním kořenem do </a:t>
            </a:r>
            <a:r>
              <a:rPr lang="cs-CZ" altLang="cs-CZ" b="1" dirty="0">
                <a:solidFill>
                  <a:srgbClr val="7030A0"/>
                </a:solidFill>
              </a:rPr>
              <a:t>zadního rohu </a:t>
            </a:r>
            <a:r>
              <a:rPr lang="cs-CZ" altLang="cs-CZ" b="1" dirty="0"/>
              <a:t>míchy, </a:t>
            </a:r>
            <a:r>
              <a:rPr lang="cs-CZ" altLang="cs-CZ" b="1" dirty="0">
                <a:solidFill>
                  <a:srgbClr val="7030A0"/>
                </a:solidFill>
              </a:rPr>
              <a:t>kde se </a:t>
            </a:r>
            <a:r>
              <a:rPr lang="cs-CZ" altLang="cs-CZ" b="1" u="sng" dirty="0">
                <a:solidFill>
                  <a:srgbClr val="7030A0"/>
                </a:solidFill>
              </a:rPr>
              <a:t>přepojí</a:t>
            </a:r>
            <a:r>
              <a:rPr lang="cs-CZ" altLang="cs-CZ" b="1" dirty="0">
                <a:solidFill>
                  <a:srgbClr val="7030A0"/>
                </a:solidFill>
              </a:rPr>
              <a:t> na další neuron senzitivní dráhy </a:t>
            </a:r>
            <a:r>
              <a:rPr lang="cs-CZ" altLang="cs-CZ" sz="1200" b="1" dirty="0"/>
              <a:t>nebo interneuronem přímo na </a:t>
            </a:r>
            <a:r>
              <a:rPr lang="cs-CZ" altLang="cs-CZ" sz="1200" b="1" dirty="0" err="1"/>
              <a:t>motoneuron</a:t>
            </a:r>
            <a:r>
              <a:rPr lang="cs-CZ" altLang="cs-CZ" sz="1200" b="1" dirty="0"/>
              <a:t>. </a:t>
            </a:r>
            <a:r>
              <a:rPr lang="cs-CZ" altLang="cs-CZ" b="1" dirty="0"/>
              <a:t>Jádra </a:t>
            </a:r>
            <a:r>
              <a:rPr lang="cs-CZ" altLang="cs-CZ" b="1" dirty="0">
                <a:solidFill>
                  <a:srgbClr val="7030A0"/>
                </a:solidFill>
              </a:rPr>
              <a:t>v zadním rohu </a:t>
            </a:r>
            <a:r>
              <a:rPr lang="cs-CZ" altLang="cs-CZ" b="1" dirty="0"/>
              <a:t>míšním převádějí impulsy do vyšších ústředí.</a:t>
            </a:r>
          </a:p>
        </p:txBody>
      </p:sp>
      <p:pic>
        <p:nvPicPr>
          <p:cNvPr id="17412" name="Picture 4" descr="sejmout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17"/>
          <a:stretch>
            <a:fillRect/>
          </a:stretch>
        </p:blipFill>
        <p:spPr bwMode="auto">
          <a:xfrm>
            <a:off x="6531552" y="4395487"/>
            <a:ext cx="3697860" cy="242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ejmout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40" y="4659093"/>
            <a:ext cx="3184762" cy="222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47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24573" y="140822"/>
            <a:ext cx="11571452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Odstředivé dráhy = motorické=eferentní</a:t>
            </a:r>
          </a:p>
          <a:p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altLang="cs-CZ" b="1" dirty="0">
                <a:solidFill>
                  <a:srgbClr val="FF0000"/>
                </a:solidFill>
              </a:rPr>
              <a:t>1. </a:t>
            </a:r>
            <a:r>
              <a:rPr lang="cs-CZ" altLang="cs-CZ" b="1" dirty="0" err="1">
                <a:solidFill>
                  <a:srgbClr val="FF0000"/>
                </a:solidFill>
              </a:rPr>
              <a:t>somatomotorické</a:t>
            </a:r>
            <a:r>
              <a:rPr lang="cs-CZ" altLang="cs-CZ" b="1" dirty="0">
                <a:solidFill>
                  <a:srgbClr val="FF0000"/>
                </a:solidFill>
              </a:rPr>
              <a:t> nervy </a:t>
            </a:r>
            <a:r>
              <a:rPr lang="cs-CZ" altLang="cs-CZ" b="1" dirty="0"/>
              <a:t>začínají v</a:t>
            </a:r>
            <a:r>
              <a:rPr lang="cs-CZ" altLang="cs-CZ" b="1" dirty="0">
                <a:solidFill>
                  <a:srgbClr val="FF0000"/>
                </a:solidFill>
              </a:rPr>
              <a:t> </a:t>
            </a:r>
            <a:r>
              <a:rPr lang="cs-CZ" altLang="cs-CZ" b="1" dirty="0" err="1"/>
              <a:t>motoneuronech</a:t>
            </a:r>
            <a:r>
              <a:rPr lang="cs-CZ" altLang="cs-CZ" b="1" dirty="0"/>
              <a:t> předních rohů míšních, jejich axony vystupují předními míšními kořeny a po průchodu skrze </a:t>
            </a:r>
            <a:r>
              <a:rPr lang="cs-CZ" altLang="cs-CZ" b="1" dirty="0" err="1"/>
              <a:t>foramen</a:t>
            </a:r>
            <a:r>
              <a:rPr lang="cs-CZ" altLang="cs-CZ" b="1" dirty="0"/>
              <a:t> </a:t>
            </a:r>
            <a:r>
              <a:rPr lang="cs-CZ" altLang="cs-CZ" b="1" dirty="0" err="1"/>
              <a:t>intervertebrale</a:t>
            </a:r>
            <a:r>
              <a:rPr lang="cs-CZ" altLang="cs-CZ" b="1" dirty="0"/>
              <a:t> se stávají součástí míšních nervů </a:t>
            </a:r>
            <a:r>
              <a:rPr lang="cs-CZ" altLang="cs-CZ" sz="1600" dirty="0"/>
              <a:t>(inervace příčně pruhovaných svalů)</a:t>
            </a:r>
          </a:p>
          <a:p>
            <a:r>
              <a:rPr lang="cs-CZ" altLang="cs-CZ" sz="1400" dirty="0"/>
              <a:t>                                                 (</a:t>
            </a:r>
            <a:r>
              <a:rPr lang="cs-CZ" altLang="cs-CZ" sz="1600" b="1" dirty="0" err="1">
                <a:solidFill>
                  <a:srgbClr val="FF0000"/>
                </a:solidFill>
              </a:rPr>
              <a:t>branchiomotorické</a:t>
            </a:r>
            <a:r>
              <a:rPr lang="cs-CZ" altLang="cs-CZ" sz="1600" b="1" dirty="0">
                <a:solidFill>
                  <a:srgbClr val="FF0000"/>
                </a:solidFill>
              </a:rPr>
              <a:t> nervy </a:t>
            </a:r>
            <a:r>
              <a:rPr lang="cs-CZ" altLang="cs-CZ" sz="1400" dirty="0">
                <a:solidFill>
                  <a:srgbClr val="FF0000"/>
                </a:solidFill>
              </a:rPr>
              <a:t>- </a:t>
            </a:r>
            <a:r>
              <a:rPr lang="cs-CZ" altLang="cs-CZ" sz="1400" dirty="0"/>
              <a:t>inervují svaly </a:t>
            </a:r>
            <a:r>
              <a:rPr lang="cs-CZ" altLang="cs-CZ" sz="1400" u="sng" dirty="0"/>
              <a:t>vzniklé z žaberních oblouků, např. mimické svaly</a:t>
            </a:r>
            <a:r>
              <a:rPr lang="cs-CZ" altLang="cs-CZ" sz="1400" dirty="0"/>
              <a:t>)</a:t>
            </a:r>
          </a:p>
          <a:p>
            <a:endParaRPr lang="cs-CZ" altLang="cs-CZ" sz="1400" dirty="0"/>
          </a:p>
          <a:p>
            <a:endParaRPr lang="cs-CZ" altLang="cs-CZ" b="1" dirty="0">
              <a:solidFill>
                <a:srgbClr val="00B050"/>
              </a:solidFill>
            </a:endParaRPr>
          </a:p>
          <a:p>
            <a:r>
              <a:rPr lang="cs-CZ" altLang="cs-CZ" b="1" dirty="0">
                <a:solidFill>
                  <a:srgbClr val="00B050"/>
                </a:solidFill>
              </a:rPr>
              <a:t>2. </a:t>
            </a:r>
            <a:r>
              <a:rPr lang="cs-CZ" altLang="cs-CZ" b="1" dirty="0" err="1">
                <a:solidFill>
                  <a:srgbClr val="00B050"/>
                </a:solidFill>
              </a:rPr>
              <a:t>Visceromotorické</a:t>
            </a:r>
            <a:r>
              <a:rPr lang="cs-CZ" altLang="cs-CZ" b="1" dirty="0">
                <a:solidFill>
                  <a:srgbClr val="7030A0"/>
                </a:solidFill>
              </a:rPr>
              <a:t> </a:t>
            </a:r>
            <a:r>
              <a:rPr lang="cs-CZ" altLang="cs-CZ" b="1" dirty="0"/>
              <a:t>nervy vycházejí z</a:t>
            </a:r>
            <a:r>
              <a:rPr lang="cs-CZ" altLang="cs-CZ" b="1" dirty="0">
                <a:solidFill>
                  <a:srgbClr val="7030A0"/>
                </a:solidFill>
              </a:rPr>
              <a:t> </a:t>
            </a:r>
            <a:r>
              <a:rPr lang="cs-CZ" altLang="cs-CZ" b="1" dirty="0">
                <a:solidFill>
                  <a:srgbClr val="00B050"/>
                </a:solidFill>
              </a:rPr>
              <a:t>viscerálních </a:t>
            </a:r>
            <a:r>
              <a:rPr lang="cs-CZ" altLang="cs-CZ" b="1" dirty="0" err="1">
                <a:solidFill>
                  <a:srgbClr val="00B050"/>
                </a:solidFill>
              </a:rPr>
              <a:t>motoneuronů</a:t>
            </a:r>
            <a:r>
              <a:rPr lang="cs-CZ" altLang="cs-CZ" b="1" dirty="0">
                <a:solidFill>
                  <a:srgbClr val="00B050"/>
                </a:solidFill>
              </a:rPr>
              <a:t> </a:t>
            </a:r>
            <a:r>
              <a:rPr lang="cs-CZ" altLang="cs-CZ" b="1" u="sng" dirty="0"/>
              <a:t>postranních rohů </a:t>
            </a:r>
            <a:r>
              <a:rPr lang="cs-CZ" altLang="cs-CZ" b="1" dirty="0"/>
              <a:t>míšních (</a:t>
            </a:r>
            <a:r>
              <a:rPr lang="cs-CZ" altLang="cs-CZ" b="1" dirty="0" err="1"/>
              <a:t>ncll</a:t>
            </a:r>
            <a:r>
              <a:rPr lang="cs-CZ" altLang="cs-CZ" b="1" dirty="0"/>
              <a:t>. </a:t>
            </a:r>
            <a:r>
              <a:rPr lang="cs-CZ" altLang="cs-CZ" b="1" dirty="0" err="1"/>
              <a:t>intermediolaterales</a:t>
            </a:r>
            <a:r>
              <a:rPr lang="cs-CZ" altLang="cs-CZ" b="1" dirty="0"/>
              <a:t>) vystupují  jako </a:t>
            </a:r>
            <a:r>
              <a:rPr lang="cs-CZ" altLang="cs-CZ" b="1" u="sng" dirty="0" err="1">
                <a:solidFill>
                  <a:srgbClr val="00B050"/>
                </a:solidFill>
              </a:rPr>
              <a:t>rami</a:t>
            </a:r>
            <a:r>
              <a:rPr lang="cs-CZ" altLang="cs-CZ" b="1" u="sng" dirty="0">
                <a:solidFill>
                  <a:srgbClr val="00B050"/>
                </a:solidFill>
              </a:rPr>
              <a:t> </a:t>
            </a:r>
            <a:r>
              <a:rPr lang="cs-CZ" altLang="cs-CZ" b="1" u="sng" dirty="0" err="1">
                <a:solidFill>
                  <a:srgbClr val="00B050"/>
                </a:solidFill>
              </a:rPr>
              <a:t>communicantes</a:t>
            </a:r>
            <a:r>
              <a:rPr lang="cs-CZ" altLang="cs-CZ" b="1" u="sng" dirty="0">
                <a:solidFill>
                  <a:srgbClr val="00B050"/>
                </a:solidFill>
              </a:rPr>
              <a:t> </a:t>
            </a:r>
            <a:r>
              <a:rPr lang="cs-CZ" altLang="cs-CZ" b="1" u="sng" dirty="0" err="1">
                <a:solidFill>
                  <a:srgbClr val="00B050"/>
                </a:solidFill>
              </a:rPr>
              <a:t>albi</a:t>
            </a:r>
            <a:r>
              <a:rPr lang="cs-CZ" altLang="cs-CZ" b="1" u="sng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také předními kořeny, </a:t>
            </a:r>
            <a:r>
              <a:rPr lang="cs-CZ" altLang="cs-CZ" sz="2400" b="1" u="sng" dirty="0"/>
              <a:t>po přepojení </a:t>
            </a:r>
            <a:r>
              <a:rPr lang="cs-CZ" altLang="cs-CZ" b="1" dirty="0"/>
              <a:t>v příslušných </a:t>
            </a:r>
            <a:r>
              <a:rPr lang="cs-CZ" altLang="cs-CZ" b="1" dirty="0">
                <a:solidFill>
                  <a:srgbClr val="00B050"/>
                </a:solidFill>
              </a:rPr>
              <a:t>vegetativních gangliích </a:t>
            </a:r>
            <a:r>
              <a:rPr lang="cs-CZ" altLang="cs-CZ" b="1" dirty="0"/>
              <a:t>se vrací do míšního nervu jako </a:t>
            </a:r>
            <a:r>
              <a:rPr lang="cs-CZ" altLang="cs-CZ" b="1" u="sng" dirty="0" err="1">
                <a:solidFill>
                  <a:srgbClr val="00B050"/>
                </a:solidFill>
              </a:rPr>
              <a:t>rr</a:t>
            </a:r>
            <a:r>
              <a:rPr lang="cs-CZ" altLang="cs-CZ" b="1" u="sng" dirty="0">
                <a:solidFill>
                  <a:srgbClr val="00B050"/>
                </a:solidFill>
              </a:rPr>
              <a:t>. </a:t>
            </a:r>
            <a:r>
              <a:rPr lang="cs-CZ" altLang="cs-CZ" b="1" u="sng" dirty="0" err="1">
                <a:solidFill>
                  <a:srgbClr val="00B050"/>
                </a:solidFill>
              </a:rPr>
              <a:t>communicantes</a:t>
            </a:r>
            <a:r>
              <a:rPr lang="cs-CZ" altLang="cs-CZ" b="1" u="sng" dirty="0">
                <a:solidFill>
                  <a:srgbClr val="00B050"/>
                </a:solidFill>
              </a:rPr>
              <a:t> </a:t>
            </a:r>
            <a:r>
              <a:rPr lang="cs-CZ" altLang="cs-CZ" b="1" u="sng" dirty="0" err="1">
                <a:solidFill>
                  <a:srgbClr val="00B050"/>
                </a:solidFill>
              </a:rPr>
              <a:t>grisei</a:t>
            </a:r>
            <a:r>
              <a:rPr lang="cs-CZ" altLang="cs-CZ" b="1" u="sng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(slouží k inervaci cév, hladkého a srdečního svalstva a žláz).</a:t>
            </a:r>
          </a:p>
          <a:p>
            <a:endParaRPr lang="cs-CZ" altLang="cs-CZ" b="1" dirty="0">
              <a:solidFill>
                <a:srgbClr val="FFFF00"/>
              </a:solidFill>
            </a:endParaRPr>
          </a:p>
        </p:txBody>
      </p:sp>
      <p:pic>
        <p:nvPicPr>
          <p:cNvPr id="6" name="Picture 4" descr="sejmout0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"/>
          <a:stretch>
            <a:fillRect/>
          </a:stretch>
        </p:blipFill>
        <p:spPr bwMode="auto">
          <a:xfrm>
            <a:off x="3452104" y="3319973"/>
            <a:ext cx="4569951" cy="353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322455" y="6282335"/>
            <a:ext cx="3673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Radix </a:t>
            </a:r>
            <a:r>
              <a:rPr lang="cs-CZ" altLang="cs-CZ" dirty="0" err="1"/>
              <a:t>anterior</a:t>
            </a:r>
            <a:r>
              <a:rPr lang="cs-CZ" altLang="cs-CZ" dirty="0"/>
              <a:t>  x  </a:t>
            </a:r>
            <a:r>
              <a:rPr lang="cs-CZ" altLang="cs-CZ" dirty="0" err="1"/>
              <a:t>ramus</a:t>
            </a:r>
            <a:r>
              <a:rPr lang="cs-CZ" altLang="cs-CZ" dirty="0"/>
              <a:t> </a:t>
            </a:r>
            <a:r>
              <a:rPr lang="cs-CZ" altLang="cs-CZ" dirty="0" err="1"/>
              <a:t>ventralis</a:t>
            </a:r>
            <a:r>
              <a:rPr lang="cs-CZ" altLang="cs-CZ" dirty="0"/>
              <a:t> !!!!!</a:t>
            </a:r>
          </a:p>
        </p:txBody>
      </p:sp>
    </p:spTree>
    <p:extLst>
      <p:ext uri="{BB962C8B-B14F-4D97-AF65-F5344CB8AC3E}">
        <p14:creationId xmlns:p14="http://schemas.microsoft.com/office/powerpoint/2010/main" val="1676017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ejmout0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"/>
          <a:stretch>
            <a:fillRect/>
          </a:stretch>
        </p:blipFill>
        <p:spPr bwMode="auto">
          <a:xfrm>
            <a:off x="5435600" y="666750"/>
            <a:ext cx="65659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ovéPole 1"/>
          <p:cNvSpPr txBox="1">
            <a:spLocks noChangeArrowheads="1"/>
          </p:cNvSpPr>
          <p:nvPr/>
        </p:nvSpPr>
        <p:spPr bwMode="auto">
          <a:xfrm>
            <a:off x="381000" y="1885950"/>
            <a:ext cx="475001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latin typeface="Arial" panose="020B0604020202020204" pitchFamily="34" charset="0"/>
              </a:rPr>
              <a:t>Radix dorsalis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latin typeface="Arial" panose="020B0604020202020204" pitchFamily="34" charset="0"/>
              </a:rPr>
              <a:t>Radix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ventralis</a:t>
            </a:r>
            <a:endParaRPr lang="cs-CZ" altLang="cs-CZ" sz="1800" b="1" i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latin typeface="Arial" panose="020B0604020202020204" pitchFamily="34" charset="0"/>
              </a:rPr>
              <a:t>            X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latin typeface="Arial" panose="020B0604020202020204" pitchFamily="34" charset="0"/>
              </a:rPr>
              <a:t>Ramus</a:t>
            </a:r>
            <a:r>
              <a:rPr lang="cs-CZ" altLang="cs-CZ" sz="1800" b="1" i="1" dirty="0">
                <a:latin typeface="Arial" panose="020B0604020202020204" pitchFamily="34" charset="0"/>
              </a:rPr>
              <a:t> dorsalis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latin typeface="Arial" panose="020B0604020202020204" pitchFamily="34" charset="0"/>
              </a:rPr>
              <a:t>      Ganglion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spinale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</a:rPr>
              <a:t>(senzitivní neurony!)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latin typeface="Arial" panose="020B0604020202020204" pitchFamily="34" charset="0"/>
              </a:rPr>
              <a:t>Ramus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ventralis</a:t>
            </a:r>
            <a:endParaRPr lang="cs-CZ" altLang="cs-CZ" sz="1800" b="1" i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latin typeface="Arial" panose="020B0604020202020204" pitchFamily="34" charset="0"/>
              </a:rPr>
              <a:t>Ramus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communicans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albus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000" b="1" dirty="0">
                <a:latin typeface="Arial" panose="020B0604020202020204" pitchFamily="34" charset="0"/>
              </a:rPr>
              <a:t>(nepřepojený)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latin typeface="Arial" panose="020B0604020202020204" pitchFamily="34" charset="0"/>
              </a:rPr>
              <a:t>Ramus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communicans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griseus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000" b="1" dirty="0">
                <a:latin typeface="Arial" panose="020B0604020202020204" pitchFamily="34" charset="0"/>
              </a:rPr>
              <a:t>(přepojený)</a:t>
            </a:r>
          </a:p>
        </p:txBody>
      </p:sp>
      <p:sp>
        <p:nvSpPr>
          <p:cNvPr id="16388" name="TextovéPole 2"/>
          <p:cNvSpPr txBox="1">
            <a:spLocks noChangeArrowheads="1"/>
          </p:cNvSpPr>
          <p:nvPr/>
        </p:nvSpPr>
        <p:spPr bwMode="auto">
          <a:xfrm>
            <a:off x="381000" y="968375"/>
            <a:ext cx="6249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Přední roh míšní </a:t>
            </a:r>
            <a:r>
              <a:rPr lang="cs-CZ" altLang="cs-CZ" sz="1800" b="1" i="1" dirty="0">
                <a:latin typeface="Arial" panose="020B0604020202020204" pitchFamily="34" charset="0"/>
              </a:rPr>
              <a:t>(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cornu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anterius</a:t>
            </a:r>
            <a:r>
              <a:rPr lang="cs-CZ" altLang="cs-CZ" sz="1800" b="1" i="1" dirty="0">
                <a:latin typeface="Arial" panose="020B0604020202020204" pitchFamily="34" charset="0"/>
              </a:rPr>
              <a:t>) </a:t>
            </a:r>
            <a:r>
              <a:rPr lang="cs-CZ" altLang="cs-CZ" sz="1800" b="1" dirty="0">
                <a:latin typeface="Arial" panose="020B0604020202020204" pitchFamily="34" charset="0"/>
              </a:rPr>
              <a:t>s motorickými jádry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Zadní roh míšní </a:t>
            </a:r>
            <a:r>
              <a:rPr lang="cs-CZ" altLang="cs-CZ" sz="1800" b="1" i="1" dirty="0">
                <a:latin typeface="Arial" panose="020B0604020202020204" pitchFamily="34" charset="0"/>
              </a:rPr>
              <a:t>(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cornu</a:t>
            </a:r>
            <a:r>
              <a:rPr lang="cs-CZ" altLang="cs-CZ" sz="1800" b="1" i="1" dirty="0">
                <a:latin typeface="Arial" panose="020B0604020202020204" pitchFamily="34" charset="0"/>
              </a:rPr>
              <a:t> </a:t>
            </a:r>
            <a:r>
              <a:rPr lang="cs-CZ" altLang="cs-CZ" sz="1800" b="1" i="1" dirty="0" err="1">
                <a:latin typeface="Arial" panose="020B0604020202020204" pitchFamily="34" charset="0"/>
              </a:rPr>
              <a:t>posterius</a:t>
            </a:r>
            <a:r>
              <a:rPr lang="cs-CZ" altLang="cs-CZ" sz="1800" b="1" i="1" dirty="0">
                <a:latin typeface="Arial" panose="020B0604020202020204" pitchFamily="34" charset="0"/>
              </a:rPr>
              <a:t>) </a:t>
            </a:r>
            <a:r>
              <a:rPr lang="cs-CZ" altLang="cs-CZ" sz="1800" b="1" dirty="0">
                <a:latin typeface="Arial" panose="020B0604020202020204" pitchFamily="34" charset="0"/>
              </a:rPr>
              <a:t>senzitivní</a:t>
            </a:r>
          </a:p>
        </p:txBody>
      </p:sp>
      <p:sp>
        <p:nvSpPr>
          <p:cNvPr id="4" name="Pravá složená závorka 3"/>
          <p:cNvSpPr/>
          <p:nvPr/>
        </p:nvSpPr>
        <p:spPr>
          <a:xfrm>
            <a:off x="4358168" y="4216400"/>
            <a:ext cx="215900" cy="47942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0" name="TextovéPole 4"/>
          <p:cNvSpPr txBox="1">
            <a:spLocks noChangeArrowheads="1"/>
          </p:cNvSpPr>
          <p:nvPr/>
        </p:nvSpPr>
        <p:spPr bwMode="auto">
          <a:xfrm>
            <a:off x="4626843" y="4271446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Sympatikus</a:t>
            </a:r>
          </a:p>
        </p:txBody>
      </p:sp>
      <p:pic>
        <p:nvPicPr>
          <p:cNvPr id="16391" name="Picture 4" descr="sejmout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4695825"/>
            <a:ext cx="2992437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ovéPole 6"/>
          <p:cNvSpPr txBox="1">
            <a:spLocks noChangeArrowheads="1"/>
          </p:cNvSpPr>
          <p:nvPr/>
        </p:nvSpPr>
        <p:spPr bwMode="auto">
          <a:xfrm>
            <a:off x="6137275" y="968375"/>
            <a:ext cx="1379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panose="020B0604020202020204" pitchFamily="34" charset="0"/>
              </a:rPr>
              <a:t>Radix dorsalis</a:t>
            </a:r>
          </a:p>
        </p:txBody>
      </p:sp>
      <p:sp>
        <p:nvSpPr>
          <p:cNvPr id="9" name="Obdélník 8"/>
          <p:cNvSpPr/>
          <p:nvPr/>
        </p:nvSpPr>
        <p:spPr>
          <a:xfrm>
            <a:off x="5765800" y="696913"/>
            <a:ext cx="1751013" cy="301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4" name="TextovéPole 9"/>
          <p:cNvSpPr txBox="1">
            <a:spLocks noChangeArrowheads="1"/>
          </p:cNvSpPr>
          <p:nvPr/>
        </p:nvSpPr>
        <p:spPr bwMode="auto">
          <a:xfrm>
            <a:off x="6011863" y="3702050"/>
            <a:ext cx="1630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</a:rPr>
              <a:t>Radix ventralis</a:t>
            </a:r>
          </a:p>
        </p:txBody>
      </p:sp>
      <p:sp>
        <p:nvSpPr>
          <p:cNvPr id="16395" name="TextovéPole 10"/>
          <p:cNvSpPr txBox="1">
            <a:spLocks noChangeArrowheads="1"/>
          </p:cNvSpPr>
          <p:nvPr/>
        </p:nvSpPr>
        <p:spPr bwMode="auto">
          <a:xfrm>
            <a:off x="10226675" y="328613"/>
            <a:ext cx="177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latin typeface="Arial" panose="020B0604020202020204" pitchFamily="34" charset="0"/>
              </a:rPr>
              <a:t>Ramus</a:t>
            </a:r>
            <a:r>
              <a:rPr lang="cs-CZ" altLang="cs-CZ" sz="1800" i="1" dirty="0">
                <a:latin typeface="Arial" panose="020B0604020202020204" pitchFamily="34" charset="0"/>
              </a:rPr>
              <a:t> dorsalis</a:t>
            </a:r>
          </a:p>
        </p:txBody>
      </p:sp>
      <p:sp>
        <p:nvSpPr>
          <p:cNvPr id="16396" name="TextovéPole 11"/>
          <p:cNvSpPr txBox="1">
            <a:spLocks noChangeArrowheads="1"/>
          </p:cNvSpPr>
          <p:nvPr/>
        </p:nvSpPr>
        <p:spPr bwMode="auto">
          <a:xfrm>
            <a:off x="10226675" y="5083175"/>
            <a:ext cx="183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latin typeface="Arial" panose="020B0604020202020204" pitchFamily="34" charset="0"/>
              </a:rPr>
              <a:t>Ramus</a:t>
            </a:r>
            <a:r>
              <a:rPr lang="cs-CZ" altLang="cs-CZ" sz="1800" i="1" dirty="0">
                <a:latin typeface="Arial" panose="020B0604020202020204" pitchFamily="34" charset="0"/>
              </a:rPr>
              <a:t> </a:t>
            </a:r>
            <a:r>
              <a:rPr lang="cs-CZ" altLang="cs-CZ" sz="1800" i="1" dirty="0" err="1">
                <a:latin typeface="Arial" panose="020B0604020202020204" pitchFamily="34" charset="0"/>
              </a:rPr>
              <a:t>ventralis</a:t>
            </a:r>
            <a:endParaRPr lang="cs-CZ" altLang="cs-CZ" sz="1800" i="1" dirty="0">
              <a:latin typeface="Arial" panose="020B0604020202020204" pitchFamily="34" charset="0"/>
            </a:endParaRPr>
          </a:p>
        </p:txBody>
      </p:sp>
      <p:sp>
        <p:nvSpPr>
          <p:cNvPr id="16397" name="TextovéPole 12"/>
          <p:cNvSpPr txBox="1">
            <a:spLocks noChangeArrowheads="1"/>
          </p:cNvSpPr>
          <p:nvPr/>
        </p:nvSpPr>
        <p:spPr bwMode="auto">
          <a:xfrm>
            <a:off x="385763" y="231775"/>
            <a:ext cx="4148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C00000"/>
                </a:solidFill>
                <a:latin typeface="Arial" panose="020B0604020202020204" pitchFamily="34" charset="0"/>
              </a:rPr>
              <a:t>Míšní nerv </a:t>
            </a:r>
            <a:r>
              <a:rPr lang="cs-CZ" altLang="cs-CZ" sz="1800" i="1" dirty="0">
                <a:solidFill>
                  <a:srgbClr val="C00000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i="1" dirty="0" err="1">
                <a:solidFill>
                  <a:srgbClr val="C00000"/>
                </a:solidFill>
                <a:latin typeface="Arial" panose="020B0604020202020204" pitchFamily="34" charset="0"/>
              </a:rPr>
              <a:t>nervus</a:t>
            </a:r>
            <a:r>
              <a:rPr lang="cs-CZ" altLang="cs-CZ" sz="1800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i="1" dirty="0" err="1">
                <a:solidFill>
                  <a:srgbClr val="C00000"/>
                </a:solidFill>
                <a:latin typeface="Arial" panose="020B0604020202020204" pitchFamily="34" charset="0"/>
              </a:rPr>
              <a:t>spinalis</a:t>
            </a:r>
            <a:r>
              <a:rPr lang="cs-CZ" altLang="cs-CZ" sz="1800" i="1" dirty="0">
                <a:solidFill>
                  <a:srgbClr val="C00000"/>
                </a:solidFill>
                <a:latin typeface="Arial" panose="020B0604020202020204" pitchFamily="34" charset="0"/>
              </a:rPr>
              <a:t>)</a:t>
            </a:r>
            <a:endParaRPr lang="cs-CZ" altLang="cs-CZ" sz="3600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244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1450" y="549275"/>
            <a:ext cx="11832482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/>
              <a:t>Po výstupu z</a:t>
            </a:r>
            <a:r>
              <a:rPr lang="cs-CZ" altLang="cs-CZ" sz="3600" b="1" dirty="0"/>
              <a:t> </a:t>
            </a:r>
            <a:r>
              <a:rPr lang="cs-CZ" altLang="cs-CZ" sz="3600" b="1" dirty="0" err="1"/>
              <a:t>foramen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intervertebrale</a:t>
            </a:r>
            <a:r>
              <a:rPr lang="cs-CZ" altLang="cs-CZ" sz="3600" b="1" dirty="0"/>
              <a:t> </a:t>
            </a:r>
            <a:r>
              <a:rPr lang="cs-CZ" altLang="cs-CZ" b="1" dirty="0"/>
              <a:t>se spinální nerv dělí: </a:t>
            </a:r>
          </a:p>
          <a:p>
            <a:endParaRPr lang="cs-CZ" altLang="cs-CZ" b="1" dirty="0"/>
          </a:p>
          <a:p>
            <a:pPr marL="342900" indent="-342900">
              <a:buAutoNum type="arabicPeriod"/>
            </a:pPr>
            <a:r>
              <a:rPr lang="cs-CZ" altLang="cs-CZ" sz="2400" b="1" i="1" dirty="0" err="1">
                <a:solidFill>
                  <a:srgbClr val="FF0000"/>
                </a:solidFill>
              </a:rPr>
              <a:t>rami</a:t>
            </a:r>
            <a:r>
              <a:rPr lang="cs-CZ" altLang="cs-CZ" b="1" i="1" dirty="0">
                <a:solidFill>
                  <a:srgbClr val="FF0000"/>
                </a:solidFill>
              </a:rPr>
              <a:t> </a:t>
            </a:r>
            <a:r>
              <a:rPr lang="cs-CZ" altLang="cs-CZ" b="1" i="1" dirty="0" err="1">
                <a:solidFill>
                  <a:srgbClr val="FF0000"/>
                </a:solidFill>
              </a:rPr>
              <a:t>vent</a:t>
            </a:r>
            <a:r>
              <a:rPr lang="cs-CZ" altLang="cs-CZ" b="1" i="1" dirty="0" err="1">
                <a:solidFill>
                  <a:srgbClr val="0070C0"/>
                </a:solidFill>
              </a:rPr>
              <a:t>rales</a:t>
            </a:r>
            <a:r>
              <a:rPr lang="cs-CZ" altLang="cs-CZ" b="1" i="1" dirty="0">
                <a:solidFill>
                  <a:srgbClr val="FF0000"/>
                </a:solidFill>
              </a:rPr>
              <a:t> </a:t>
            </a:r>
            <a:r>
              <a:rPr lang="cs-CZ" altLang="cs-CZ" b="1" dirty="0">
                <a:solidFill>
                  <a:srgbClr val="FF0000"/>
                </a:solidFill>
              </a:rPr>
              <a:t>– </a:t>
            </a:r>
            <a:r>
              <a:rPr lang="cs-CZ" altLang="cs-CZ" b="1" dirty="0"/>
              <a:t>jsou </a:t>
            </a:r>
            <a:r>
              <a:rPr lang="cs-CZ" altLang="cs-CZ" b="1" dirty="0">
                <a:solidFill>
                  <a:srgbClr val="FF0000"/>
                </a:solidFill>
              </a:rPr>
              <a:t>smí</a:t>
            </a:r>
            <a:r>
              <a:rPr lang="cs-CZ" altLang="cs-CZ" b="1" dirty="0">
                <a:solidFill>
                  <a:srgbClr val="0070C0"/>
                </a:solidFill>
              </a:rPr>
              <a:t>šené a </a:t>
            </a:r>
            <a:r>
              <a:rPr lang="cs-CZ" altLang="cs-CZ" b="1" dirty="0"/>
              <a:t>vytvářejí pleteně </a:t>
            </a:r>
            <a:r>
              <a:rPr lang="cs-CZ" altLang="cs-CZ" b="1" i="1" dirty="0">
                <a:solidFill>
                  <a:srgbClr val="FF0000"/>
                </a:solidFill>
              </a:rPr>
              <a:t>(plexus </a:t>
            </a:r>
            <a:r>
              <a:rPr lang="cs-CZ" altLang="cs-CZ" b="1" i="1" dirty="0" err="1">
                <a:solidFill>
                  <a:srgbClr val="FF0000"/>
                </a:solidFill>
              </a:rPr>
              <a:t>cervicalis</a:t>
            </a:r>
            <a:r>
              <a:rPr lang="cs-CZ" altLang="cs-CZ" b="1" i="1" dirty="0">
                <a:solidFill>
                  <a:srgbClr val="FF0000"/>
                </a:solidFill>
              </a:rPr>
              <a:t>, </a:t>
            </a:r>
            <a:r>
              <a:rPr lang="cs-CZ" altLang="cs-CZ" b="1" i="1" dirty="0" err="1">
                <a:solidFill>
                  <a:srgbClr val="FF0000"/>
                </a:solidFill>
              </a:rPr>
              <a:t>brachialis</a:t>
            </a:r>
            <a:r>
              <a:rPr lang="cs-CZ" altLang="cs-CZ" b="1" i="1" dirty="0">
                <a:solidFill>
                  <a:srgbClr val="FF0000"/>
                </a:solidFill>
              </a:rPr>
              <a:t>, </a:t>
            </a:r>
            <a:r>
              <a:rPr lang="cs-CZ" altLang="cs-CZ" b="1" i="1" dirty="0" err="1">
                <a:solidFill>
                  <a:srgbClr val="FF0000"/>
                </a:solidFill>
              </a:rPr>
              <a:t>lumbalis</a:t>
            </a:r>
            <a:r>
              <a:rPr lang="cs-CZ" altLang="cs-CZ" b="1" i="1" dirty="0">
                <a:solidFill>
                  <a:srgbClr val="FF0000"/>
                </a:solidFill>
              </a:rPr>
              <a:t>, </a:t>
            </a:r>
            <a:r>
              <a:rPr lang="cs-CZ" altLang="cs-CZ" b="1" i="1" dirty="0" err="1">
                <a:solidFill>
                  <a:srgbClr val="FF0000"/>
                </a:solidFill>
              </a:rPr>
              <a:t>sacralis</a:t>
            </a:r>
            <a:r>
              <a:rPr lang="cs-CZ" altLang="cs-CZ" b="1" i="1" dirty="0">
                <a:solidFill>
                  <a:srgbClr val="FF0000"/>
                </a:solidFill>
              </a:rPr>
              <a:t> + </a:t>
            </a:r>
            <a:r>
              <a:rPr lang="cs-CZ" altLang="cs-CZ" b="1" i="1" dirty="0" err="1">
                <a:solidFill>
                  <a:srgbClr val="FF0000"/>
                </a:solidFill>
              </a:rPr>
              <a:t>nn</a:t>
            </a:r>
            <a:r>
              <a:rPr lang="cs-CZ" altLang="cs-CZ" b="1" i="1" dirty="0">
                <a:solidFill>
                  <a:srgbClr val="FF0000"/>
                </a:solidFill>
              </a:rPr>
              <a:t>. </a:t>
            </a:r>
            <a:r>
              <a:rPr lang="cs-CZ" altLang="cs-CZ" b="1" i="1" dirty="0" err="1">
                <a:solidFill>
                  <a:srgbClr val="FF0000"/>
                </a:solidFill>
              </a:rPr>
              <a:t>intercostales</a:t>
            </a:r>
            <a:r>
              <a:rPr lang="cs-CZ" altLang="cs-CZ" b="1" i="1" dirty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AutoNum type="arabicPeriod"/>
            </a:pPr>
            <a:endParaRPr lang="cs-CZ" altLang="cs-CZ" b="1" i="1" dirty="0">
              <a:solidFill>
                <a:srgbClr val="FF0000"/>
              </a:solidFill>
            </a:endParaRPr>
          </a:p>
          <a:p>
            <a:r>
              <a:rPr lang="cs-CZ" altLang="cs-CZ" b="1" dirty="0"/>
              <a:t>2. </a:t>
            </a:r>
            <a:r>
              <a:rPr lang="cs-CZ" altLang="cs-CZ" sz="2400" b="1" i="1" dirty="0" err="1">
                <a:solidFill>
                  <a:srgbClr val="FF0000"/>
                </a:solidFill>
              </a:rPr>
              <a:t>rami</a:t>
            </a:r>
            <a:r>
              <a:rPr lang="cs-CZ" altLang="cs-CZ" sz="2000" b="1" i="1" dirty="0">
                <a:solidFill>
                  <a:srgbClr val="FF0000"/>
                </a:solidFill>
              </a:rPr>
              <a:t> </a:t>
            </a:r>
            <a:r>
              <a:rPr lang="cs-CZ" altLang="cs-CZ" b="1" i="1" dirty="0" err="1">
                <a:solidFill>
                  <a:srgbClr val="FF0000"/>
                </a:solidFill>
              </a:rPr>
              <a:t>dor</a:t>
            </a:r>
            <a:r>
              <a:rPr lang="cs-CZ" altLang="cs-CZ" b="1" i="1" dirty="0" err="1">
                <a:solidFill>
                  <a:srgbClr val="0070C0"/>
                </a:solidFill>
              </a:rPr>
              <a:t>sales</a:t>
            </a:r>
            <a:r>
              <a:rPr lang="cs-CZ" altLang="cs-CZ" b="1" i="1" dirty="0">
                <a:solidFill>
                  <a:srgbClr val="FF0000"/>
                </a:solidFill>
              </a:rPr>
              <a:t> </a:t>
            </a:r>
            <a:r>
              <a:rPr lang="cs-CZ" altLang="cs-CZ" b="1" dirty="0"/>
              <a:t>jsou slabší než </a:t>
            </a:r>
            <a:r>
              <a:rPr lang="cs-CZ" altLang="cs-CZ" b="1" dirty="0" err="1"/>
              <a:t>ventrales</a:t>
            </a:r>
            <a:r>
              <a:rPr lang="cs-CZ" altLang="cs-CZ" b="1" dirty="0"/>
              <a:t>, </a:t>
            </a:r>
            <a:r>
              <a:rPr lang="cs-CZ" altLang="cs-CZ" b="1" dirty="0">
                <a:solidFill>
                  <a:srgbClr val="FF0000"/>
                </a:solidFill>
              </a:rPr>
              <a:t>smí</a:t>
            </a:r>
            <a:r>
              <a:rPr lang="cs-CZ" altLang="cs-CZ" b="1" dirty="0">
                <a:solidFill>
                  <a:srgbClr val="0070C0"/>
                </a:solidFill>
              </a:rPr>
              <a:t>šené</a:t>
            </a:r>
            <a:r>
              <a:rPr lang="cs-CZ" altLang="cs-CZ" b="1" dirty="0">
                <a:solidFill>
                  <a:srgbClr val="FF0000"/>
                </a:solidFill>
              </a:rPr>
              <a:t>, </a:t>
            </a:r>
            <a:r>
              <a:rPr lang="cs-CZ" altLang="cs-CZ" b="1" dirty="0"/>
              <a:t>proráží na zadní stranu těla a inervují hluboké zádové svaly a kůži zad</a:t>
            </a:r>
          </a:p>
          <a:p>
            <a:endParaRPr lang="cs-CZ" altLang="cs-CZ" b="1" dirty="0"/>
          </a:p>
          <a:p>
            <a:r>
              <a:rPr lang="cs-CZ" altLang="cs-CZ" b="1" dirty="0"/>
              <a:t>3. </a:t>
            </a:r>
            <a:r>
              <a:rPr lang="cs-CZ" altLang="cs-CZ" b="1" i="1" dirty="0">
                <a:solidFill>
                  <a:srgbClr val="0070C0"/>
                </a:solidFill>
              </a:rPr>
              <a:t>r. </a:t>
            </a:r>
            <a:r>
              <a:rPr lang="cs-CZ" altLang="cs-CZ" b="1" i="1" dirty="0" err="1">
                <a:solidFill>
                  <a:srgbClr val="0070C0"/>
                </a:solidFill>
              </a:rPr>
              <a:t>meningeus</a:t>
            </a:r>
            <a:r>
              <a:rPr lang="cs-CZ" altLang="cs-CZ" b="1" i="1" dirty="0">
                <a:solidFill>
                  <a:srgbClr val="0070C0"/>
                </a:solidFill>
              </a:rPr>
              <a:t> </a:t>
            </a:r>
            <a:r>
              <a:rPr lang="cs-CZ" altLang="cs-CZ" b="1" dirty="0"/>
              <a:t>se vrací do páteřního kanálu a inervuje tvrdou plenu míšní, periost, </a:t>
            </a:r>
            <a:r>
              <a:rPr lang="cs-CZ" altLang="cs-CZ" b="1" i="1" dirty="0" err="1"/>
              <a:t>disci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intervertebrales</a:t>
            </a:r>
            <a:r>
              <a:rPr lang="cs-CZ" altLang="cs-CZ" b="1" i="1" dirty="0"/>
              <a:t> </a:t>
            </a:r>
            <a:r>
              <a:rPr lang="cs-CZ" altLang="cs-CZ" b="1" dirty="0"/>
              <a:t>a vazy páteře</a:t>
            </a:r>
          </a:p>
          <a:p>
            <a:endParaRPr lang="cs-CZ" altLang="cs-CZ" b="1" dirty="0">
              <a:solidFill>
                <a:srgbClr val="FF0000"/>
              </a:solidFill>
            </a:endParaRPr>
          </a:p>
          <a:p>
            <a:r>
              <a:rPr lang="cs-CZ" altLang="cs-CZ" b="1" dirty="0"/>
              <a:t>4. </a:t>
            </a:r>
            <a:r>
              <a:rPr lang="cs-CZ" altLang="cs-CZ" b="1" i="1" dirty="0" err="1">
                <a:solidFill>
                  <a:srgbClr val="00B050"/>
                </a:solidFill>
              </a:rPr>
              <a:t>ramus</a:t>
            </a:r>
            <a:r>
              <a:rPr lang="cs-CZ" altLang="cs-CZ" b="1" i="1" dirty="0">
                <a:solidFill>
                  <a:srgbClr val="00B050"/>
                </a:solidFill>
              </a:rPr>
              <a:t> </a:t>
            </a:r>
            <a:r>
              <a:rPr lang="cs-CZ" altLang="cs-CZ" b="1" i="1" dirty="0" err="1">
                <a:solidFill>
                  <a:srgbClr val="00B050"/>
                </a:solidFill>
              </a:rPr>
              <a:t>communicans</a:t>
            </a:r>
            <a:r>
              <a:rPr lang="cs-CZ" altLang="cs-CZ" b="1" i="1" dirty="0">
                <a:solidFill>
                  <a:srgbClr val="00B050"/>
                </a:solidFill>
              </a:rPr>
              <a:t> </a:t>
            </a:r>
            <a:r>
              <a:rPr lang="cs-CZ" altLang="cs-CZ" b="1" dirty="0"/>
              <a:t>- </a:t>
            </a:r>
            <a:r>
              <a:rPr lang="cs-CZ" altLang="cs-CZ" b="1" dirty="0" err="1"/>
              <a:t>nemyelinizovaná</a:t>
            </a:r>
            <a:r>
              <a:rPr lang="cs-CZ" altLang="cs-CZ" b="1" dirty="0"/>
              <a:t> vlákna - již přepojená v příslušném autonomním gangliu zásobují žlázy, cévy a hladkou a srdeční svalovinu</a:t>
            </a:r>
          </a:p>
        </p:txBody>
      </p:sp>
      <p:pic>
        <p:nvPicPr>
          <p:cNvPr id="5125" name="Picture 5" descr="sejmout0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30"/>
          <a:stretch>
            <a:fillRect/>
          </a:stretch>
        </p:blipFill>
        <p:spPr bwMode="auto">
          <a:xfrm>
            <a:off x="561831" y="3873262"/>
            <a:ext cx="4249737" cy="30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ejmout0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"/>
          <a:stretch>
            <a:fillRect/>
          </a:stretch>
        </p:blipFill>
        <p:spPr bwMode="auto">
          <a:xfrm>
            <a:off x="5590050" y="3825976"/>
            <a:ext cx="3916364" cy="30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7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t="23668" r="5312" b="10623"/>
          <a:stretch/>
        </p:blipFill>
        <p:spPr>
          <a:xfrm>
            <a:off x="327991" y="371385"/>
            <a:ext cx="4999383" cy="287061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635" y="4385000"/>
            <a:ext cx="2693365" cy="20176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 t="16914" r="8019" b="10996"/>
          <a:stretch/>
        </p:blipFill>
        <p:spPr>
          <a:xfrm>
            <a:off x="5327374" y="804178"/>
            <a:ext cx="4253948" cy="54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41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71500" y="549276"/>
            <a:ext cx="9197975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b="1" dirty="0"/>
              <a:t>Rozdíl </a:t>
            </a:r>
            <a:r>
              <a:rPr lang="cs-CZ" altLang="cs-CZ" b="1" i="1" dirty="0"/>
              <a:t>radix </a:t>
            </a:r>
            <a:r>
              <a:rPr lang="cs-CZ" altLang="cs-CZ" b="1" i="1" dirty="0" err="1"/>
              <a:t>anterior</a:t>
            </a:r>
            <a:r>
              <a:rPr lang="cs-CZ" altLang="cs-CZ" b="1" i="1" dirty="0"/>
              <a:t> x </a:t>
            </a:r>
            <a:r>
              <a:rPr lang="cs-CZ" altLang="cs-CZ" b="1" i="1" dirty="0" err="1"/>
              <a:t>ramus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ventralis</a:t>
            </a:r>
            <a:r>
              <a:rPr lang="cs-CZ" altLang="cs-CZ" b="1" i="1" dirty="0"/>
              <a:t> </a:t>
            </a:r>
            <a:r>
              <a:rPr lang="cs-CZ" altLang="cs-CZ" b="1" dirty="0"/>
              <a:t>!!!</a:t>
            </a:r>
          </a:p>
          <a:p>
            <a:r>
              <a:rPr lang="cs-CZ" altLang="cs-CZ" b="1" dirty="0"/>
              <a:t>            </a:t>
            </a:r>
            <a:r>
              <a:rPr lang="cs-CZ" altLang="cs-CZ" b="1" i="1" dirty="0"/>
              <a:t>radix </a:t>
            </a:r>
            <a:r>
              <a:rPr lang="cs-CZ" altLang="cs-CZ" b="1" i="1" dirty="0" err="1"/>
              <a:t>posterior</a:t>
            </a:r>
            <a:r>
              <a:rPr lang="cs-CZ" altLang="cs-CZ" b="1" i="1" dirty="0"/>
              <a:t> x </a:t>
            </a:r>
            <a:r>
              <a:rPr lang="cs-CZ" altLang="cs-CZ" b="1" i="1" dirty="0" err="1"/>
              <a:t>ramus</a:t>
            </a:r>
            <a:r>
              <a:rPr lang="cs-CZ" altLang="cs-CZ" b="1" i="1" dirty="0"/>
              <a:t> dorsalis </a:t>
            </a:r>
            <a:r>
              <a:rPr lang="cs-CZ" altLang="cs-CZ" b="1" dirty="0"/>
              <a:t>!!!</a:t>
            </a:r>
          </a:p>
          <a:p>
            <a:endParaRPr lang="cs-CZ" altLang="cs-CZ" b="1" dirty="0"/>
          </a:p>
          <a:p>
            <a:r>
              <a:rPr lang="cs-CZ" altLang="cs-CZ" sz="3200" b="1" dirty="0">
                <a:solidFill>
                  <a:srgbClr val="C00000"/>
                </a:solidFill>
              </a:rPr>
              <a:t>31 párů míšních nervů</a:t>
            </a:r>
          </a:p>
          <a:p>
            <a:endParaRPr lang="cs-CZ" altLang="cs-CZ" b="1" dirty="0">
              <a:solidFill>
                <a:srgbClr val="C00000"/>
              </a:solidFill>
            </a:endParaRPr>
          </a:p>
          <a:p>
            <a:r>
              <a:rPr lang="cs-CZ" altLang="cs-CZ" b="1" dirty="0"/>
              <a:t>krční spinální nervy C1-8 (první vystupuje mezi atlasem a týlní kostí, poslední  mezi C7 a Th1)</a:t>
            </a:r>
          </a:p>
          <a:p>
            <a:r>
              <a:rPr lang="cs-CZ" altLang="cs-CZ" b="1" dirty="0" err="1"/>
              <a:t>Th</a:t>
            </a:r>
            <a:r>
              <a:rPr lang="cs-CZ" altLang="cs-CZ" b="1" dirty="0"/>
              <a:t> – 12</a:t>
            </a:r>
          </a:p>
          <a:p>
            <a:r>
              <a:rPr lang="cs-CZ" altLang="cs-CZ" b="1" dirty="0"/>
              <a:t>  L  –  5</a:t>
            </a:r>
          </a:p>
          <a:p>
            <a:r>
              <a:rPr lang="cs-CZ" altLang="cs-CZ" b="1" dirty="0"/>
              <a:t>  S  –  5</a:t>
            </a:r>
          </a:p>
          <a:p>
            <a:r>
              <a:rPr lang="cs-CZ" altLang="cs-CZ" b="1" dirty="0"/>
              <a:t>Co  –  1</a:t>
            </a:r>
          </a:p>
          <a:p>
            <a:endParaRPr lang="cs-CZ" altLang="cs-CZ" b="1" dirty="0"/>
          </a:p>
          <a:p>
            <a:endParaRPr lang="cs-CZ" altLang="cs-CZ" b="1" dirty="0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51299" y="3551406"/>
            <a:ext cx="67675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dirty="0"/>
              <a:t>Nervosvalová (</a:t>
            </a:r>
            <a:r>
              <a:rPr lang="cs-CZ" altLang="cs-CZ" b="1" dirty="0"/>
              <a:t>motorická ploténka</a:t>
            </a:r>
            <a:r>
              <a:rPr lang="cs-CZ" altLang="cs-CZ" dirty="0"/>
              <a:t> </a:t>
            </a:r>
            <a:r>
              <a:rPr lang="cs-CZ" altLang="cs-CZ" b="1" dirty="0"/>
              <a:t>- mediátorem je </a:t>
            </a:r>
            <a:r>
              <a:rPr lang="cs-CZ" altLang="cs-CZ" b="1" i="1" dirty="0"/>
              <a:t>acetylcholin</a:t>
            </a:r>
            <a:r>
              <a:rPr lang="cs-CZ" altLang="cs-CZ" b="1" dirty="0"/>
              <a:t>) </a:t>
            </a:r>
          </a:p>
          <a:p>
            <a:r>
              <a:rPr lang="cs-CZ" altLang="cs-CZ" b="1" dirty="0"/>
              <a:t>– impulzy z nervového vlákna se přenášejí na svalové vlákno, které reaguje stahem.</a:t>
            </a:r>
          </a:p>
        </p:txBody>
      </p:sp>
      <p:pic>
        <p:nvPicPr>
          <p:cNvPr id="4102" name="Picture 6" descr="sejmout0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05"/>
          <a:stretch>
            <a:fillRect/>
          </a:stretch>
        </p:blipFill>
        <p:spPr bwMode="auto">
          <a:xfrm>
            <a:off x="7385235" y="2613025"/>
            <a:ext cx="4923157" cy="325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5" r="50798"/>
          <a:stretch/>
        </p:blipFill>
        <p:spPr>
          <a:xfrm>
            <a:off x="2662177" y="4223534"/>
            <a:ext cx="1837634" cy="245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49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-671480" y="1973293"/>
          <a:ext cx="3294062" cy="545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1943404" imgH="3215669" progId="Paint.Picture">
                  <p:embed/>
                </p:oleObj>
              </mc:Choice>
              <mc:Fallback>
                <p:oleObj name="rastrový obrázek" r:id="rId3" imgW="1943404" imgH="321566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71480" y="1973293"/>
                        <a:ext cx="3294062" cy="5451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448300" y="1052513"/>
            <a:ext cx="3581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u="sng" dirty="0">
                <a:solidFill>
                  <a:srgbClr val="800000"/>
                </a:solidFill>
                <a:latin typeface="Arial" panose="020B0604020202020204" pitchFamily="34" charset="0"/>
              </a:rPr>
              <a:t>Hlavové nervy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</a:rPr>
              <a:t>( III. – XII.)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519738" y="1773238"/>
            <a:ext cx="243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u="sng" dirty="0">
                <a:solidFill>
                  <a:srgbClr val="800000"/>
                </a:solidFill>
                <a:latin typeface="Arial" panose="020B0604020202020204" pitchFamily="34" charset="0"/>
              </a:rPr>
              <a:t>Míšní nervy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</a:rPr>
              <a:t>(31)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8382000" y="1557338"/>
            <a:ext cx="31348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dirty="0">
                <a:latin typeface="Arial" panose="020B0604020202020204" pitchFamily="34" charset="0"/>
              </a:rPr>
              <a:t>zadní větve </a:t>
            </a:r>
            <a:r>
              <a:rPr lang="cs-CZ" altLang="cs-CZ" sz="2000" dirty="0" err="1">
                <a:latin typeface="Arial" panose="020B0604020202020204" pitchFamily="34" charset="0"/>
              </a:rPr>
              <a:t>rr</a:t>
            </a:r>
            <a:r>
              <a:rPr lang="cs-CZ" altLang="cs-CZ" sz="2000" dirty="0">
                <a:latin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</a:rPr>
              <a:t>dorsales</a:t>
            </a:r>
            <a:endParaRPr lang="cs-CZ" altLang="cs-CZ" sz="2000" dirty="0">
              <a:latin typeface="Arial" panose="020B0604020202020204" pitchFamily="34" charset="0"/>
            </a:endParaRPr>
          </a:p>
          <a:p>
            <a:r>
              <a:rPr lang="cs-CZ" altLang="cs-CZ" sz="1600" dirty="0" err="1">
                <a:latin typeface="Arial" panose="020B0604020202020204" pitchFamily="34" charset="0"/>
              </a:rPr>
              <a:t>epaxiální</a:t>
            </a:r>
            <a:r>
              <a:rPr lang="cs-CZ" altLang="cs-CZ" sz="1600" dirty="0">
                <a:latin typeface="Arial" panose="020B0604020202020204" pitchFamily="34" charset="0"/>
              </a:rPr>
              <a:t> svalstvo</a:t>
            </a:r>
          </a:p>
        </p:txBody>
      </p:sp>
      <p:grpSp>
        <p:nvGrpSpPr>
          <p:cNvPr id="23621" name="Group 69"/>
          <p:cNvGrpSpPr>
            <a:grpSpLocks/>
          </p:cNvGrpSpPr>
          <p:nvPr/>
        </p:nvGrpSpPr>
        <p:grpSpPr bwMode="auto">
          <a:xfrm>
            <a:off x="661988" y="3171825"/>
            <a:ext cx="1066800" cy="2019300"/>
            <a:chOff x="1056" y="1008"/>
            <a:chExt cx="672" cy="1272"/>
          </a:xfrm>
        </p:grpSpPr>
        <p:grpSp>
          <p:nvGrpSpPr>
            <p:cNvPr id="23571" name="Group 19"/>
            <p:cNvGrpSpPr>
              <a:grpSpLocks/>
            </p:cNvGrpSpPr>
            <p:nvPr/>
          </p:nvGrpSpPr>
          <p:grpSpPr bwMode="auto">
            <a:xfrm>
              <a:off x="1200" y="1008"/>
              <a:ext cx="240" cy="288"/>
              <a:chOff x="3456" y="2736"/>
              <a:chExt cx="336" cy="384"/>
            </a:xfrm>
          </p:grpSpPr>
          <p:sp>
            <p:nvSpPr>
              <p:cNvPr id="23561" name="Line 9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2" name="Line 10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4" name="Line 12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6" name="Line 14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8" name="Line 16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69" name="Line 17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0" name="Line 18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572" name="Group 20"/>
            <p:cNvGrpSpPr>
              <a:grpSpLocks/>
            </p:cNvGrpSpPr>
            <p:nvPr/>
          </p:nvGrpSpPr>
          <p:grpSpPr bwMode="auto">
            <a:xfrm>
              <a:off x="1488" y="1248"/>
              <a:ext cx="240" cy="240"/>
              <a:chOff x="3456" y="2736"/>
              <a:chExt cx="336" cy="384"/>
            </a:xfrm>
          </p:grpSpPr>
          <p:sp>
            <p:nvSpPr>
              <p:cNvPr id="23573" name="Line 21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4" name="Line 22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5" name="Line 23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6" name="Line 24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7" name="Line 25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8" name="Line 26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79" name="Line 27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596" name="Group 44"/>
            <p:cNvGrpSpPr>
              <a:grpSpLocks/>
            </p:cNvGrpSpPr>
            <p:nvPr/>
          </p:nvGrpSpPr>
          <p:grpSpPr bwMode="auto">
            <a:xfrm>
              <a:off x="1200" y="1776"/>
              <a:ext cx="240" cy="240"/>
              <a:chOff x="3456" y="2736"/>
              <a:chExt cx="336" cy="384"/>
            </a:xfrm>
          </p:grpSpPr>
          <p:sp>
            <p:nvSpPr>
              <p:cNvPr id="23597" name="Line 45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98" name="Line 46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599" name="Line 47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0" name="Line 48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1" name="Line 49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2" name="Line 50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3" name="Line 51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3604" name="Group 52"/>
            <p:cNvGrpSpPr>
              <a:grpSpLocks/>
            </p:cNvGrpSpPr>
            <p:nvPr/>
          </p:nvGrpSpPr>
          <p:grpSpPr bwMode="auto">
            <a:xfrm>
              <a:off x="1200" y="2040"/>
              <a:ext cx="240" cy="240"/>
              <a:chOff x="3456" y="2736"/>
              <a:chExt cx="336" cy="384"/>
            </a:xfrm>
          </p:grpSpPr>
          <p:sp>
            <p:nvSpPr>
              <p:cNvPr id="23605" name="Line 53"/>
              <p:cNvSpPr>
                <a:spLocks noChangeShapeType="1"/>
              </p:cNvSpPr>
              <p:nvPr/>
            </p:nvSpPr>
            <p:spPr bwMode="auto">
              <a:xfrm>
                <a:off x="3552" y="2784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6" name="Line 54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7" name="Line 55"/>
              <p:cNvSpPr>
                <a:spLocks noChangeShapeType="1"/>
              </p:cNvSpPr>
              <p:nvPr/>
            </p:nvSpPr>
            <p:spPr bwMode="auto">
              <a:xfrm>
                <a:off x="3456" y="2880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8" name="Line 56"/>
              <p:cNvSpPr>
                <a:spLocks noChangeShapeType="1"/>
              </p:cNvSpPr>
              <p:nvPr/>
            </p:nvSpPr>
            <p:spPr bwMode="auto">
              <a:xfrm flipH="1">
                <a:off x="3504" y="2784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09" name="Line 57"/>
              <p:cNvSpPr>
                <a:spLocks noChangeShapeType="1"/>
              </p:cNvSpPr>
              <p:nvPr/>
            </p:nvSpPr>
            <p:spPr bwMode="auto">
              <a:xfrm>
                <a:off x="3600" y="2736"/>
                <a:ext cx="192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10" name="Line 58"/>
              <p:cNvSpPr>
                <a:spLocks noChangeShapeType="1"/>
              </p:cNvSpPr>
              <p:nvPr/>
            </p:nvSpPr>
            <p:spPr bwMode="auto">
              <a:xfrm flipH="1">
                <a:off x="3552" y="2832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611" name="Line 59"/>
              <p:cNvSpPr>
                <a:spLocks noChangeShapeType="1"/>
              </p:cNvSpPr>
              <p:nvPr/>
            </p:nvSpPr>
            <p:spPr bwMode="auto">
              <a:xfrm flipH="1">
                <a:off x="3456" y="2736"/>
                <a:ext cx="24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3612" name="Line 60"/>
            <p:cNvSpPr>
              <a:spLocks noChangeShapeType="1"/>
            </p:cNvSpPr>
            <p:nvPr/>
          </p:nvSpPr>
          <p:spPr bwMode="auto">
            <a:xfrm>
              <a:off x="1056" y="1296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3" name="Line 61"/>
            <p:cNvSpPr>
              <a:spLocks noChangeShapeType="1"/>
            </p:cNvSpPr>
            <p:nvPr/>
          </p:nvSpPr>
          <p:spPr bwMode="auto">
            <a:xfrm>
              <a:off x="1056" y="1392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4" name="Line 62"/>
            <p:cNvSpPr>
              <a:spLocks noChangeShapeType="1"/>
            </p:cNvSpPr>
            <p:nvPr/>
          </p:nvSpPr>
          <p:spPr bwMode="auto">
            <a:xfrm>
              <a:off x="1104" y="1536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5" name="Line 63"/>
            <p:cNvSpPr>
              <a:spLocks noChangeShapeType="1"/>
            </p:cNvSpPr>
            <p:nvPr/>
          </p:nvSpPr>
          <p:spPr bwMode="auto">
            <a:xfrm>
              <a:off x="1104" y="1632"/>
              <a:ext cx="24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6" name="Line 64"/>
            <p:cNvSpPr>
              <a:spLocks noChangeShapeType="1"/>
            </p:cNvSpPr>
            <p:nvPr/>
          </p:nvSpPr>
          <p:spPr bwMode="auto">
            <a:xfrm flipV="1">
              <a:off x="1296" y="1344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7" name="Line 65"/>
            <p:cNvSpPr>
              <a:spLocks noChangeShapeType="1"/>
            </p:cNvSpPr>
            <p:nvPr/>
          </p:nvSpPr>
          <p:spPr bwMode="auto">
            <a:xfrm flipV="1">
              <a:off x="1296" y="1440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8" name="Line 66"/>
            <p:cNvSpPr>
              <a:spLocks noChangeShapeType="1"/>
            </p:cNvSpPr>
            <p:nvPr/>
          </p:nvSpPr>
          <p:spPr bwMode="auto">
            <a:xfrm flipV="1">
              <a:off x="1344" y="1584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619" name="Line 67"/>
            <p:cNvSpPr>
              <a:spLocks noChangeShapeType="1"/>
            </p:cNvSpPr>
            <p:nvPr/>
          </p:nvSpPr>
          <p:spPr bwMode="auto">
            <a:xfrm flipV="1">
              <a:off x="1344" y="1680"/>
              <a:ext cx="192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627" name="Line 75"/>
          <p:cNvSpPr>
            <a:spLocks noChangeShapeType="1"/>
          </p:cNvSpPr>
          <p:nvPr/>
        </p:nvSpPr>
        <p:spPr bwMode="auto">
          <a:xfrm flipV="1">
            <a:off x="7896225" y="1773238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628" name="Line 76"/>
          <p:cNvSpPr>
            <a:spLocks noChangeShapeType="1"/>
          </p:cNvSpPr>
          <p:nvPr/>
        </p:nvSpPr>
        <p:spPr bwMode="auto">
          <a:xfrm>
            <a:off x="7896225" y="2349500"/>
            <a:ext cx="457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629" name="Text Box 77"/>
          <p:cNvSpPr txBox="1">
            <a:spLocks noChangeArrowheads="1"/>
          </p:cNvSpPr>
          <p:nvPr/>
        </p:nvSpPr>
        <p:spPr bwMode="auto">
          <a:xfrm>
            <a:off x="8401049" y="2420938"/>
            <a:ext cx="33356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dirty="0">
                <a:latin typeface="Arial" panose="020B0604020202020204" pitchFamily="34" charset="0"/>
              </a:rPr>
              <a:t>přední větve </a:t>
            </a:r>
            <a:r>
              <a:rPr lang="cs-CZ" altLang="cs-CZ" sz="2000" dirty="0" err="1">
                <a:latin typeface="Arial" panose="020B0604020202020204" pitchFamily="34" charset="0"/>
              </a:rPr>
              <a:t>rr</a:t>
            </a:r>
            <a:r>
              <a:rPr lang="cs-CZ" altLang="cs-CZ" sz="2000" dirty="0">
                <a:latin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</a:rPr>
              <a:t>ventrales</a:t>
            </a:r>
            <a:endParaRPr lang="cs-CZ" altLang="cs-CZ" sz="2000" dirty="0">
              <a:latin typeface="Arial" panose="020B0604020202020204" pitchFamily="34" charset="0"/>
            </a:endParaRPr>
          </a:p>
          <a:p>
            <a:r>
              <a:rPr lang="cs-CZ" altLang="cs-CZ" sz="1600" dirty="0" err="1">
                <a:latin typeface="Arial" panose="020B0604020202020204" pitchFamily="34" charset="0"/>
              </a:rPr>
              <a:t>hypaxiální</a:t>
            </a:r>
            <a:r>
              <a:rPr lang="cs-CZ" altLang="cs-CZ" sz="1600" dirty="0">
                <a:latin typeface="Arial" panose="020B0604020202020204" pitchFamily="34" charset="0"/>
              </a:rPr>
              <a:t> svalstvo</a:t>
            </a:r>
          </a:p>
        </p:txBody>
      </p:sp>
      <p:sp>
        <p:nvSpPr>
          <p:cNvPr id="23632" name="Text Box 80"/>
          <p:cNvSpPr txBox="1">
            <a:spLocks noChangeArrowheads="1"/>
          </p:cNvSpPr>
          <p:nvPr/>
        </p:nvSpPr>
        <p:spPr bwMode="auto">
          <a:xfrm>
            <a:off x="3863976" y="115889"/>
            <a:ext cx="54721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>
                <a:solidFill>
                  <a:srgbClr val="800000"/>
                </a:solidFill>
                <a:latin typeface="Arial" panose="020B0604020202020204" pitchFamily="34" charset="0"/>
              </a:rPr>
              <a:t>Inervace kosterních svalů</a:t>
            </a:r>
          </a:p>
          <a:p>
            <a:r>
              <a:rPr lang="cs-CZ" altLang="cs-CZ" sz="2000" b="1">
                <a:solidFill>
                  <a:srgbClr val="800000"/>
                </a:solidFill>
                <a:latin typeface="Arial" panose="020B0604020202020204" pitchFamily="34" charset="0"/>
              </a:rPr>
              <a:t>     Epaxiální, hypaxiální svalstvo</a:t>
            </a:r>
          </a:p>
        </p:txBody>
      </p:sp>
      <p:sp>
        <p:nvSpPr>
          <p:cNvPr id="23633" name="Text Box 81"/>
          <p:cNvSpPr txBox="1">
            <a:spLocks noChangeArrowheads="1"/>
          </p:cNvSpPr>
          <p:nvPr/>
        </p:nvSpPr>
        <p:spPr bwMode="auto">
          <a:xfrm>
            <a:off x="9144000" y="3814762"/>
            <a:ext cx="2987675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cervicalis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brachialis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 err="1">
                <a:latin typeface="Arial Unicode MS" pitchFamily="34" charset="-128"/>
              </a:rPr>
              <a:t>nn</a:t>
            </a:r>
            <a:r>
              <a:rPr lang="cs-CZ" altLang="cs-CZ" sz="2400" b="1" dirty="0">
                <a:latin typeface="Arial Unicode MS" pitchFamily="34" charset="-128"/>
              </a:rPr>
              <a:t>. </a:t>
            </a:r>
            <a:r>
              <a:rPr lang="cs-CZ" altLang="cs-CZ" sz="2400" b="1" dirty="0" err="1">
                <a:latin typeface="Arial Unicode MS" pitchFamily="34" charset="-128"/>
              </a:rPr>
              <a:t>intercostales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lumbalis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r>
              <a:rPr lang="cs-CZ" altLang="cs-CZ" sz="2400" b="1" dirty="0">
                <a:latin typeface="Arial Unicode MS" pitchFamily="34" charset="-128"/>
              </a:rPr>
              <a:t>plexus </a:t>
            </a:r>
            <a:r>
              <a:rPr lang="cs-CZ" altLang="cs-CZ" sz="2400" b="1" dirty="0" err="1">
                <a:latin typeface="Arial Unicode MS" pitchFamily="34" charset="-128"/>
              </a:rPr>
              <a:t>sacralis</a:t>
            </a:r>
            <a:endParaRPr lang="cs-CZ" altLang="cs-CZ" sz="2400" b="1" dirty="0">
              <a:latin typeface="Arial Unicode MS" pitchFamily="34" charset="-128"/>
            </a:endParaRPr>
          </a:p>
          <a:p>
            <a:pPr>
              <a:spcBef>
                <a:spcPct val="50000"/>
              </a:spcBef>
            </a:pPr>
            <a:endParaRPr lang="cs-CZ" altLang="cs-CZ" b="1" dirty="0">
              <a:latin typeface="Arial Unicode MS" pitchFamily="34" charset="-12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" y="26987"/>
            <a:ext cx="2741385" cy="267452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835291" y="514350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Svaly se vyvíjejí ze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somitů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, jejich laterální části. Ta se diferencuje do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dermomyotomů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 Každý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myotom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se rozdělí na </a:t>
            </a:r>
            <a:r>
              <a:rPr 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epaxiální</a:t>
            </a:r>
            <a:r>
              <a:rPr 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oddíl (dorsální) a </a:t>
            </a:r>
            <a:r>
              <a:rPr 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hypaxiální</a:t>
            </a:r>
            <a:r>
              <a:rPr 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oddíl (ventrální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6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460375" y="564053"/>
            <a:ext cx="11455400" cy="617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145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717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                         </a:t>
            </a:r>
          </a:p>
          <a:p>
            <a:pPr eaLnBrk="1" hangingPunct="1"/>
            <a:r>
              <a:rPr lang="cs-CZ" altLang="cs-CZ" sz="3600" dirty="0">
                <a:solidFill>
                  <a:schemeClr val="tx1"/>
                </a:solidFill>
              </a:rPr>
              <a:t>         </a:t>
            </a:r>
            <a:r>
              <a:rPr lang="cs-CZ" altLang="cs-CZ" sz="3600" dirty="0" err="1">
                <a:solidFill>
                  <a:srgbClr val="C00000"/>
                </a:solidFill>
              </a:rPr>
              <a:t>Neurohumorální</a:t>
            </a:r>
            <a:r>
              <a:rPr lang="cs-CZ" altLang="cs-CZ" sz="3600" dirty="0">
                <a:solidFill>
                  <a:srgbClr val="C00000"/>
                </a:solidFill>
              </a:rPr>
              <a:t> řízení organismu</a:t>
            </a:r>
          </a:p>
          <a:p>
            <a:pPr eaLnBrk="1" hangingPunct="1"/>
            <a:endParaRPr lang="cs-CZ" altLang="cs-CZ" dirty="0">
              <a:solidFill>
                <a:srgbClr val="FF0000"/>
              </a:solidFill>
            </a:endParaRPr>
          </a:p>
          <a:p>
            <a:pPr lvl="1" eaLnBrk="1" hangingPunct="1"/>
            <a:endParaRPr lang="cs-CZ" altLang="cs-CZ" dirty="0">
              <a:solidFill>
                <a:schemeClr val="tx1"/>
              </a:solidFill>
            </a:endParaRPr>
          </a:p>
          <a:p>
            <a:pPr lvl="1" eaLnBrk="1" hangingPunct="1"/>
            <a:r>
              <a:rPr lang="cs-CZ" altLang="cs-CZ" dirty="0">
                <a:solidFill>
                  <a:srgbClr val="C00000"/>
                </a:solidFill>
              </a:rPr>
              <a:t>             Nervová soustava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               ■ </a:t>
            </a:r>
            <a:r>
              <a:rPr lang="cs-CZ" altLang="cs-CZ" sz="2000" dirty="0">
                <a:solidFill>
                  <a:schemeClr val="tx1"/>
                </a:solidFill>
              </a:rPr>
              <a:t>morfologicky a funkčně vysoce specializovaná tkáň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                  ■ zprostředkuje vztahy mezi vnějším prostředím a organismem a mezi orgány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                     uvnitř organismu </a:t>
            </a:r>
            <a:r>
              <a:rPr lang="cs-CZ" altLang="cs-CZ" sz="1400" dirty="0">
                <a:solidFill>
                  <a:schemeClr val="tx1"/>
                </a:solidFill>
              </a:rPr>
              <a:t>(k udržení homeostázy)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                  ■ přijímá, třídí a vytváří signály - </a:t>
            </a:r>
            <a:r>
              <a:rPr lang="cs-CZ" altLang="cs-CZ" sz="2000" u="sng" dirty="0">
                <a:solidFill>
                  <a:schemeClr val="tx1"/>
                </a:solidFill>
              </a:rPr>
              <a:t>vzrušivost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                  ■ zabezpečuje jejich šíření - </a:t>
            </a:r>
            <a:r>
              <a:rPr lang="cs-CZ" altLang="cs-CZ" sz="2000" u="sng" dirty="0">
                <a:solidFill>
                  <a:schemeClr val="tx1"/>
                </a:solidFill>
              </a:rPr>
              <a:t>vodivost</a:t>
            </a:r>
          </a:p>
          <a:p>
            <a:pPr>
              <a:lnSpc>
                <a:spcPct val="135000"/>
              </a:lnSpc>
              <a:spcBef>
                <a:spcPct val="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                  ■ informace </a:t>
            </a:r>
            <a:r>
              <a:rPr lang="cs-CZ" altLang="cs-CZ" sz="2000" u="sng" dirty="0">
                <a:solidFill>
                  <a:schemeClr val="tx1"/>
                </a:solidFill>
              </a:rPr>
              <a:t>zpracovává</a:t>
            </a:r>
            <a:r>
              <a:rPr lang="cs-CZ" altLang="cs-CZ" sz="2000" dirty="0">
                <a:solidFill>
                  <a:schemeClr val="tx1"/>
                </a:solidFill>
              </a:rPr>
              <a:t> a zajišťuje jejich </a:t>
            </a:r>
            <a:r>
              <a:rPr lang="cs-CZ" altLang="cs-CZ" sz="2000" u="sng" dirty="0">
                <a:solidFill>
                  <a:schemeClr val="tx1"/>
                </a:solidFill>
              </a:rPr>
              <a:t>odpověď</a:t>
            </a: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lvl="1"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endParaRPr lang="cs-CZ" altLang="cs-CZ" dirty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2135188" y="53721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2351088" y="5588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1884B5-E9DA-C180-F5FF-C915CE5A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940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-525025" y="1041944"/>
            <a:ext cx="1172468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60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 nervová soustava</a:t>
            </a:r>
          </a:p>
          <a:p>
            <a:pPr algn="ctr"/>
            <a:endParaRPr lang="cs-CZ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     a) Míšní nervy </a:t>
            </a:r>
          </a:p>
          <a:p>
            <a:pPr algn="ctr"/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sz="4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Hlavové nervy</a:t>
            </a:r>
          </a:p>
          <a:p>
            <a:pPr algn="ctr"/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c) Autonomní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(vegetativní) </a:t>
            </a:r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nervy</a:t>
            </a:r>
          </a:p>
        </p:txBody>
      </p:sp>
    </p:spTree>
    <p:extLst>
      <p:ext uri="{BB962C8B-B14F-4D97-AF65-F5344CB8AC3E}">
        <p14:creationId xmlns:p14="http://schemas.microsoft.com/office/powerpoint/2010/main" val="1337702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can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914400"/>
            <a:ext cx="68580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4799014" y="4899025"/>
            <a:ext cx="18573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/>
          </a:p>
        </p:txBody>
      </p:sp>
      <p:sp>
        <p:nvSpPr>
          <p:cNvPr id="6148" name="AutoShape 9"/>
          <p:cNvSpPr>
            <a:spLocks noChangeArrowheads="1"/>
          </p:cNvSpPr>
          <p:nvPr/>
        </p:nvSpPr>
        <p:spPr bwMode="auto">
          <a:xfrm>
            <a:off x="6689725" y="3473451"/>
            <a:ext cx="185738" cy="10271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149" name="AutoShape 15"/>
          <p:cNvSpPr>
            <a:spLocks noChangeArrowheads="1"/>
          </p:cNvSpPr>
          <p:nvPr/>
        </p:nvSpPr>
        <p:spPr bwMode="auto">
          <a:xfrm>
            <a:off x="4530725" y="3294063"/>
            <a:ext cx="3671888" cy="519112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cs-CZ"/>
          </a:p>
        </p:txBody>
      </p:sp>
      <p:sp>
        <p:nvSpPr>
          <p:cNvPr id="11270" name="Text Box 18"/>
          <p:cNvSpPr txBox="1">
            <a:spLocks noChangeArrowheads="1"/>
          </p:cNvSpPr>
          <p:nvPr/>
        </p:nvSpPr>
        <p:spPr bwMode="auto">
          <a:xfrm>
            <a:off x="2111376" y="3913188"/>
            <a:ext cx="3175869" cy="1131079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u="sng" dirty="0">
                <a:latin typeface="Arial" panose="020B0604020202020204" pitchFamily="34" charset="0"/>
              </a:rPr>
              <a:t>Neurony z </a:t>
            </a:r>
            <a:r>
              <a:rPr lang="cs-CZ" altLang="cs-CZ" sz="1350" b="1" u="sng" dirty="0" err="1">
                <a:solidFill>
                  <a:srgbClr val="0070C0"/>
                </a:solidFill>
                <a:latin typeface="Arial" panose="020B0604020202020204" pitchFamily="34" charset="0"/>
              </a:rPr>
              <a:t>alární</a:t>
            </a:r>
            <a:r>
              <a:rPr lang="cs-CZ" altLang="cs-CZ" sz="1350" b="1" u="sng" dirty="0">
                <a:solidFill>
                  <a:srgbClr val="0070C0"/>
                </a:solidFill>
                <a:latin typeface="Arial" panose="020B0604020202020204" pitchFamily="34" charset="0"/>
              </a:rPr>
              <a:t> ploténky </a:t>
            </a:r>
            <a:r>
              <a:rPr lang="cs-CZ" altLang="cs-CZ" sz="1350" u="sng" dirty="0">
                <a:latin typeface="Arial" panose="020B0604020202020204" pitchFamily="34" charset="0"/>
              </a:rPr>
              <a:t>- zóny</a:t>
            </a:r>
            <a:r>
              <a:rPr lang="cs-CZ" altLang="cs-CZ" sz="1350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>
                <a:solidFill>
                  <a:srgbClr val="00B0F0"/>
                </a:solidFill>
                <a:latin typeface="Arial" panose="020B0604020202020204" pitchFamily="34" charset="0"/>
              </a:rPr>
              <a:t>Somatosensitivní</a:t>
            </a:r>
            <a:r>
              <a:rPr lang="cs-CZ" altLang="cs-CZ" sz="1350" b="1" dirty="0">
                <a:solidFill>
                  <a:srgbClr val="00B0F0"/>
                </a:solidFill>
                <a:latin typeface="Arial" panose="020B0604020202020204" pitchFamily="34" charset="0"/>
              </a:rPr>
              <a:t>/</a:t>
            </a:r>
            <a:r>
              <a:rPr lang="cs-CZ" altLang="cs-CZ" sz="1350" b="1" dirty="0" err="1">
                <a:solidFill>
                  <a:srgbClr val="00B0F0"/>
                </a:solidFill>
                <a:latin typeface="Arial" panose="020B0604020202020204" pitchFamily="34" charset="0"/>
              </a:rPr>
              <a:t>somatosenzorické</a:t>
            </a:r>
            <a:endParaRPr lang="cs-CZ" altLang="cs-CZ" sz="1350" b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>
                <a:solidFill>
                  <a:srgbClr val="0070C0"/>
                </a:solidFill>
                <a:latin typeface="Arial" panose="020B0604020202020204" pitchFamily="34" charset="0"/>
              </a:rPr>
              <a:t>Viscerosensitivní</a:t>
            </a:r>
            <a:r>
              <a:rPr lang="cs-CZ" altLang="cs-CZ" sz="1350" b="1" dirty="0">
                <a:solidFill>
                  <a:srgbClr val="0070C0"/>
                </a:solidFill>
                <a:latin typeface="Arial" panose="020B0604020202020204" pitchFamily="34" charset="0"/>
              </a:rPr>
              <a:t>/</a:t>
            </a:r>
            <a:r>
              <a:rPr lang="cs-CZ" altLang="cs-CZ" sz="1350" b="1" dirty="0" err="1">
                <a:solidFill>
                  <a:srgbClr val="0070C0"/>
                </a:solidFill>
                <a:latin typeface="Arial" panose="020B0604020202020204" pitchFamily="34" charset="0"/>
              </a:rPr>
              <a:t>viscerosenzorické</a:t>
            </a:r>
            <a:endParaRPr lang="cs-CZ" altLang="cs-CZ" sz="135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dirty="0">
              <a:latin typeface="Arial" panose="020B0604020202020204" pitchFamily="34" charset="0"/>
            </a:endParaRPr>
          </a:p>
        </p:txBody>
      </p:sp>
      <p:sp>
        <p:nvSpPr>
          <p:cNvPr id="11271" name="Text Box 19"/>
          <p:cNvSpPr txBox="1">
            <a:spLocks noChangeArrowheads="1"/>
          </p:cNvSpPr>
          <p:nvPr/>
        </p:nvSpPr>
        <p:spPr bwMode="auto">
          <a:xfrm>
            <a:off x="7731126" y="3913188"/>
            <a:ext cx="2935288" cy="154622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u="sng" dirty="0">
                <a:latin typeface="Arial" panose="020B0604020202020204" pitchFamily="34" charset="0"/>
              </a:rPr>
              <a:t>Neurony z </a:t>
            </a:r>
            <a:r>
              <a:rPr lang="cs-CZ" altLang="cs-CZ" sz="1350" b="1" u="sng" dirty="0">
                <a:solidFill>
                  <a:srgbClr val="C00000"/>
                </a:solidFill>
                <a:latin typeface="Arial" panose="020B0604020202020204" pitchFamily="34" charset="0"/>
              </a:rPr>
              <a:t>bazální ploténky </a:t>
            </a:r>
            <a:r>
              <a:rPr lang="cs-CZ" altLang="cs-CZ" sz="1350" u="sng" dirty="0">
                <a:latin typeface="Arial" panose="020B0604020202020204" pitchFamily="34" charset="0"/>
              </a:rPr>
              <a:t>- zóny</a:t>
            </a:r>
            <a:r>
              <a:rPr lang="cs-CZ" altLang="cs-CZ" sz="1350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>
                <a:solidFill>
                  <a:srgbClr val="FF0000"/>
                </a:solidFill>
                <a:latin typeface="Arial" panose="020B0604020202020204" pitchFamily="34" charset="0"/>
              </a:rPr>
              <a:t>somatomotorická</a:t>
            </a:r>
            <a:r>
              <a:rPr lang="cs-CZ" altLang="cs-CZ" sz="135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solidFill>
                  <a:srgbClr val="FF33CC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350" b="1" dirty="0" err="1">
                <a:solidFill>
                  <a:srgbClr val="FF33CC"/>
                </a:solidFill>
                <a:latin typeface="Arial" panose="020B0604020202020204" pitchFamily="34" charset="0"/>
              </a:rPr>
              <a:t>branchiomotorická</a:t>
            </a:r>
            <a:r>
              <a:rPr lang="cs-CZ" altLang="cs-CZ" sz="1350" b="1" dirty="0">
                <a:solidFill>
                  <a:srgbClr val="FF33CC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visceromotorická</a:t>
            </a:r>
            <a:endParaRPr lang="cs-CZ" altLang="cs-CZ" sz="135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dirty="0">
              <a:latin typeface="Arial" panose="020B0604020202020204" pitchFamily="34" charset="0"/>
            </a:endParaRPr>
          </a:p>
        </p:txBody>
      </p:sp>
      <p:sp>
        <p:nvSpPr>
          <p:cNvPr id="11272" name="TextovéPole 1"/>
          <p:cNvSpPr txBox="1">
            <a:spLocks noChangeArrowheads="1"/>
          </p:cNvSpPr>
          <p:nvPr/>
        </p:nvSpPr>
        <p:spPr bwMode="auto">
          <a:xfrm>
            <a:off x="1674814" y="1077914"/>
            <a:ext cx="291623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Vývoj NS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Z ektodermu nad chorda dorsalis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Neurální ploténka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Neurální rýha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Neurální trubice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latin typeface="Arial" panose="020B0604020202020204" pitchFamily="34" charset="0"/>
              </a:rPr>
              <a:t>Gangliová lišta</a:t>
            </a:r>
          </a:p>
        </p:txBody>
      </p:sp>
      <p:sp>
        <p:nvSpPr>
          <p:cNvPr id="11273" name="TextovéPole 2"/>
          <p:cNvSpPr txBox="1">
            <a:spLocks noChangeArrowheads="1"/>
          </p:cNvSpPr>
          <p:nvPr/>
        </p:nvSpPr>
        <p:spPr bwMode="auto">
          <a:xfrm>
            <a:off x="4921251" y="3886200"/>
            <a:ext cx="209867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>
                <a:latin typeface="Arial" panose="020B0604020202020204" pitchFamily="34" charset="0"/>
              </a:rPr>
              <a:t>Odděleny sulcus limitans</a:t>
            </a:r>
          </a:p>
        </p:txBody>
      </p:sp>
    </p:spTree>
    <p:extLst>
      <p:ext uri="{BB962C8B-B14F-4D97-AF65-F5344CB8AC3E}">
        <p14:creationId xmlns:p14="http://schemas.microsoft.com/office/powerpoint/2010/main" val="1742915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581401" y="1085850"/>
            <a:ext cx="431560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Aft>
                <a:spcPts val="450"/>
              </a:spcAft>
              <a:defRPr/>
            </a:pPr>
            <a:r>
              <a:rPr lang="cs-CZ" sz="21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FUNKČNÍ TYPY AXONŮ (neuritů) V NS</a:t>
            </a:r>
            <a:endParaRPr lang="cs-CZ" u="sng" dirty="0">
              <a:cs typeface="Arial" panose="020B0604020202020204" pitchFamily="34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362200" y="3829050"/>
            <a:ext cx="80772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362200" y="3371850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cs typeface="Arial" panose="020B0604020202020204" pitchFamily="34" charset="0"/>
              </a:rPr>
              <a:t>somatomotorické</a:t>
            </a:r>
          </a:p>
        </p:txBody>
      </p:sp>
      <p:sp>
        <p:nvSpPr>
          <p:cNvPr id="7174" name="Text Box 6" descr="Čárkovaný šikmo nahoru"/>
          <p:cNvSpPr txBox="1">
            <a:spLocks noChangeArrowheads="1"/>
          </p:cNvSpPr>
          <p:nvPr/>
        </p:nvSpPr>
        <p:spPr bwMode="auto">
          <a:xfrm>
            <a:off x="6172201" y="3371850"/>
            <a:ext cx="3236913" cy="3698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příčně pruhovaná svalovina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497236" y="3906838"/>
            <a:ext cx="226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33CC"/>
                </a:solidFill>
                <a:cs typeface="Arial" panose="020B0604020202020204" pitchFamily="34" charset="0"/>
              </a:rPr>
              <a:t>branchiomotorické</a:t>
            </a:r>
            <a:endParaRPr lang="cs-CZ" altLang="cs-CZ" sz="1800" b="1" dirty="0">
              <a:solidFill>
                <a:srgbClr val="FF33CC"/>
              </a:solidFill>
              <a:cs typeface="Arial" panose="020B0604020202020204" pitchFamily="34" charset="0"/>
            </a:endParaRPr>
          </a:p>
        </p:txBody>
      </p:sp>
      <p:sp>
        <p:nvSpPr>
          <p:cNvPr id="8200" name="Text Box 8" descr="Čárkovaný šikmo nahoru"/>
          <p:cNvSpPr txBox="1">
            <a:spLocks noChangeArrowheads="1"/>
          </p:cNvSpPr>
          <p:nvPr/>
        </p:nvSpPr>
        <p:spPr bwMode="auto">
          <a:xfrm>
            <a:off x="6172201" y="3854451"/>
            <a:ext cx="3668713" cy="5302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příčně pruhovaná svalovina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050" b="1" dirty="0">
                <a:solidFill>
                  <a:srgbClr val="FF33CC"/>
                </a:solidFill>
                <a:latin typeface="Arial" panose="020B0604020202020204" pitchFamily="34" charset="0"/>
              </a:rPr>
              <a:t>(ke svalům branchiálního původu) </a:t>
            </a:r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2373314" y="4518026"/>
            <a:ext cx="18484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Visceromotorické</a:t>
            </a:r>
            <a:endParaRPr lang="cs-CZ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30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=</a:t>
            </a:r>
          </a:p>
        </p:txBody>
      </p:sp>
      <p:sp>
        <p:nvSpPr>
          <p:cNvPr id="7178" name="Text Box 10" descr="Tráva"/>
          <p:cNvSpPr txBox="1">
            <a:spLocks noChangeArrowheads="1"/>
          </p:cNvSpPr>
          <p:nvPr/>
        </p:nvSpPr>
        <p:spPr bwMode="auto">
          <a:xfrm>
            <a:off x="6384926" y="4478339"/>
            <a:ext cx="2030413" cy="36988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hladká svalovina</a:t>
            </a:r>
          </a:p>
        </p:txBody>
      </p:sp>
      <p:sp>
        <p:nvSpPr>
          <p:cNvPr id="7179" name="Text Box 11" descr="Cik cak"/>
          <p:cNvSpPr txBox="1">
            <a:spLocks noChangeArrowheads="1"/>
          </p:cNvSpPr>
          <p:nvPr/>
        </p:nvSpPr>
        <p:spPr bwMode="auto">
          <a:xfrm>
            <a:off x="6400801" y="4957764"/>
            <a:ext cx="1146175" cy="369887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myokard</a:t>
            </a:r>
          </a:p>
        </p:txBody>
      </p:sp>
      <p:sp>
        <p:nvSpPr>
          <p:cNvPr id="111628" name="Text Box 12"/>
          <p:cNvSpPr txBox="1">
            <a:spLocks noChangeArrowheads="1"/>
          </p:cNvSpPr>
          <p:nvPr/>
        </p:nvSpPr>
        <p:spPr bwMode="auto">
          <a:xfrm>
            <a:off x="6448425" y="5499100"/>
            <a:ext cx="644664" cy="369332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72549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72549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cs typeface="Arial" panose="020B0604020202020204" pitchFamily="34" charset="0"/>
              </a:rPr>
              <a:t>žlázy</a:t>
            </a:r>
          </a:p>
        </p:txBody>
      </p:sp>
      <p:sp>
        <p:nvSpPr>
          <p:cNvPr id="111629" name="Text Box 13"/>
          <p:cNvSpPr txBox="1">
            <a:spLocks noChangeArrowheads="1"/>
          </p:cNvSpPr>
          <p:nvPr/>
        </p:nvSpPr>
        <p:spPr bwMode="auto">
          <a:xfrm rot="-5400000">
            <a:off x="1460273" y="4293672"/>
            <a:ext cx="1051378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Eferentní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2362201" y="5322889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8000"/>
                </a:solidFill>
                <a:cs typeface="Arial" panose="020B0604020202020204" pitchFamily="34" charset="0"/>
              </a:rPr>
              <a:t>parasympatické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2366963" y="5110164"/>
            <a:ext cx="144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92D050"/>
                </a:solidFill>
                <a:cs typeface="Arial" panose="020B0604020202020204" pitchFamily="34" charset="0"/>
              </a:rPr>
              <a:t>sympatické</a:t>
            </a:r>
            <a:endParaRPr lang="cs-CZ" altLang="cs-CZ" sz="1800" dirty="0">
              <a:solidFill>
                <a:srgbClr val="92D050"/>
              </a:solidFill>
              <a:cs typeface="Arial" panose="020B0604020202020204" pitchFamily="34" charset="0"/>
            </a:endParaRPr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5334000" y="35433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5272730" y="4877760"/>
            <a:ext cx="665218" cy="18884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5334000" y="41148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5252148" y="5480051"/>
            <a:ext cx="685800" cy="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2362200" y="2727325"/>
            <a:ext cx="807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111640" name="Text Box 24"/>
          <p:cNvSpPr txBox="1">
            <a:spLocks noChangeArrowheads="1"/>
          </p:cNvSpPr>
          <p:nvPr/>
        </p:nvSpPr>
        <p:spPr bwMode="auto">
          <a:xfrm rot="-5400000">
            <a:off x="1443539" y="2156897"/>
            <a:ext cx="1084849" cy="369332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33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Aferentní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2329382" y="1506750"/>
            <a:ext cx="2082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0066FF"/>
                </a:solidFill>
                <a:cs typeface="Arial" panose="020B0604020202020204" pitchFamily="34" charset="0"/>
              </a:rPr>
              <a:t>Somatosenzitivní</a:t>
            </a:r>
            <a:endParaRPr lang="cs-CZ" altLang="cs-CZ" sz="1800" b="1" dirty="0">
              <a:solidFill>
                <a:srgbClr val="0066FF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0066FF"/>
                </a:solidFill>
                <a:cs typeface="Arial" panose="020B0604020202020204" pitchFamily="34" charset="0"/>
              </a:rPr>
              <a:t>(</a:t>
            </a:r>
            <a:r>
              <a:rPr lang="cs-CZ" altLang="cs-CZ" sz="1400" b="1" dirty="0" err="1">
                <a:solidFill>
                  <a:srgbClr val="0066FF"/>
                </a:solidFill>
                <a:cs typeface="Arial" panose="020B0604020202020204" pitchFamily="34" charset="0"/>
              </a:rPr>
              <a:t>somatosenzorické</a:t>
            </a:r>
            <a:r>
              <a:rPr lang="cs-CZ" altLang="cs-CZ" sz="1400" b="1" dirty="0">
                <a:solidFill>
                  <a:srgbClr val="0066FF"/>
                </a:solidFill>
                <a:cs typeface="Arial" panose="020B0604020202020204" pitchFamily="34" charset="0"/>
              </a:rPr>
              <a:t>)</a:t>
            </a:r>
            <a:endParaRPr lang="cs-CZ" altLang="cs-CZ" sz="1400" dirty="0">
              <a:solidFill>
                <a:srgbClr val="0066FF"/>
              </a:solidFill>
              <a:cs typeface="Arial" panose="020B0604020202020204" pitchFamily="34" charset="0"/>
            </a:endParaRP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6037264" y="1657350"/>
            <a:ext cx="3570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kožní čití, propriocepce, bolest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2311748" y="2128726"/>
            <a:ext cx="210025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800" b="1" dirty="0" err="1">
                <a:solidFill>
                  <a:srgbClr val="071D8B"/>
                </a:solidFill>
                <a:cs typeface="Arial" panose="020B0604020202020204" pitchFamily="34" charset="0"/>
              </a:rPr>
              <a:t>Viscerosenzitivní</a:t>
            </a:r>
            <a:endParaRPr lang="cs-CZ" altLang="cs-CZ" sz="1800" b="1" dirty="0">
              <a:solidFill>
                <a:srgbClr val="071D8B"/>
              </a:solidFill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600" b="1" dirty="0">
                <a:solidFill>
                  <a:srgbClr val="071D8B"/>
                </a:solidFill>
                <a:cs typeface="Arial" panose="020B0604020202020204" pitchFamily="34" charset="0"/>
              </a:rPr>
              <a:t>(</a:t>
            </a:r>
            <a:r>
              <a:rPr lang="cs-CZ" altLang="cs-CZ" sz="1600" b="1" dirty="0" err="1">
                <a:solidFill>
                  <a:srgbClr val="071D8B"/>
                </a:solidFill>
                <a:cs typeface="Arial" panose="020B0604020202020204" pitchFamily="34" charset="0"/>
              </a:rPr>
              <a:t>viscerosenzorické</a:t>
            </a:r>
            <a:r>
              <a:rPr lang="cs-CZ" altLang="cs-CZ" sz="1600" b="1" dirty="0">
                <a:solidFill>
                  <a:srgbClr val="071D8B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6096001" y="2185989"/>
            <a:ext cx="48141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cs typeface="Arial" panose="020B0604020202020204" pitchFamily="34" charset="0"/>
              </a:rPr>
              <a:t>mechanocepce</a:t>
            </a:r>
            <a:r>
              <a:rPr lang="cs-CZ" altLang="cs-CZ" sz="1800" b="1" dirty="0">
                <a:cs typeface="Arial" panose="020B0604020202020204" pitchFamily="34" charset="0"/>
              </a:rPr>
              <a:t>, bolest z útrobních orgánů</a:t>
            </a: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2332038" y="2784475"/>
            <a:ext cx="1377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00B0F0"/>
                </a:solidFill>
                <a:cs typeface="Arial" panose="020B0604020202020204" pitchFamily="34" charset="0"/>
              </a:rPr>
              <a:t>senzorické</a:t>
            </a: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4314825" y="2771775"/>
            <a:ext cx="5621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aferentace chuti, sluchu, vestibulárních informací</a:t>
            </a:r>
          </a:p>
        </p:txBody>
      </p:sp>
      <p:grpSp>
        <p:nvGrpSpPr>
          <p:cNvPr id="7199" name="Group 31"/>
          <p:cNvGrpSpPr>
            <a:grpSpLocks/>
          </p:cNvGrpSpPr>
          <p:nvPr/>
        </p:nvGrpSpPr>
        <p:grpSpPr bwMode="auto">
          <a:xfrm>
            <a:off x="5181600" y="1698626"/>
            <a:ext cx="744538" cy="206375"/>
            <a:chOff x="2400" y="2880"/>
            <a:chExt cx="469" cy="173"/>
          </a:xfrm>
        </p:grpSpPr>
        <p:sp>
          <p:nvSpPr>
            <p:cNvPr id="7213" name="Line 32"/>
            <p:cNvSpPr>
              <a:spLocks noChangeShapeType="1"/>
            </p:cNvSpPr>
            <p:nvPr/>
          </p:nvSpPr>
          <p:spPr bwMode="auto">
            <a:xfrm>
              <a:off x="2400" y="3053"/>
              <a:ext cx="469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7214" name="Group 33"/>
            <p:cNvGrpSpPr>
              <a:grpSpLocks/>
            </p:cNvGrpSpPr>
            <p:nvPr/>
          </p:nvGrpSpPr>
          <p:grpSpPr bwMode="auto">
            <a:xfrm>
              <a:off x="2592" y="2880"/>
              <a:ext cx="96" cy="173"/>
              <a:chOff x="4416" y="2304"/>
              <a:chExt cx="96" cy="173"/>
            </a:xfrm>
          </p:grpSpPr>
          <p:sp>
            <p:nvSpPr>
              <p:cNvPr id="8239" name="Oval 34"/>
              <p:cNvSpPr>
                <a:spLocks noChangeArrowheads="1"/>
              </p:cNvSpPr>
              <p:nvPr/>
            </p:nvSpPr>
            <p:spPr bwMode="auto">
              <a:xfrm>
                <a:off x="4416" y="2304"/>
                <a:ext cx="96" cy="96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cs-CZ" altLang="cs-CZ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7216" name="Line 35"/>
              <p:cNvSpPr>
                <a:spLocks noChangeShapeType="1"/>
              </p:cNvSpPr>
              <p:nvPr/>
            </p:nvSpPr>
            <p:spPr bwMode="auto">
              <a:xfrm>
                <a:off x="4464" y="2400"/>
                <a:ext cx="0" cy="77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7200" name="Group 36"/>
          <p:cNvGrpSpPr>
            <a:grpSpLocks/>
          </p:cNvGrpSpPr>
          <p:nvPr/>
        </p:nvGrpSpPr>
        <p:grpSpPr bwMode="auto">
          <a:xfrm>
            <a:off x="5181600" y="2155826"/>
            <a:ext cx="744538" cy="206375"/>
            <a:chOff x="2400" y="2880"/>
            <a:chExt cx="469" cy="173"/>
          </a:xfrm>
        </p:grpSpPr>
        <p:sp>
          <p:nvSpPr>
            <p:cNvPr id="7209" name="Line 37"/>
            <p:cNvSpPr>
              <a:spLocks noChangeShapeType="1"/>
            </p:cNvSpPr>
            <p:nvPr/>
          </p:nvSpPr>
          <p:spPr bwMode="auto">
            <a:xfrm>
              <a:off x="2400" y="3053"/>
              <a:ext cx="469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7210" name="Group 38"/>
            <p:cNvGrpSpPr>
              <a:grpSpLocks/>
            </p:cNvGrpSpPr>
            <p:nvPr/>
          </p:nvGrpSpPr>
          <p:grpSpPr bwMode="auto">
            <a:xfrm>
              <a:off x="2592" y="2880"/>
              <a:ext cx="96" cy="173"/>
              <a:chOff x="4416" y="2304"/>
              <a:chExt cx="96" cy="173"/>
            </a:xfrm>
          </p:grpSpPr>
          <p:sp>
            <p:nvSpPr>
              <p:cNvPr id="8235" name="Oval 39"/>
              <p:cNvSpPr>
                <a:spLocks noChangeArrowheads="1"/>
              </p:cNvSpPr>
              <p:nvPr/>
            </p:nvSpPr>
            <p:spPr bwMode="auto">
              <a:xfrm>
                <a:off x="4416" y="2304"/>
                <a:ext cx="96" cy="96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cs-CZ" altLang="cs-CZ" sz="1350">
                  <a:latin typeface="Arial" panose="020B0604020202020204" pitchFamily="34" charset="0"/>
                </a:endParaRPr>
              </a:p>
            </p:txBody>
          </p:sp>
          <p:sp>
            <p:nvSpPr>
              <p:cNvPr id="7212" name="Line 40"/>
              <p:cNvSpPr>
                <a:spLocks noChangeShapeType="1"/>
              </p:cNvSpPr>
              <p:nvPr/>
            </p:nvSpPr>
            <p:spPr bwMode="auto">
              <a:xfrm>
                <a:off x="4464" y="2400"/>
                <a:ext cx="0" cy="77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7201" name="Line 41"/>
          <p:cNvSpPr>
            <a:spLocks noChangeShapeType="1"/>
          </p:cNvSpPr>
          <p:nvPr/>
        </p:nvSpPr>
        <p:spPr bwMode="auto">
          <a:xfrm>
            <a:off x="3886200" y="2971800"/>
            <a:ext cx="420688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226" name="AutoShape 42"/>
          <p:cNvSpPr>
            <a:spLocks/>
          </p:cNvSpPr>
          <p:nvPr/>
        </p:nvSpPr>
        <p:spPr bwMode="auto">
          <a:xfrm>
            <a:off x="6024563" y="4985694"/>
            <a:ext cx="330200" cy="391813"/>
          </a:xfrm>
          <a:prstGeom prst="leftBracket">
            <a:avLst>
              <a:gd name="adj" fmla="val 68333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500" tIns="35100" rIns="67500" bIns="351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>
              <a:latin typeface="Arial" panose="020B0604020202020204" pitchFamily="34" charset="0"/>
            </a:endParaRPr>
          </a:p>
        </p:txBody>
      </p:sp>
      <p:sp>
        <p:nvSpPr>
          <p:cNvPr id="8227" name="Oval 43"/>
          <p:cNvSpPr>
            <a:spLocks noChangeArrowheads="1"/>
          </p:cNvSpPr>
          <p:nvPr/>
        </p:nvSpPr>
        <p:spPr bwMode="auto">
          <a:xfrm>
            <a:off x="4191000" y="2914650"/>
            <a:ext cx="152400" cy="1143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>
              <a:latin typeface="Arial" panose="020B0604020202020204" pitchFamily="34" charset="0"/>
            </a:endParaRP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5283020" y="5181600"/>
            <a:ext cx="579438" cy="635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ál 1"/>
          <p:cNvSpPr/>
          <p:nvPr/>
        </p:nvSpPr>
        <p:spPr>
          <a:xfrm>
            <a:off x="3886201" y="5149851"/>
            <a:ext cx="269875" cy="1762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6" name="Ovál 45"/>
          <p:cNvSpPr/>
          <p:nvPr/>
        </p:nvSpPr>
        <p:spPr>
          <a:xfrm>
            <a:off x="4270376" y="5408613"/>
            <a:ext cx="269875" cy="1762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594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1995488" y="404813"/>
            <a:ext cx="8424862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u="sng" dirty="0">
                <a:solidFill>
                  <a:srgbClr val="C00000"/>
                </a:solidFill>
              </a:rPr>
              <a:t>B. Mozek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encephalon</a:t>
            </a:r>
            <a:r>
              <a:rPr lang="cs-CZ" altLang="cs-CZ" sz="2000" b="1" dirty="0"/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Složité seskupení nejvyšších nervových ústředí.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/>
              <a:t>Rozdělení mozku</a:t>
            </a:r>
            <a:r>
              <a:rPr lang="cs-CZ" altLang="cs-CZ" sz="20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1. prodloužená mícha </a:t>
            </a:r>
            <a:r>
              <a:rPr lang="cs-CZ" altLang="cs-CZ" sz="2000" b="1" dirty="0">
                <a:solidFill>
                  <a:schemeClr val="bg1"/>
                </a:solidFill>
              </a:rPr>
              <a:t>(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medulla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oblongata</a:t>
            </a:r>
            <a:r>
              <a:rPr lang="cs-CZ" altLang="cs-CZ" sz="2000" b="1" dirty="0"/>
              <a:t>)</a:t>
            </a:r>
            <a:r>
              <a:rPr lang="cs-CZ" altLang="cs-CZ" sz="2000" b="1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2. Varolův most  </a:t>
            </a:r>
            <a:r>
              <a:rPr lang="cs-CZ" altLang="cs-CZ" sz="2000" b="1" dirty="0"/>
              <a:t>(pons </a:t>
            </a:r>
            <a:r>
              <a:rPr lang="cs-CZ" altLang="cs-CZ" sz="2000" b="1" dirty="0" err="1"/>
              <a:t>Varoli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3. střední mozek 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mesencephalon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4. mozeček </a:t>
            </a:r>
            <a:r>
              <a:rPr lang="cs-CZ" altLang="cs-CZ" sz="2000" b="1" dirty="0">
                <a:solidFill>
                  <a:schemeClr val="bg1"/>
                </a:solidFill>
              </a:rPr>
              <a:t>(</a:t>
            </a:r>
            <a:r>
              <a:rPr lang="cs-CZ" altLang="cs-CZ" sz="2000" b="1" dirty="0"/>
              <a:t>(cerebellum)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5. mezimozek</a:t>
            </a:r>
            <a:r>
              <a:rPr lang="cs-CZ" altLang="cs-CZ" sz="2000" b="1" dirty="0">
                <a:solidFill>
                  <a:schemeClr val="bg1"/>
                </a:solidFill>
              </a:rPr>
              <a:t>)</a:t>
            </a:r>
            <a:r>
              <a:rPr lang="cs-CZ" altLang="cs-CZ" sz="2000" b="1" dirty="0"/>
              <a:t> (</a:t>
            </a:r>
            <a:r>
              <a:rPr lang="cs-CZ" altLang="cs-CZ" sz="2000" b="1" dirty="0" err="1"/>
              <a:t>diencephalon</a:t>
            </a:r>
            <a:r>
              <a:rPr lang="cs-CZ" altLang="cs-CZ" sz="20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6. koncový mozek </a:t>
            </a:r>
            <a:r>
              <a:rPr lang="cs-CZ" altLang="cs-CZ" sz="2000" b="1" dirty="0"/>
              <a:t>(</a:t>
            </a:r>
            <a:r>
              <a:rPr lang="cs-CZ" altLang="cs-CZ" sz="2000" b="1" dirty="0" err="1"/>
              <a:t>telencephalon</a:t>
            </a:r>
            <a:r>
              <a:rPr lang="cs-CZ" altLang="cs-CZ" sz="2000" b="1" dirty="0"/>
              <a:t>, cerebrum)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 dirty="0">
              <a:solidFill>
                <a:srgbClr val="99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66"/>
                </a:solidFill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66"/>
                </a:solidFill>
              </a:rPr>
              <a:t>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C00000"/>
                </a:solidFill>
              </a:rPr>
              <a:t>Mozkový kmen </a:t>
            </a:r>
            <a:r>
              <a:rPr lang="cs-CZ" altLang="cs-CZ" sz="2000" b="1" u="sng" dirty="0"/>
              <a:t>= prodloužená mícha, Varolův most,  </a:t>
            </a:r>
            <a:r>
              <a:rPr lang="cs-CZ" altLang="cs-CZ" sz="2000" b="1" dirty="0"/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                    </a:t>
            </a:r>
            <a:r>
              <a:rPr lang="cs-CZ" altLang="cs-CZ" sz="2000" b="1" u="sng" dirty="0" err="1"/>
              <a:t>mesencephalon</a:t>
            </a:r>
            <a:r>
              <a:rPr lang="cs-CZ" altLang="cs-CZ" sz="2000" b="1" u="sng" dirty="0"/>
              <a:t>, </a:t>
            </a:r>
            <a:r>
              <a:rPr lang="cs-CZ" altLang="cs-CZ" sz="1400" b="1" u="sng" dirty="0"/>
              <a:t>(</a:t>
            </a:r>
            <a:r>
              <a:rPr lang="cs-CZ" altLang="cs-CZ" sz="1400" b="1" u="sng" dirty="0" err="1"/>
              <a:t>diencephalon</a:t>
            </a:r>
            <a:r>
              <a:rPr lang="cs-CZ" altLang="cs-CZ" sz="1400" b="1" u="sng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 dirty="0"/>
          </a:p>
        </p:txBody>
      </p:sp>
      <p:pic>
        <p:nvPicPr>
          <p:cNvPr id="11267" name="Picture 6" descr="Scan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8" y="1628775"/>
            <a:ext cx="30908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414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4911725" y="1052513"/>
            <a:ext cx="3848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>
                <a:solidFill>
                  <a:srgbClr val="C00000"/>
                </a:solidFill>
              </a:rPr>
              <a:t>Mozkový kmen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380037" y="1698625"/>
            <a:ext cx="4956659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100" b="1" dirty="0">
              <a:solidFill>
                <a:srgbClr val="7A5D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100" b="1" dirty="0" err="1"/>
              <a:t>Medulla</a:t>
            </a:r>
            <a:r>
              <a:rPr lang="cs-CZ" altLang="cs-CZ" sz="2100" b="1" dirty="0"/>
              <a:t> </a:t>
            </a:r>
            <a:r>
              <a:rPr lang="cs-CZ" altLang="cs-CZ" sz="2100" b="1" dirty="0" err="1"/>
              <a:t>oblongata</a:t>
            </a:r>
            <a:r>
              <a:rPr lang="cs-CZ" altLang="cs-CZ" sz="2100" b="1" dirty="0"/>
              <a:t> </a:t>
            </a:r>
            <a:r>
              <a:rPr lang="cs-CZ" altLang="cs-CZ" sz="1600" b="1" dirty="0"/>
              <a:t>(prodloužená mícha)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100" b="1" dirty="0"/>
              <a:t>Pons </a:t>
            </a:r>
            <a:r>
              <a:rPr lang="cs-CZ" altLang="cs-CZ" sz="2100" b="1" dirty="0" err="1"/>
              <a:t>Varoli</a:t>
            </a:r>
            <a:r>
              <a:rPr lang="cs-CZ" altLang="cs-CZ" sz="2100" b="1" dirty="0"/>
              <a:t> </a:t>
            </a:r>
            <a:r>
              <a:rPr lang="cs-CZ" altLang="cs-CZ" sz="1600" b="1" dirty="0"/>
              <a:t>(Varolův most)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100" b="1" dirty="0" err="1"/>
              <a:t>Mesencephalon</a:t>
            </a:r>
            <a:r>
              <a:rPr lang="cs-CZ" altLang="cs-CZ" sz="2100" b="1" dirty="0"/>
              <a:t> </a:t>
            </a:r>
            <a:r>
              <a:rPr lang="cs-CZ" altLang="cs-CZ" sz="1400" b="1" dirty="0"/>
              <a:t>(střední mozek)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100" b="1" dirty="0">
              <a:solidFill>
                <a:srgbClr val="7A5D00"/>
              </a:solidFill>
            </a:endParaRP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4808539" y="3267075"/>
            <a:ext cx="5800725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100" b="1" u="sng" dirty="0"/>
              <a:t>zdroj</a:t>
            </a:r>
            <a:r>
              <a:rPr lang="cs-CZ" altLang="cs-CZ" sz="2100" b="1" dirty="0"/>
              <a:t> jader (</a:t>
            </a:r>
            <a:r>
              <a:rPr lang="cs-CZ" altLang="cs-CZ" sz="2100" b="1" u="sng" dirty="0" err="1"/>
              <a:t>nuclei</a:t>
            </a:r>
            <a:r>
              <a:rPr lang="cs-CZ" altLang="cs-CZ" sz="2100" b="1" dirty="0"/>
              <a:t>) III. – XII. hlavového nervu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100" b="1" dirty="0"/>
              <a:t>spojení s mozečkem </a:t>
            </a:r>
            <a:r>
              <a:rPr lang="cs-CZ" altLang="cs-CZ" sz="1200" b="1" dirty="0"/>
              <a:t>(cerebellum)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100" b="1" dirty="0"/>
              <a:t>bohatá retikulární  formace </a:t>
            </a:r>
            <a:r>
              <a:rPr lang="cs-CZ" altLang="cs-CZ" sz="1200" b="1" dirty="0"/>
              <a:t>(životně důležité reflexy)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100" b="1" dirty="0"/>
              <a:t>vzestupné a sestupné nervové dráhy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1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100" dirty="0">
              <a:solidFill>
                <a:schemeClr val="bg1"/>
              </a:solidFill>
            </a:endParaRP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t="2867" r="8755"/>
          <a:stretch>
            <a:fillRect/>
          </a:stretch>
        </p:blipFill>
        <p:spPr bwMode="auto">
          <a:xfrm>
            <a:off x="2093913" y="1514476"/>
            <a:ext cx="2233612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Oval 7"/>
          <p:cNvSpPr>
            <a:spLocks noChangeArrowheads="1"/>
          </p:cNvSpPr>
          <p:nvPr/>
        </p:nvSpPr>
        <p:spPr bwMode="auto">
          <a:xfrm rot="-909128">
            <a:off x="2827338" y="2528888"/>
            <a:ext cx="1619250" cy="2138362"/>
          </a:xfrm>
          <a:prstGeom prst="ellipse">
            <a:avLst/>
          </a:prstGeom>
          <a:noFill/>
          <a:ln w="57150" cap="rnd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/>
          </a:p>
        </p:txBody>
      </p:sp>
    </p:spTree>
    <p:extLst>
      <p:ext uri="{BB962C8B-B14F-4D97-AF65-F5344CB8AC3E}">
        <p14:creationId xmlns:p14="http://schemas.microsoft.com/office/powerpoint/2010/main" val="1874109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1015" y="1040130"/>
            <a:ext cx="1189892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Je třeba porozumět následujícím pojmům: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To, co nazýváme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nervy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neurity=axony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, navzájem oddělené vazivem, takže jsou obvykle nervy smíšené (se senzitivní i motorickou složkou) – např. n.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musculocutaneus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, i nervy čistě senzitivní/motorické (např. n.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cutaneus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brachii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; n.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subclavius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solidFill>
                  <a:srgbClr val="FF0000"/>
                </a:solidFill>
              </a:rPr>
              <a:t>Somatomotorická</a:t>
            </a:r>
            <a:r>
              <a:rPr lang="cs-CZ" b="1" dirty="0">
                <a:solidFill>
                  <a:srgbClr val="FF0000"/>
                </a:solidFill>
              </a:rPr>
              <a:t> i </a:t>
            </a:r>
            <a:r>
              <a:rPr lang="cs-CZ" b="1" dirty="0" err="1">
                <a:solidFill>
                  <a:srgbClr val="FF66CC"/>
                </a:solidFill>
              </a:rPr>
              <a:t>branchiomotorická</a:t>
            </a:r>
            <a:r>
              <a:rPr lang="cs-CZ" b="1" dirty="0">
                <a:solidFill>
                  <a:srgbClr val="FF66CC"/>
                </a:solidFill>
              </a:rPr>
              <a:t> jádra </a:t>
            </a:r>
            <a:r>
              <a:rPr lang="cs-CZ" b="1" dirty="0"/>
              <a:t>v CNS </a:t>
            </a:r>
            <a:r>
              <a:rPr lang="cs-CZ" dirty="0"/>
              <a:t>nazýváme </a:t>
            </a:r>
            <a:r>
              <a:rPr lang="cs-CZ" b="1" dirty="0" err="1">
                <a:solidFill>
                  <a:srgbClr val="FF0000"/>
                </a:solidFill>
              </a:rPr>
              <a:t>nuclei</a:t>
            </a:r>
            <a:r>
              <a:rPr lang="cs-CZ" b="1" dirty="0">
                <a:solidFill>
                  <a:srgbClr val="FF0000"/>
                </a:solidFill>
              </a:rPr>
              <a:t>  </a:t>
            </a:r>
            <a:r>
              <a:rPr lang="cs-CZ" b="1" dirty="0" err="1">
                <a:solidFill>
                  <a:srgbClr val="FF0000"/>
                </a:solidFill>
              </a:rPr>
              <a:t>originis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nebo </a:t>
            </a:r>
            <a:r>
              <a:rPr lang="cs-CZ" b="1" dirty="0" err="1">
                <a:solidFill>
                  <a:srgbClr val="FF0000"/>
                </a:solidFill>
              </a:rPr>
              <a:t>nuclei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motorii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u="sng" dirty="0" err="1">
                <a:solidFill>
                  <a:srgbClr val="00B050"/>
                </a:solidFill>
              </a:rPr>
              <a:t>Visceromotorická</a:t>
            </a:r>
            <a:r>
              <a:rPr lang="cs-CZ" b="1" u="sng" dirty="0">
                <a:solidFill>
                  <a:srgbClr val="00B050"/>
                </a:solidFill>
              </a:rPr>
              <a:t> jádra </a:t>
            </a:r>
            <a:r>
              <a:rPr lang="cs-CZ" dirty="0"/>
              <a:t>= obecně jmenujeme </a:t>
            </a:r>
            <a:r>
              <a:rPr lang="cs-CZ" b="1" dirty="0" err="1">
                <a:solidFill>
                  <a:srgbClr val="00B050"/>
                </a:solidFill>
              </a:rPr>
              <a:t>nuclei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originis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u="sng" dirty="0" err="1">
                <a:solidFill>
                  <a:srgbClr val="00B050"/>
                </a:solidFill>
              </a:rPr>
              <a:t>dorsales</a:t>
            </a:r>
            <a:r>
              <a:rPr lang="cs-CZ" dirty="0"/>
              <a:t>, některá mají ale i speciální název </a:t>
            </a:r>
            <a:r>
              <a:rPr lang="cs-CZ" sz="1200" dirty="0"/>
              <a:t>např.  u CN IX. je to </a:t>
            </a:r>
            <a:r>
              <a:rPr lang="cs-CZ" sz="1200" b="1" dirty="0" err="1">
                <a:solidFill>
                  <a:srgbClr val="00B050"/>
                </a:solidFill>
              </a:rPr>
              <a:t>ncl</a:t>
            </a:r>
            <a:r>
              <a:rPr lang="cs-CZ" sz="1200" b="1" dirty="0">
                <a:solidFill>
                  <a:srgbClr val="00B050"/>
                </a:solidFill>
              </a:rPr>
              <a:t>. </a:t>
            </a:r>
            <a:r>
              <a:rPr lang="cs-CZ" sz="1200" b="1" dirty="0" err="1">
                <a:solidFill>
                  <a:srgbClr val="00B050"/>
                </a:solidFill>
              </a:rPr>
              <a:t>salivatorius</a:t>
            </a:r>
            <a:r>
              <a:rPr lang="cs-CZ" sz="1200" b="1" dirty="0">
                <a:solidFill>
                  <a:srgbClr val="00B050"/>
                </a:solidFill>
              </a:rPr>
              <a:t> </a:t>
            </a:r>
            <a:r>
              <a:rPr lang="cs-CZ" sz="1200" b="1" dirty="0" err="1">
                <a:solidFill>
                  <a:srgbClr val="00B050"/>
                </a:solidFill>
              </a:rPr>
              <a:t>inferior</a:t>
            </a:r>
            <a:r>
              <a:rPr lang="cs-CZ" sz="1200" dirty="0"/>
              <a:t>, u CN VII. </a:t>
            </a:r>
            <a:r>
              <a:rPr lang="cs-CZ" sz="1200" b="1" dirty="0" err="1">
                <a:solidFill>
                  <a:srgbClr val="00B050"/>
                </a:solidFill>
              </a:rPr>
              <a:t>nucleus</a:t>
            </a:r>
            <a:r>
              <a:rPr lang="cs-CZ" sz="1200" b="1" dirty="0">
                <a:solidFill>
                  <a:srgbClr val="00B050"/>
                </a:solidFill>
              </a:rPr>
              <a:t> </a:t>
            </a:r>
            <a:r>
              <a:rPr lang="cs-CZ" sz="1200" b="1" dirty="0" err="1">
                <a:solidFill>
                  <a:srgbClr val="00B050"/>
                </a:solidFill>
              </a:rPr>
              <a:t>salivatorius</a:t>
            </a:r>
            <a:r>
              <a:rPr lang="cs-CZ" sz="1200" b="1" dirty="0">
                <a:solidFill>
                  <a:srgbClr val="00B050"/>
                </a:solidFill>
              </a:rPr>
              <a:t> superior.</a:t>
            </a:r>
          </a:p>
          <a:p>
            <a:endParaRPr lang="cs-CZ" b="1" dirty="0">
              <a:solidFill>
                <a:srgbClr val="F08728"/>
              </a:solidFill>
            </a:endParaRPr>
          </a:p>
          <a:p>
            <a:r>
              <a:rPr lang="cs-CZ" b="1" dirty="0"/>
              <a:t>Pozn. – pokud je </a:t>
            </a:r>
            <a:r>
              <a:rPr lang="cs-CZ" b="1" u="sng" dirty="0"/>
              <a:t>u hlavových </a:t>
            </a:r>
            <a:r>
              <a:rPr lang="cs-CZ" b="1" dirty="0"/>
              <a:t>nervů </a:t>
            </a:r>
            <a:r>
              <a:rPr lang="cs-CZ" b="1" dirty="0" err="1"/>
              <a:t>visceromotorické</a:t>
            </a:r>
            <a:r>
              <a:rPr lang="cs-CZ" b="1" dirty="0"/>
              <a:t> jádro, pak je vždy </a:t>
            </a:r>
            <a:r>
              <a:rPr lang="cs-CZ" b="1" dirty="0">
                <a:solidFill>
                  <a:srgbClr val="00B050"/>
                </a:solidFill>
              </a:rPr>
              <a:t>parasympatické!!!! </a:t>
            </a:r>
            <a:r>
              <a:rPr lang="cs-CZ" b="1" dirty="0"/>
              <a:t>Jádra</a:t>
            </a:r>
            <a:r>
              <a:rPr lang="cs-CZ" b="1" dirty="0">
                <a:solidFill>
                  <a:srgbClr val="00B050"/>
                </a:solidFill>
              </a:rPr>
              <a:t> sympatiku </a:t>
            </a:r>
            <a:r>
              <a:rPr lang="cs-CZ" b="1" dirty="0"/>
              <a:t>jsou jen ve střední části </a:t>
            </a:r>
            <a:r>
              <a:rPr lang="cs-CZ" b="1" dirty="0" err="1"/>
              <a:t>substantia</a:t>
            </a:r>
            <a:r>
              <a:rPr lang="cs-CZ" b="1" dirty="0"/>
              <a:t> </a:t>
            </a:r>
            <a:r>
              <a:rPr lang="cs-CZ" b="1" dirty="0" err="1"/>
              <a:t>grisea</a:t>
            </a:r>
            <a:r>
              <a:rPr lang="cs-CZ" b="1" dirty="0"/>
              <a:t> </a:t>
            </a:r>
            <a:r>
              <a:rPr lang="cs-CZ" b="1" u="sng" dirty="0"/>
              <a:t>páteřní míchy (</a:t>
            </a:r>
            <a:r>
              <a:rPr lang="cs-CZ" altLang="cs-CZ" dirty="0"/>
              <a:t>C8-L2-3)</a:t>
            </a:r>
            <a:r>
              <a:rPr lang="cs-CZ" b="1" dirty="0"/>
              <a:t>!!!!!</a:t>
            </a:r>
          </a:p>
          <a:p>
            <a:endParaRPr lang="cs-CZ" dirty="0"/>
          </a:p>
          <a:p>
            <a:endParaRPr lang="cs-CZ" b="1" dirty="0"/>
          </a:p>
          <a:p>
            <a:r>
              <a:rPr lang="cs-CZ" b="1" dirty="0"/>
              <a:t>U </a:t>
            </a:r>
            <a:r>
              <a:rPr lang="cs-CZ" b="1" dirty="0" err="1">
                <a:solidFill>
                  <a:srgbClr val="00B0F0"/>
                </a:solidFill>
              </a:rPr>
              <a:t>somatosensitivity</a:t>
            </a:r>
            <a:r>
              <a:rPr lang="cs-CZ" b="1" dirty="0">
                <a:solidFill>
                  <a:srgbClr val="00B0F0"/>
                </a:solidFill>
              </a:rPr>
              <a:t> </a:t>
            </a:r>
            <a:r>
              <a:rPr lang="cs-CZ" b="1" dirty="0"/>
              <a:t>i </a:t>
            </a:r>
            <a:r>
              <a:rPr lang="cs-CZ" b="1" dirty="0" err="1">
                <a:solidFill>
                  <a:srgbClr val="002060"/>
                </a:solidFill>
              </a:rPr>
              <a:t>viscerosensitivity</a:t>
            </a:r>
            <a:r>
              <a:rPr lang="cs-CZ" b="1" dirty="0"/>
              <a:t> </a:t>
            </a:r>
            <a:r>
              <a:rPr lang="cs-CZ" dirty="0"/>
              <a:t>je první neuron </a:t>
            </a:r>
            <a:r>
              <a:rPr lang="cs-CZ" b="1" dirty="0"/>
              <a:t>vždy</a:t>
            </a:r>
            <a:r>
              <a:rPr lang="cs-CZ" b="1" u="sng" dirty="0"/>
              <a:t> </a:t>
            </a:r>
            <a:r>
              <a:rPr lang="cs-CZ" b="1" u="sng" dirty="0">
                <a:solidFill>
                  <a:srgbClr val="FF0000"/>
                </a:solidFill>
              </a:rPr>
              <a:t>mimo</a:t>
            </a:r>
            <a:r>
              <a:rPr lang="cs-CZ" b="1" u="sng" dirty="0"/>
              <a:t> CNS </a:t>
            </a:r>
            <a:r>
              <a:rPr lang="cs-CZ" dirty="0"/>
              <a:t>(např. </a:t>
            </a:r>
            <a:r>
              <a:rPr lang="cs-CZ" b="1" dirty="0">
                <a:solidFill>
                  <a:srgbClr val="00B0F0"/>
                </a:solidFill>
              </a:rPr>
              <a:t>ganglion </a:t>
            </a:r>
            <a:r>
              <a:rPr lang="cs-CZ" b="1" dirty="0" err="1">
                <a:solidFill>
                  <a:srgbClr val="00B0F0"/>
                </a:solidFill>
              </a:rPr>
              <a:t>spinale</a:t>
            </a:r>
            <a:r>
              <a:rPr lang="cs-CZ" b="1" dirty="0">
                <a:solidFill>
                  <a:srgbClr val="00B0F0"/>
                </a:solidFill>
              </a:rPr>
              <a:t> </a:t>
            </a:r>
            <a:r>
              <a:rPr lang="cs-CZ" dirty="0"/>
              <a:t>u míšních nervů, </a:t>
            </a:r>
            <a:r>
              <a:rPr lang="cs-CZ" b="1" dirty="0" err="1">
                <a:solidFill>
                  <a:srgbClr val="00B0F0"/>
                </a:solidFill>
              </a:rPr>
              <a:t>ggl</a:t>
            </a:r>
            <a:r>
              <a:rPr lang="cs-CZ" b="1" dirty="0">
                <a:solidFill>
                  <a:srgbClr val="00B0F0"/>
                </a:solidFill>
              </a:rPr>
              <a:t>. </a:t>
            </a:r>
            <a:r>
              <a:rPr lang="cs-CZ" b="1" dirty="0" err="1">
                <a:solidFill>
                  <a:srgbClr val="00B0F0"/>
                </a:solidFill>
              </a:rPr>
              <a:t>geniculi</a:t>
            </a:r>
            <a:r>
              <a:rPr lang="cs-CZ" b="1" dirty="0">
                <a:solidFill>
                  <a:srgbClr val="00B0F0"/>
                </a:solidFill>
              </a:rPr>
              <a:t> </a:t>
            </a:r>
            <a:r>
              <a:rPr lang="cs-CZ" dirty="0">
                <a:solidFill>
                  <a:srgbClr val="00B0F0"/>
                </a:solidFill>
              </a:rPr>
              <a:t>u CN VII</a:t>
            </a:r>
            <a:r>
              <a:rPr lang="cs-CZ" dirty="0"/>
              <a:t>, </a:t>
            </a:r>
            <a:r>
              <a:rPr lang="cs-CZ" b="1" dirty="0" err="1">
                <a:solidFill>
                  <a:srgbClr val="002060"/>
                </a:solidFill>
              </a:rPr>
              <a:t>ggl</a:t>
            </a:r>
            <a:r>
              <a:rPr lang="cs-CZ" b="1" dirty="0">
                <a:solidFill>
                  <a:srgbClr val="002060"/>
                </a:solidFill>
              </a:rPr>
              <a:t>. </a:t>
            </a:r>
            <a:r>
              <a:rPr lang="cs-CZ" b="1" dirty="0" err="1">
                <a:solidFill>
                  <a:srgbClr val="002060"/>
                </a:solidFill>
              </a:rPr>
              <a:t>superius</a:t>
            </a:r>
            <a:r>
              <a:rPr lang="cs-CZ" b="1" dirty="0">
                <a:solidFill>
                  <a:srgbClr val="002060"/>
                </a:solidFill>
              </a:rPr>
              <a:t> a </a:t>
            </a:r>
            <a:r>
              <a:rPr lang="cs-CZ" b="1" dirty="0" err="1">
                <a:solidFill>
                  <a:srgbClr val="002060"/>
                </a:solidFill>
              </a:rPr>
              <a:t>inferius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dirty="0"/>
              <a:t>u CN IX a X.), </a:t>
            </a:r>
            <a:r>
              <a:rPr lang="cs-CZ" sz="1200" dirty="0"/>
              <a:t>výjimka jen u CN V. – </a:t>
            </a:r>
            <a:r>
              <a:rPr lang="cs-CZ" sz="1200" dirty="0" err="1"/>
              <a:t>propriocepce</a:t>
            </a:r>
            <a:r>
              <a:rPr lang="cs-CZ" sz="1200" dirty="0"/>
              <a:t> ze žvýkacích svalů.</a:t>
            </a:r>
          </a:p>
          <a:p>
            <a:endParaRPr lang="cs-CZ" b="1" dirty="0"/>
          </a:p>
          <a:p>
            <a:r>
              <a:rPr lang="cs-CZ" b="1" dirty="0">
                <a:solidFill>
                  <a:srgbClr val="00B0F0"/>
                </a:solidFill>
              </a:rPr>
              <a:t>Sensitivní jádra </a:t>
            </a:r>
            <a:r>
              <a:rPr lang="cs-CZ" sz="2800" b="1" u="sng" dirty="0">
                <a:solidFill>
                  <a:srgbClr val="FF0000"/>
                </a:solidFill>
              </a:rPr>
              <a:t>v </a:t>
            </a:r>
            <a:r>
              <a:rPr lang="cs-CZ" sz="2800" b="1" u="sng" dirty="0"/>
              <a:t>CNS </a:t>
            </a:r>
            <a:r>
              <a:rPr lang="cs-CZ" b="1" u="sng" dirty="0"/>
              <a:t>(</a:t>
            </a:r>
            <a:r>
              <a:rPr lang="cs-CZ" dirty="0"/>
              <a:t>to jsou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až</a:t>
            </a:r>
            <a:r>
              <a:rPr lang="cs-CZ" b="1" dirty="0"/>
              <a:t> </a:t>
            </a:r>
            <a:r>
              <a:rPr lang="cs-CZ" dirty="0"/>
              <a:t>jádra </a:t>
            </a:r>
            <a:r>
              <a:rPr lang="cs-CZ" u="sng" dirty="0"/>
              <a:t>druhých neuronů</a:t>
            </a:r>
            <a:r>
              <a:rPr lang="cs-CZ" dirty="0"/>
              <a:t>, na nichž se přepojují </a:t>
            </a:r>
            <a:r>
              <a:rPr lang="cs-CZ" b="1" dirty="0"/>
              <a:t>centrální raménka </a:t>
            </a:r>
            <a:r>
              <a:rPr lang="cs-CZ" dirty="0" err="1"/>
              <a:t>pseudounipolárních</a:t>
            </a:r>
            <a:r>
              <a:rPr lang="cs-CZ" dirty="0"/>
              <a:t> nervových buněk, aby pak jejich neurity šly do vyšších etáží – těmto přepojovacím jádrům se říká </a:t>
            </a:r>
            <a:r>
              <a:rPr lang="cs-CZ" b="1" u="sng" dirty="0" err="1">
                <a:solidFill>
                  <a:srgbClr val="0070C0"/>
                </a:solidFill>
              </a:rPr>
              <a:t>nuclei</a:t>
            </a:r>
            <a:r>
              <a:rPr lang="cs-CZ" b="1" u="sng" dirty="0">
                <a:solidFill>
                  <a:srgbClr val="0070C0"/>
                </a:solidFill>
              </a:rPr>
              <a:t> </a:t>
            </a:r>
            <a:r>
              <a:rPr lang="cs-CZ" b="1" u="sng" dirty="0" err="1">
                <a:solidFill>
                  <a:srgbClr val="0070C0"/>
                </a:solidFill>
              </a:rPr>
              <a:t>terminationes</a:t>
            </a:r>
            <a:r>
              <a:rPr lang="cs-CZ" b="1" u="sng" dirty="0">
                <a:solidFill>
                  <a:srgbClr val="0070C0"/>
                </a:solidFill>
              </a:rPr>
              <a:t> </a:t>
            </a:r>
            <a:r>
              <a:rPr lang="cs-CZ" dirty="0"/>
              <a:t>(většina má ale speciální název, např. </a:t>
            </a:r>
            <a:r>
              <a:rPr lang="cs-CZ" sz="1200" dirty="0" err="1"/>
              <a:t>ncl</a:t>
            </a:r>
            <a:r>
              <a:rPr lang="cs-CZ" sz="1200" dirty="0"/>
              <a:t>. </a:t>
            </a:r>
            <a:r>
              <a:rPr lang="cs-CZ" sz="1200" dirty="0" err="1"/>
              <a:t>proprius</a:t>
            </a:r>
            <a:r>
              <a:rPr lang="cs-CZ" sz="1200" dirty="0"/>
              <a:t>, </a:t>
            </a:r>
            <a:r>
              <a:rPr lang="cs-CZ" sz="1200" dirty="0" err="1"/>
              <a:t>ncl</a:t>
            </a:r>
            <a:r>
              <a:rPr lang="cs-CZ" sz="1200" dirty="0"/>
              <a:t>. </a:t>
            </a:r>
            <a:r>
              <a:rPr lang="cs-CZ" sz="1200" dirty="0" err="1"/>
              <a:t>thoracicus</a:t>
            </a:r>
            <a:r>
              <a:rPr lang="cs-CZ" sz="1200" dirty="0"/>
              <a:t>, </a:t>
            </a:r>
            <a:r>
              <a:rPr lang="cs-CZ" sz="1200" dirty="0" err="1"/>
              <a:t>ncl</a:t>
            </a:r>
            <a:r>
              <a:rPr lang="cs-CZ" sz="1200" dirty="0"/>
              <a:t>. </a:t>
            </a:r>
            <a:r>
              <a:rPr lang="cs-CZ" sz="1200" dirty="0" err="1"/>
              <a:t>gracilis</a:t>
            </a:r>
            <a:r>
              <a:rPr lang="cs-CZ" sz="1200" dirty="0"/>
              <a:t>, </a:t>
            </a:r>
            <a:r>
              <a:rPr lang="cs-CZ" sz="1200" dirty="0" err="1"/>
              <a:t>ncl</a:t>
            </a:r>
            <a:r>
              <a:rPr lang="cs-CZ" sz="1200" dirty="0"/>
              <a:t>. </a:t>
            </a:r>
            <a:r>
              <a:rPr lang="cs-CZ" sz="1200" dirty="0" err="1"/>
              <a:t>solitarius</a:t>
            </a:r>
            <a:r>
              <a:rPr lang="cs-CZ" dirty="0"/>
              <a:t>…)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6110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76"/>
          <a:stretch/>
        </p:blipFill>
        <p:spPr bwMode="auto">
          <a:xfrm>
            <a:off x="2681013" y="0"/>
            <a:ext cx="6829974" cy="453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12520" y="4422684"/>
            <a:ext cx="1157111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Zóny: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somatomotorická</a:t>
            </a:r>
            <a:r>
              <a:rPr lang="cs-CZ" dirty="0">
                <a:solidFill>
                  <a:srgbClr val="FF0000"/>
                </a:solidFill>
              </a:rPr>
              <a:t> (jádra </a:t>
            </a:r>
            <a:r>
              <a:rPr lang="cs-CZ" dirty="0" err="1">
                <a:solidFill>
                  <a:srgbClr val="FF0000"/>
                </a:solidFill>
              </a:rPr>
              <a:t>somatomotorických</a:t>
            </a:r>
            <a:r>
              <a:rPr lang="cs-CZ" dirty="0">
                <a:solidFill>
                  <a:srgbClr val="FF0000"/>
                </a:solidFill>
              </a:rPr>
              <a:t> nervů) – </a:t>
            </a:r>
            <a:r>
              <a:rPr lang="cs-CZ" sz="1400" u="sng" dirty="0" err="1">
                <a:solidFill>
                  <a:srgbClr val="FF0000"/>
                </a:solidFill>
              </a:rPr>
              <a:t>ncll</a:t>
            </a:r>
            <a:r>
              <a:rPr lang="cs-CZ" sz="1400" u="sng" dirty="0">
                <a:solidFill>
                  <a:srgbClr val="FF0000"/>
                </a:solidFill>
              </a:rPr>
              <a:t>. </a:t>
            </a:r>
            <a:r>
              <a:rPr lang="cs-CZ" sz="1400" u="sng" dirty="0" err="1">
                <a:solidFill>
                  <a:srgbClr val="FF0000"/>
                </a:solidFill>
              </a:rPr>
              <a:t>originis</a:t>
            </a:r>
            <a:r>
              <a:rPr lang="cs-CZ" sz="1400" u="sng" dirty="0">
                <a:solidFill>
                  <a:srgbClr val="FF0000"/>
                </a:solidFill>
              </a:rPr>
              <a:t>=</a:t>
            </a:r>
            <a:r>
              <a:rPr lang="cs-CZ" sz="1400" u="sng" dirty="0" err="1">
                <a:solidFill>
                  <a:srgbClr val="FF0000"/>
                </a:solidFill>
              </a:rPr>
              <a:t>motorii</a:t>
            </a:r>
            <a:endParaRPr lang="cs-CZ" sz="1400" u="sng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          </a:t>
            </a:r>
            <a:r>
              <a:rPr lang="cs-CZ" b="1" dirty="0" err="1">
                <a:solidFill>
                  <a:srgbClr val="00B050"/>
                </a:solidFill>
              </a:rPr>
              <a:t>visceromotorická</a:t>
            </a:r>
            <a:r>
              <a:rPr lang="cs-CZ" dirty="0">
                <a:solidFill>
                  <a:srgbClr val="00B050"/>
                </a:solidFill>
              </a:rPr>
              <a:t> (jádra </a:t>
            </a:r>
            <a:r>
              <a:rPr lang="cs-CZ" dirty="0" err="1">
                <a:solidFill>
                  <a:srgbClr val="00B050"/>
                </a:solidFill>
              </a:rPr>
              <a:t>visceromotorických</a:t>
            </a:r>
            <a:r>
              <a:rPr lang="cs-CZ" dirty="0">
                <a:solidFill>
                  <a:srgbClr val="00B050"/>
                </a:solidFill>
              </a:rPr>
              <a:t> nervů) – </a:t>
            </a:r>
            <a:r>
              <a:rPr lang="cs-CZ" sz="1400" u="sng" dirty="0" err="1">
                <a:solidFill>
                  <a:srgbClr val="92D050"/>
                </a:solidFill>
              </a:rPr>
              <a:t>ncl</a:t>
            </a:r>
            <a:r>
              <a:rPr lang="cs-CZ" sz="1400" u="sng" dirty="0">
                <a:solidFill>
                  <a:srgbClr val="92D050"/>
                </a:solidFill>
              </a:rPr>
              <a:t>. </a:t>
            </a:r>
            <a:r>
              <a:rPr lang="cs-CZ" sz="1400" u="sng" dirty="0" err="1">
                <a:solidFill>
                  <a:srgbClr val="92D050"/>
                </a:solidFill>
              </a:rPr>
              <a:t>intermediolateralis</a:t>
            </a:r>
            <a:r>
              <a:rPr lang="cs-CZ" sz="1400" u="sng" dirty="0">
                <a:solidFill>
                  <a:srgbClr val="92D050"/>
                </a:solidFill>
              </a:rPr>
              <a:t> </a:t>
            </a:r>
            <a:r>
              <a:rPr lang="cs-CZ" sz="1400" dirty="0">
                <a:solidFill>
                  <a:srgbClr val="92D050"/>
                </a:solidFill>
              </a:rPr>
              <a:t>u páteřní míchy</a:t>
            </a:r>
            <a:r>
              <a:rPr lang="cs-CZ" dirty="0">
                <a:solidFill>
                  <a:srgbClr val="92D050"/>
                </a:solidFill>
              </a:rPr>
              <a:t>, </a:t>
            </a:r>
            <a:r>
              <a:rPr lang="cs-CZ" sz="1400" dirty="0">
                <a:solidFill>
                  <a:srgbClr val="00B050"/>
                </a:solidFill>
              </a:rPr>
              <a:t>(u hlavových nervů </a:t>
            </a:r>
            <a:r>
              <a:rPr lang="cs-CZ" sz="1400" u="sng" dirty="0" err="1">
                <a:solidFill>
                  <a:srgbClr val="00B050"/>
                </a:solidFill>
              </a:rPr>
              <a:t>ncll</a:t>
            </a:r>
            <a:r>
              <a:rPr lang="cs-CZ" sz="1400" u="sng" dirty="0">
                <a:solidFill>
                  <a:srgbClr val="00B050"/>
                </a:solidFill>
              </a:rPr>
              <a:t>. </a:t>
            </a:r>
            <a:r>
              <a:rPr lang="cs-CZ" sz="1400" u="sng" dirty="0" err="1">
                <a:solidFill>
                  <a:srgbClr val="00B050"/>
                </a:solidFill>
              </a:rPr>
              <a:t>originis</a:t>
            </a:r>
            <a:r>
              <a:rPr lang="cs-CZ" sz="1400" u="sng" dirty="0">
                <a:solidFill>
                  <a:srgbClr val="00B050"/>
                </a:solidFill>
              </a:rPr>
              <a:t> dorsalis</a:t>
            </a:r>
          </a:p>
          <a:p>
            <a:r>
              <a:rPr lang="cs-CZ" sz="1400" dirty="0">
                <a:solidFill>
                  <a:srgbClr val="00B050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cs-CZ" sz="1400" u="sng" dirty="0">
                <a:solidFill>
                  <a:srgbClr val="00B050"/>
                </a:solidFill>
              </a:rPr>
              <a:t>  nebo speciální název</a:t>
            </a:r>
            <a:r>
              <a:rPr lang="cs-CZ" sz="1400" dirty="0">
                <a:solidFill>
                  <a:srgbClr val="00B050"/>
                </a:solidFill>
              </a:rPr>
              <a:t>)</a:t>
            </a:r>
          </a:p>
          <a:p>
            <a:r>
              <a:rPr lang="cs-CZ" dirty="0">
                <a:solidFill>
                  <a:srgbClr val="FF6600"/>
                </a:solidFill>
              </a:rPr>
              <a:t>          </a:t>
            </a:r>
            <a:r>
              <a:rPr lang="cs-CZ" b="1" dirty="0" err="1">
                <a:solidFill>
                  <a:srgbClr val="004F8A"/>
                </a:solidFill>
              </a:rPr>
              <a:t>viscerosensitivní</a:t>
            </a:r>
            <a:r>
              <a:rPr lang="cs-CZ" dirty="0">
                <a:solidFill>
                  <a:srgbClr val="004F8A"/>
                </a:solidFill>
              </a:rPr>
              <a:t> (jádra </a:t>
            </a:r>
            <a:r>
              <a:rPr lang="cs-CZ" dirty="0" err="1">
                <a:solidFill>
                  <a:srgbClr val="004F8A"/>
                </a:solidFill>
              </a:rPr>
              <a:t>viscerosensitivní</a:t>
            </a:r>
            <a:r>
              <a:rPr lang="cs-CZ" dirty="0">
                <a:solidFill>
                  <a:srgbClr val="004F8A"/>
                </a:solidFill>
              </a:rPr>
              <a:t>)  </a:t>
            </a:r>
          </a:p>
          <a:p>
            <a:r>
              <a:rPr lang="cs-CZ" dirty="0">
                <a:solidFill>
                  <a:srgbClr val="004F8A"/>
                </a:solidFill>
              </a:rPr>
              <a:t>          </a:t>
            </a:r>
            <a:r>
              <a:rPr lang="cs-CZ" b="1" dirty="0" err="1">
                <a:solidFill>
                  <a:srgbClr val="00B0F0"/>
                </a:solidFill>
              </a:rPr>
              <a:t>somatosensitivní</a:t>
            </a:r>
            <a:r>
              <a:rPr lang="cs-CZ" dirty="0">
                <a:solidFill>
                  <a:srgbClr val="00B0F0"/>
                </a:solidFill>
              </a:rPr>
              <a:t> (jádra </a:t>
            </a:r>
            <a:r>
              <a:rPr lang="cs-CZ" dirty="0" err="1">
                <a:solidFill>
                  <a:srgbClr val="00B0F0"/>
                </a:solidFill>
              </a:rPr>
              <a:t>somatosensitivní</a:t>
            </a:r>
            <a:r>
              <a:rPr lang="cs-CZ" dirty="0">
                <a:solidFill>
                  <a:srgbClr val="00B0F0"/>
                </a:solidFill>
              </a:rPr>
              <a:t>)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2808275" y="2588821"/>
            <a:ext cx="1140031" cy="11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1303920" y="2416030"/>
            <a:ext cx="159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Sulcus</a:t>
            </a:r>
            <a:r>
              <a:rPr lang="cs-CZ" b="1" dirty="0"/>
              <a:t> </a:t>
            </a:r>
            <a:r>
              <a:rPr lang="cs-CZ" b="1" dirty="0" err="1"/>
              <a:t>limitans</a:t>
            </a:r>
            <a:endParaRPr lang="cs-CZ" b="1" dirty="0"/>
          </a:p>
        </p:txBody>
      </p:sp>
      <p:sp>
        <p:nvSpPr>
          <p:cNvPr id="5" name="Pravá složená závorka 4"/>
          <p:cNvSpPr/>
          <p:nvPr/>
        </p:nvSpPr>
        <p:spPr>
          <a:xfrm>
            <a:off x="5343896" y="5118265"/>
            <a:ext cx="190005" cy="3443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533901" y="5093317"/>
            <a:ext cx="571925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– </a:t>
            </a:r>
            <a:r>
              <a:rPr lang="cs-CZ" sz="1200" dirty="0">
                <a:solidFill>
                  <a:srgbClr val="0070C0"/>
                </a:solidFill>
              </a:rPr>
              <a:t>je v příslušném gangliu </a:t>
            </a:r>
            <a:r>
              <a:rPr lang="cs-CZ" sz="1200" u="sng" dirty="0">
                <a:solidFill>
                  <a:srgbClr val="0070C0"/>
                </a:solidFill>
              </a:rPr>
              <a:t>mimo </a:t>
            </a:r>
            <a:r>
              <a:rPr lang="cs-CZ" sz="1200" dirty="0">
                <a:solidFill>
                  <a:srgbClr val="0070C0"/>
                </a:solidFill>
              </a:rPr>
              <a:t>CNS, k přepojení dochází v zadních rozích</a:t>
            </a:r>
            <a:r>
              <a:rPr lang="cs-CZ" sz="1200" u="sng" dirty="0">
                <a:solidFill>
                  <a:srgbClr val="0070C0"/>
                </a:solidFill>
              </a:rPr>
              <a:t> míšních</a:t>
            </a:r>
            <a:r>
              <a:rPr lang="cs-CZ" sz="1200" dirty="0">
                <a:solidFill>
                  <a:srgbClr val="0070C0"/>
                </a:solidFill>
              </a:rPr>
              <a:t>,</a:t>
            </a:r>
          </a:p>
          <a:p>
            <a:r>
              <a:rPr lang="cs-CZ" sz="1200" dirty="0">
                <a:solidFill>
                  <a:srgbClr val="0070C0"/>
                </a:solidFill>
              </a:rPr>
              <a:t> </a:t>
            </a:r>
            <a:r>
              <a:rPr lang="cs-CZ" sz="1200" u="sng" dirty="0">
                <a:solidFill>
                  <a:srgbClr val="0070C0"/>
                </a:solidFill>
              </a:rPr>
              <a:t>u hlavových nervů v mozkovém kmeni </a:t>
            </a:r>
            <a:r>
              <a:rPr lang="cs-CZ" sz="1200" dirty="0">
                <a:solidFill>
                  <a:srgbClr val="0070C0"/>
                </a:solidFill>
              </a:rPr>
              <a:t>v </a:t>
            </a:r>
            <a:r>
              <a:rPr lang="cs-CZ" sz="1200" dirty="0" err="1">
                <a:solidFill>
                  <a:srgbClr val="0070C0"/>
                </a:solidFill>
              </a:rPr>
              <a:t>gll</a:t>
            </a:r>
            <a:r>
              <a:rPr lang="cs-CZ" sz="1200" dirty="0">
                <a:solidFill>
                  <a:srgbClr val="0070C0"/>
                </a:solidFill>
              </a:rPr>
              <a:t>. n. trigeminus nebo </a:t>
            </a:r>
            <a:r>
              <a:rPr lang="cs-CZ" sz="1200" dirty="0" err="1">
                <a:solidFill>
                  <a:srgbClr val="0070C0"/>
                </a:solidFill>
              </a:rPr>
              <a:t>ncl</a:t>
            </a:r>
            <a:r>
              <a:rPr lang="cs-CZ" sz="1200" dirty="0">
                <a:solidFill>
                  <a:srgbClr val="0070C0"/>
                </a:solidFill>
              </a:rPr>
              <a:t>. </a:t>
            </a:r>
            <a:r>
              <a:rPr lang="cs-CZ" sz="1200" dirty="0" err="1">
                <a:solidFill>
                  <a:srgbClr val="0070C0"/>
                </a:solidFill>
              </a:rPr>
              <a:t>solitarius</a:t>
            </a:r>
            <a:r>
              <a:rPr lang="cs-CZ" sz="1200" dirty="0">
                <a:solidFill>
                  <a:srgbClr val="0070C0"/>
                </a:solidFill>
              </a:rPr>
              <a:t> – jsou pro</a:t>
            </a:r>
          </a:p>
          <a:p>
            <a:r>
              <a:rPr lang="cs-CZ" sz="1200" dirty="0">
                <a:solidFill>
                  <a:srgbClr val="0070C0"/>
                </a:solidFill>
              </a:rPr>
              <a:t>všechny příslušné hlavové nervy, které mají </a:t>
            </a:r>
            <a:r>
              <a:rPr lang="cs-CZ" sz="1200" dirty="0" err="1">
                <a:solidFill>
                  <a:srgbClr val="0070C0"/>
                </a:solidFill>
              </a:rPr>
              <a:t>somatosenzorickou</a:t>
            </a:r>
            <a:r>
              <a:rPr lang="cs-CZ" sz="1200" dirty="0">
                <a:solidFill>
                  <a:srgbClr val="0070C0"/>
                </a:solidFill>
              </a:rPr>
              <a:t> nebo </a:t>
            </a:r>
            <a:r>
              <a:rPr lang="cs-CZ" sz="1200" dirty="0" err="1">
                <a:solidFill>
                  <a:srgbClr val="0070C0"/>
                </a:solidFill>
              </a:rPr>
              <a:t>viscerosenzorickou</a:t>
            </a:r>
            <a:r>
              <a:rPr lang="cs-CZ" sz="1200" dirty="0">
                <a:solidFill>
                  <a:srgbClr val="0070C0"/>
                </a:solidFill>
              </a:rPr>
              <a:t> </a:t>
            </a:r>
          </a:p>
          <a:p>
            <a:r>
              <a:rPr lang="cs-CZ" sz="1200" dirty="0">
                <a:solidFill>
                  <a:srgbClr val="0070C0"/>
                </a:solidFill>
              </a:rPr>
              <a:t>složku </a:t>
            </a:r>
            <a:r>
              <a:rPr lang="cs-CZ" sz="1200" b="1" u="sng" dirty="0">
                <a:solidFill>
                  <a:srgbClr val="0070C0"/>
                </a:solidFill>
              </a:rPr>
              <a:t>společné.</a:t>
            </a:r>
          </a:p>
        </p:txBody>
      </p:sp>
    </p:spTree>
    <p:extLst>
      <p:ext uri="{BB962C8B-B14F-4D97-AF65-F5344CB8AC3E}">
        <p14:creationId xmlns:p14="http://schemas.microsoft.com/office/powerpoint/2010/main" val="1702131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86269" y="362248"/>
            <a:ext cx="10328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u="sng" dirty="0" err="1"/>
              <a:t>Medulla</a:t>
            </a:r>
            <a:r>
              <a:rPr lang="cs-CZ" altLang="cs-CZ" sz="2800" b="1" u="sng" dirty="0"/>
              <a:t> </a:t>
            </a:r>
            <a:r>
              <a:rPr lang="cs-CZ" altLang="cs-CZ" sz="2800" b="1" u="sng" dirty="0" err="1"/>
              <a:t>oblongata</a:t>
            </a:r>
            <a:r>
              <a:rPr lang="cs-CZ" altLang="cs-CZ" sz="2800" b="1" u="sng" dirty="0"/>
              <a:t> </a:t>
            </a:r>
            <a:r>
              <a:rPr lang="cs-CZ" altLang="cs-CZ" b="1" u="sng" dirty="0"/>
              <a:t>(MO)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1600" b="1" dirty="0">
                <a:cs typeface="Arial" panose="020B0604020202020204" pitchFamily="34" charset="0"/>
              </a:rPr>
              <a:t>1. Je kraniálním pokračováním </a:t>
            </a:r>
            <a:r>
              <a:rPr lang="cs-CZ" altLang="cs-CZ" sz="1600" b="1" dirty="0" err="1">
                <a:cs typeface="Arial" panose="020B0604020202020204" pitchFamily="34" charset="0"/>
              </a:rPr>
              <a:t>medulla</a:t>
            </a:r>
            <a:r>
              <a:rPr lang="cs-CZ" altLang="cs-CZ" sz="1600" b="1" dirty="0"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cs typeface="Arial" panose="020B0604020202020204" pitchFamily="34" charset="0"/>
              </a:rPr>
              <a:t>spinalis</a:t>
            </a:r>
            <a:r>
              <a:rPr lang="cs-CZ" altLang="cs-CZ" sz="1600" b="1" dirty="0">
                <a:cs typeface="Arial" panose="020B0604020202020204" pitchFamily="34" charset="0"/>
              </a:rPr>
              <a:t> (hřbetní míchy)</a:t>
            </a:r>
          </a:p>
          <a:p>
            <a:pPr eaLnBrk="1" hangingPunct="1"/>
            <a:r>
              <a:rPr lang="cs-CZ" altLang="cs-CZ" sz="1600" b="1" dirty="0">
                <a:cs typeface="Arial" panose="020B0604020202020204" pitchFamily="34" charset="0"/>
              </a:rPr>
              <a:t>2. Sahá od odstupu 1. míšního nervu </a:t>
            </a:r>
            <a:r>
              <a:rPr lang="cs-CZ" altLang="cs-CZ" sz="1600" dirty="0">
                <a:cs typeface="Arial" panose="020B0604020202020204" pitchFamily="34" charset="0"/>
              </a:rPr>
              <a:t>(nebo od </a:t>
            </a:r>
            <a:r>
              <a:rPr lang="cs-CZ" altLang="cs-CZ" sz="1600" dirty="0" err="1">
                <a:cs typeface="Arial" panose="020B0604020202020204" pitchFamily="34" charset="0"/>
              </a:rPr>
              <a:t>decussatio</a:t>
            </a:r>
            <a:r>
              <a:rPr lang="cs-CZ" altLang="cs-CZ" sz="1600" dirty="0"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cs typeface="Arial" panose="020B0604020202020204" pitchFamily="34" charset="0"/>
              </a:rPr>
              <a:t>pyramidis</a:t>
            </a:r>
            <a:r>
              <a:rPr lang="cs-CZ" altLang="cs-CZ" sz="1600" dirty="0">
                <a:cs typeface="Arial" panose="020B0604020202020204" pitchFamily="34" charset="0"/>
              </a:rPr>
              <a:t>) </a:t>
            </a:r>
            <a:r>
              <a:rPr lang="cs-CZ" altLang="cs-CZ" sz="1600" b="1" dirty="0">
                <a:cs typeface="Arial" panose="020B0604020202020204" pitchFamily="34" charset="0"/>
              </a:rPr>
              <a:t>k pons </a:t>
            </a:r>
            <a:r>
              <a:rPr lang="cs-CZ" altLang="cs-CZ" sz="1600" b="1" dirty="0" err="1">
                <a:cs typeface="Arial" panose="020B0604020202020204" pitchFamily="34" charset="0"/>
              </a:rPr>
              <a:t>Varoli</a:t>
            </a:r>
            <a:r>
              <a:rPr lang="cs-CZ" altLang="cs-CZ" sz="1600" b="1" dirty="0">
                <a:cs typeface="Arial" panose="020B0604020202020204" pitchFamily="34" charset="0"/>
              </a:rPr>
              <a:t> (délka 20–25mm)</a:t>
            </a:r>
          </a:p>
          <a:p>
            <a:pPr eaLnBrk="1" hangingPunct="1"/>
            <a:r>
              <a:rPr lang="cs-CZ" altLang="cs-CZ" sz="1600" b="1" dirty="0">
                <a:cs typeface="Arial" panose="020B0604020202020204" pitchFamily="34" charset="0"/>
              </a:rPr>
              <a:t>3. Má </a:t>
            </a:r>
            <a:r>
              <a:rPr lang="cs-CZ" altLang="cs-CZ" sz="1600" b="1" u="sng" dirty="0">
                <a:cs typeface="Arial" panose="020B0604020202020204" pitchFamily="34" charset="0"/>
              </a:rPr>
              <a:t>bohatou retikulární formaci </a:t>
            </a:r>
            <a:r>
              <a:rPr lang="cs-CZ" altLang="cs-CZ" sz="1600" b="1" dirty="0">
                <a:cs typeface="Arial" panose="020B0604020202020204" pitchFamily="34" charset="0"/>
              </a:rPr>
              <a:t>(síťovitě uspořádaná šedá hmota – propojuje jednotlivé struktury CNS, </a:t>
            </a:r>
            <a:r>
              <a:rPr lang="cs-CZ" altLang="cs-CZ" sz="1600" b="1" u="sng" dirty="0">
                <a:cs typeface="Arial" panose="020B0604020202020204" pitchFamily="34" charset="0"/>
              </a:rPr>
              <a:t>centra důležitých reflexů</a:t>
            </a:r>
            <a:r>
              <a:rPr lang="cs-CZ" altLang="cs-CZ" sz="1600" b="1" dirty="0">
                <a:cs typeface="Arial" panose="020B0604020202020204" pitchFamily="34" charset="0"/>
              </a:rPr>
              <a:t>: dýchací, polykací, zvracivý …….), dostává informace ze všech drah),</a:t>
            </a:r>
          </a:p>
          <a:p>
            <a:r>
              <a:rPr lang="cs-CZ" altLang="cs-CZ" sz="1600" b="1" dirty="0">
                <a:cs typeface="Arial" panose="020B0604020202020204" pitchFamily="34" charset="0"/>
              </a:rPr>
              <a:t>4. Probíhají zde vzestupné a sestupné nervové dráhy</a:t>
            </a:r>
          </a:p>
          <a:p>
            <a:r>
              <a:rPr lang="cs-CZ" altLang="cs-CZ" sz="2400" b="1" dirty="0"/>
              <a:t>5. Její šedá hmota obsahuje jádra hlavových nervů </a:t>
            </a:r>
            <a:r>
              <a:rPr lang="cs-CZ" altLang="cs-CZ" sz="2800" b="1" dirty="0"/>
              <a:t>(XII., XI., X., IX.)</a:t>
            </a:r>
          </a:p>
          <a:p>
            <a:endParaRPr lang="cs-CZ" altLang="cs-CZ" sz="2400" b="1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>
              <a:solidFill>
                <a:schemeClr val="bg1"/>
              </a:solidFill>
            </a:endParaRPr>
          </a:p>
          <a:p>
            <a:pPr eaLnBrk="1" hangingPunct="1"/>
            <a:endParaRPr lang="cs-CZ" altLang="cs-CZ" sz="2000" dirty="0">
              <a:solidFill>
                <a:schemeClr val="bg1"/>
              </a:solidFill>
            </a:endParaRPr>
          </a:p>
        </p:txBody>
      </p:sp>
      <p:pic>
        <p:nvPicPr>
          <p:cNvPr id="3" name="Picture 2" descr="Scan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4" y="3024971"/>
            <a:ext cx="4198418" cy="29073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an00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14" y="3024971"/>
            <a:ext cx="4465509" cy="29211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16" y="3024971"/>
            <a:ext cx="2658184" cy="3129943"/>
          </a:xfrm>
          <a:prstGeom prst="rect">
            <a:avLst/>
          </a:prstGeom>
        </p:spPr>
      </p:pic>
      <p:pic>
        <p:nvPicPr>
          <p:cNvPr id="6" name="Picture 5" descr="m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5770" r="10242" b="19713"/>
          <a:stretch>
            <a:fillRect/>
          </a:stretch>
        </p:blipFill>
        <p:spPr bwMode="auto">
          <a:xfrm>
            <a:off x="9889654" y="0"/>
            <a:ext cx="2302346" cy="161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518699" y="5970248"/>
            <a:ext cx="173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Ventrální pohled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70212" y="5970852"/>
            <a:ext cx="166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Dorsální pohled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542656" y="5986755"/>
            <a:ext cx="2404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Výstup hlavových nervů</a:t>
            </a:r>
          </a:p>
          <a:p>
            <a:r>
              <a:rPr lang="cs-CZ" sz="1000" dirty="0"/>
              <a:t>     (ventrální strana mozkového kmene)</a:t>
            </a:r>
          </a:p>
        </p:txBody>
      </p:sp>
    </p:spTree>
    <p:extLst>
      <p:ext uri="{BB962C8B-B14F-4D97-AF65-F5344CB8AC3E}">
        <p14:creationId xmlns:p14="http://schemas.microsoft.com/office/powerpoint/2010/main" val="968971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10692" y="306775"/>
            <a:ext cx="8689975" cy="97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800"/>
              </a:spcAft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1. </a:t>
            </a: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Medulla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oblongata</a:t>
            </a: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200" b="1" dirty="0">
                <a:latin typeface="Arial" panose="020B0604020202020204" pitchFamily="34" charset="0"/>
              </a:rPr>
              <a:t>(prodloužená mícha)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6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5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b="1659"/>
          <a:stretch>
            <a:fillRect/>
          </a:stretch>
        </p:blipFill>
        <p:spPr bwMode="auto">
          <a:xfrm>
            <a:off x="517263" y="1286530"/>
            <a:ext cx="3095890" cy="452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2" name="Object 22"/>
          <p:cNvGraphicFramePr>
            <a:graphicFrameLocks noChangeAspect="1"/>
          </p:cNvGraphicFramePr>
          <p:nvPr/>
        </p:nvGraphicFramePr>
        <p:xfrm>
          <a:off x="5724525" y="1658201"/>
          <a:ext cx="2866671" cy="451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4401164" imgH="3801006" progId="PBrush">
                  <p:embed/>
                </p:oleObj>
              </mc:Choice>
              <mc:Fallback>
                <p:oleObj name="Rastrový obrázek" r:id="rId4" imgW="4401164" imgH="380100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r="21927" b="2632"/>
                      <a:stretch>
                        <a:fillRect/>
                      </a:stretch>
                    </p:blipFill>
                    <p:spPr bwMode="auto">
                      <a:xfrm>
                        <a:off x="5724525" y="1658201"/>
                        <a:ext cx="2866671" cy="4512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Přímá spojnice se šipkou 4"/>
          <p:cNvCxnSpPr/>
          <p:nvPr/>
        </p:nvCxnSpPr>
        <p:spPr>
          <a:xfrm>
            <a:off x="5724525" y="4371975"/>
            <a:ext cx="0" cy="14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2683094" y="5108148"/>
            <a:ext cx="299428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solidFill>
                  <a:srgbClr val="7030A0"/>
                </a:solidFill>
              </a:rPr>
              <a:t>Spojení s mozečkem (cerebellum)skrze: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500" b="1" dirty="0" err="1"/>
              <a:t>Pedunculi</a:t>
            </a:r>
            <a:r>
              <a:rPr lang="cs-CZ" altLang="cs-CZ" sz="1500" b="1" dirty="0"/>
              <a:t> </a:t>
            </a:r>
            <a:r>
              <a:rPr lang="cs-CZ" altLang="cs-CZ" sz="1500" b="1" dirty="0" err="1"/>
              <a:t>cerebellares</a:t>
            </a:r>
            <a:r>
              <a:rPr lang="cs-CZ" altLang="cs-CZ" sz="1500" b="1" dirty="0"/>
              <a:t> </a:t>
            </a:r>
            <a:r>
              <a:rPr lang="cs-CZ" altLang="cs-CZ" sz="1500" b="1" dirty="0" err="1"/>
              <a:t>inferiores</a:t>
            </a:r>
            <a:r>
              <a:rPr lang="cs-CZ" altLang="cs-CZ" sz="1500" b="1" dirty="0">
                <a:solidFill>
                  <a:srgbClr val="FF0000"/>
                </a:solidFill>
              </a:rPr>
              <a:t>*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35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500" b="1" dirty="0"/>
              <a:t>část </a:t>
            </a:r>
            <a:r>
              <a:rPr lang="cs-CZ" altLang="cs-CZ" sz="1500" b="1" dirty="0" err="1"/>
              <a:t>fossa</a:t>
            </a:r>
            <a:r>
              <a:rPr lang="cs-CZ" altLang="cs-CZ" sz="1500" b="1" dirty="0"/>
              <a:t> </a:t>
            </a:r>
            <a:r>
              <a:rPr lang="cs-CZ" altLang="cs-CZ" sz="1500" b="1" dirty="0" err="1"/>
              <a:t>rhomboidea</a:t>
            </a:r>
            <a:endParaRPr lang="cs-CZ" altLang="cs-CZ" sz="15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000" b="1" dirty="0" err="1"/>
              <a:t>Tuberculum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ncl</a:t>
            </a:r>
            <a:r>
              <a:rPr lang="cs-CZ" altLang="cs-CZ" sz="1000" b="1" dirty="0"/>
              <a:t>. </a:t>
            </a:r>
            <a:r>
              <a:rPr lang="cs-CZ" altLang="cs-CZ" sz="1000" b="1" dirty="0" err="1"/>
              <a:t>gracilis</a:t>
            </a:r>
            <a:endParaRPr lang="cs-CZ" altLang="cs-CZ" sz="10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000" b="1" dirty="0" err="1"/>
              <a:t>Tuberculum</a:t>
            </a:r>
            <a:r>
              <a:rPr lang="cs-CZ" altLang="cs-CZ" sz="1000" b="1" dirty="0"/>
              <a:t> </a:t>
            </a:r>
            <a:r>
              <a:rPr lang="cs-CZ" altLang="cs-CZ" sz="1000" b="1" dirty="0" err="1"/>
              <a:t>ncl</a:t>
            </a:r>
            <a:r>
              <a:rPr lang="cs-CZ" altLang="cs-CZ" sz="1000" b="1" dirty="0"/>
              <a:t>. </a:t>
            </a:r>
            <a:r>
              <a:rPr lang="cs-CZ" altLang="cs-CZ" sz="1000" b="1" dirty="0" err="1"/>
              <a:t>cuneati</a:t>
            </a:r>
            <a:endParaRPr lang="cs-CZ" altLang="cs-CZ" sz="1000" b="1" dirty="0"/>
          </a:p>
        </p:txBody>
      </p:sp>
      <p:sp>
        <p:nvSpPr>
          <p:cNvPr id="12295" name="TextovéPole 2"/>
          <p:cNvSpPr txBox="1">
            <a:spLocks noChangeArrowheads="1"/>
          </p:cNvSpPr>
          <p:nvPr/>
        </p:nvSpPr>
        <p:spPr bwMode="auto">
          <a:xfrm>
            <a:off x="8738341" y="3253997"/>
            <a:ext cx="3487750" cy="380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500" b="1" dirty="0" err="1"/>
              <a:t>Decussatio</a:t>
            </a:r>
            <a:r>
              <a:rPr lang="cs-CZ" altLang="cs-CZ" sz="1500" b="1" dirty="0"/>
              <a:t> </a:t>
            </a:r>
            <a:r>
              <a:rPr lang="cs-CZ" altLang="cs-CZ" sz="1500" b="1" dirty="0" err="1"/>
              <a:t>pyramidum</a:t>
            </a:r>
            <a:r>
              <a:rPr lang="cs-CZ" altLang="cs-CZ" sz="1500" b="1" dirty="0"/>
              <a:t>*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 err="1"/>
              <a:t>Foramen</a:t>
            </a:r>
            <a:r>
              <a:rPr lang="cs-CZ" altLang="cs-CZ" sz="1350" b="1" dirty="0"/>
              <a:t> </a:t>
            </a:r>
            <a:r>
              <a:rPr lang="cs-CZ" altLang="cs-CZ" sz="1350" b="1" dirty="0" err="1"/>
              <a:t>caecum</a:t>
            </a:r>
            <a:r>
              <a:rPr lang="cs-CZ" altLang="cs-CZ" sz="1350" b="1" dirty="0"/>
              <a:t> **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 err="1"/>
              <a:t>Pyramis</a:t>
            </a:r>
            <a:r>
              <a:rPr lang="cs-CZ" altLang="cs-CZ" sz="1600" b="1" dirty="0"/>
              <a:t> </a:t>
            </a:r>
            <a:r>
              <a:rPr lang="cs-CZ" altLang="cs-CZ" sz="1500" b="1" dirty="0" err="1"/>
              <a:t>medullae</a:t>
            </a:r>
            <a:r>
              <a:rPr lang="cs-CZ" altLang="cs-CZ" sz="1500" b="1" dirty="0"/>
              <a:t> </a:t>
            </a:r>
            <a:r>
              <a:rPr lang="cs-CZ" altLang="cs-CZ" sz="1500" b="1" dirty="0" err="1"/>
              <a:t>oblongatae</a:t>
            </a:r>
            <a:endParaRPr lang="cs-CZ" altLang="cs-CZ" sz="15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/>
              <a:t>Oliva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cs-CZ" altLang="cs-CZ" sz="1600" b="1" dirty="0"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cs-CZ" altLang="cs-CZ" sz="1600" b="1" dirty="0" err="1">
                <a:latin typeface="+mn-lt"/>
              </a:rPr>
              <a:t>Sulcus</a:t>
            </a:r>
            <a:r>
              <a:rPr lang="cs-CZ" altLang="cs-CZ" sz="1600" b="1" dirty="0">
                <a:latin typeface="+mn-lt"/>
              </a:rPr>
              <a:t> </a:t>
            </a:r>
            <a:r>
              <a:rPr lang="cs-CZ" altLang="cs-CZ" sz="1600" b="1" dirty="0" err="1">
                <a:latin typeface="+mn-lt"/>
              </a:rPr>
              <a:t>lateralis</a:t>
            </a:r>
            <a:r>
              <a:rPr lang="cs-CZ" altLang="cs-CZ" sz="1600" b="1" dirty="0">
                <a:latin typeface="+mn-lt"/>
              </a:rPr>
              <a:t> </a:t>
            </a:r>
            <a:r>
              <a:rPr lang="cs-CZ" altLang="cs-CZ" sz="1600" b="1" dirty="0" err="1">
                <a:latin typeface="+mn-lt"/>
              </a:rPr>
              <a:t>anterior</a:t>
            </a:r>
            <a:r>
              <a:rPr lang="cs-CZ" altLang="cs-CZ" sz="1600" b="1" dirty="0">
                <a:latin typeface="+mn-lt"/>
              </a:rPr>
              <a:t> (před olivou)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cs-CZ" altLang="cs-CZ" sz="1600" b="1" dirty="0">
                <a:latin typeface="+mn-lt"/>
              </a:rPr>
              <a:t> – výstup </a:t>
            </a:r>
            <a:r>
              <a:rPr lang="cs-CZ" altLang="cs-CZ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n. </a:t>
            </a:r>
            <a:r>
              <a:rPr lang="cs-CZ" altLang="cs-CZ" sz="1600" b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hypoglossus</a:t>
            </a:r>
            <a:r>
              <a:rPr lang="cs-CZ" altLang="cs-CZ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(CN XII.)</a:t>
            </a:r>
          </a:p>
          <a:p>
            <a:pPr>
              <a:spcBef>
                <a:spcPct val="0"/>
              </a:spcBef>
              <a:buNone/>
              <a:defRPr/>
            </a:pPr>
            <a:endParaRPr lang="cs-CZ" altLang="cs-CZ" sz="1600" b="1" dirty="0">
              <a:latin typeface="+mn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cs-CZ" altLang="cs-CZ" sz="1600" b="1" dirty="0" err="1">
                <a:latin typeface="+mn-lt"/>
              </a:rPr>
              <a:t>Sulcus</a:t>
            </a:r>
            <a:r>
              <a:rPr lang="cs-CZ" altLang="cs-CZ" sz="1600" b="1" dirty="0">
                <a:latin typeface="+mn-lt"/>
              </a:rPr>
              <a:t> </a:t>
            </a:r>
            <a:r>
              <a:rPr lang="cs-CZ" altLang="cs-CZ" sz="1600" b="1" dirty="0" err="1">
                <a:latin typeface="+mn-lt"/>
              </a:rPr>
              <a:t>lateralis</a:t>
            </a:r>
            <a:r>
              <a:rPr lang="cs-CZ" altLang="cs-CZ" sz="1600" b="1" dirty="0">
                <a:latin typeface="+mn-lt"/>
              </a:rPr>
              <a:t> </a:t>
            </a:r>
            <a:r>
              <a:rPr lang="cs-CZ" altLang="cs-CZ" sz="1600" b="1" dirty="0" err="1">
                <a:latin typeface="+mn-lt"/>
              </a:rPr>
              <a:t>posterior</a:t>
            </a:r>
            <a:r>
              <a:rPr lang="cs-CZ" altLang="cs-CZ" sz="1600" b="1" dirty="0">
                <a:latin typeface="+mn-lt"/>
              </a:rPr>
              <a:t> (za olivou)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cs-CZ" altLang="cs-CZ" sz="1600" b="1" dirty="0">
                <a:latin typeface="+mn-lt"/>
              </a:rPr>
              <a:t>– výstup nervů postranního smíšeného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cs-CZ" altLang="cs-CZ" sz="1600" b="1" dirty="0">
                <a:latin typeface="+mn-lt"/>
              </a:rPr>
              <a:t>                                                      systému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cs-CZ" altLang="cs-CZ" sz="1600" b="1" dirty="0">
                <a:solidFill>
                  <a:srgbClr val="00B050"/>
                </a:solidFill>
                <a:latin typeface="+mn-lt"/>
              </a:rPr>
              <a:t>        </a:t>
            </a:r>
            <a:r>
              <a:rPr lang="cs-CZ" altLang="cs-CZ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n. </a:t>
            </a:r>
            <a:r>
              <a:rPr lang="cs-CZ" altLang="cs-CZ" sz="1600" b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glossopharyngeus</a:t>
            </a:r>
            <a:r>
              <a:rPr lang="cs-CZ" altLang="cs-CZ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(CN IX.)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cs-CZ" altLang="cs-CZ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       n. vagus (CN X.)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cs-CZ" altLang="cs-CZ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       n. </a:t>
            </a:r>
            <a:r>
              <a:rPr lang="cs-CZ" altLang="cs-CZ" sz="1600" b="1" dirty="0" err="1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accessorius</a:t>
            </a:r>
            <a:r>
              <a:rPr lang="cs-CZ" altLang="cs-CZ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(CN XI.)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cs-CZ" altLang="cs-CZ" sz="1600" b="1" dirty="0">
              <a:solidFill>
                <a:srgbClr val="C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cs-CZ" altLang="cs-CZ" sz="1600" b="1" dirty="0">
              <a:latin typeface="+mn-lt"/>
            </a:endParaRPr>
          </a:p>
        </p:txBody>
      </p:sp>
      <p:sp>
        <p:nvSpPr>
          <p:cNvPr id="12296" name="TextovéPole 3"/>
          <p:cNvSpPr txBox="1">
            <a:spLocks noChangeArrowheads="1"/>
          </p:cNvSpPr>
          <p:nvPr/>
        </p:nvSpPr>
        <p:spPr bwMode="auto">
          <a:xfrm>
            <a:off x="1077457" y="5952716"/>
            <a:ext cx="1319212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/>
              <a:t>Dorsální pohled</a:t>
            </a:r>
          </a:p>
        </p:txBody>
      </p:sp>
      <p:sp>
        <p:nvSpPr>
          <p:cNvPr id="12297" name="TextovéPole 5"/>
          <p:cNvSpPr txBox="1">
            <a:spLocks noChangeArrowheads="1"/>
          </p:cNvSpPr>
          <p:nvPr/>
        </p:nvSpPr>
        <p:spPr bwMode="auto">
          <a:xfrm>
            <a:off x="6733380" y="6235274"/>
            <a:ext cx="13779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/>
              <a:t>Ventrální pohled</a:t>
            </a:r>
          </a:p>
        </p:txBody>
      </p:sp>
      <p:sp>
        <p:nvSpPr>
          <p:cNvPr id="12298" name="Obdélník 1"/>
          <p:cNvSpPr>
            <a:spLocks noChangeArrowheads="1"/>
          </p:cNvSpPr>
          <p:nvPr/>
        </p:nvSpPr>
        <p:spPr bwMode="auto">
          <a:xfrm>
            <a:off x="2310346" y="3914311"/>
            <a:ext cx="2524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350" b="1" dirty="0">
                <a:solidFill>
                  <a:srgbClr val="FF0000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12299" name="Obdélník 2"/>
          <p:cNvSpPr>
            <a:spLocks noChangeArrowheads="1"/>
          </p:cNvSpPr>
          <p:nvPr/>
        </p:nvSpPr>
        <p:spPr bwMode="auto">
          <a:xfrm>
            <a:off x="6839303" y="5019019"/>
            <a:ext cx="274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*</a:t>
            </a:r>
          </a:p>
        </p:txBody>
      </p:sp>
      <p:pic>
        <p:nvPicPr>
          <p:cNvPr id="12300" name="Picture 3" descr="Scan00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744" y="0"/>
            <a:ext cx="3006256" cy="276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8000" y="16285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endParaRPr lang="cs-CZ" altLang="cs-CZ" b="1" dirty="0"/>
          </a:p>
          <a:p>
            <a:pPr>
              <a:spcBef>
                <a:spcPct val="0"/>
              </a:spcBef>
              <a:defRPr/>
            </a:pPr>
            <a:r>
              <a:rPr lang="cs-CZ" altLang="cs-CZ" b="1" dirty="0">
                <a:solidFill>
                  <a:srgbClr val="00B050"/>
                </a:solidFill>
              </a:rPr>
              <a:t> </a:t>
            </a:r>
            <a:endParaRPr lang="cs-CZ" altLang="cs-CZ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731013" y="369499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cs-CZ" altLang="cs-CZ" b="1" dirty="0"/>
              <a:t>**</a:t>
            </a:r>
          </a:p>
        </p:txBody>
      </p:sp>
      <p:sp>
        <p:nvSpPr>
          <p:cNvPr id="4" name="Obdélník 3"/>
          <p:cNvSpPr/>
          <p:nvPr/>
        </p:nvSpPr>
        <p:spPr>
          <a:xfrm>
            <a:off x="610692" y="6451319"/>
            <a:ext cx="27911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altLang="cs-CZ" sz="1200" b="1" dirty="0">
                <a:latin typeface="Arial" panose="020B0604020202020204" pitchFamily="34" charset="0"/>
              </a:rPr>
              <a:t>(CN = </a:t>
            </a:r>
            <a:r>
              <a:rPr lang="cs-CZ" altLang="cs-CZ" sz="1200" b="1" dirty="0" err="1">
                <a:latin typeface="Arial" panose="020B0604020202020204" pitchFamily="34" charset="0"/>
              </a:rPr>
              <a:t>cranial</a:t>
            </a:r>
            <a:r>
              <a:rPr lang="cs-CZ" altLang="cs-CZ" sz="1200" b="1" dirty="0">
                <a:latin typeface="Arial" panose="020B0604020202020204" pitchFamily="34" charset="0"/>
              </a:rPr>
              <a:t> nerve = hlavový nerv) </a:t>
            </a:r>
          </a:p>
        </p:txBody>
      </p:sp>
      <p:pic>
        <p:nvPicPr>
          <p:cNvPr id="16" name="Picture 4" descr="Scan001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7"/>
          <a:stretch/>
        </p:blipFill>
        <p:spPr bwMode="auto">
          <a:xfrm>
            <a:off x="3332313" y="3087933"/>
            <a:ext cx="1425369" cy="158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Scan00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23099" r="63988" b="15790"/>
          <a:stretch/>
        </p:blipFill>
        <p:spPr bwMode="auto">
          <a:xfrm>
            <a:off x="3419908" y="3270395"/>
            <a:ext cx="1327408" cy="121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729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00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151" y="172734"/>
            <a:ext cx="2508582" cy="2664296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17210" y="240057"/>
            <a:ext cx="5069981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cs-CZ" alt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(CN XII.)</a:t>
            </a:r>
          </a:p>
          <a:p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Vystupuje z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u="sng" dirty="0">
                <a:latin typeface="Arial" panose="020B0604020202020204" pitchFamily="34" charset="0"/>
                <a:cs typeface="Arial" panose="020B0604020202020204" pitchFamily="34" charset="0"/>
              </a:rPr>
              <a:t>před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olivou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), skrze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hypoglossalis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vychází z lebky, 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inervuje </a:t>
            </a:r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svaly jazyka 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linguales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ke svalům jazyka 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aferentace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pak z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– pro reflex sání, polykání…při poruše „ukazuje“ stranu léze)</a:t>
            </a:r>
          </a:p>
          <a:p>
            <a:endParaRPr lang="cs-CZ" alt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 krku tvoří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 descr="Scan00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68"/>
          <a:stretch>
            <a:fillRect/>
          </a:stretch>
        </p:blipFill>
        <p:spPr bwMode="auto">
          <a:xfrm>
            <a:off x="5569250" y="172734"/>
            <a:ext cx="3096843" cy="2664296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915980" y="2080599"/>
            <a:ext cx="1434846" cy="7564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7" name="Picture 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50" y="3186955"/>
            <a:ext cx="2616200" cy="36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ál 8"/>
          <p:cNvSpPr/>
          <p:nvPr/>
        </p:nvSpPr>
        <p:spPr>
          <a:xfrm>
            <a:off x="6001479" y="4014673"/>
            <a:ext cx="216024" cy="26261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6600056" y="332656"/>
            <a:ext cx="93610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779190" y="6204535"/>
            <a:ext cx="2827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Medulla</a:t>
            </a:r>
            <a:r>
              <a:rPr lang="cs-CZ" sz="1600" dirty="0"/>
              <a:t> </a:t>
            </a:r>
            <a:r>
              <a:rPr lang="cs-CZ" sz="1600" dirty="0" err="1"/>
              <a:t>oblongata</a:t>
            </a:r>
            <a:r>
              <a:rPr lang="cs-CZ" sz="1600" dirty="0"/>
              <a:t> rostrální řez</a:t>
            </a:r>
          </a:p>
        </p:txBody>
      </p:sp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2521544" y="3527956"/>
          <a:ext cx="1915752" cy="3015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4401164" imgH="3801006" progId="Paint.Picture">
                  <p:embed/>
                </p:oleObj>
              </mc:Choice>
              <mc:Fallback>
                <p:oleObj name="Rastrový obrázek" r:id="rId5" imgW="4401164" imgH="380100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644" r="21927" b="2632"/>
                      <a:stretch>
                        <a:fillRect/>
                      </a:stretch>
                    </p:blipFill>
                    <p:spPr bwMode="auto">
                      <a:xfrm>
                        <a:off x="2521544" y="3527956"/>
                        <a:ext cx="1915752" cy="3015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Přímá spojnice se šipkou 10"/>
          <p:cNvCxnSpPr/>
          <p:nvPr/>
        </p:nvCxnSpPr>
        <p:spPr>
          <a:xfrm>
            <a:off x="100060" y="4678689"/>
            <a:ext cx="152546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sejmout005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" y="3587053"/>
            <a:ext cx="2281699" cy="277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14988" y="4511079"/>
            <a:ext cx="3017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Jádro se jmenuje </a:t>
            </a:r>
          </a:p>
          <a:p>
            <a:r>
              <a:rPr lang="cs-CZ" b="1" u="sng" dirty="0" err="1"/>
              <a:t>nucleus</a:t>
            </a:r>
            <a:r>
              <a:rPr lang="cs-CZ" b="1" u="sng" dirty="0"/>
              <a:t> </a:t>
            </a:r>
            <a:r>
              <a:rPr lang="cs-CZ" b="1" u="sng" dirty="0" err="1"/>
              <a:t>originis</a:t>
            </a:r>
            <a:r>
              <a:rPr lang="cs-CZ" b="1" u="sng" dirty="0"/>
              <a:t> </a:t>
            </a:r>
            <a:r>
              <a:rPr lang="cs-CZ" dirty="0"/>
              <a:t>n. </a:t>
            </a:r>
            <a:r>
              <a:rPr lang="cs-CZ" dirty="0" err="1"/>
              <a:t>hypoglossi</a:t>
            </a:r>
            <a:r>
              <a:rPr lang="cs-CZ" dirty="0"/>
              <a:t>, </a:t>
            </a:r>
          </a:p>
          <a:p>
            <a:r>
              <a:rPr lang="cs-CZ" dirty="0"/>
              <a:t>leží </a:t>
            </a:r>
            <a:r>
              <a:rPr lang="cs-CZ" b="1" u="sng" dirty="0"/>
              <a:t>v zóně </a:t>
            </a:r>
            <a:r>
              <a:rPr lang="cs-CZ" b="1" u="sng" dirty="0" err="1">
                <a:solidFill>
                  <a:srgbClr val="FF0000"/>
                </a:solidFill>
              </a:rPr>
              <a:t>somatomotorické</a:t>
            </a:r>
            <a:r>
              <a:rPr lang="cs-CZ" b="1" u="sng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072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85726" y="1474789"/>
            <a:ext cx="1193482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/>
              <a:t>■ </a:t>
            </a:r>
            <a:r>
              <a:rPr lang="cs-CZ" altLang="cs-CZ" sz="3200" b="1"/>
              <a:t>V organismu tvoří nervová soustava: </a:t>
            </a:r>
          </a:p>
          <a:p>
            <a:pPr eaLnBrk="1" hangingPunct="1"/>
            <a:endParaRPr lang="cs-CZ" altLang="cs-CZ" sz="3200" b="1"/>
          </a:p>
          <a:p>
            <a:pPr eaLnBrk="1" hangingPunct="1"/>
            <a:r>
              <a:rPr lang="cs-CZ" altLang="cs-CZ" sz="3200" b="1"/>
              <a:t>	</a:t>
            </a:r>
            <a:r>
              <a:rPr lang="cs-CZ" altLang="cs-CZ" sz="3200" b="1">
                <a:solidFill>
                  <a:srgbClr val="C00000"/>
                </a:solidFill>
              </a:rPr>
              <a:t>centrální nervový systém – CNS </a:t>
            </a:r>
            <a:r>
              <a:rPr lang="cs-CZ" altLang="cs-CZ" sz="1400" b="1">
                <a:solidFill>
                  <a:srgbClr val="C00000"/>
                </a:solidFill>
              </a:rPr>
              <a:t>(koncový mozek, mozkový kmen, mícha)  </a:t>
            </a:r>
          </a:p>
          <a:p>
            <a:pPr eaLnBrk="1" hangingPunct="1"/>
            <a:r>
              <a:rPr lang="cs-CZ" altLang="cs-CZ" sz="3200" b="1">
                <a:solidFill>
                  <a:srgbClr val="C00000"/>
                </a:solidFill>
              </a:rPr>
              <a:t>        periferní nervový systém  – PNS </a:t>
            </a:r>
            <a:r>
              <a:rPr lang="cs-CZ" altLang="cs-CZ" sz="1400" b="1">
                <a:solidFill>
                  <a:srgbClr val="C00000"/>
                </a:solidFill>
              </a:rPr>
              <a:t>(hlavové, míšní a vegetativní = autonomní nervy)</a:t>
            </a:r>
            <a:endParaRPr lang="cs-CZ" altLang="cs-CZ" sz="3200" b="1">
              <a:solidFill>
                <a:srgbClr val="C00000"/>
              </a:solidFill>
            </a:endParaRPr>
          </a:p>
          <a:p>
            <a:pPr eaLnBrk="1" hangingPunct="1"/>
            <a:endParaRPr lang="cs-CZ" altLang="cs-CZ" sz="3200" b="1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3200" b="1"/>
              <a:t>■ základní morfologická a funkční jednotka = </a:t>
            </a:r>
            <a:r>
              <a:rPr lang="cs-CZ" altLang="cs-CZ" sz="3200" b="1">
                <a:solidFill>
                  <a:srgbClr val="C00000"/>
                </a:solidFill>
              </a:rPr>
              <a:t>neuron</a:t>
            </a:r>
            <a:endParaRPr lang="cs-CZ" altLang="cs-CZ" sz="3200" b="1"/>
          </a:p>
          <a:p>
            <a:pPr eaLnBrk="1" hangingPunct="1"/>
            <a:r>
              <a:rPr lang="cs-CZ" altLang="cs-CZ" sz="3200" b="1"/>
              <a:t>■ buňky pomocné = </a:t>
            </a:r>
            <a:r>
              <a:rPr lang="cs-CZ" altLang="cs-CZ" sz="2800" b="1"/>
              <a:t>gliové buňky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009841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10"/>
          <a:stretch>
            <a:fillRect/>
          </a:stretch>
        </p:blipFill>
        <p:spPr bwMode="auto">
          <a:xfrm>
            <a:off x="5498211" y="2727643"/>
            <a:ext cx="4094163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391751"/>
            <a:ext cx="4105655" cy="570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967796" y="1926374"/>
            <a:ext cx="446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Canalis</a:t>
            </a:r>
            <a:r>
              <a:rPr lang="cs-CZ" b="1" dirty="0"/>
              <a:t> n. </a:t>
            </a:r>
            <a:r>
              <a:rPr lang="cs-CZ" b="1" dirty="0" err="1"/>
              <a:t>hypoglossi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b="1" u="sng" dirty="0"/>
              <a:t>nad</a:t>
            </a:r>
            <a:r>
              <a:rPr lang="cs-CZ" dirty="0"/>
              <a:t> </a:t>
            </a:r>
            <a:r>
              <a:rPr lang="cs-CZ" dirty="0" err="1"/>
              <a:t>condyli</a:t>
            </a:r>
            <a:r>
              <a:rPr lang="cs-CZ" dirty="0"/>
              <a:t> </a:t>
            </a:r>
            <a:r>
              <a:rPr lang="cs-CZ" dirty="0" err="1"/>
              <a:t>occipitales</a:t>
            </a:r>
            <a:r>
              <a:rPr lang="cs-CZ" dirty="0"/>
              <a:t>)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842000" y="848107"/>
            <a:ext cx="4270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N. </a:t>
            </a:r>
            <a:r>
              <a:rPr lang="cs-CZ" sz="3600" b="1" dirty="0" err="1">
                <a:solidFill>
                  <a:srgbClr val="C00000"/>
                </a:solidFill>
              </a:rPr>
              <a:t>hypoglossus</a:t>
            </a:r>
            <a:r>
              <a:rPr lang="cs-CZ" sz="3600" b="1" dirty="0">
                <a:solidFill>
                  <a:srgbClr val="C00000"/>
                </a:solidFill>
              </a:rPr>
              <a:t> </a:t>
            </a:r>
            <a:r>
              <a:rPr lang="cs-CZ" sz="2400" b="1" dirty="0"/>
              <a:t>(CN XII.)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168053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 X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37" y="658368"/>
            <a:ext cx="8326170" cy="54772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21424" y="585216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a jeho vztah k </a:t>
            </a:r>
            <a:r>
              <a:rPr lang="cs-CZ" b="1" dirty="0" err="1"/>
              <a:t>ansa</a:t>
            </a:r>
            <a:r>
              <a:rPr lang="cs-CZ" b="1" dirty="0"/>
              <a:t> </a:t>
            </a:r>
            <a:r>
              <a:rPr lang="cs-CZ" b="1" dirty="0" err="1"/>
              <a:t>cervicalis</a:t>
            </a:r>
            <a:r>
              <a:rPr lang="cs-CZ" b="1" dirty="0"/>
              <a:t> </a:t>
            </a:r>
            <a:r>
              <a:rPr lang="cs-CZ" b="1" dirty="0" err="1"/>
              <a:t>profunda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1610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5" b="1986"/>
          <a:stretch/>
        </p:blipFill>
        <p:spPr>
          <a:xfrm>
            <a:off x="7273480" y="2249424"/>
            <a:ext cx="4005072" cy="30071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30628" y="795647"/>
            <a:ext cx="780733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solidFill>
                  <a:srgbClr val="FF66CC"/>
                </a:solidFill>
              </a:rPr>
              <a:t>Branchiomotorické</a:t>
            </a:r>
            <a:r>
              <a:rPr lang="cs-CZ" sz="2800" b="1" dirty="0">
                <a:solidFill>
                  <a:srgbClr val="FF66CC"/>
                </a:solidFill>
              </a:rPr>
              <a:t> jádro </a:t>
            </a:r>
            <a:r>
              <a:rPr lang="cs-CZ" dirty="0"/>
              <a:t>v </a:t>
            </a:r>
            <a:r>
              <a:rPr lang="cs-CZ" dirty="0" err="1"/>
              <a:t>medulla</a:t>
            </a:r>
            <a:r>
              <a:rPr lang="cs-CZ" dirty="0"/>
              <a:t> </a:t>
            </a:r>
            <a:r>
              <a:rPr lang="cs-CZ" dirty="0" err="1"/>
              <a:t>oblongata</a:t>
            </a:r>
            <a:r>
              <a:rPr lang="cs-CZ" dirty="0"/>
              <a:t> </a:t>
            </a:r>
            <a:r>
              <a:rPr lang="cs-CZ" dirty="0">
                <a:solidFill>
                  <a:srgbClr val="FF66CC"/>
                </a:solidFill>
              </a:rPr>
              <a:t>(=</a:t>
            </a:r>
            <a:r>
              <a:rPr lang="cs-CZ" dirty="0" err="1">
                <a:solidFill>
                  <a:srgbClr val="FF66CC"/>
                </a:solidFill>
              </a:rPr>
              <a:t>ncl.ambiguus</a:t>
            </a:r>
            <a:r>
              <a:rPr lang="cs-CZ" dirty="0">
                <a:solidFill>
                  <a:srgbClr val="FF66CC"/>
                </a:solidFill>
              </a:rPr>
              <a:t>)</a:t>
            </a:r>
          </a:p>
          <a:p>
            <a:r>
              <a:rPr lang="cs-CZ" dirty="0"/>
              <a:t> </a:t>
            </a:r>
            <a:r>
              <a:rPr lang="cs-CZ" b="1" u="sng" dirty="0"/>
              <a:t>slouží jako společný zdroj </a:t>
            </a:r>
            <a:r>
              <a:rPr lang="cs-CZ" dirty="0"/>
              <a:t>pro nervy postranního smíšeného systému </a:t>
            </a:r>
            <a:r>
              <a:rPr lang="cs-CZ" sz="2000" b="1" dirty="0"/>
              <a:t>– IX., X., XI</a:t>
            </a:r>
          </a:p>
          <a:p>
            <a:r>
              <a:rPr lang="cs-CZ" sz="1400" dirty="0"/>
              <a:t>(z kaudální části </a:t>
            </a:r>
            <a:r>
              <a:rPr lang="cs-CZ" sz="1400" dirty="0" err="1"/>
              <a:t>ncl</a:t>
            </a:r>
            <a:r>
              <a:rPr lang="cs-CZ" sz="1400" dirty="0"/>
              <a:t>. </a:t>
            </a:r>
            <a:r>
              <a:rPr lang="cs-CZ" sz="1400" dirty="0" err="1"/>
              <a:t>ambiguus</a:t>
            </a:r>
            <a:r>
              <a:rPr lang="cs-CZ" sz="1400" dirty="0"/>
              <a:t> se konstituuje r. </a:t>
            </a:r>
            <a:r>
              <a:rPr lang="cs-CZ" sz="1400" dirty="0" err="1"/>
              <a:t>internus</a:t>
            </a:r>
            <a:r>
              <a:rPr lang="cs-CZ" sz="1400" dirty="0"/>
              <a:t> XI.)</a:t>
            </a:r>
          </a:p>
        </p:txBody>
      </p:sp>
      <p:pic>
        <p:nvPicPr>
          <p:cNvPr id="4" name="Picture 8" descr="n XI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5" y="2249424"/>
            <a:ext cx="5551886" cy="360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9879291" y="2249424"/>
            <a:ext cx="1084082" cy="493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919" y="97785"/>
            <a:ext cx="1480134" cy="223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/>
          <p:cNvSpPr/>
          <p:nvPr/>
        </p:nvSpPr>
        <p:spPr>
          <a:xfrm>
            <a:off x="11324802" y="1401417"/>
            <a:ext cx="162339" cy="168966"/>
          </a:xfrm>
          <a:prstGeom prst="ellipse">
            <a:avLst/>
          </a:prstGeom>
          <a:solidFill>
            <a:srgbClr val="F97F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416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00" y="3231807"/>
            <a:ext cx="2358362" cy="35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11" y="1"/>
            <a:ext cx="1634189" cy="1924216"/>
          </a:xfrm>
          <a:prstGeom prst="rect">
            <a:avLst/>
          </a:prstGeom>
        </p:spPr>
      </p:pic>
      <p:pic>
        <p:nvPicPr>
          <p:cNvPr id="5" name="Picture 9" descr="Scan00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"/>
          <a:stretch>
            <a:fillRect/>
          </a:stretch>
        </p:blipFill>
        <p:spPr bwMode="auto">
          <a:xfrm>
            <a:off x="7004041" y="3324111"/>
            <a:ext cx="4443274" cy="343562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34051" y="492596"/>
            <a:ext cx="11452238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</a:rPr>
              <a:t>Nervus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3200" b="1" dirty="0" err="1">
                <a:solidFill>
                  <a:srgbClr val="C00000"/>
                </a:solidFill>
              </a:rPr>
              <a:t>accessorius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1600" b="1" dirty="0">
                <a:solidFill>
                  <a:srgbClr val="C00000"/>
                </a:solidFill>
              </a:rPr>
              <a:t>- CN XI. </a:t>
            </a:r>
            <a:r>
              <a:rPr lang="cs-CZ" sz="1600" b="1" dirty="0"/>
              <a:t>(součást postranního smíšeného systému, výstup </a:t>
            </a:r>
            <a:r>
              <a:rPr lang="cs-CZ" sz="1600" b="1" u="sng" dirty="0"/>
              <a:t>za </a:t>
            </a:r>
            <a:r>
              <a:rPr lang="cs-CZ" sz="1600" b="1" dirty="0"/>
              <a:t>olivou, </a:t>
            </a:r>
          </a:p>
          <a:p>
            <a:r>
              <a:rPr lang="cs-CZ" sz="1600" b="1" dirty="0"/>
              <a:t>                                                                                                                                                      </a:t>
            </a:r>
            <a:r>
              <a:rPr lang="cs-CZ" sz="1600" b="1" dirty="0" err="1"/>
              <a:t>sulcus</a:t>
            </a:r>
            <a:r>
              <a:rPr lang="cs-CZ" sz="1600" b="1" dirty="0"/>
              <a:t> </a:t>
            </a:r>
            <a:r>
              <a:rPr lang="cs-CZ" sz="1600" b="1" dirty="0" err="1"/>
              <a:t>posterolateralis</a:t>
            </a:r>
            <a:r>
              <a:rPr lang="cs-CZ" sz="1600" b="1" dirty="0"/>
              <a:t>)</a:t>
            </a:r>
          </a:p>
          <a:p>
            <a:endParaRPr lang="cs-CZ" sz="1600" b="1" dirty="0"/>
          </a:p>
          <a:p>
            <a:pPr marL="514350" indent="-514350">
              <a:buAutoNum type="arabicPeriod"/>
            </a:pPr>
            <a:r>
              <a:rPr lang="cs-CZ" sz="2800" b="1" u="sng" dirty="0"/>
              <a:t>Kraniální část </a:t>
            </a:r>
            <a:r>
              <a:rPr lang="cs-CZ" sz="3200" b="1" dirty="0"/>
              <a:t>– </a:t>
            </a:r>
            <a:r>
              <a:rPr lang="cs-CZ" sz="1600" b="1" dirty="0" err="1">
                <a:solidFill>
                  <a:srgbClr val="FF66CC"/>
                </a:solidFill>
              </a:rPr>
              <a:t>branchiomotorická</a:t>
            </a:r>
            <a:r>
              <a:rPr lang="cs-CZ" sz="1600" b="1" dirty="0">
                <a:solidFill>
                  <a:srgbClr val="FF66CC"/>
                </a:solidFill>
              </a:rPr>
              <a:t> zóna </a:t>
            </a:r>
            <a:r>
              <a:rPr lang="cs-CZ" sz="1600" b="1" dirty="0"/>
              <a:t>(tato vlákna </a:t>
            </a:r>
            <a:r>
              <a:rPr lang="cs-CZ" sz="1600" b="1" dirty="0">
                <a:solidFill>
                  <a:srgbClr val="FF66CC"/>
                </a:solidFill>
              </a:rPr>
              <a:t>z </a:t>
            </a:r>
            <a:r>
              <a:rPr lang="cs-CZ" sz="1600" b="1" dirty="0" err="1">
                <a:solidFill>
                  <a:srgbClr val="FF66CC"/>
                </a:solidFill>
              </a:rPr>
              <a:t>ncl</a:t>
            </a:r>
            <a:r>
              <a:rPr lang="cs-CZ" sz="1600" b="1" dirty="0">
                <a:solidFill>
                  <a:srgbClr val="FF66CC"/>
                </a:solidFill>
              </a:rPr>
              <a:t>. </a:t>
            </a:r>
            <a:r>
              <a:rPr lang="cs-CZ" sz="1600" b="1" dirty="0" err="1">
                <a:solidFill>
                  <a:srgbClr val="FF66CC"/>
                </a:solidFill>
              </a:rPr>
              <a:t>ambiguus</a:t>
            </a:r>
            <a:r>
              <a:rPr lang="cs-CZ" sz="1600" b="1" dirty="0">
                <a:solidFill>
                  <a:srgbClr val="FF66CC"/>
                </a:solidFill>
              </a:rPr>
              <a:t> </a:t>
            </a:r>
            <a:r>
              <a:rPr lang="cs-CZ" sz="1600" b="1" dirty="0"/>
              <a:t>se připojují k n. vagus CN X. </a:t>
            </a:r>
          </a:p>
          <a:p>
            <a:r>
              <a:rPr lang="cs-CZ" sz="1600" b="1" dirty="0"/>
              <a:t>                                                                               pro mm. </a:t>
            </a:r>
            <a:r>
              <a:rPr lang="cs-CZ" sz="1600" b="1" dirty="0" err="1"/>
              <a:t>laryngei</a:t>
            </a:r>
            <a:r>
              <a:rPr lang="cs-CZ" sz="1600" b="1" dirty="0"/>
              <a:t>  s výjimkou m. </a:t>
            </a:r>
            <a:r>
              <a:rPr lang="cs-CZ" sz="1600" b="1" dirty="0" err="1"/>
              <a:t>cricothyroideus</a:t>
            </a:r>
            <a:r>
              <a:rPr lang="cs-CZ" sz="1600" b="1" dirty="0"/>
              <a:t>) –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endParaRPr 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u="sng" dirty="0"/>
              <a:t>2. Krční část </a:t>
            </a:r>
            <a:r>
              <a:rPr lang="cs-CZ" b="1" dirty="0"/>
              <a:t>(</a:t>
            </a:r>
            <a:r>
              <a:rPr lang="cs-CZ" b="1" dirty="0" err="1">
                <a:solidFill>
                  <a:srgbClr val="FF99CC"/>
                </a:solidFill>
              </a:rPr>
              <a:t>branchiomotorická</a:t>
            </a:r>
            <a:r>
              <a:rPr lang="cs-CZ" b="1" dirty="0">
                <a:solidFill>
                  <a:srgbClr val="FF99CC"/>
                </a:solidFill>
              </a:rPr>
              <a:t> jádra </a:t>
            </a:r>
            <a:r>
              <a:rPr lang="cs-CZ" b="1" dirty="0"/>
              <a:t>v horní části hřbetní míchy – skrze </a:t>
            </a:r>
            <a:r>
              <a:rPr lang="cs-CZ" b="1" dirty="0" err="1"/>
              <a:t>foramen</a:t>
            </a:r>
            <a:r>
              <a:rPr lang="cs-CZ" b="1" dirty="0"/>
              <a:t> </a:t>
            </a:r>
            <a:r>
              <a:rPr lang="cs-CZ" b="1" dirty="0" err="1"/>
              <a:t>magnum</a:t>
            </a:r>
            <a:r>
              <a:rPr lang="cs-CZ" b="1" dirty="0"/>
              <a:t> do lebky, ven spolu </a:t>
            </a:r>
          </a:p>
          <a:p>
            <a:r>
              <a:rPr lang="cs-CZ" b="1" dirty="0"/>
              <a:t>s 1., pak skrze </a:t>
            </a:r>
            <a:r>
              <a:rPr lang="cs-CZ" b="1" dirty="0" err="1"/>
              <a:t>foramen</a:t>
            </a:r>
            <a:r>
              <a:rPr lang="cs-CZ" b="1" dirty="0"/>
              <a:t> </a:t>
            </a:r>
            <a:r>
              <a:rPr lang="cs-CZ" b="1" dirty="0" err="1"/>
              <a:t>jugulare</a:t>
            </a:r>
            <a:r>
              <a:rPr lang="cs-CZ" b="1" dirty="0"/>
              <a:t> na krk =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externus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/>
              <a:t>pro m. </a:t>
            </a:r>
            <a:r>
              <a:rPr lang="cs-CZ" b="1" dirty="0" err="1"/>
              <a:t>sternocleidomastoideus</a:t>
            </a:r>
            <a:r>
              <a:rPr lang="cs-CZ" b="1" dirty="0"/>
              <a:t> a m. </a:t>
            </a:r>
            <a:r>
              <a:rPr lang="cs-CZ" b="1" dirty="0" err="1"/>
              <a:t>trapezius</a:t>
            </a:r>
            <a:r>
              <a:rPr lang="cs-CZ" b="1" dirty="0"/>
              <a:t>) </a:t>
            </a:r>
          </a:p>
        </p:txBody>
      </p:sp>
      <p:pic>
        <p:nvPicPr>
          <p:cNvPr id="7" name="Picture 8" descr="Scan00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63" y="3356575"/>
            <a:ext cx="2926643" cy="343562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ál 7"/>
          <p:cNvSpPr/>
          <p:nvPr/>
        </p:nvSpPr>
        <p:spPr>
          <a:xfrm>
            <a:off x="1797069" y="5389592"/>
            <a:ext cx="216024" cy="216024"/>
          </a:xfrm>
          <a:prstGeom prst="ellipse">
            <a:avLst/>
          </a:prstGeom>
          <a:solidFill>
            <a:srgbClr val="BD138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12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n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380" y="1080643"/>
            <a:ext cx="44704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939028" y="4300220"/>
            <a:ext cx="5578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/>
              <a:t>Foramen</a:t>
            </a:r>
            <a:r>
              <a:rPr lang="cs-CZ" sz="3600" b="1" dirty="0"/>
              <a:t> </a:t>
            </a:r>
            <a:r>
              <a:rPr lang="cs-CZ" sz="3600" b="1" dirty="0" err="1"/>
              <a:t>jugulare</a:t>
            </a:r>
            <a:r>
              <a:rPr lang="cs-CZ" sz="3600" b="1" dirty="0"/>
              <a:t> </a:t>
            </a:r>
            <a:r>
              <a:rPr lang="cs-CZ" b="1" dirty="0"/>
              <a:t>(prostup CN IX, X, XI </a:t>
            </a:r>
          </a:p>
          <a:p>
            <a:r>
              <a:rPr lang="cs-CZ" b="1" dirty="0"/>
              <a:t>a </a:t>
            </a:r>
            <a:r>
              <a:rPr lang="cs-CZ" b="1" dirty="0" err="1"/>
              <a:t>vena</a:t>
            </a:r>
            <a:r>
              <a:rPr lang="cs-CZ" b="1" dirty="0"/>
              <a:t> </a:t>
            </a:r>
            <a:r>
              <a:rPr lang="cs-CZ" b="1" dirty="0" err="1"/>
              <a:t>jugularis</a:t>
            </a:r>
            <a:r>
              <a:rPr lang="cs-CZ" b="1" dirty="0"/>
              <a:t> interna)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515100" y="1536700"/>
            <a:ext cx="412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Postranní nervový systém (=CN XI., X., IX)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728480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680" y="1165975"/>
            <a:ext cx="2836611" cy="3340037"/>
          </a:xfrm>
          <a:prstGeom prst="rect">
            <a:avLst/>
          </a:prstGeom>
        </p:spPr>
      </p:pic>
      <p:pic>
        <p:nvPicPr>
          <p:cNvPr id="7" name="Picture 7" descr="Scan00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074" y="1236753"/>
            <a:ext cx="2502389" cy="301378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1490431" y="377098"/>
            <a:ext cx="84768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>
                <a:solidFill>
                  <a:srgbClr val="C00000"/>
                </a:solidFill>
              </a:rPr>
              <a:t>Nervus</a:t>
            </a:r>
            <a:r>
              <a:rPr lang="cs-CZ" sz="4000" b="1" dirty="0">
                <a:solidFill>
                  <a:srgbClr val="C00000"/>
                </a:solidFill>
              </a:rPr>
              <a:t> vagus </a:t>
            </a:r>
            <a:r>
              <a:rPr lang="cs-CZ" sz="2400" b="1" dirty="0">
                <a:solidFill>
                  <a:srgbClr val="C00000"/>
                </a:solidFill>
              </a:rPr>
              <a:t>(CN X.) </a:t>
            </a:r>
            <a:r>
              <a:rPr lang="cs-CZ" sz="1400" b="1" dirty="0"/>
              <a:t>(součást postranního smíšeného systému, výstup </a:t>
            </a:r>
            <a:r>
              <a:rPr lang="cs-CZ" sz="1400" b="1" u="sng" dirty="0"/>
              <a:t>za </a:t>
            </a:r>
            <a:r>
              <a:rPr lang="cs-CZ" sz="1400" b="1" dirty="0"/>
              <a:t>olivou)</a:t>
            </a:r>
          </a:p>
          <a:p>
            <a:endParaRPr lang="cs-CZ" sz="24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85496" y="4411559"/>
            <a:ext cx="11606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1 a) </a:t>
            </a:r>
            <a:r>
              <a:rPr lang="cs-CZ" b="1" dirty="0" err="1">
                <a:solidFill>
                  <a:srgbClr val="00B0F0"/>
                </a:solidFill>
              </a:rPr>
              <a:t>somatosensitivní</a:t>
            </a:r>
            <a:r>
              <a:rPr lang="cs-CZ" b="1" dirty="0">
                <a:solidFill>
                  <a:srgbClr val="00B0F0"/>
                </a:solidFill>
              </a:rPr>
              <a:t> </a:t>
            </a:r>
            <a:r>
              <a:rPr lang="cs-CZ" dirty="0"/>
              <a:t>a </a:t>
            </a:r>
            <a:r>
              <a:rPr lang="cs-CZ" b="1" dirty="0">
                <a:solidFill>
                  <a:srgbClr val="0070C0"/>
                </a:solidFill>
              </a:rPr>
              <a:t>1b) </a:t>
            </a:r>
            <a:r>
              <a:rPr lang="cs-CZ" b="1" dirty="0" err="1">
                <a:solidFill>
                  <a:srgbClr val="004F8A"/>
                </a:solidFill>
              </a:rPr>
              <a:t>viscerosensitivní</a:t>
            </a:r>
            <a:r>
              <a:rPr lang="cs-CZ" b="1" dirty="0"/>
              <a:t> </a:t>
            </a:r>
            <a:r>
              <a:rPr lang="cs-CZ" dirty="0"/>
              <a:t> neurony </a:t>
            </a:r>
            <a:r>
              <a:rPr lang="cs-CZ" sz="1400" dirty="0"/>
              <a:t>(v </a:t>
            </a:r>
            <a:r>
              <a:rPr lang="cs-CZ" sz="1400" u="sng" dirty="0"/>
              <a:t>ganglion </a:t>
            </a:r>
            <a:r>
              <a:rPr lang="cs-CZ" sz="1400" u="sng" dirty="0" err="1"/>
              <a:t>superius</a:t>
            </a:r>
            <a:r>
              <a:rPr lang="cs-CZ" sz="1400" u="sng" dirty="0"/>
              <a:t> a </a:t>
            </a:r>
            <a:r>
              <a:rPr lang="cs-CZ" sz="1400" u="sng" dirty="0" err="1"/>
              <a:t>inferius</a:t>
            </a:r>
            <a:r>
              <a:rPr lang="cs-CZ" sz="1400" u="sng" dirty="0"/>
              <a:t> </a:t>
            </a:r>
            <a:r>
              <a:rPr lang="cs-CZ" sz="1400" dirty="0"/>
              <a:t>= </a:t>
            </a:r>
            <a:r>
              <a:rPr lang="cs-CZ" sz="1400" u="sng" dirty="0"/>
              <a:t>nad a pod </a:t>
            </a:r>
            <a:r>
              <a:rPr lang="cs-CZ" sz="1400" dirty="0" err="1"/>
              <a:t>foramen</a:t>
            </a:r>
            <a:r>
              <a:rPr lang="cs-CZ" sz="1400" dirty="0"/>
              <a:t> </a:t>
            </a:r>
            <a:r>
              <a:rPr lang="cs-CZ" sz="1400" dirty="0" err="1"/>
              <a:t>jugulare</a:t>
            </a:r>
            <a:r>
              <a:rPr lang="cs-CZ" sz="1400" dirty="0"/>
              <a:t>  vedou informace ze zevního zvukovodu a sliznice vnitřních orgánů)</a:t>
            </a:r>
          </a:p>
          <a:p>
            <a:r>
              <a:rPr lang="cs-CZ" b="1" dirty="0">
                <a:solidFill>
                  <a:srgbClr val="55DADD"/>
                </a:solidFill>
              </a:rPr>
              <a:t>2. Senzorická </a:t>
            </a:r>
            <a:r>
              <a:rPr lang="cs-CZ" dirty="0"/>
              <a:t>= chuťová vlákna vedou chuťové informace z chuťových buněk v okolí epiglottis </a:t>
            </a:r>
            <a:r>
              <a:rPr lang="cs-CZ" sz="1200" dirty="0"/>
              <a:t>(do  </a:t>
            </a:r>
            <a:r>
              <a:rPr lang="cs-CZ" sz="1200" dirty="0" err="1"/>
              <a:t>ncl</a:t>
            </a:r>
            <a:r>
              <a:rPr lang="cs-CZ" sz="1200" dirty="0"/>
              <a:t>. </a:t>
            </a:r>
            <a:r>
              <a:rPr lang="cs-CZ" sz="1200" dirty="0" err="1"/>
              <a:t>gustatorius</a:t>
            </a:r>
            <a:r>
              <a:rPr lang="cs-CZ" sz="1200" dirty="0"/>
              <a:t> v mozkovém kmeni (toto jádro slouží také pro přepojení chuťových informací přicházejících cestou CN VII. a IX.), zde dojde přepojení do thalamu….</a:t>
            </a:r>
          </a:p>
          <a:p>
            <a:endParaRPr lang="cs-CZ" sz="1400" dirty="0"/>
          </a:p>
          <a:p>
            <a:r>
              <a:rPr lang="cs-CZ" b="1" dirty="0">
                <a:solidFill>
                  <a:srgbClr val="00B050"/>
                </a:solidFill>
              </a:rPr>
              <a:t>3. </a:t>
            </a:r>
            <a:r>
              <a:rPr lang="cs-CZ" b="1" dirty="0" err="1">
                <a:solidFill>
                  <a:srgbClr val="00B050"/>
                </a:solidFill>
              </a:rPr>
              <a:t>Visceromotorické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dirty="0">
                <a:solidFill>
                  <a:srgbClr val="00B050"/>
                </a:solidFill>
              </a:rPr>
              <a:t>(</a:t>
            </a:r>
            <a:r>
              <a:rPr lang="cs-CZ" b="1" u="sng" dirty="0">
                <a:solidFill>
                  <a:srgbClr val="00B050"/>
                </a:solidFill>
              </a:rPr>
              <a:t>parasympatické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/>
              <a:t>jádro= </a:t>
            </a:r>
            <a:r>
              <a:rPr lang="cs-CZ" b="1" u="sng" dirty="0" err="1">
                <a:solidFill>
                  <a:srgbClr val="00B050"/>
                </a:solidFill>
              </a:rPr>
              <a:t>nucleus</a:t>
            </a:r>
            <a:r>
              <a:rPr lang="cs-CZ" b="1" u="sng" dirty="0">
                <a:solidFill>
                  <a:srgbClr val="00B050"/>
                </a:solidFill>
              </a:rPr>
              <a:t> </a:t>
            </a:r>
            <a:r>
              <a:rPr lang="cs-CZ" b="1" u="sng" dirty="0" err="1">
                <a:solidFill>
                  <a:srgbClr val="00B050"/>
                </a:solidFill>
              </a:rPr>
              <a:t>originis</a:t>
            </a:r>
            <a:r>
              <a:rPr lang="cs-CZ" b="1" u="sng" dirty="0">
                <a:solidFill>
                  <a:srgbClr val="00B050"/>
                </a:solidFill>
              </a:rPr>
              <a:t> dorsalis n. </a:t>
            </a:r>
            <a:r>
              <a:rPr lang="cs-CZ" b="1" u="sng" dirty="0" err="1">
                <a:solidFill>
                  <a:srgbClr val="00B050"/>
                </a:solidFill>
              </a:rPr>
              <a:t>vagi</a:t>
            </a:r>
            <a:r>
              <a:rPr lang="cs-CZ" b="1" u="sng" dirty="0">
                <a:solidFill>
                  <a:srgbClr val="00B050"/>
                </a:solidFill>
              </a:rPr>
              <a:t> </a:t>
            </a:r>
            <a:r>
              <a:rPr lang="cs-CZ" dirty="0"/>
              <a:t>– přepojení v gangliích </a:t>
            </a:r>
            <a:r>
              <a:rPr lang="cs-CZ" u="sng" dirty="0"/>
              <a:t>ve stěně orgánů </a:t>
            </a:r>
            <a:r>
              <a:rPr lang="cs-CZ" dirty="0"/>
              <a:t>– pro </a:t>
            </a:r>
            <a:r>
              <a:rPr lang="cs-CZ" sz="1400" dirty="0"/>
              <a:t>hladkou svalovinu orgánů a žlázy</a:t>
            </a:r>
            <a:r>
              <a:rPr lang="cs-CZ" dirty="0"/>
              <a:t>)</a:t>
            </a:r>
          </a:p>
          <a:p>
            <a:r>
              <a:rPr lang="cs-CZ" b="1" dirty="0">
                <a:solidFill>
                  <a:srgbClr val="FF66CC"/>
                </a:solidFill>
              </a:rPr>
              <a:t>4. </a:t>
            </a:r>
            <a:r>
              <a:rPr lang="cs-CZ" b="1" dirty="0" err="1">
                <a:solidFill>
                  <a:srgbClr val="FF66CC"/>
                </a:solidFill>
              </a:rPr>
              <a:t>Branchiomotorické</a:t>
            </a:r>
            <a:r>
              <a:rPr lang="cs-CZ" b="1" dirty="0">
                <a:solidFill>
                  <a:srgbClr val="FF66CC"/>
                </a:solidFill>
              </a:rPr>
              <a:t> </a:t>
            </a:r>
            <a:r>
              <a:rPr lang="cs-CZ" dirty="0">
                <a:solidFill>
                  <a:srgbClr val="FF66CC"/>
                </a:solidFill>
              </a:rPr>
              <a:t>neurony – </a:t>
            </a:r>
            <a:r>
              <a:rPr lang="cs-CZ" b="1" dirty="0" err="1">
                <a:solidFill>
                  <a:srgbClr val="FF66CC"/>
                </a:solidFill>
              </a:rPr>
              <a:t>ncl</a:t>
            </a:r>
            <a:r>
              <a:rPr lang="cs-CZ" b="1" dirty="0">
                <a:solidFill>
                  <a:srgbClr val="FF66CC"/>
                </a:solidFill>
              </a:rPr>
              <a:t>. </a:t>
            </a:r>
            <a:r>
              <a:rPr lang="cs-CZ" b="1" dirty="0" err="1">
                <a:solidFill>
                  <a:srgbClr val="FF66CC"/>
                </a:solidFill>
              </a:rPr>
              <a:t>ambiguus</a:t>
            </a:r>
            <a:r>
              <a:rPr lang="cs-CZ" b="1" dirty="0">
                <a:solidFill>
                  <a:srgbClr val="FF66CC"/>
                </a:solidFill>
              </a:rPr>
              <a:t> </a:t>
            </a:r>
            <a:r>
              <a:rPr lang="cs-CZ" dirty="0">
                <a:solidFill>
                  <a:srgbClr val="FF66CC"/>
                </a:solidFill>
              </a:rPr>
              <a:t>– </a:t>
            </a:r>
            <a:r>
              <a:rPr lang="cs-CZ" dirty="0"/>
              <a:t>pro svaly hrtanu a hltanu</a:t>
            </a:r>
          </a:p>
        </p:txBody>
      </p:sp>
      <p:sp>
        <p:nvSpPr>
          <p:cNvPr id="3" name="Levá složená závorka 2"/>
          <p:cNvSpPr/>
          <p:nvPr/>
        </p:nvSpPr>
        <p:spPr>
          <a:xfrm>
            <a:off x="385496" y="4506012"/>
            <a:ext cx="115436" cy="211742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 rot="16200000">
            <a:off x="-456856" y="5288722"/>
            <a:ext cx="115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Jádra n. X</a:t>
            </a:r>
          </a:p>
        </p:txBody>
      </p:sp>
      <p:pic>
        <p:nvPicPr>
          <p:cNvPr id="9" name="Picture 1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71" y="1329138"/>
            <a:ext cx="1436251" cy="200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1" y="1408613"/>
            <a:ext cx="1189891" cy="17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05984" y="3423636"/>
            <a:ext cx="408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kaudální řez MO              rostrální řez MO</a:t>
            </a:r>
          </a:p>
        </p:txBody>
      </p:sp>
    </p:spTree>
    <p:extLst>
      <p:ext uri="{BB962C8B-B14F-4D97-AF65-F5344CB8AC3E}">
        <p14:creationId xmlns:p14="http://schemas.microsoft.com/office/powerpoint/2010/main" val="2397457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4966" y="197961"/>
            <a:ext cx="12170576" cy="7817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u="sng" dirty="0"/>
              <a:t>Funkce n. vagus:</a:t>
            </a:r>
          </a:p>
          <a:p>
            <a:endParaRPr lang="cs-CZ" sz="3600" b="1" u="sng" dirty="0"/>
          </a:p>
          <a:p>
            <a:r>
              <a:rPr lang="cs-CZ" sz="2800" b="1" dirty="0">
                <a:solidFill>
                  <a:srgbClr val="00B0F0"/>
                </a:solidFill>
              </a:rPr>
              <a:t>Ad 1a) </a:t>
            </a:r>
            <a:r>
              <a:rPr lang="cs-CZ" sz="2800" b="1" dirty="0" err="1">
                <a:solidFill>
                  <a:srgbClr val="00B0F0"/>
                </a:solidFill>
              </a:rPr>
              <a:t>Somatosenzitivní</a:t>
            </a:r>
            <a:r>
              <a:rPr lang="cs-CZ" sz="2800" b="1" dirty="0">
                <a:solidFill>
                  <a:srgbClr val="00B0F0"/>
                </a:solidFill>
              </a:rPr>
              <a:t> vlákna přivádějí signály </a:t>
            </a:r>
            <a:r>
              <a:rPr lang="cs-CZ" sz="2000" b="1" dirty="0">
                <a:solidFill>
                  <a:srgbClr val="00B0F0"/>
                </a:solidFill>
              </a:rPr>
              <a:t>z kůže zevního zvukovodu, z části bubínku </a:t>
            </a:r>
          </a:p>
          <a:p>
            <a:r>
              <a:rPr lang="cs-CZ" sz="2000" b="1" dirty="0">
                <a:solidFill>
                  <a:srgbClr val="00B0F0"/>
                </a:solidFill>
              </a:rPr>
              <a:t>                                                                                                                                                                              a ušního boltce</a:t>
            </a:r>
          </a:p>
          <a:p>
            <a:r>
              <a:rPr lang="cs-CZ" sz="2800" b="1" dirty="0">
                <a:solidFill>
                  <a:srgbClr val="002060"/>
                </a:solidFill>
              </a:rPr>
              <a:t>Ad 1b) </a:t>
            </a:r>
            <a:r>
              <a:rPr lang="cs-CZ" sz="2800" b="1" dirty="0" err="1">
                <a:solidFill>
                  <a:srgbClr val="002060"/>
                </a:solidFill>
              </a:rPr>
              <a:t>viscerosenzitivita</a:t>
            </a:r>
            <a:r>
              <a:rPr lang="cs-CZ" sz="2800" b="1" dirty="0">
                <a:solidFill>
                  <a:srgbClr val="002060"/>
                </a:solidFill>
              </a:rPr>
              <a:t> přichází z celé jeho inervační oblasti a je součástí</a:t>
            </a:r>
          </a:p>
          <a:p>
            <a:r>
              <a:rPr lang="cs-CZ" sz="2800" b="1" dirty="0">
                <a:solidFill>
                  <a:srgbClr val="002060"/>
                </a:solidFill>
              </a:rPr>
              <a:t>viscerálních reflexních oblouků </a:t>
            </a:r>
            <a:r>
              <a:rPr lang="cs-CZ" sz="2000" b="1" dirty="0">
                <a:solidFill>
                  <a:srgbClr val="002060"/>
                </a:solidFill>
              </a:rPr>
              <a:t>(zajišťuje i vnímání komplexních pocitů jako je hlad, nauzea…)</a:t>
            </a:r>
            <a:endParaRPr lang="cs-CZ" sz="2000" b="1" dirty="0">
              <a:solidFill>
                <a:srgbClr val="00B0F0"/>
              </a:solidFill>
            </a:endParaRPr>
          </a:p>
          <a:p>
            <a:endParaRPr lang="cs-CZ" sz="2800" b="1" dirty="0">
              <a:solidFill>
                <a:srgbClr val="55DADD"/>
              </a:solidFill>
            </a:endParaRPr>
          </a:p>
          <a:p>
            <a:r>
              <a:rPr lang="cs-CZ" sz="2800" b="1" dirty="0">
                <a:solidFill>
                  <a:srgbClr val="55DADD"/>
                </a:solidFill>
              </a:rPr>
              <a:t>Ad 2) chuťové signály (senzorické) z oblasti epiglottis</a:t>
            </a:r>
          </a:p>
          <a:p>
            <a:endParaRPr lang="cs-CZ" sz="2800" b="1" dirty="0">
              <a:solidFill>
                <a:srgbClr val="00B050"/>
              </a:solidFill>
            </a:endParaRPr>
          </a:p>
          <a:p>
            <a:r>
              <a:rPr lang="cs-CZ" sz="2800" b="1" dirty="0">
                <a:solidFill>
                  <a:srgbClr val="00B050"/>
                </a:solidFill>
              </a:rPr>
              <a:t>Ad 3) </a:t>
            </a:r>
            <a:r>
              <a:rPr lang="cs-CZ" sz="2800" b="1" dirty="0" err="1">
                <a:solidFill>
                  <a:srgbClr val="00B050"/>
                </a:solidFill>
              </a:rPr>
              <a:t>visceromotoricky</a:t>
            </a:r>
            <a:r>
              <a:rPr lang="cs-CZ" sz="2800" b="1" dirty="0">
                <a:solidFill>
                  <a:srgbClr val="00B050"/>
                </a:solidFill>
              </a:rPr>
              <a:t> (parasympaticky) inervuje hladkou svalovinu a žlázy TT</a:t>
            </a:r>
          </a:p>
          <a:p>
            <a:r>
              <a:rPr lang="cs-CZ" sz="2800" b="1" dirty="0">
                <a:solidFill>
                  <a:srgbClr val="00B050"/>
                </a:solidFill>
              </a:rPr>
              <a:t> </a:t>
            </a:r>
            <a:r>
              <a:rPr lang="cs-CZ" sz="1200" b="1" dirty="0">
                <a:solidFill>
                  <a:srgbClr val="00B050"/>
                </a:solidFill>
              </a:rPr>
              <a:t>(po </a:t>
            </a:r>
            <a:r>
              <a:rPr lang="cs-CZ" sz="1200" b="1" dirty="0" err="1">
                <a:solidFill>
                  <a:srgbClr val="00B050"/>
                </a:solidFill>
              </a:rPr>
              <a:t>flexura</a:t>
            </a:r>
            <a:r>
              <a:rPr lang="cs-CZ" sz="1200" b="1" dirty="0">
                <a:solidFill>
                  <a:srgbClr val="00B050"/>
                </a:solidFill>
              </a:rPr>
              <a:t> </a:t>
            </a:r>
            <a:r>
              <a:rPr lang="cs-CZ" sz="1200" b="1" dirty="0" err="1">
                <a:solidFill>
                  <a:srgbClr val="00B050"/>
                </a:solidFill>
              </a:rPr>
              <a:t>colli</a:t>
            </a:r>
            <a:r>
              <a:rPr lang="cs-CZ" sz="1200" b="1" dirty="0">
                <a:solidFill>
                  <a:srgbClr val="00B050"/>
                </a:solidFill>
              </a:rPr>
              <a:t> sin</a:t>
            </a:r>
            <a:r>
              <a:rPr lang="cs-CZ" sz="2800" b="1" dirty="0">
                <a:solidFill>
                  <a:srgbClr val="00B050"/>
                </a:solidFill>
              </a:rPr>
              <a:t>, dýchací cesty, inervuje stěnu velkých cév a srdce </a:t>
            </a:r>
            <a:r>
              <a:rPr lang="cs-CZ" sz="1400" b="1" dirty="0">
                <a:solidFill>
                  <a:srgbClr val="00B050"/>
                </a:solidFill>
              </a:rPr>
              <a:t>(dosahuje až k </a:t>
            </a:r>
            <a:r>
              <a:rPr lang="cs-CZ" sz="1400" b="1" dirty="0" err="1">
                <a:solidFill>
                  <a:srgbClr val="00B050"/>
                </a:solidFill>
              </a:rPr>
              <a:t>testes</a:t>
            </a:r>
            <a:r>
              <a:rPr lang="cs-CZ" sz="1400" b="1" dirty="0">
                <a:solidFill>
                  <a:srgbClr val="00B050"/>
                </a:solidFill>
              </a:rPr>
              <a:t>/ovariím)</a:t>
            </a:r>
          </a:p>
          <a:p>
            <a:endParaRPr lang="cs-CZ" sz="2800" b="1" dirty="0">
              <a:solidFill>
                <a:srgbClr val="FF33CC"/>
              </a:solidFill>
            </a:endParaRPr>
          </a:p>
          <a:p>
            <a:r>
              <a:rPr lang="cs-CZ" sz="2800" b="1" dirty="0">
                <a:solidFill>
                  <a:srgbClr val="FF33CC"/>
                </a:solidFill>
              </a:rPr>
              <a:t>Ad 4) </a:t>
            </a:r>
            <a:r>
              <a:rPr lang="cs-CZ" sz="2800" b="1" dirty="0"/>
              <a:t>spolu s CN IX inervuje </a:t>
            </a:r>
            <a:r>
              <a:rPr lang="cs-CZ" sz="2800" b="1" dirty="0">
                <a:solidFill>
                  <a:srgbClr val="FF66CC"/>
                </a:solidFill>
              </a:rPr>
              <a:t>svaly měkkého patra a hltanu </a:t>
            </a:r>
            <a:r>
              <a:rPr lang="cs-CZ" sz="1400" b="1" dirty="0">
                <a:solidFill>
                  <a:srgbClr val="FF66CC"/>
                </a:solidFill>
              </a:rPr>
              <a:t>(z </a:t>
            </a:r>
            <a:r>
              <a:rPr lang="cs-CZ" sz="1400" b="1" dirty="0" err="1">
                <a:solidFill>
                  <a:srgbClr val="FF66CC"/>
                </a:solidFill>
              </a:rPr>
              <a:t>branchiomotorického</a:t>
            </a:r>
            <a:r>
              <a:rPr lang="cs-CZ" sz="1400" b="1" dirty="0">
                <a:solidFill>
                  <a:srgbClr val="FF66CC"/>
                </a:solidFill>
              </a:rPr>
              <a:t> jádra </a:t>
            </a:r>
            <a:r>
              <a:rPr lang="cs-CZ" sz="1400" b="1" dirty="0" err="1">
                <a:solidFill>
                  <a:srgbClr val="FF66CC"/>
                </a:solidFill>
              </a:rPr>
              <a:t>ncl</a:t>
            </a:r>
            <a:r>
              <a:rPr lang="cs-CZ" sz="1400" b="1" dirty="0">
                <a:solidFill>
                  <a:srgbClr val="FF66CC"/>
                </a:solidFill>
              </a:rPr>
              <a:t>. </a:t>
            </a:r>
            <a:r>
              <a:rPr lang="cs-CZ" sz="1400" b="1" dirty="0" err="1">
                <a:solidFill>
                  <a:srgbClr val="FF66CC"/>
                </a:solidFill>
              </a:rPr>
              <a:t>ambiguus</a:t>
            </a:r>
            <a:r>
              <a:rPr lang="cs-CZ" sz="1400" b="1" dirty="0">
                <a:solidFill>
                  <a:srgbClr val="FF66CC"/>
                </a:solidFill>
              </a:rPr>
              <a:t>) </a:t>
            </a:r>
          </a:p>
          <a:p>
            <a:r>
              <a:rPr lang="cs-CZ" sz="2800" b="1" dirty="0">
                <a:solidFill>
                  <a:srgbClr val="FF66CC"/>
                </a:solidFill>
              </a:rPr>
              <a:t>   </a:t>
            </a:r>
            <a:r>
              <a:rPr lang="cs-CZ" sz="2800" b="1" u="sng" dirty="0">
                <a:solidFill>
                  <a:srgbClr val="FF66CC"/>
                </a:solidFill>
              </a:rPr>
              <a:t> </a:t>
            </a:r>
            <a:r>
              <a:rPr lang="cs-CZ" sz="2400" u="sng" dirty="0"/>
              <a:t>pouze </a:t>
            </a:r>
            <a:r>
              <a:rPr lang="cs-CZ" sz="2400" dirty="0"/>
              <a:t>z jeho vláken je inervován hrtan!!!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1" dirty="0">
              <a:solidFill>
                <a:srgbClr val="FF66CC"/>
              </a:solidFill>
            </a:endParaRPr>
          </a:p>
          <a:p>
            <a:endParaRPr lang="cs-CZ" sz="2800" b="1" dirty="0">
              <a:solidFill>
                <a:srgbClr val="F08728"/>
              </a:solidFill>
            </a:endParaRPr>
          </a:p>
          <a:p>
            <a:endParaRPr lang="cs-CZ" sz="28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1607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8035" y="148804"/>
            <a:ext cx="11086240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u="sng" dirty="0">
                <a:solidFill>
                  <a:srgbClr val="C00000"/>
                </a:solidFill>
              </a:rPr>
              <a:t>Větve</a:t>
            </a:r>
            <a:r>
              <a:rPr lang="cs-CZ" sz="3200" b="1" dirty="0">
                <a:solidFill>
                  <a:srgbClr val="C00000"/>
                </a:solidFill>
              </a:rPr>
              <a:t> n. vagus </a:t>
            </a:r>
            <a:r>
              <a:rPr lang="cs-CZ" sz="1400" dirty="0"/>
              <a:t>(výstup laterálně od olivy, skrze </a:t>
            </a:r>
            <a:r>
              <a:rPr lang="cs-CZ" sz="1400" dirty="0" err="1"/>
              <a:t>foramen</a:t>
            </a:r>
            <a:r>
              <a:rPr lang="cs-CZ" sz="1400" dirty="0"/>
              <a:t> </a:t>
            </a:r>
            <a:r>
              <a:rPr lang="cs-CZ" sz="1400" dirty="0" err="1"/>
              <a:t>jugulare</a:t>
            </a:r>
            <a:r>
              <a:rPr lang="cs-CZ" sz="1400" dirty="0"/>
              <a:t>, </a:t>
            </a:r>
            <a:r>
              <a:rPr lang="cs-CZ" sz="1400" dirty="0" err="1"/>
              <a:t>trigonum</a:t>
            </a:r>
            <a:r>
              <a:rPr lang="cs-CZ" sz="1400" dirty="0"/>
              <a:t> </a:t>
            </a:r>
            <a:r>
              <a:rPr lang="cs-CZ" sz="1400" dirty="0" err="1"/>
              <a:t>caroticum</a:t>
            </a:r>
            <a:r>
              <a:rPr lang="cs-CZ" sz="1400" dirty="0"/>
              <a:t>, apertura </a:t>
            </a:r>
            <a:r>
              <a:rPr lang="cs-CZ" sz="1400" dirty="0" err="1"/>
              <a:t>thoracis</a:t>
            </a:r>
            <a:r>
              <a:rPr lang="cs-CZ" sz="1400" dirty="0"/>
              <a:t> superior </a:t>
            </a:r>
          </a:p>
          <a:p>
            <a:r>
              <a:rPr lang="cs-CZ" sz="1400" dirty="0"/>
              <a:t>(</a:t>
            </a:r>
            <a:r>
              <a:rPr lang="cs-CZ" sz="1400" dirty="0" err="1"/>
              <a:t>dx</a:t>
            </a:r>
            <a:r>
              <a:rPr lang="cs-CZ" sz="1400" dirty="0"/>
              <a:t> před a. </a:t>
            </a:r>
            <a:r>
              <a:rPr lang="cs-CZ" sz="1400" dirty="0" err="1"/>
              <a:t>subclavia</a:t>
            </a:r>
            <a:r>
              <a:rPr lang="cs-CZ" sz="1400" dirty="0"/>
              <a:t>, sin před oblouk aorty, podél jícnu do dutiny břišní)</a:t>
            </a:r>
          </a:p>
          <a:p>
            <a:endParaRPr lang="cs-CZ" sz="1600" b="1" dirty="0"/>
          </a:p>
          <a:p>
            <a:r>
              <a:rPr lang="cs-CZ" sz="2000" b="1" dirty="0">
                <a:solidFill>
                  <a:srgbClr val="00B0F0"/>
                </a:solidFill>
              </a:rPr>
              <a:t>r. </a:t>
            </a:r>
            <a:r>
              <a:rPr lang="cs-CZ" sz="2000" b="1" dirty="0" err="1">
                <a:solidFill>
                  <a:srgbClr val="00B0F0"/>
                </a:solidFill>
              </a:rPr>
              <a:t>meningeus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1600" dirty="0"/>
              <a:t>(pro pleny mozkové)</a:t>
            </a:r>
          </a:p>
          <a:p>
            <a:r>
              <a:rPr lang="cs-CZ" sz="2000" b="1" dirty="0">
                <a:solidFill>
                  <a:srgbClr val="00B0F0"/>
                </a:solidFill>
              </a:rPr>
              <a:t>r. </a:t>
            </a:r>
            <a:r>
              <a:rPr lang="cs-CZ" sz="2000" b="1" dirty="0" err="1">
                <a:solidFill>
                  <a:srgbClr val="00B0F0"/>
                </a:solidFill>
              </a:rPr>
              <a:t>auricularis</a:t>
            </a:r>
            <a:r>
              <a:rPr lang="cs-CZ" sz="2000" b="1" dirty="0">
                <a:solidFill>
                  <a:srgbClr val="00B0F0"/>
                </a:solidFill>
              </a:rPr>
              <a:t> </a:t>
            </a:r>
            <a:r>
              <a:rPr lang="cs-CZ" sz="1600" dirty="0"/>
              <a:t>(pro kůži zevního zvukovodu)</a:t>
            </a:r>
          </a:p>
          <a:p>
            <a:endParaRPr lang="cs-CZ" sz="2000" b="1" dirty="0"/>
          </a:p>
          <a:p>
            <a:r>
              <a:rPr lang="cs-CZ" sz="2000" b="1" dirty="0" err="1">
                <a:solidFill>
                  <a:srgbClr val="FF66CC"/>
                </a:solidFill>
              </a:rPr>
              <a:t>rr</a:t>
            </a:r>
            <a:r>
              <a:rPr lang="cs-CZ" sz="2000" b="1" dirty="0">
                <a:solidFill>
                  <a:srgbClr val="FF66CC"/>
                </a:solidFill>
              </a:rPr>
              <a:t>. </a:t>
            </a:r>
            <a:r>
              <a:rPr lang="cs-CZ" sz="2000" b="1" dirty="0" err="1">
                <a:solidFill>
                  <a:srgbClr val="FF66CC"/>
                </a:solidFill>
              </a:rPr>
              <a:t>pharyngei</a:t>
            </a:r>
            <a:endParaRPr lang="cs-CZ" sz="2000" b="1" dirty="0">
              <a:solidFill>
                <a:srgbClr val="FF66CC"/>
              </a:solidFill>
            </a:endParaRPr>
          </a:p>
          <a:p>
            <a:r>
              <a:rPr lang="cs-CZ" sz="2000" b="1" dirty="0">
                <a:solidFill>
                  <a:srgbClr val="FF66CC"/>
                </a:solidFill>
              </a:rPr>
              <a:t>n. </a:t>
            </a:r>
            <a:r>
              <a:rPr lang="cs-CZ" sz="2000" b="1" dirty="0" err="1">
                <a:solidFill>
                  <a:srgbClr val="FF66CC"/>
                </a:solidFill>
              </a:rPr>
              <a:t>laryngeus</a:t>
            </a:r>
            <a:r>
              <a:rPr lang="cs-CZ" sz="2000" b="1" dirty="0">
                <a:solidFill>
                  <a:srgbClr val="FF66CC"/>
                </a:solidFill>
              </a:rPr>
              <a:t> superior </a:t>
            </a:r>
            <a:r>
              <a:rPr lang="cs-CZ" sz="1400" b="1" dirty="0"/>
              <a:t>(r. </a:t>
            </a:r>
            <a:r>
              <a:rPr lang="cs-CZ" sz="1400" b="1" dirty="0" err="1"/>
              <a:t>internus</a:t>
            </a:r>
            <a:r>
              <a:rPr lang="cs-CZ" sz="1400" b="1" dirty="0"/>
              <a:t> a </a:t>
            </a:r>
            <a:r>
              <a:rPr lang="cs-CZ" sz="1400" b="1" dirty="0" err="1"/>
              <a:t>externus</a:t>
            </a:r>
            <a:r>
              <a:rPr lang="cs-CZ" sz="1400" b="1" dirty="0"/>
              <a:t> – </a:t>
            </a:r>
            <a:r>
              <a:rPr lang="cs-CZ" sz="1400" dirty="0"/>
              <a:t>pro m. </a:t>
            </a:r>
            <a:r>
              <a:rPr lang="cs-CZ" sz="1400" dirty="0" err="1"/>
              <a:t>cricothyroideus</a:t>
            </a:r>
            <a:r>
              <a:rPr lang="cs-CZ" sz="1400" dirty="0"/>
              <a:t>, </a:t>
            </a:r>
          </a:p>
          <a:p>
            <a:r>
              <a:rPr lang="cs-CZ" sz="1400" dirty="0"/>
              <a:t>                                                     sliznici hrtanu a </a:t>
            </a:r>
            <a:r>
              <a:rPr lang="cs-CZ" sz="1400" dirty="0">
                <a:solidFill>
                  <a:srgbClr val="00FFCC"/>
                </a:solidFill>
              </a:rPr>
              <a:t>chuťová vlákna z okolí kořene jazyka a epiglottis)</a:t>
            </a:r>
          </a:p>
          <a:p>
            <a:r>
              <a:rPr lang="cs-CZ" sz="2000" b="1" dirty="0">
                <a:solidFill>
                  <a:srgbClr val="FF66CC"/>
                </a:solidFill>
              </a:rPr>
              <a:t>n. </a:t>
            </a:r>
            <a:r>
              <a:rPr lang="cs-CZ" sz="2000" b="1" dirty="0" err="1">
                <a:solidFill>
                  <a:srgbClr val="FF66CC"/>
                </a:solidFill>
              </a:rPr>
              <a:t>laryngeus</a:t>
            </a:r>
            <a:r>
              <a:rPr lang="cs-CZ" sz="2000" b="1" dirty="0">
                <a:solidFill>
                  <a:srgbClr val="FF66CC"/>
                </a:solidFill>
              </a:rPr>
              <a:t> </a:t>
            </a:r>
            <a:r>
              <a:rPr lang="cs-CZ" sz="2000" b="1" dirty="0" err="1">
                <a:solidFill>
                  <a:srgbClr val="FF66CC"/>
                </a:solidFill>
              </a:rPr>
              <a:t>reccurens</a:t>
            </a:r>
            <a:r>
              <a:rPr lang="cs-CZ" sz="2000" b="1" dirty="0">
                <a:solidFill>
                  <a:srgbClr val="FF66CC"/>
                </a:solidFill>
              </a:rPr>
              <a:t> </a:t>
            </a:r>
            <a:r>
              <a:rPr lang="cs-CZ" sz="1400" dirty="0"/>
              <a:t>(pro svaly laryngu laterální a zadní skupiny), levý se vrací </a:t>
            </a:r>
          </a:p>
          <a:p>
            <a:r>
              <a:rPr lang="cs-CZ" sz="1400" dirty="0"/>
              <a:t>                                                                 pod obloukem aorty, pravý pod a. </a:t>
            </a:r>
            <a:r>
              <a:rPr lang="cs-CZ" sz="1400" dirty="0" err="1"/>
              <a:t>subclavia</a:t>
            </a:r>
            <a:endParaRPr lang="cs-CZ" sz="1400" dirty="0"/>
          </a:p>
          <a:p>
            <a:endParaRPr lang="cs-CZ" sz="1400" b="1" dirty="0"/>
          </a:p>
          <a:p>
            <a:r>
              <a:rPr lang="cs-CZ" sz="2000" b="1" dirty="0" err="1">
                <a:solidFill>
                  <a:srgbClr val="00B050"/>
                </a:solidFill>
              </a:rPr>
              <a:t>rr</a:t>
            </a:r>
            <a:r>
              <a:rPr lang="cs-CZ" sz="2000" b="1" dirty="0">
                <a:solidFill>
                  <a:srgbClr val="00B050"/>
                </a:solidFill>
              </a:rPr>
              <a:t>. </a:t>
            </a:r>
            <a:r>
              <a:rPr lang="cs-CZ" sz="2000" b="1" dirty="0" err="1">
                <a:solidFill>
                  <a:srgbClr val="00B050"/>
                </a:solidFill>
              </a:rPr>
              <a:t>cardiaci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cervicales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superiores</a:t>
            </a:r>
            <a:r>
              <a:rPr lang="cs-CZ" sz="2000" b="1" dirty="0">
                <a:solidFill>
                  <a:srgbClr val="00B050"/>
                </a:solidFill>
              </a:rPr>
              <a:t> a </a:t>
            </a:r>
            <a:r>
              <a:rPr lang="cs-CZ" sz="2000" b="1" dirty="0" err="1">
                <a:solidFill>
                  <a:srgbClr val="00B050"/>
                </a:solidFill>
              </a:rPr>
              <a:t>inferiores</a:t>
            </a:r>
            <a:endParaRPr lang="cs-CZ" sz="2000" b="1" dirty="0">
              <a:solidFill>
                <a:srgbClr val="00B050"/>
              </a:solidFill>
            </a:endParaRPr>
          </a:p>
          <a:p>
            <a:endParaRPr lang="cs-CZ" sz="2000" b="1" dirty="0">
              <a:solidFill>
                <a:srgbClr val="00B050"/>
              </a:solidFill>
            </a:endParaRPr>
          </a:p>
          <a:p>
            <a:r>
              <a:rPr lang="cs-CZ" sz="2000" b="1" dirty="0" err="1">
                <a:solidFill>
                  <a:srgbClr val="00B050"/>
                </a:solidFill>
              </a:rPr>
              <a:t>rr</a:t>
            </a:r>
            <a:r>
              <a:rPr lang="cs-CZ" sz="2000" b="1" dirty="0">
                <a:solidFill>
                  <a:srgbClr val="00B050"/>
                </a:solidFill>
              </a:rPr>
              <a:t>. </a:t>
            </a:r>
            <a:r>
              <a:rPr lang="cs-CZ" sz="2000" b="1" dirty="0" err="1">
                <a:solidFill>
                  <a:srgbClr val="00B050"/>
                </a:solidFill>
              </a:rPr>
              <a:t>cardiaci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thoracici</a:t>
            </a:r>
            <a:endParaRPr lang="cs-CZ" sz="2000" b="1" dirty="0">
              <a:solidFill>
                <a:srgbClr val="00B050"/>
              </a:solidFill>
            </a:endParaRPr>
          </a:p>
          <a:p>
            <a:r>
              <a:rPr lang="cs-CZ" sz="2000" b="1" dirty="0" err="1">
                <a:solidFill>
                  <a:srgbClr val="00B050"/>
                </a:solidFill>
              </a:rPr>
              <a:t>rr</a:t>
            </a:r>
            <a:r>
              <a:rPr lang="cs-CZ" sz="2000" b="1" dirty="0">
                <a:solidFill>
                  <a:srgbClr val="00B050"/>
                </a:solidFill>
              </a:rPr>
              <a:t>. </a:t>
            </a:r>
            <a:r>
              <a:rPr lang="cs-CZ" sz="2000" b="1" dirty="0" err="1">
                <a:solidFill>
                  <a:srgbClr val="00B050"/>
                </a:solidFill>
              </a:rPr>
              <a:t>bronchiales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</a:p>
          <a:p>
            <a:r>
              <a:rPr lang="cs-CZ" sz="2000" b="1" dirty="0">
                <a:solidFill>
                  <a:srgbClr val="00B050"/>
                </a:solidFill>
              </a:rPr>
              <a:t>plexus </a:t>
            </a:r>
            <a:r>
              <a:rPr lang="cs-CZ" sz="2000" b="1" dirty="0" err="1">
                <a:solidFill>
                  <a:srgbClr val="00B050"/>
                </a:solidFill>
              </a:rPr>
              <a:t>oesophagealis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(</a:t>
            </a:r>
            <a:r>
              <a:rPr lang="cs-CZ" sz="1600" dirty="0" err="1">
                <a:solidFill>
                  <a:srgbClr val="00B050"/>
                </a:solidFill>
              </a:rPr>
              <a:t>truncus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vagalis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anterior</a:t>
            </a:r>
            <a:r>
              <a:rPr lang="cs-CZ" sz="1600" dirty="0">
                <a:solidFill>
                  <a:srgbClr val="00B050"/>
                </a:solidFill>
              </a:rPr>
              <a:t> a </a:t>
            </a:r>
            <a:r>
              <a:rPr lang="cs-CZ" sz="1600" dirty="0" err="1">
                <a:solidFill>
                  <a:srgbClr val="00B050"/>
                </a:solidFill>
              </a:rPr>
              <a:t>posterior</a:t>
            </a:r>
            <a:r>
              <a:rPr lang="cs-CZ" sz="1600" dirty="0">
                <a:solidFill>
                  <a:srgbClr val="00B050"/>
                </a:solidFill>
              </a:rPr>
              <a:t>)</a:t>
            </a:r>
          </a:p>
          <a:p>
            <a:endParaRPr lang="cs-CZ" sz="2000" b="1" dirty="0">
              <a:solidFill>
                <a:srgbClr val="00B050"/>
              </a:solidFill>
            </a:endParaRPr>
          </a:p>
          <a:p>
            <a:r>
              <a:rPr lang="cs-CZ" sz="2000" b="1" dirty="0">
                <a:solidFill>
                  <a:srgbClr val="00B050"/>
                </a:solidFill>
              </a:rPr>
              <a:t>Ple</a:t>
            </a:r>
            <a:r>
              <a:rPr lang="cs-CZ" sz="2000" b="1" dirty="0">
                <a:solidFill>
                  <a:srgbClr val="0070C0"/>
                </a:solidFill>
              </a:rPr>
              <a:t>xus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renalis</a:t>
            </a:r>
            <a:r>
              <a:rPr lang="cs-CZ" sz="2000" b="1" dirty="0">
                <a:solidFill>
                  <a:srgbClr val="00B050"/>
                </a:solidFill>
              </a:rPr>
              <a:t>, </a:t>
            </a:r>
            <a:r>
              <a:rPr lang="cs-CZ" sz="2000" b="1" dirty="0" err="1">
                <a:solidFill>
                  <a:srgbClr val="00B050"/>
                </a:solidFill>
              </a:rPr>
              <a:t>coeliacus</a:t>
            </a:r>
            <a:r>
              <a:rPr lang="cs-CZ" sz="2000" b="1" dirty="0">
                <a:solidFill>
                  <a:srgbClr val="00B050"/>
                </a:solidFill>
              </a:rPr>
              <a:t>, </a:t>
            </a:r>
            <a:r>
              <a:rPr lang="cs-CZ" sz="2000" b="1" dirty="0" err="1">
                <a:solidFill>
                  <a:srgbClr val="00B050"/>
                </a:solidFill>
              </a:rPr>
              <a:t>gastricus</a:t>
            </a:r>
            <a:r>
              <a:rPr lang="cs-CZ" sz="2000" b="1" dirty="0">
                <a:solidFill>
                  <a:srgbClr val="00B050"/>
                </a:solidFill>
              </a:rPr>
              <a:t>, </a:t>
            </a:r>
            <a:r>
              <a:rPr lang="cs-CZ" sz="2000" b="1" dirty="0" err="1">
                <a:solidFill>
                  <a:srgbClr val="00B050"/>
                </a:solidFill>
              </a:rPr>
              <a:t>hepaticus</a:t>
            </a:r>
            <a:r>
              <a:rPr lang="cs-CZ" sz="2000" b="1" dirty="0">
                <a:solidFill>
                  <a:srgbClr val="00B050"/>
                </a:solidFill>
              </a:rPr>
              <a:t>, </a:t>
            </a:r>
            <a:r>
              <a:rPr lang="cs-CZ" sz="2000" b="1" dirty="0" err="1">
                <a:solidFill>
                  <a:srgbClr val="00B050"/>
                </a:solidFill>
              </a:rPr>
              <a:t>splenicus</a:t>
            </a:r>
            <a:r>
              <a:rPr lang="cs-CZ" sz="2000" b="1" dirty="0">
                <a:solidFill>
                  <a:srgbClr val="00B050"/>
                </a:solidFill>
              </a:rPr>
              <a:t>, </a:t>
            </a:r>
            <a:r>
              <a:rPr lang="cs-CZ" sz="2000" b="1" u="sng" dirty="0" err="1">
                <a:solidFill>
                  <a:srgbClr val="00B050"/>
                </a:solidFill>
              </a:rPr>
              <a:t>ovaricus</a:t>
            </a:r>
            <a:r>
              <a:rPr lang="cs-CZ" sz="2000" b="1" u="sng" dirty="0">
                <a:solidFill>
                  <a:srgbClr val="00B050"/>
                </a:solidFill>
              </a:rPr>
              <a:t> /</a:t>
            </a:r>
            <a:r>
              <a:rPr lang="cs-CZ" sz="2000" b="1" u="sng" dirty="0" err="1">
                <a:solidFill>
                  <a:srgbClr val="00B050"/>
                </a:solidFill>
              </a:rPr>
              <a:t>testicularis</a:t>
            </a:r>
            <a:r>
              <a:rPr lang="cs-CZ" sz="2000" b="1" u="sng" dirty="0">
                <a:solidFill>
                  <a:srgbClr val="00B050"/>
                </a:solidFill>
              </a:rPr>
              <a:t> (</a:t>
            </a:r>
            <a:r>
              <a:rPr lang="cs-CZ" sz="2000" b="1" u="sng" dirty="0" err="1">
                <a:solidFill>
                  <a:srgbClr val="00B050"/>
                </a:solidFill>
              </a:rPr>
              <a:t>nejkaudálnější</a:t>
            </a:r>
            <a:r>
              <a:rPr lang="cs-CZ" sz="2000" b="1" u="sng" dirty="0">
                <a:solidFill>
                  <a:srgbClr val="00B050"/>
                </a:solidFill>
              </a:rPr>
              <a:t> větve), </a:t>
            </a:r>
            <a:r>
              <a:rPr lang="cs-CZ" sz="2000" b="1" dirty="0">
                <a:solidFill>
                  <a:srgbClr val="00B050"/>
                </a:solidFill>
              </a:rPr>
              <a:t>…</a:t>
            </a:r>
          </a:p>
          <a:p>
            <a:r>
              <a:rPr lang="cs-CZ" sz="2000" b="1" dirty="0"/>
              <a:t>Podél větví a. </a:t>
            </a:r>
            <a:r>
              <a:rPr lang="cs-CZ" sz="2000" b="1" dirty="0" err="1"/>
              <a:t>mesenterica</a:t>
            </a:r>
            <a:r>
              <a:rPr lang="cs-CZ" sz="2000" b="1" dirty="0"/>
              <a:t> superior až k </a:t>
            </a:r>
            <a:r>
              <a:rPr lang="cs-CZ" sz="3200" b="1" u="sng" dirty="0" err="1"/>
              <a:t>flexura</a:t>
            </a:r>
            <a:r>
              <a:rPr lang="cs-CZ" sz="3200" b="1" u="sng" dirty="0"/>
              <a:t> </a:t>
            </a:r>
            <a:r>
              <a:rPr lang="cs-CZ" sz="3200" b="1" u="sng" dirty="0" err="1"/>
              <a:t>colli</a:t>
            </a:r>
            <a:r>
              <a:rPr lang="cs-CZ" sz="3200" b="1" u="sng" dirty="0"/>
              <a:t> </a:t>
            </a:r>
            <a:r>
              <a:rPr lang="cs-CZ" sz="3200" b="1" u="sng" dirty="0" err="1"/>
              <a:t>sinistra</a:t>
            </a:r>
            <a:r>
              <a:rPr lang="cs-CZ" sz="3200" b="1" u="sng" dirty="0"/>
              <a:t> </a:t>
            </a:r>
            <a:r>
              <a:rPr lang="cs-CZ" sz="1400" b="1" dirty="0"/>
              <a:t>(</a:t>
            </a:r>
            <a:r>
              <a:rPr lang="cs-CZ" sz="1400" b="1" dirty="0" err="1"/>
              <a:t>Cannonův-Boehmův</a:t>
            </a:r>
            <a:r>
              <a:rPr lang="cs-CZ" sz="1400" b="1" dirty="0"/>
              <a:t> bod)</a:t>
            </a:r>
            <a:r>
              <a:rPr lang="cs-CZ" sz="2000" b="1" dirty="0"/>
              <a:t>!!!</a:t>
            </a:r>
          </a:p>
          <a:p>
            <a:r>
              <a:rPr lang="cs-CZ" sz="2000" b="1" dirty="0"/>
              <a:t>Zde navazuje působení </a:t>
            </a:r>
            <a:r>
              <a:rPr lang="cs-CZ" sz="2000" b="1" u="sng" dirty="0">
                <a:solidFill>
                  <a:srgbClr val="00B050"/>
                </a:solidFill>
              </a:rPr>
              <a:t>sakrálního parasympatiku</a:t>
            </a:r>
            <a:r>
              <a:rPr lang="cs-CZ" sz="2000" b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4" name="Picture 6" descr="Scan00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92" y="1191250"/>
            <a:ext cx="2450821" cy="3811979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569" y="1"/>
            <a:ext cx="180593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9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X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r="1923"/>
          <a:stretch>
            <a:fillRect/>
          </a:stretch>
        </p:blipFill>
        <p:spPr bwMode="auto">
          <a:xfrm>
            <a:off x="6188707" y="0"/>
            <a:ext cx="4679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n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0" y="64008"/>
            <a:ext cx="3840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93232" y="1392527"/>
            <a:ext cx="2328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Větve n. vagus</a:t>
            </a:r>
          </a:p>
        </p:txBody>
      </p:sp>
    </p:spTree>
    <p:extLst>
      <p:ext uri="{BB962C8B-B14F-4D97-AF65-F5344CB8AC3E}">
        <p14:creationId xmlns:p14="http://schemas.microsoft.com/office/powerpoint/2010/main" val="128776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14851" y="516229"/>
            <a:ext cx="1118133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>
                <a:solidFill>
                  <a:srgbClr val="C00000"/>
                </a:solidFill>
              </a:rPr>
              <a:t>Nervus</a:t>
            </a:r>
            <a:r>
              <a:rPr lang="cs-CZ" sz="4000" b="1" dirty="0">
                <a:solidFill>
                  <a:srgbClr val="C00000"/>
                </a:solidFill>
              </a:rPr>
              <a:t> </a:t>
            </a:r>
            <a:r>
              <a:rPr lang="cs-CZ" sz="4000" b="1" dirty="0" err="1">
                <a:solidFill>
                  <a:srgbClr val="C00000"/>
                </a:solidFill>
              </a:rPr>
              <a:t>glossopharyngeus</a:t>
            </a:r>
            <a:r>
              <a:rPr lang="cs-CZ" sz="4000" b="1" dirty="0">
                <a:solidFill>
                  <a:srgbClr val="C00000"/>
                </a:solidFill>
              </a:rPr>
              <a:t> </a:t>
            </a:r>
            <a:r>
              <a:rPr lang="cs-CZ" sz="3200" b="1" dirty="0">
                <a:solidFill>
                  <a:srgbClr val="C00000"/>
                </a:solidFill>
              </a:rPr>
              <a:t>- </a:t>
            </a:r>
            <a:r>
              <a:rPr lang="cs-CZ" sz="2400" b="1" dirty="0">
                <a:solidFill>
                  <a:srgbClr val="C00000"/>
                </a:solidFill>
              </a:rPr>
              <a:t>CN IX. </a:t>
            </a:r>
            <a:r>
              <a:rPr lang="cs-CZ" sz="1400" dirty="0"/>
              <a:t>(součást postranního smíšeného systému, výstup </a:t>
            </a:r>
            <a:r>
              <a:rPr lang="cs-CZ" sz="1400" u="sng" dirty="0"/>
              <a:t>za </a:t>
            </a:r>
            <a:r>
              <a:rPr lang="cs-CZ" sz="1400" dirty="0"/>
              <a:t>olivou), </a:t>
            </a:r>
            <a:endParaRPr lang="cs-CZ" sz="1400" b="1" dirty="0"/>
          </a:p>
          <a:p>
            <a:r>
              <a:rPr lang="cs-CZ" sz="1400" dirty="0"/>
              <a:t>                                                                                                                            skrze </a:t>
            </a:r>
            <a:r>
              <a:rPr lang="cs-CZ" sz="1400" dirty="0" err="1"/>
              <a:t>foramen</a:t>
            </a:r>
            <a:r>
              <a:rPr lang="cs-CZ" sz="1400" dirty="0"/>
              <a:t> </a:t>
            </a:r>
            <a:r>
              <a:rPr lang="cs-CZ" sz="1400" dirty="0" err="1"/>
              <a:t>jugulare</a:t>
            </a:r>
            <a:r>
              <a:rPr lang="cs-CZ" sz="1400" dirty="0"/>
              <a:t> ven z lebky, </a:t>
            </a:r>
            <a:r>
              <a:rPr lang="cs-CZ" sz="1400" b="1" dirty="0"/>
              <a:t>podél m. </a:t>
            </a:r>
            <a:r>
              <a:rPr lang="cs-CZ" sz="1400" b="1" dirty="0" err="1"/>
              <a:t>stylopharyngeus</a:t>
            </a:r>
            <a:r>
              <a:rPr lang="cs-CZ" sz="1400" b="1" dirty="0"/>
              <a:t> </a:t>
            </a:r>
            <a:r>
              <a:rPr lang="cs-CZ" sz="1400" dirty="0"/>
              <a:t>ke stěně hltanu</a:t>
            </a:r>
          </a:p>
          <a:p>
            <a:endParaRPr 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161037" y="1782658"/>
            <a:ext cx="773514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Jádra:</a:t>
            </a:r>
          </a:p>
          <a:p>
            <a:r>
              <a:rPr lang="cs-CZ" sz="2000" b="1" dirty="0" err="1">
                <a:solidFill>
                  <a:srgbClr val="FF66CC"/>
                </a:solidFill>
              </a:rPr>
              <a:t>Branchiomotorická</a:t>
            </a:r>
            <a:r>
              <a:rPr lang="cs-CZ" sz="2000" b="1" dirty="0">
                <a:solidFill>
                  <a:srgbClr val="FF66CC"/>
                </a:solidFill>
              </a:rPr>
              <a:t> zóna:</a:t>
            </a:r>
          </a:p>
          <a:p>
            <a:r>
              <a:rPr lang="cs-CZ" sz="1600" dirty="0"/>
              <a:t>pro svaly hltanu a měkkého patra (část</a:t>
            </a:r>
            <a:r>
              <a:rPr lang="cs-CZ" sz="2000" b="1" dirty="0"/>
              <a:t> </a:t>
            </a:r>
            <a:r>
              <a:rPr lang="cs-CZ" sz="2000" b="1" dirty="0" err="1">
                <a:solidFill>
                  <a:srgbClr val="FF66CC"/>
                </a:solidFill>
              </a:rPr>
              <a:t>ncl</a:t>
            </a:r>
            <a:r>
              <a:rPr lang="cs-CZ" sz="2000" b="1" dirty="0">
                <a:solidFill>
                  <a:srgbClr val="FF66CC"/>
                </a:solidFill>
              </a:rPr>
              <a:t>. </a:t>
            </a:r>
            <a:r>
              <a:rPr lang="cs-CZ" sz="2000" b="1" dirty="0" err="1">
                <a:solidFill>
                  <a:srgbClr val="FF66CC"/>
                </a:solidFill>
              </a:rPr>
              <a:t>ambiguus</a:t>
            </a:r>
            <a:r>
              <a:rPr lang="cs-CZ" sz="2000" b="1" dirty="0"/>
              <a:t>)</a:t>
            </a:r>
          </a:p>
          <a:p>
            <a:endParaRPr lang="cs-CZ" sz="2000" b="1" dirty="0">
              <a:solidFill>
                <a:srgbClr val="00B050"/>
              </a:solidFill>
            </a:endParaRPr>
          </a:p>
          <a:p>
            <a:r>
              <a:rPr lang="cs-CZ" sz="2000" b="1" dirty="0" err="1">
                <a:solidFill>
                  <a:srgbClr val="00B050"/>
                </a:solidFill>
              </a:rPr>
              <a:t>Visceromotorická</a:t>
            </a:r>
            <a:r>
              <a:rPr lang="cs-CZ" sz="2000" b="1" dirty="0">
                <a:solidFill>
                  <a:srgbClr val="00B050"/>
                </a:solidFill>
              </a:rPr>
              <a:t> zóna:</a:t>
            </a:r>
          </a:p>
          <a:p>
            <a:r>
              <a:rPr lang="cs-CZ" sz="2000" b="1" dirty="0">
                <a:solidFill>
                  <a:srgbClr val="00B050"/>
                </a:solidFill>
              </a:rPr>
              <a:t>parasympatické jádro </a:t>
            </a:r>
            <a:r>
              <a:rPr lang="cs-CZ" sz="2000" dirty="0"/>
              <a:t>(</a:t>
            </a:r>
            <a:r>
              <a:rPr lang="cs-CZ" sz="1600" dirty="0" err="1"/>
              <a:t>ncl</a:t>
            </a:r>
            <a:r>
              <a:rPr lang="cs-CZ" sz="1600" dirty="0"/>
              <a:t>. </a:t>
            </a:r>
            <a:r>
              <a:rPr lang="cs-CZ" sz="1600" dirty="0" err="1"/>
              <a:t>originis</a:t>
            </a:r>
            <a:r>
              <a:rPr lang="cs-CZ" sz="1600" dirty="0"/>
              <a:t> dorsalis=</a:t>
            </a:r>
            <a:r>
              <a:rPr lang="cs-CZ" sz="1600" dirty="0" err="1">
                <a:solidFill>
                  <a:srgbClr val="00B050"/>
                </a:solidFill>
              </a:rPr>
              <a:t>ncl</a:t>
            </a:r>
            <a:r>
              <a:rPr lang="cs-CZ" sz="1600" dirty="0">
                <a:solidFill>
                  <a:srgbClr val="00B050"/>
                </a:solidFill>
              </a:rPr>
              <a:t>. </a:t>
            </a:r>
            <a:r>
              <a:rPr lang="cs-CZ" sz="1600" dirty="0" err="1">
                <a:solidFill>
                  <a:srgbClr val="00B050"/>
                </a:solidFill>
              </a:rPr>
              <a:t>salivatorius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inferior</a:t>
            </a:r>
            <a:r>
              <a:rPr lang="cs-CZ" sz="1600" dirty="0"/>
              <a:t>) – po přepojení axonů v </a:t>
            </a:r>
            <a:r>
              <a:rPr lang="cs-CZ" sz="1600" b="1" dirty="0" err="1"/>
              <a:t>ggl</a:t>
            </a:r>
            <a:r>
              <a:rPr lang="cs-CZ" sz="1600" b="1" dirty="0"/>
              <a:t>. </a:t>
            </a:r>
            <a:r>
              <a:rPr lang="cs-CZ" sz="1600" b="1" dirty="0" err="1"/>
              <a:t>oticum</a:t>
            </a:r>
            <a:r>
              <a:rPr lang="cs-CZ" sz="1600" b="1" dirty="0"/>
              <a:t> </a:t>
            </a:r>
            <a:r>
              <a:rPr lang="cs-CZ" sz="1600" dirty="0"/>
              <a:t>– inervuje </a:t>
            </a:r>
            <a:r>
              <a:rPr lang="cs-CZ" sz="1600" b="1" dirty="0" err="1"/>
              <a:t>gl</a:t>
            </a:r>
            <a:r>
              <a:rPr lang="cs-CZ" sz="1600" b="1" dirty="0"/>
              <a:t>. </a:t>
            </a:r>
            <a:r>
              <a:rPr lang="cs-CZ" sz="1600" b="1" dirty="0" err="1"/>
              <a:t>parotis</a:t>
            </a:r>
            <a:endParaRPr lang="cs-CZ" sz="1600" b="1" dirty="0"/>
          </a:p>
          <a:p>
            <a:endParaRPr lang="cs-CZ" sz="2000" b="1" dirty="0">
              <a:solidFill>
                <a:srgbClr val="0070C0"/>
              </a:solidFill>
            </a:endParaRPr>
          </a:p>
          <a:p>
            <a:r>
              <a:rPr lang="cs-CZ" sz="2000" b="1" dirty="0" err="1">
                <a:solidFill>
                  <a:srgbClr val="0070C0"/>
                </a:solidFill>
              </a:rPr>
              <a:t>Viscerosensitivní</a:t>
            </a:r>
            <a:r>
              <a:rPr lang="cs-CZ" sz="2000" b="1" dirty="0">
                <a:solidFill>
                  <a:srgbClr val="0070C0"/>
                </a:solidFill>
              </a:rPr>
              <a:t> vlákna:</a:t>
            </a:r>
          </a:p>
          <a:p>
            <a:r>
              <a:rPr lang="cs-CZ" sz="1600" dirty="0" err="1"/>
              <a:t>pseudounipolární</a:t>
            </a:r>
            <a:r>
              <a:rPr lang="cs-CZ" sz="1600" dirty="0"/>
              <a:t> buňky </a:t>
            </a:r>
            <a:r>
              <a:rPr lang="cs-CZ" sz="1600" b="1" dirty="0"/>
              <a:t>v </a:t>
            </a:r>
            <a:r>
              <a:rPr lang="cs-CZ" sz="1600" b="1" dirty="0" err="1"/>
              <a:t>ggl</a:t>
            </a:r>
            <a:r>
              <a:rPr lang="cs-CZ" sz="1600" b="1" dirty="0"/>
              <a:t>. </a:t>
            </a:r>
            <a:r>
              <a:rPr lang="cs-CZ" sz="1600" b="1" dirty="0" err="1"/>
              <a:t>superius</a:t>
            </a:r>
            <a:r>
              <a:rPr lang="cs-CZ" sz="1600" b="1" dirty="0"/>
              <a:t> a </a:t>
            </a:r>
            <a:r>
              <a:rPr lang="cs-CZ" sz="1600" b="1" dirty="0" err="1"/>
              <a:t>inferius</a:t>
            </a:r>
            <a:r>
              <a:rPr lang="cs-CZ" sz="1600" b="1" dirty="0"/>
              <a:t> </a:t>
            </a:r>
            <a:r>
              <a:rPr lang="cs-CZ" sz="1600" dirty="0"/>
              <a:t>– </a:t>
            </a:r>
            <a:r>
              <a:rPr lang="cs-CZ" sz="1600" u="sng" dirty="0"/>
              <a:t>nad a pod </a:t>
            </a:r>
            <a:r>
              <a:rPr lang="cs-CZ" sz="1600" dirty="0" err="1"/>
              <a:t>foramen</a:t>
            </a:r>
            <a:r>
              <a:rPr lang="cs-CZ" sz="1600" dirty="0"/>
              <a:t> </a:t>
            </a:r>
            <a:r>
              <a:rPr lang="cs-CZ" sz="1600" dirty="0" err="1"/>
              <a:t>jugulare</a:t>
            </a:r>
            <a:r>
              <a:rPr lang="cs-CZ" sz="1600" dirty="0"/>
              <a:t> </a:t>
            </a:r>
          </a:p>
          <a:p>
            <a:r>
              <a:rPr lang="cs-CZ" sz="1600" dirty="0"/>
              <a:t>(informace ze středoušní dutiny, tuba </a:t>
            </a:r>
            <a:r>
              <a:rPr lang="cs-CZ" sz="1600" dirty="0" err="1"/>
              <a:t>auditiva</a:t>
            </a:r>
            <a:r>
              <a:rPr lang="cs-CZ" sz="1600" dirty="0"/>
              <a:t>, hltanu, patrových mandlí +</a:t>
            </a:r>
          </a:p>
          <a:p>
            <a:r>
              <a:rPr lang="cs-CZ" sz="2000" dirty="0">
                <a:solidFill>
                  <a:srgbClr val="00FFCC"/>
                </a:solidFill>
              </a:rPr>
              <a:t>chuťová vlákna ze zadní 1/3 jazyka</a:t>
            </a:r>
            <a:r>
              <a:rPr lang="cs-CZ" sz="2000" dirty="0"/>
              <a:t>)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6" y="2088187"/>
            <a:ext cx="3727240" cy="24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85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2"/>
          <p:cNvSpPr txBox="1">
            <a:spLocks noChangeArrowheads="1"/>
          </p:cNvSpPr>
          <p:nvPr/>
        </p:nvSpPr>
        <p:spPr bwMode="auto">
          <a:xfrm>
            <a:off x="7464426" y="404814"/>
            <a:ext cx="2016125" cy="70167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>
                <a:solidFill>
                  <a:srgbClr val="080808"/>
                </a:solidFill>
              </a:rPr>
              <a:t>Neuron</a:t>
            </a:r>
            <a:endParaRPr lang="cs-CZ" altLang="cs-CZ" sz="4000" b="1">
              <a:solidFill>
                <a:srgbClr val="080808"/>
              </a:solidFill>
              <a:cs typeface="Arial" panose="020B0604020202020204" pitchFamily="34" charset="0"/>
            </a:endParaRPr>
          </a:p>
        </p:txBody>
      </p:sp>
      <p:grpSp>
        <p:nvGrpSpPr>
          <p:cNvPr id="9219" name="Group 12"/>
          <p:cNvGrpSpPr>
            <a:grpSpLocks/>
          </p:cNvGrpSpPr>
          <p:nvPr/>
        </p:nvGrpSpPr>
        <p:grpSpPr bwMode="auto">
          <a:xfrm>
            <a:off x="774214" y="411956"/>
            <a:ext cx="4783138" cy="6034087"/>
            <a:chOff x="68" y="259"/>
            <a:chExt cx="3013" cy="3801"/>
          </a:xfrm>
        </p:grpSpPr>
        <p:graphicFrame>
          <p:nvGraphicFramePr>
            <p:cNvPr id="9220" name="Object 9"/>
            <p:cNvGraphicFramePr>
              <a:graphicFrameLocks noChangeAspect="1"/>
            </p:cNvGraphicFramePr>
            <p:nvPr/>
          </p:nvGraphicFramePr>
          <p:xfrm>
            <a:off x="158" y="259"/>
            <a:ext cx="2833" cy="38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Rastrový obrázek" r:id="rId3" imgW="4571429" imgH="6133333" progId="Paint.Picture">
                    <p:embed/>
                  </p:oleObj>
                </mc:Choice>
                <mc:Fallback>
                  <p:oleObj name="Rastrový obrázek" r:id="rId3" imgW="4571429" imgH="613333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59"/>
                          <a:ext cx="2833" cy="38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1" name="Text Box 33"/>
            <p:cNvSpPr txBox="1">
              <a:spLocks noChangeArrowheads="1"/>
            </p:cNvSpPr>
            <p:nvPr/>
          </p:nvSpPr>
          <p:spPr bwMode="auto">
            <a:xfrm>
              <a:off x="1474" y="981"/>
              <a:ext cx="1607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400" b="1" dirty="0">
                  <a:solidFill>
                    <a:srgbClr val="CC0000"/>
                  </a:solidFill>
                </a:rPr>
                <a:t>Perikaryon=tělo</a:t>
              </a:r>
            </a:p>
          </p:txBody>
        </p:sp>
        <p:sp>
          <p:nvSpPr>
            <p:cNvPr id="9222" name="Text Box 29"/>
            <p:cNvSpPr txBox="1">
              <a:spLocks noChangeArrowheads="1"/>
            </p:cNvSpPr>
            <p:nvPr/>
          </p:nvSpPr>
          <p:spPr bwMode="auto">
            <a:xfrm>
              <a:off x="68" y="436"/>
              <a:ext cx="95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400" b="1">
                  <a:solidFill>
                    <a:srgbClr val="CC0000"/>
                  </a:solidFill>
                </a:rPr>
                <a:t>dendrity</a:t>
              </a:r>
            </a:p>
          </p:txBody>
        </p:sp>
        <p:sp>
          <p:nvSpPr>
            <p:cNvPr id="9223" name="Text Box 28"/>
            <p:cNvSpPr txBox="1">
              <a:spLocks noChangeArrowheads="1"/>
            </p:cNvSpPr>
            <p:nvPr/>
          </p:nvSpPr>
          <p:spPr bwMode="auto">
            <a:xfrm>
              <a:off x="1836" y="1661"/>
              <a:ext cx="635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400" b="1">
                  <a:solidFill>
                    <a:srgbClr val="CC0000"/>
                  </a:solidFill>
                </a:rPr>
                <a:t>axon</a:t>
              </a:r>
            </a:p>
          </p:txBody>
        </p:sp>
        <p:sp>
          <p:nvSpPr>
            <p:cNvPr id="9224" name="Text Box 27"/>
            <p:cNvSpPr txBox="1">
              <a:spLocks noChangeArrowheads="1"/>
            </p:cNvSpPr>
            <p:nvPr/>
          </p:nvSpPr>
          <p:spPr bwMode="auto">
            <a:xfrm>
              <a:off x="2357" y="2588"/>
              <a:ext cx="724" cy="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800" b="1" dirty="0"/>
                <a:t>směr toku impulsů</a:t>
              </a:r>
            </a:p>
          </p:txBody>
        </p:sp>
      </p:grpSp>
      <p:sp>
        <p:nvSpPr>
          <p:cNvPr id="2" name="Obdélník 1"/>
          <p:cNvSpPr/>
          <p:nvPr/>
        </p:nvSpPr>
        <p:spPr>
          <a:xfrm>
            <a:off x="6092693" y="3740506"/>
            <a:ext cx="54619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err="1">
                <a:solidFill>
                  <a:schemeClr val="tx1"/>
                </a:solidFill>
              </a:rPr>
              <a:t>Schwannova</a:t>
            </a:r>
            <a:r>
              <a:rPr lang="cs-CZ" altLang="cs-CZ" b="1" dirty="0">
                <a:solidFill>
                  <a:schemeClr val="tx1"/>
                </a:solidFill>
              </a:rPr>
              <a:t> pochva  </a:t>
            </a:r>
            <a:r>
              <a:rPr lang="cs-CZ" altLang="cs-CZ" sz="1200" dirty="0">
                <a:solidFill>
                  <a:schemeClr val="tx1"/>
                </a:solidFill>
              </a:rPr>
              <a:t>(jednoduchý obal, produkt gliových buněk</a:t>
            </a:r>
            <a:r>
              <a:rPr lang="cs-CZ" altLang="cs-CZ" dirty="0">
                <a:solidFill>
                  <a:schemeClr val="tx1"/>
                </a:solidFill>
              </a:rPr>
              <a:t>)</a:t>
            </a:r>
          </a:p>
          <a:p>
            <a:endParaRPr lang="cs-CZ" altLang="cs-CZ" b="1" dirty="0">
              <a:solidFill>
                <a:schemeClr val="tx1"/>
              </a:solidFill>
            </a:endParaRPr>
          </a:p>
          <a:p>
            <a:r>
              <a:rPr lang="cs-CZ" altLang="cs-CZ" b="1" dirty="0">
                <a:solidFill>
                  <a:schemeClr val="tx1"/>
                </a:solidFill>
              </a:rPr>
              <a:t>Myelinová pochva </a:t>
            </a:r>
            <a:r>
              <a:rPr lang="cs-CZ" altLang="cs-CZ" sz="1200" dirty="0">
                <a:solidFill>
                  <a:schemeClr val="tx1"/>
                </a:solidFill>
              </a:rPr>
              <a:t>spirálovité obtočené </a:t>
            </a:r>
            <a:r>
              <a:rPr lang="cs-CZ" altLang="cs-CZ" sz="1200" dirty="0" err="1">
                <a:solidFill>
                  <a:schemeClr val="tx1"/>
                </a:solidFill>
              </a:rPr>
              <a:t>Schwannovy</a:t>
            </a:r>
            <a:r>
              <a:rPr lang="cs-CZ" altLang="cs-CZ" sz="1200" dirty="0">
                <a:solidFill>
                  <a:schemeClr val="tx1"/>
                </a:solidFill>
              </a:rPr>
              <a:t> buňky s tukem v PNS</a:t>
            </a:r>
          </a:p>
          <a:p>
            <a:pPr lvl="1"/>
            <a:endParaRPr lang="cs-CZ" altLang="cs-CZ" dirty="0">
              <a:solidFill>
                <a:schemeClr val="tx1"/>
              </a:solidFill>
            </a:endParaRPr>
          </a:p>
          <a:p>
            <a:pPr lvl="1"/>
            <a:r>
              <a:rPr lang="cs-CZ" altLang="cs-CZ" sz="1400" dirty="0">
                <a:solidFill>
                  <a:schemeClr val="tx1"/>
                </a:solidFill>
              </a:rPr>
              <a:t>Oligodendroglie v CNS</a:t>
            </a:r>
          </a:p>
          <a:p>
            <a:pPr lvl="1"/>
            <a:r>
              <a:rPr lang="cs-CZ" altLang="cs-CZ" sz="1400" b="1" dirty="0">
                <a:solidFill>
                  <a:schemeClr val="tx1"/>
                </a:solidFill>
              </a:rPr>
              <a:t>Ranvierovy zářezy</a:t>
            </a:r>
          </a:p>
          <a:p>
            <a:pPr lvl="1"/>
            <a:r>
              <a:rPr lang="cs-CZ" altLang="cs-CZ" sz="1400" dirty="0" err="1">
                <a:solidFill>
                  <a:schemeClr val="tx1"/>
                </a:solidFill>
              </a:rPr>
              <a:t>internodální</a:t>
            </a:r>
            <a:r>
              <a:rPr lang="cs-CZ" altLang="cs-CZ" sz="1400" dirty="0">
                <a:solidFill>
                  <a:schemeClr val="tx1"/>
                </a:solidFill>
              </a:rPr>
              <a:t> segmenty</a:t>
            </a:r>
            <a:r>
              <a:rPr lang="cs-CZ" altLang="cs-CZ" sz="1400" dirty="0"/>
              <a:t>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AB2A4A1-AB06-4221-95A4-3901A056E909}"/>
              </a:ext>
            </a:extLst>
          </p:cNvPr>
          <p:cNvPicPr/>
          <p:nvPr/>
        </p:nvPicPr>
        <p:blipFill rotWithShape="1">
          <a:blip r:embed="rId5"/>
          <a:srcRect l="13012" t="24349" r="13707" b="10634"/>
          <a:stretch/>
        </p:blipFill>
        <p:spPr bwMode="auto">
          <a:xfrm>
            <a:off x="6092695" y="1399591"/>
            <a:ext cx="4271962" cy="2340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55569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10577" y="481707"/>
            <a:ext cx="10414133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u="sng" dirty="0"/>
              <a:t>Funkce n. </a:t>
            </a:r>
            <a:r>
              <a:rPr lang="cs-CZ" sz="3600" b="1" u="sng" dirty="0" err="1"/>
              <a:t>glossopharyngeus</a:t>
            </a:r>
            <a:r>
              <a:rPr lang="cs-CZ" sz="3600" b="1" u="sng" dirty="0"/>
              <a:t> – souhrn:</a:t>
            </a:r>
          </a:p>
          <a:p>
            <a:endParaRPr lang="cs-CZ" sz="36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66CC"/>
                </a:solidFill>
              </a:rPr>
              <a:t>Motoricky </a:t>
            </a:r>
            <a:r>
              <a:rPr lang="cs-CZ" sz="1400" b="1" dirty="0">
                <a:solidFill>
                  <a:srgbClr val="FF66CC"/>
                </a:solidFill>
              </a:rPr>
              <a:t>(z </a:t>
            </a:r>
            <a:r>
              <a:rPr lang="cs-CZ" sz="1400" b="1" dirty="0" err="1">
                <a:solidFill>
                  <a:srgbClr val="FF66CC"/>
                </a:solidFill>
              </a:rPr>
              <a:t>ncl</a:t>
            </a:r>
            <a:r>
              <a:rPr lang="cs-CZ" sz="1400" b="1" dirty="0">
                <a:solidFill>
                  <a:srgbClr val="FF66CC"/>
                </a:solidFill>
              </a:rPr>
              <a:t>. </a:t>
            </a:r>
            <a:r>
              <a:rPr lang="cs-CZ" sz="1400" b="1" dirty="0" err="1">
                <a:solidFill>
                  <a:srgbClr val="FF66CC"/>
                </a:solidFill>
              </a:rPr>
              <a:t>ambiguus</a:t>
            </a:r>
            <a:r>
              <a:rPr lang="cs-CZ" sz="1400" b="1" dirty="0">
                <a:solidFill>
                  <a:srgbClr val="FF66CC"/>
                </a:solidFill>
              </a:rPr>
              <a:t>) </a:t>
            </a:r>
            <a:r>
              <a:rPr lang="cs-CZ" sz="2800" b="1" dirty="0">
                <a:solidFill>
                  <a:srgbClr val="FF66CC"/>
                </a:solidFill>
              </a:rPr>
              <a:t>inervuje svaly patra a hltanu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>
              <a:solidFill>
                <a:srgbClr val="FF66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Senzoricky hltan, </a:t>
            </a:r>
            <a:r>
              <a:rPr lang="cs-CZ" sz="2400" b="1" dirty="0" err="1">
                <a:solidFill>
                  <a:srgbClr val="00B0F0"/>
                </a:solidFill>
              </a:rPr>
              <a:t>tonsillae</a:t>
            </a:r>
            <a:r>
              <a:rPr lang="cs-CZ" sz="2400" b="1" dirty="0">
                <a:solidFill>
                  <a:srgbClr val="00B0F0"/>
                </a:solidFill>
              </a:rPr>
              <a:t> </a:t>
            </a:r>
            <a:r>
              <a:rPr lang="cs-CZ" sz="2400" b="1" dirty="0" err="1">
                <a:solidFill>
                  <a:srgbClr val="00B0F0"/>
                </a:solidFill>
              </a:rPr>
              <a:t>palatinae</a:t>
            </a:r>
            <a:r>
              <a:rPr lang="cs-CZ" sz="2400" b="1" dirty="0">
                <a:solidFill>
                  <a:srgbClr val="00B0F0"/>
                </a:solidFill>
              </a:rPr>
              <a:t>, zadní 1/3 jazyka, středoušní dutinu </a:t>
            </a:r>
          </a:p>
          <a:p>
            <a:r>
              <a:rPr lang="cs-CZ" sz="2400" b="1" dirty="0">
                <a:solidFill>
                  <a:srgbClr val="00B0F0"/>
                </a:solidFill>
              </a:rPr>
              <a:t>         a část Eustachovy trubice</a:t>
            </a:r>
          </a:p>
          <a:p>
            <a:endParaRPr lang="cs-CZ" sz="2400" b="1" dirty="0">
              <a:solidFill>
                <a:srgbClr val="00FF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55DADD"/>
                </a:solidFill>
              </a:rPr>
              <a:t> Zajišťuje vnímání chuťových informací ze zadní 1/3 jazyka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50"/>
                </a:solidFill>
              </a:rPr>
              <a:t>připojuje svá </a:t>
            </a:r>
            <a:r>
              <a:rPr lang="cs-CZ" sz="2400" b="1" dirty="0" err="1">
                <a:solidFill>
                  <a:srgbClr val="00B050"/>
                </a:solidFill>
              </a:rPr>
              <a:t>visceromotorická</a:t>
            </a:r>
            <a:r>
              <a:rPr lang="cs-CZ" sz="2400" b="1" dirty="0">
                <a:solidFill>
                  <a:srgbClr val="00B050"/>
                </a:solidFill>
              </a:rPr>
              <a:t> vlákna </a:t>
            </a:r>
            <a:r>
              <a:rPr lang="cs-CZ" sz="1400" b="1" dirty="0">
                <a:solidFill>
                  <a:srgbClr val="00B050"/>
                </a:solidFill>
              </a:rPr>
              <a:t>(po přepojení v </a:t>
            </a:r>
            <a:r>
              <a:rPr lang="cs-CZ" sz="1400" b="1" dirty="0" err="1">
                <a:solidFill>
                  <a:srgbClr val="00B050"/>
                </a:solidFill>
              </a:rPr>
              <a:t>ggl</a:t>
            </a:r>
            <a:r>
              <a:rPr lang="cs-CZ" sz="1400" b="1" dirty="0">
                <a:solidFill>
                  <a:srgbClr val="00B050"/>
                </a:solidFill>
              </a:rPr>
              <a:t>. </a:t>
            </a:r>
            <a:r>
              <a:rPr lang="cs-CZ" sz="1400" b="1" dirty="0" err="1">
                <a:solidFill>
                  <a:srgbClr val="00B050"/>
                </a:solidFill>
              </a:rPr>
              <a:t>oticum</a:t>
            </a:r>
            <a:r>
              <a:rPr lang="cs-CZ" sz="1400" b="1" dirty="0">
                <a:solidFill>
                  <a:srgbClr val="00B050"/>
                </a:solidFill>
              </a:rPr>
              <a:t>) </a:t>
            </a:r>
            <a:r>
              <a:rPr lang="cs-CZ" sz="2400" b="1" dirty="0">
                <a:solidFill>
                  <a:srgbClr val="00B050"/>
                </a:solidFill>
              </a:rPr>
              <a:t>k větvím n. trigeminus </a:t>
            </a:r>
          </a:p>
          <a:p>
            <a:r>
              <a:rPr lang="cs-CZ" sz="2400" b="1" dirty="0">
                <a:solidFill>
                  <a:srgbClr val="00B050"/>
                </a:solidFill>
              </a:rPr>
              <a:t>         </a:t>
            </a:r>
            <a:r>
              <a:rPr lang="cs-CZ" sz="1600" b="1" dirty="0">
                <a:solidFill>
                  <a:srgbClr val="00B050"/>
                </a:solidFill>
              </a:rPr>
              <a:t>(n. </a:t>
            </a:r>
            <a:r>
              <a:rPr lang="cs-CZ" sz="1600" b="1" dirty="0" err="1">
                <a:solidFill>
                  <a:srgbClr val="00B050"/>
                </a:solidFill>
              </a:rPr>
              <a:t>auriculotemporalis</a:t>
            </a:r>
            <a:r>
              <a:rPr lang="cs-CZ" sz="1600" b="1" dirty="0">
                <a:solidFill>
                  <a:srgbClr val="00B050"/>
                </a:solidFill>
              </a:rPr>
              <a:t>) </a:t>
            </a:r>
            <a:r>
              <a:rPr lang="cs-CZ" sz="2400" b="1" dirty="0">
                <a:solidFill>
                  <a:srgbClr val="00B050"/>
                </a:solidFill>
              </a:rPr>
              <a:t>pro inervaci </a:t>
            </a:r>
            <a:r>
              <a:rPr lang="cs-CZ" sz="2400" b="1" dirty="0" err="1">
                <a:solidFill>
                  <a:srgbClr val="00B050"/>
                </a:solidFill>
              </a:rPr>
              <a:t>glandula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sz="2400" b="1" dirty="0" err="1">
                <a:solidFill>
                  <a:srgbClr val="00B050"/>
                </a:solidFill>
              </a:rPr>
              <a:t>parotis</a:t>
            </a:r>
            <a:endParaRPr lang="cs-CZ" sz="2400" b="1" dirty="0">
              <a:solidFill>
                <a:srgbClr val="00B050"/>
              </a:solidFill>
            </a:endParaRPr>
          </a:p>
          <a:p>
            <a:endParaRPr lang="cs-CZ" sz="2400" b="1" dirty="0">
              <a:solidFill>
                <a:srgbClr val="0070C0"/>
              </a:solidFill>
            </a:endParaRPr>
          </a:p>
        </p:txBody>
      </p:sp>
      <p:pic>
        <p:nvPicPr>
          <p:cNvPr id="4" name="Picture 4" descr="Scan00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1" y="1709529"/>
            <a:ext cx="2173698" cy="3524363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695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81025" y="762001"/>
            <a:ext cx="856297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/>
              <a:t>Větve n. </a:t>
            </a:r>
            <a:r>
              <a:rPr lang="cs-CZ" sz="3600" b="1" dirty="0" err="1"/>
              <a:t>glossopharyngeus</a:t>
            </a:r>
            <a:r>
              <a:rPr lang="cs-CZ" sz="3600" b="1" dirty="0"/>
              <a:t>:</a:t>
            </a:r>
          </a:p>
          <a:p>
            <a:endParaRPr lang="cs-CZ" sz="3600" b="1" dirty="0"/>
          </a:p>
          <a:p>
            <a:r>
              <a:rPr lang="cs-CZ" sz="2400" b="1" dirty="0">
                <a:solidFill>
                  <a:srgbClr val="00B050"/>
                </a:solidFill>
              </a:rPr>
              <a:t>n. </a:t>
            </a:r>
            <a:r>
              <a:rPr lang="cs-CZ" sz="2400" b="1" dirty="0" err="1">
                <a:solidFill>
                  <a:srgbClr val="00B050"/>
                </a:solidFill>
              </a:rPr>
              <a:t>tympanicus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  <a:r>
              <a:rPr lang="cs-CZ" dirty="0"/>
              <a:t>jde</a:t>
            </a:r>
            <a:r>
              <a:rPr lang="cs-CZ" b="1" dirty="0">
                <a:solidFill>
                  <a:srgbClr val="FF6600"/>
                </a:solidFill>
              </a:rPr>
              <a:t> </a:t>
            </a:r>
            <a:r>
              <a:rPr lang="cs-CZ" dirty="0"/>
              <a:t>do středoušní dutiny, </a:t>
            </a:r>
            <a:r>
              <a:rPr lang="cs-CZ" b="1" dirty="0"/>
              <a:t>jako n. </a:t>
            </a:r>
            <a:r>
              <a:rPr lang="cs-CZ" b="1" dirty="0" err="1"/>
              <a:t>petrosus</a:t>
            </a:r>
            <a:r>
              <a:rPr lang="cs-CZ" b="1" dirty="0"/>
              <a:t> minor </a:t>
            </a:r>
            <a:r>
              <a:rPr lang="cs-CZ" dirty="0"/>
              <a:t>do</a:t>
            </a:r>
            <a:r>
              <a:rPr lang="cs-CZ" b="1" dirty="0">
                <a:solidFill>
                  <a:srgbClr val="FF6600"/>
                </a:solidFill>
              </a:rPr>
              <a:t> </a:t>
            </a:r>
            <a:r>
              <a:rPr lang="cs-CZ" sz="2000" dirty="0" err="1"/>
              <a:t>ggl</a:t>
            </a:r>
            <a:r>
              <a:rPr lang="cs-CZ" sz="2000" dirty="0"/>
              <a:t>. </a:t>
            </a:r>
            <a:r>
              <a:rPr lang="cs-CZ" sz="2000" dirty="0" err="1"/>
              <a:t>oticum</a:t>
            </a:r>
            <a:r>
              <a:rPr lang="cs-CZ" sz="2000" dirty="0"/>
              <a:t>, po přepojení inervuje </a:t>
            </a:r>
            <a:r>
              <a:rPr lang="cs-CZ" sz="2000" b="1" u="sng" dirty="0" err="1"/>
              <a:t>gl</a:t>
            </a:r>
            <a:r>
              <a:rPr lang="cs-CZ" sz="2000" b="1" u="sng" dirty="0"/>
              <a:t>. </a:t>
            </a:r>
            <a:r>
              <a:rPr lang="cs-CZ" sz="2000" b="1" u="sng" dirty="0" err="1"/>
              <a:t>parotis</a:t>
            </a:r>
            <a:endParaRPr lang="cs-CZ" sz="2000" b="1" u="sng" dirty="0"/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sz="2400" b="1" dirty="0" err="1">
                <a:solidFill>
                  <a:srgbClr val="FF33CC"/>
                </a:solidFill>
              </a:rPr>
              <a:t>rr</a:t>
            </a:r>
            <a:r>
              <a:rPr lang="cs-CZ" sz="2400" b="1" dirty="0">
                <a:solidFill>
                  <a:srgbClr val="FF33CC"/>
                </a:solidFill>
              </a:rPr>
              <a:t>. </a:t>
            </a:r>
            <a:r>
              <a:rPr lang="cs-CZ" sz="2400" b="1" dirty="0" err="1">
                <a:solidFill>
                  <a:srgbClr val="FF33CC"/>
                </a:solidFill>
              </a:rPr>
              <a:t>pharyngei</a:t>
            </a:r>
            <a:r>
              <a:rPr lang="cs-CZ" sz="2400" b="1" dirty="0">
                <a:solidFill>
                  <a:srgbClr val="FF33CC"/>
                </a:solidFill>
              </a:rPr>
              <a:t>, r. </a:t>
            </a:r>
            <a:r>
              <a:rPr lang="cs-CZ" sz="2400" b="1" dirty="0" err="1">
                <a:solidFill>
                  <a:srgbClr val="FF33CC"/>
                </a:solidFill>
              </a:rPr>
              <a:t>stylopharyngeus</a:t>
            </a:r>
            <a:endParaRPr lang="cs-CZ" sz="2400" b="1" dirty="0">
              <a:solidFill>
                <a:srgbClr val="FF33CC"/>
              </a:solidFill>
            </a:endParaRPr>
          </a:p>
          <a:p>
            <a:endParaRPr lang="cs-CZ" b="1" dirty="0">
              <a:solidFill>
                <a:srgbClr val="0070C0"/>
              </a:solidFill>
            </a:endParaRPr>
          </a:p>
          <a:p>
            <a:r>
              <a:rPr lang="cs-CZ" sz="2400" b="1" dirty="0" err="1">
                <a:solidFill>
                  <a:srgbClr val="0070C0"/>
                </a:solidFill>
              </a:rPr>
              <a:t>rr</a:t>
            </a:r>
            <a:r>
              <a:rPr lang="cs-CZ" sz="2400" b="1" dirty="0">
                <a:solidFill>
                  <a:srgbClr val="0070C0"/>
                </a:solidFill>
              </a:rPr>
              <a:t>. </a:t>
            </a:r>
            <a:r>
              <a:rPr lang="cs-CZ" sz="2400" b="1" dirty="0" err="1">
                <a:solidFill>
                  <a:srgbClr val="0070C0"/>
                </a:solidFill>
              </a:rPr>
              <a:t>linguales</a:t>
            </a:r>
            <a:r>
              <a:rPr lang="cs-CZ" sz="2400" b="1" dirty="0">
                <a:solidFill>
                  <a:srgbClr val="0070C0"/>
                </a:solidFill>
              </a:rPr>
              <a:t>, </a:t>
            </a:r>
            <a:r>
              <a:rPr lang="cs-CZ" sz="2400" b="1" dirty="0" err="1">
                <a:solidFill>
                  <a:srgbClr val="0070C0"/>
                </a:solidFill>
              </a:rPr>
              <a:t>tonsillares</a:t>
            </a:r>
            <a:r>
              <a:rPr lang="cs-CZ" sz="2400" b="1" dirty="0">
                <a:solidFill>
                  <a:srgbClr val="0070C0"/>
                </a:solidFill>
              </a:rPr>
              <a:t>, </a:t>
            </a:r>
            <a:r>
              <a:rPr lang="cs-CZ" sz="2400" dirty="0">
                <a:solidFill>
                  <a:srgbClr val="0070C0"/>
                </a:solidFill>
              </a:rPr>
              <a:t>r. pro </a:t>
            </a:r>
            <a:r>
              <a:rPr lang="cs-CZ" sz="2400" b="1" dirty="0" err="1">
                <a:solidFill>
                  <a:srgbClr val="0070C0"/>
                </a:solidFill>
              </a:rPr>
              <a:t>glomus</a:t>
            </a:r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err="1">
                <a:solidFill>
                  <a:srgbClr val="0070C0"/>
                </a:solidFill>
              </a:rPr>
              <a:t>caroticum</a:t>
            </a:r>
            <a:endParaRPr lang="cs-CZ" sz="2400" b="1" dirty="0">
              <a:solidFill>
                <a:srgbClr val="0070C0"/>
              </a:solidFill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972" y="3932099"/>
            <a:ext cx="2362569" cy="291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nX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t="1867" r="3525" b="60267"/>
          <a:stretch/>
        </p:blipFill>
        <p:spPr bwMode="auto">
          <a:xfrm>
            <a:off x="6087055" y="4036381"/>
            <a:ext cx="1923917" cy="140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4881" y="5444609"/>
            <a:ext cx="510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Neuralgie IX. – bolesti  ve středouší a patrové mandli</a:t>
            </a:r>
          </a:p>
        </p:txBody>
      </p:sp>
      <p:pic>
        <p:nvPicPr>
          <p:cNvPr id="7" name="Picture 7" descr="cn-11">
            <a:extLst>
              <a:ext uri="{FF2B5EF4-FFF2-40B4-BE49-F238E27FC236}">
                <a16:creationId xmlns:a16="http://schemas.microsoft.com/office/drawing/2014/main" id="{A2BA06A3-BD59-4310-A8E5-AAAC1504D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" b="4923"/>
          <a:stretch/>
        </p:blipFill>
        <p:spPr bwMode="auto">
          <a:xfrm>
            <a:off x="10652760" y="11405"/>
            <a:ext cx="1539240" cy="154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7621848-EC1B-48F2-84A2-781766CF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089" y="1559874"/>
            <a:ext cx="1546314" cy="214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964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7A0D308-CF83-4A71-8037-6705A60F9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1726994"/>
            <a:ext cx="4383954" cy="340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lomus caroticum | Medicína, nemoci, studium na 1. LF UK">
            <a:extLst>
              <a:ext uri="{FF2B5EF4-FFF2-40B4-BE49-F238E27FC236}">
                <a16:creationId xmlns:a16="http://schemas.microsoft.com/office/drawing/2014/main" id="{780DA431-DDEA-4176-95DC-5CD9878CE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622344"/>
            <a:ext cx="2095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ýsledek obrázku pro glomus caroticum">
            <a:extLst>
              <a:ext uri="{FF2B5EF4-FFF2-40B4-BE49-F238E27FC236}">
                <a16:creationId xmlns:a16="http://schemas.microsoft.com/office/drawing/2014/main" id="{7FC13CA3-84EE-46E3-ADC2-D538BA7AD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3317669"/>
            <a:ext cx="2260043" cy="112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34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g1Uprav">
            <a:extLst>
              <a:ext uri="{FF2B5EF4-FFF2-40B4-BE49-F238E27FC236}">
                <a16:creationId xmlns:a16="http://schemas.microsoft.com/office/drawing/2014/main" id="{411951DE-87E8-4743-AE5D-D1F38D1A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0"/>
            <a:ext cx="5903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Freeform 3">
            <a:extLst>
              <a:ext uri="{FF2B5EF4-FFF2-40B4-BE49-F238E27FC236}">
                <a16:creationId xmlns:a16="http://schemas.microsoft.com/office/drawing/2014/main" id="{066519AF-675C-4183-AF85-F57745A489C8}"/>
              </a:ext>
            </a:extLst>
          </p:cNvPr>
          <p:cNvSpPr>
            <a:spLocks/>
          </p:cNvSpPr>
          <p:nvPr/>
        </p:nvSpPr>
        <p:spPr bwMode="auto">
          <a:xfrm>
            <a:off x="4852988" y="2667001"/>
            <a:ext cx="785812" cy="1527175"/>
          </a:xfrm>
          <a:custGeom>
            <a:avLst/>
            <a:gdLst>
              <a:gd name="T0" fmla="*/ 709612 w 495"/>
              <a:gd name="T1" fmla="*/ 0 h 962"/>
              <a:gd name="T2" fmla="*/ 557212 w 495"/>
              <a:gd name="T3" fmla="*/ 76200 h 962"/>
              <a:gd name="T4" fmla="*/ 447675 w 495"/>
              <a:gd name="T5" fmla="*/ 168275 h 962"/>
              <a:gd name="T6" fmla="*/ 349250 w 495"/>
              <a:gd name="T7" fmla="*/ 311150 h 962"/>
              <a:gd name="T8" fmla="*/ 176212 w 495"/>
              <a:gd name="T9" fmla="*/ 990600 h 962"/>
              <a:gd name="T10" fmla="*/ 0 w 495"/>
              <a:gd name="T11" fmla="*/ 1384300 h 962"/>
              <a:gd name="T12" fmla="*/ 98425 w 495"/>
              <a:gd name="T13" fmla="*/ 1482725 h 962"/>
              <a:gd name="T14" fmla="*/ 239712 w 495"/>
              <a:gd name="T15" fmla="*/ 1527175 h 962"/>
              <a:gd name="T16" fmla="*/ 447675 w 495"/>
              <a:gd name="T17" fmla="*/ 1319213 h 962"/>
              <a:gd name="T18" fmla="*/ 404812 w 495"/>
              <a:gd name="T19" fmla="*/ 1154113 h 962"/>
              <a:gd name="T20" fmla="*/ 438150 w 495"/>
              <a:gd name="T21" fmla="*/ 858838 h 962"/>
              <a:gd name="T22" fmla="*/ 709612 w 495"/>
              <a:gd name="T23" fmla="*/ 381000 h 962"/>
              <a:gd name="T24" fmla="*/ 776287 w 495"/>
              <a:gd name="T25" fmla="*/ 212725 h 962"/>
              <a:gd name="T26" fmla="*/ 785812 w 495"/>
              <a:gd name="T27" fmla="*/ 76200 h 962"/>
              <a:gd name="T28" fmla="*/ 785812 w 495"/>
              <a:gd name="T29" fmla="*/ 0 h 96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95" h="962">
                <a:moveTo>
                  <a:pt x="447" y="0"/>
                </a:moveTo>
                <a:lnTo>
                  <a:pt x="351" y="48"/>
                </a:lnTo>
                <a:lnTo>
                  <a:pt x="282" y="106"/>
                </a:lnTo>
                <a:lnTo>
                  <a:pt x="220" y="196"/>
                </a:lnTo>
                <a:lnTo>
                  <a:pt x="111" y="624"/>
                </a:lnTo>
                <a:lnTo>
                  <a:pt x="0" y="872"/>
                </a:lnTo>
                <a:lnTo>
                  <a:pt x="62" y="934"/>
                </a:lnTo>
                <a:lnTo>
                  <a:pt x="151" y="962"/>
                </a:lnTo>
                <a:lnTo>
                  <a:pt x="282" y="831"/>
                </a:lnTo>
                <a:lnTo>
                  <a:pt x="255" y="727"/>
                </a:lnTo>
                <a:lnTo>
                  <a:pt x="276" y="541"/>
                </a:lnTo>
                <a:lnTo>
                  <a:pt x="447" y="240"/>
                </a:lnTo>
                <a:lnTo>
                  <a:pt x="489" y="134"/>
                </a:lnTo>
                <a:lnTo>
                  <a:pt x="495" y="48"/>
                </a:lnTo>
                <a:lnTo>
                  <a:pt x="495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cxnSp>
        <p:nvCxnSpPr>
          <p:cNvPr id="39940" name="AutoShape 4">
            <a:extLst>
              <a:ext uri="{FF2B5EF4-FFF2-40B4-BE49-F238E27FC236}">
                <a16:creationId xmlns:a16="http://schemas.microsoft.com/office/drawing/2014/main" id="{D58677C9-4988-4229-B71D-F2D95EB68B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8000" y="3276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941" name="Freeform 5">
            <a:extLst>
              <a:ext uri="{FF2B5EF4-FFF2-40B4-BE49-F238E27FC236}">
                <a16:creationId xmlns:a16="http://schemas.microsoft.com/office/drawing/2014/main" id="{4AAE499D-1B91-4E42-AA77-D42EC88C2AC1}"/>
              </a:ext>
            </a:extLst>
          </p:cNvPr>
          <p:cNvSpPr>
            <a:spLocks/>
          </p:cNvSpPr>
          <p:nvPr/>
        </p:nvSpPr>
        <p:spPr bwMode="auto">
          <a:xfrm>
            <a:off x="4330700" y="4495800"/>
            <a:ext cx="1079500" cy="762000"/>
          </a:xfrm>
          <a:custGeom>
            <a:avLst/>
            <a:gdLst>
              <a:gd name="T0" fmla="*/ 0 w 680"/>
              <a:gd name="T1" fmla="*/ 114300 h 480"/>
              <a:gd name="T2" fmla="*/ 177800 w 680"/>
              <a:gd name="T3" fmla="*/ 203200 h 480"/>
              <a:gd name="T4" fmla="*/ 317500 w 680"/>
              <a:gd name="T5" fmla="*/ 304800 h 480"/>
              <a:gd name="T6" fmla="*/ 387350 w 680"/>
              <a:gd name="T7" fmla="*/ 558800 h 480"/>
              <a:gd name="T8" fmla="*/ 406400 w 680"/>
              <a:gd name="T9" fmla="*/ 692150 h 480"/>
              <a:gd name="T10" fmla="*/ 488950 w 680"/>
              <a:gd name="T11" fmla="*/ 742950 h 480"/>
              <a:gd name="T12" fmla="*/ 622300 w 680"/>
              <a:gd name="T13" fmla="*/ 762000 h 480"/>
              <a:gd name="T14" fmla="*/ 736600 w 680"/>
              <a:gd name="T15" fmla="*/ 755650 h 480"/>
              <a:gd name="T16" fmla="*/ 793750 w 680"/>
              <a:gd name="T17" fmla="*/ 730250 h 480"/>
              <a:gd name="T18" fmla="*/ 882650 w 680"/>
              <a:gd name="T19" fmla="*/ 679450 h 480"/>
              <a:gd name="T20" fmla="*/ 971550 w 680"/>
              <a:gd name="T21" fmla="*/ 635000 h 480"/>
              <a:gd name="T22" fmla="*/ 1028700 w 680"/>
              <a:gd name="T23" fmla="*/ 520700 h 480"/>
              <a:gd name="T24" fmla="*/ 1041400 w 680"/>
              <a:gd name="T25" fmla="*/ 368300 h 480"/>
              <a:gd name="T26" fmla="*/ 990600 w 680"/>
              <a:gd name="T27" fmla="*/ 203200 h 480"/>
              <a:gd name="T28" fmla="*/ 1003300 w 680"/>
              <a:gd name="T29" fmla="*/ 76200 h 480"/>
              <a:gd name="T30" fmla="*/ 1079500 w 680"/>
              <a:gd name="T31" fmla="*/ 0 h 480"/>
              <a:gd name="T32" fmla="*/ 0 w 680"/>
              <a:gd name="T33" fmla="*/ 114300 h 48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80" h="480">
                <a:moveTo>
                  <a:pt x="0" y="72"/>
                </a:moveTo>
                <a:cubicBezTo>
                  <a:pt x="136" y="140"/>
                  <a:pt x="112" y="88"/>
                  <a:pt x="112" y="128"/>
                </a:cubicBezTo>
                <a:lnTo>
                  <a:pt x="200" y="192"/>
                </a:lnTo>
                <a:lnTo>
                  <a:pt x="244" y="352"/>
                </a:lnTo>
                <a:lnTo>
                  <a:pt x="256" y="436"/>
                </a:lnTo>
                <a:lnTo>
                  <a:pt x="308" y="468"/>
                </a:lnTo>
                <a:lnTo>
                  <a:pt x="392" y="480"/>
                </a:lnTo>
                <a:lnTo>
                  <a:pt x="464" y="476"/>
                </a:lnTo>
                <a:lnTo>
                  <a:pt x="500" y="460"/>
                </a:lnTo>
                <a:lnTo>
                  <a:pt x="556" y="428"/>
                </a:lnTo>
                <a:lnTo>
                  <a:pt x="612" y="400"/>
                </a:lnTo>
                <a:lnTo>
                  <a:pt x="648" y="328"/>
                </a:lnTo>
                <a:lnTo>
                  <a:pt x="656" y="232"/>
                </a:lnTo>
                <a:lnTo>
                  <a:pt x="624" y="128"/>
                </a:lnTo>
                <a:lnTo>
                  <a:pt x="632" y="48"/>
                </a:lnTo>
                <a:lnTo>
                  <a:pt x="680" y="0"/>
                </a:lnTo>
                <a:lnTo>
                  <a:pt x="0" y="7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2" name="Freeform 6">
            <a:extLst>
              <a:ext uri="{FF2B5EF4-FFF2-40B4-BE49-F238E27FC236}">
                <a16:creationId xmlns:a16="http://schemas.microsoft.com/office/drawing/2014/main" id="{5F5DCBAB-515B-4CC9-A5AB-78F40DDBDDD8}"/>
              </a:ext>
            </a:extLst>
          </p:cNvPr>
          <p:cNvSpPr>
            <a:spLocks/>
          </p:cNvSpPr>
          <p:nvPr/>
        </p:nvSpPr>
        <p:spPr bwMode="auto">
          <a:xfrm>
            <a:off x="4164014" y="3987801"/>
            <a:ext cx="1398587" cy="631825"/>
          </a:xfrm>
          <a:custGeom>
            <a:avLst/>
            <a:gdLst>
              <a:gd name="T0" fmla="*/ 153987 w 881"/>
              <a:gd name="T1" fmla="*/ 393700 h 398"/>
              <a:gd name="T2" fmla="*/ 173037 w 881"/>
              <a:gd name="T3" fmla="*/ 501650 h 398"/>
              <a:gd name="T4" fmla="*/ 179387 w 881"/>
              <a:gd name="T5" fmla="*/ 571500 h 398"/>
              <a:gd name="T6" fmla="*/ 192087 w 881"/>
              <a:gd name="T7" fmla="*/ 596900 h 398"/>
              <a:gd name="T8" fmla="*/ 173037 w 881"/>
              <a:gd name="T9" fmla="*/ 615950 h 398"/>
              <a:gd name="T10" fmla="*/ 1233487 w 881"/>
              <a:gd name="T11" fmla="*/ 501650 h 398"/>
              <a:gd name="T12" fmla="*/ 1347787 w 881"/>
              <a:gd name="T13" fmla="*/ 374650 h 398"/>
              <a:gd name="T14" fmla="*/ 1398587 w 881"/>
              <a:gd name="T15" fmla="*/ 273050 h 398"/>
              <a:gd name="T16" fmla="*/ 1347787 w 881"/>
              <a:gd name="T17" fmla="*/ 196850 h 398"/>
              <a:gd name="T18" fmla="*/ 1208087 w 881"/>
              <a:gd name="T19" fmla="*/ 82550 h 398"/>
              <a:gd name="T20" fmla="*/ 1157287 w 881"/>
              <a:gd name="T21" fmla="*/ 0 h 398"/>
              <a:gd name="T22" fmla="*/ 928687 w 881"/>
              <a:gd name="T23" fmla="*/ 44450 h 398"/>
              <a:gd name="T24" fmla="*/ 693737 w 881"/>
              <a:gd name="T25" fmla="*/ 82550 h 398"/>
              <a:gd name="T26" fmla="*/ 471487 w 881"/>
              <a:gd name="T27" fmla="*/ 260350 h 398"/>
              <a:gd name="T28" fmla="*/ 160337 w 881"/>
              <a:gd name="T29" fmla="*/ 393700 h 39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81" h="398">
                <a:moveTo>
                  <a:pt x="97" y="248"/>
                </a:moveTo>
                <a:cubicBezTo>
                  <a:pt x="99" y="257"/>
                  <a:pt x="107" y="293"/>
                  <a:pt x="109" y="316"/>
                </a:cubicBezTo>
                <a:cubicBezTo>
                  <a:pt x="112" y="335"/>
                  <a:pt x="111" y="350"/>
                  <a:pt x="113" y="360"/>
                </a:cubicBezTo>
                <a:cubicBezTo>
                  <a:pt x="115" y="370"/>
                  <a:pt x="122" y="371"/>
                  <a:pt x="121" y="376"/>
                </a:cubicBezTo>
                <a:cubicBezTo>
                  <a:pt x="120" y="381"/>
                  <a:pt x="0" y="398"/>
                  <a:pt x="109" y="388"/>
                </a:cubicBezTo>
                <a:lnTo>
                  <a:pt x="777" y="316"/>
                </a:lnTo>
                <a:lnTo>
                  <a:pt x="849" y="236"/>
                </a:lnTo>
                <a:lnTo>
                  <a:pt x="881" y="172"/>
                </a:lnTo>
                <a:lnTo>
                  <a:pt x="849" y="124"/>
                </a:lnTo>
                <a:lnTo>
                  <a:pt x="761" y="52"/>
                </a:lnTo>
                <a:lnTo>
                  <a:pt x="729" y="0"/>
                </a:lnTo>
                <a:lnTo>
                  <a:pt x="585" y="28"/>
                </a:lnTo>
                <a:lnTo>
                  <a:pt x="437" y="52"/>
                </a:lnTo>
                <a:lnTo>
                  <a:pt x="297" y="164"/>
                </a:lnTo>
                <a:lnTo>
                  <a:pt x="101" y="248"/>
                </a:lnTo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943" name="Freeform 7">
            <a:extLst>
              <a:ext uri="{FF2B5EF4-FFF2-40B4-BE49-F238E27FC236}">
                <a16:creationId xmlns:a16="http://schemas.microsoft.com/office/drawing/2014/main" id="{6FC686EC-6A40-454A-B0D3-B90186F58B19}"/>
              </a:ext>
            </a:extLst>
          </p:cNvPr>
          <p:cNvSpPr>
            <a:spLocks/>
          </p:cNvSpPr>
          <p:nvPr/>
        </p:nvSpPr>
        <p:spPr bwMode="auto">
          <a:xfrm>
            <a:off x="5280025" y="3771901"/>
            <a:ext cx="181822" cy="371513"/>
          </a:xfrm>
          <a:custGeom>
            <a:avLst/>
            <a:gdLst>
              <a:gd name="T0" fmla="*/ 0 w 106"/>
              <a:gd name="T1" fmla="*/ 0 h 209"/>
              <a:gd name="T2" fmla="*/ 95250 w 106"/>
              <a:gd name="T3" fmla="*/ 68263 h 209"/>
              <a:gd name="T4" fmla="*/ 141288 w 106"/>
              <a:gd name="T5" fmla="*/ 106363 h 209"/>
              <a:gd name="T6" fmla="*/ 168275 w 106"/>
              <a:gd name="T7" fmla="*/ 161925 h 209"/>
              <a:gd name="T8" fmla="*/ 157163 w 106"/>
              <a:gd name="T9" fmla="*/ 269875 h 209"/>
              <a:gd name="T10" fmla="*/ 141288 w 106"/>
              <a:gd name="T11" fmla="*/ 331788 h 209"/>
              <a:gd name="T12" fmla="*/ 95250 w 106"/>
              <a:gd name="T13" fmla="*/ 304800 h 209"/>
              <a:gd name="T14" fmla="*/ 23813 w 106"/>
              <a:gd name="T15" fmla="*/ 161925 h 209"/>
              <a:gd name="T16" fmla="*/ 0 w 106"/>
              <a:gd name="T17" fmla="*/ 0 h 20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" h="209">
                <a:moveTo>
                  <a:pt x="0" y="0"/>
                </a:moveTo>
                <a:lnTo>
                  <a:pt x="60" y="43"/>
                </a:lnTo>
                <a:lnTo>
                  <a:pt x="89" y="67"/>
                </a:lnTo>
                <a:lnTo>
                  <a:pt x="106" y="102"/>
                </a:lnTo>
                <a:lnTo>
                  <a:pt x="99" y="170"/>
                </a:lnTo>
                <a:lnTo>
                  <a:pt x="89" y="209"/>
                </a:lnTo>
                <a:lnTo>
                  <a:pt x="60" y="192"/>
                </a:lnTo>
                <a:lnTo>
                  <a:pt x="15" y="102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9944" name="Text Box 8">
            <a:extLst>
              <a:ext uri="{FF2B5EF4-FFF2-40B4-BE49-F238E27FC236}">
                <a16:creationId xmlns:a16="http://schemas.microsoft.com/office/drawing/2014/main" id="{D8C69355-2ACC-45B9-BD5A-CE58CE0B1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6" y="5445125"/>
            <a:ext cx="200116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0">
                <a:solidFill>
                  <a:srgbClr val="FF0000"/>
                </a:solidFill>
                <a:latin typeface="Times New Roman" panose="02020603050405020304" pitchFamily="18" charset="0"/>
              </a:rPr>
              <a:t>Cornu anterius</a:t>
            </a:r>
          </a:p>
        </p:txBody>
      </p:sp>
      <p:sp>
        <p:nvSpPr>
          <p:cNvPr id="39945" name="Text Box 9">
            <a:extLst>
              <a:ext uri="{FF2B5EF4-FFF2-40B4-BE49-F238E27FC236}">
                <a16:creationId xmlns:a16="http://schemas.microsoft.com/office/drawing/2014/main" id="{32587484-8058-4A12-904A-0109949A3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1" y="1341438"/>
            <a:ext cx="213902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0">
                <a:solidFill>
                  <a:schemeClr val="accent2"/>
                </a:solidFill>
                <a:latin typeface="Times New Roman" panose="02020603050405020304" pitchFamily="18" charset="0"/>
              </a:rPr>
              <a:t>Cornu posterius</a:t>
            </a:r>
          </a:p>
        </p:txBody>
      </p:sp>
      <p:sp>
        <p:nvSpPr>
          <p:cNvPr id="39946" name="Text Box 10">
            <a:extLst>
              <a:ext uri="{FF2B5EF4-FFF2-40B4-BE49-F238E27FC236}">
                <a16:creationId xmlns:a16="http://schemas.microsoft.com/office/drawing/2014/main" id="{25BEBC81-3DA1-4642-A9CF-ADBCDEBA6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9" y="3789363"/>
            <a:ext cx="2852361" cy="463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0">
                <a:solidFill>
                  <a:schemeClr val="accent1"/>
                </a:solidFill>
                <a:latin typeface="Times New Roman" panose="02020603050405020304" pitchFamily="18" charset="0"/>
              </a:rPr>
              <a:t>Substantia intermedia</a:t>
            </a:r>
          </a:p>
        </p:txBody>
      </p:sp>
      <p:sp>
        <p:nvSpPr>
          <p:cNvPr id="39947" name="Text Box 11">
            <a:extLst>
              <a:ext uri="{FF2B5EF4-FFF2-40B4-BE49-F238E27FC236}">
                <a16:creationId xmlns:a16="http://schemas.microsoft.com/office/drawing/2014/main" id="{13EB9254-8543-4244-BF18-F0FA6F30F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4005263"/>
            <a:ext cx="627393" cy="463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</a:rPr>
              <a:t>CC</a:t>
            </a:r>
          </a:p>
        </p:txBody>
      </p:sp>
      <p:sp>
        <p:nvSpPr>
          <p:cNvPr id="39948" name="Line 12">
            <a:extLst>
              <a:ext uri="{FF2B5EF4-FFF2-40B4-BE49-F238E27FC236}">
                <a16:creationId xmlns:a16="http://schemas.microsoft.com/office/drawing/2014/main" id="{003DC73C-78A7-428E-A7BD-EB743F5C54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48301" y="3644900"/>
            <a:ext cx="360363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cs-CZ"/>
          </a:p>
        </p:txBody>
      </p:sp>
      <p:sp>
        <p:nvSpPr>
          <p:cNvPr id="39949" name="Text Box 13">
            <a:extLst>
              <a:ext uri="{FF2B5EF4-FFF2-40B4-BE49-F238E27FC236}">
                <a16:creationId xmlns:a16="http://schemas.microsoft.com/office/drawing/2014/main" id="{63B8E3F6-941F-4854-9CEF-ABD99380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051" y="3233738"/>
            <a:ext cx="59212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</a:rPr>
              <a:t>FR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4">
            <a:extLst>
              <a:ext uri="{FF2B5EF4-FFF2-40B4-BE49-F238E27FC236}">
                <a16:creationId xmlns:a16="http://schemas.microsoft.com/office/drawing/2014/main" id="{E2C41FED-764E-4E6D-8B45-FA5D5698D3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0025" y="382589"/>
          <a:ext cx="4838700" cy="626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4839375" imgH="6268325" progId="Paint.Picture">
                  <p:embed/>
                </p:oleObj>
              </mc:Choice>
              <mc:Fallback>
                <p:oleObj name="Rastrový obrázek" r:id="rId3" imgW="4839375" imgH="6268325" progId="Paint.Picture">
                  <p:embed/>
                  <p:pic>
                    <p:nvPicPr>
                      <p:cNvPr id="40962" name="Object 4">
                        <a:extLst>
                          <a:ext uri="{FF2B5EF4-FFF2-40B4-BE49-F238E27FC236}">
                            <a16:creationId xmlns:a16="http://schemas.microsoft.com/office/drawing/2014/main" id="{E2C41FED-764E-4E6D-8B45-FA5D5698D3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025" y="382589"/>
                        <a:ext cx="4838700" cy="626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61" name="Text Box 21">
            <a:extLst>
              <a:ext uri="{FF2B5EF4-FFF2-40B4-BE49-F238E27FC236}">
                <a16:creationId xmlns:a16="http://schemas.microsoft.com/office/drawing/2014/main" id="{E2E1FCC9-ED84-4346-8DDA-8714C7AB1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6" y="4076700"/>
            <a:ext cx="295116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Ncl intermed-med</a:t>
            </a:r>
          </a:p>
        </p:txBody>
      </p:sp>
      <p:sp>
        <p:nvSpPr>
          <p:cNvPr id="40964" name="Text Box 5">
            <a:extLst>
              <a:ext uri="{FF2B5EF4-FFF2-40B4-BE49-F238E27FC236}">
                <a16:creationId xmlns:a16="http://schemas.microsoft.com/office/drawing/2014/main" id="{7ABDF01C-4CAE-4488-94EB-2E1C0DAC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341439"/>
            <a:ext cx="2089150" cy="46166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accent2"/>
                </a:solidFill>
              </a:rPr>
              <a:t>Zadní kořen</a:t>
            </a:r>
          </a:p>
        </p:txBody>
      </p:sp>
      <p:sp>
        <p:nvSpPr>
          <p:cNvPr id="112647" name="Freeform 7">
            <a:extLst>
              <a:ext uri="{FF2B5EF4-FFF2-40B4-BE49-F238E27FC236}">
                <a16:creationId xmlns:a16="http://schemas.microsoft.com/office/drawing/2014/main" id="{3360FE54-3F2B-4A68-B70D-BBB530F72BE5}"/>
              </a:ext>
            </a:extLst>
          </p:cNvPr>
          <p:cNvSpPr>
            <a:spLocks/>
          </p:cNvSpPr>
          <p:nvPr/>
        </p:nvSpPr>
        <p:spPr bwMode="auto">
          <a:xfrm>
            <a:off x="4440238" y="752476"/>
            <a:ext cx="2419350" cy="2600325"/>
          </a:xfrm>
          <a:custGeom>
            <a:avLst/>
            <a:gdLst>
              <a:gd name="T0" fmla="*/ 2419350 w 1524"/>
              <a:gd name="T1" fmla="*/ 0 h 1638"/>
              <a:gd name="T2" fmla="*/ 2095500 w 1524"/>
              <a:gd name="T3" fmla="*/ 38100 h 1638"/>
              <a:gd name="T4" fmla="*/ 1914525 w 1524"/>
              <a:gd name="T5" fmla="*/ 104775 h 1638"/>
              <a:gd name="T6" fmla="*/ 1638300 w 1524"/>
              <a:gd name="T7" fmla="*/ 266700 h 1638"/>
              <a:gd name="T8" fmla="*/ 1428750 w 1524"/>
              <a:gd name="T9" fmla="*/ 419100 h 1638"/>
              <a:gd name="T10" fmla="*/ 1133475 w 1524"/>
              <a:gd name="T11" fmla="*/ 733425 h 1638"/>
              <a:gd name="T12" fmla="*/ 676275 w 1524"/>
              <a:gd name="T13" fmla="*/ 1352550 h 1638"/>
              <a:gd name="T14" fmla="*/ 190500 w 1524"/>
              <a:gd name="T15" fmla="*/ 2171700 h 1638"/>
              <a:gd name="T16" fmla="*/ 0 w 1524"/>
              <a:gd name="T17" fmla="*/ 2600325 h 16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24"/>
              <a:gd name="T28" fmla="*/ 0 h 1638"/>
              <a:gd name="T29" fmla="*/ 1524 w 1524"/>
              <a:gd name="T30" fmla="*/ 1638 h 16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24" h="1638">
                <a:moveTo>
                  <a:pt x="1524" y="0"/>
                </a:moveTo>
                <a:lnTo>
                  <a:pt x="1320" y="24"/>
                </a:lnTo>
                <a:lnTo>
                  <a:pt x="1206" y="66"/>
                </a:lnTo>
                <a:lnTo>
                  <a:pt x="1032" y="168"/>
                </a:lnTo>
                <a:lnTo>
                  <a:pt x="900" y="264"/>
                </a:lnTo>
                <a:lnTo>
                  <a:pt x="714" y="462"/>
                </a:lnTo>
                <a:lnTo>
                  <a:pt x="426" y="852"/>
                </a:lnTo>
                <a:lnTo>
                  <a:pt x="120" y="1368"/>
                </a:lnTo>
                <a:lnTo>
                  <a:pt x="0" y="1638"/>
                </a:lnTo>
              </a:path>
            </a:pathLst>
          </a:cu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49" name="Text Box 9">
            <a:extLst>
              <a:ext uri="{FF2B5EF4-FFF2-40B4-BE49-F238E27FC236}">
                <a16:creationId xmlns:a16="http://schemas.microsoft.com/office/drawing/2014/main" id="{D9F4C8AC-FCE2-452B-A5E6-7BA3D4FC4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5" y="3062288"/>
            <a:ext cx="2159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Ncl proprius</a:t>
            </a:r>
          </a:p>
        </p:txBody>
      </p:sp>
      <p:sp>
        <p:nvSpPr>
          <p:cNvPr id="112650" name="Freeform 10">
            <a:extLst>
              <a:ext uri="{FF2B5EF4-FFF2-40B4-BE49-F238E27FC236}">
                <a16:creationId xmlns:a16="http://schemas.microsoft.com/office/drawing/2014/main" id="{0842AE09-B589-4A25-8D52-16CA5A75BA29}"/>
              </a:ext>
            </a:extLst>
          </p:cNvPr>
          <p:cNvSpPr>
            <a:spLocks/>
          </p:cNvSpPr>
          <p:nvPr/>
        </p:nvSpPr>
        <p:spPr bwMode="auto">
          <a:xfrm>
            <a:off x="3778250" y="3494088"/>
            <a:ext cx="2514600" cy="2800350"/>
          </a:xfrm>
          <a:custGeom>
            <a:avLst/>
            <a:gdLst>
              <a:gd name="T0" fmla="*/ 2466975 w 1584"/>
              <a:gd name="T1" fmla="*/ 0 h 1764"/>
              <a:gd name="T2" fmla="*/ 2514600 w 1584"/>
              <a:gd name="T3" fmla="*/ 133350 h 1764"/>
              <a:gd name="T4" fmla="*/ 2514600 w 1584"/>
              <a:gd name="T5" fmla="*/ 361950 h 1764"/>
              <a:gd name="T6" fmla="*/ 2514600 w 1584"/>
              <a:gd name="T7" fmla="*/ 514350 h 1764"/>
              <a:gd name="T8" fmla="*/ 2362200 w 1584"/>
              <a:gd name="T9" fmla="*/ 895350 h 1764"/>
              <a:gd name="T10" fmla="*/ 2133600 w 1584"/>
              <a:gd name="T11" fmla="*/ 1428750 h 1764"/>
              <a:gd name="T12" fmla="*/ 2028825 w 1584"/>
              <a:gd name="T13" fmla="*/ 1790700 h 1764"/>
              <a:gd name="T14" fmla="*/ 2057400 w 1584"/>
              <a:gd name="T15" fmla="*/ 2114550 h 1764"/>
              <a:gd name="T16" fmla="*/ 1828800 w 1584"/>
              <a:gd name="T17" fmla="*/ 1962150 h 1764"/>
              <a:gd name="T18" fmla="*/ 1714500 w 1584"/>
              <a:gd name="T19" fmla="*/ 1971675 h 1764"/>
              <a:gd name="T20" fmla="*/ 1676400 w 1584"/>
              <a:gd name="T21" fmla="*/ 2038350 h 1764"/>
              <a:gd name="T22" fmla="*/ 1657350 w 1584"/>
              <a:gd name="T23" fmla="*/ 2114550 h 1764"/>
              <a:gd name="T24" fmla="*/ 1676400 w 1584"/>
              <a:gd name="T25" fmla="*/ 2266950 h 1764"/>
              <a:gd name="T26" fmla="*/ 1628775 w 1584"/>
              <a:gd name="T27" fmla="*/ 2362200 h 1764"/>
              <a:gd name="T28" fmla="*/ 1371600 w 1584"/>
              <a:gd name="T29" fmla="*/ 2590800 h 1764"/>
              <a:gd name="T30" fmla="*/ 1133475 w 1584"/>
              <a:gd name="T31" fmla="*/ 2533650 h 1764"/>
              <a:gd name="T32" fmla="*/ 838200 w 1584"/>
              <a:gd name="T33" fmla="*/ 2647950 h 1764"/>
              <a:gd name="T34" fmla="*/ 657225 w 1584"/>
              <a:gd name="T35" fmla="*/ 2724150 h 1764"/>
              <a:gd name="T36" fmla="*/ 381000 w 1584"/>
              <a:gd name="T37" fmla="*/ 2724150 h 1764"/>
              <a:gd name="T38" fmla="*/ 152400 w 1584"/>
              <a:gd name="T39" fmla="*/ 2724150 h 1764"/>
              <a:gd name="T40" fmla="*/ 0 w 1584"/>
              <a:gd name="T41" fmla="*/ 2800350 h 1764"/>
              <a:gd name="T42" fmla="*/ 266700 w 1584"/>
              <a:gd name="T43" fmla="*/ 2600325 h 1764"/>
              <a:gd name="T44" fmla="*/ 561975 w 1584"/>
              <a:gd name="T45" fmla="*/ 2428875 h 1764"/>
              <a:gd name="T46" fmla="*/ 1095375 w 1584"/>
              <a:gd name="T47" fmla="*/ 2085975 h 1764"/>
              <a:gd name="T48" fmla="*/ 1495425 w 1584"/>
              <a:gd name="T49" fmla="*/ 1714500 h 1764"/>
              <a:gd name="T50" fmla="*/ 1752600 w 1584"/>
              <a:gd name="T51" fmla="*/ 1352550 h 1764"/>
              <a:gd name="T52" fmla="*/ 1971675 w 1584"/>
              <a:gd name="T53" fmla="*/ 1000125 h 1764"/>
              <a:gd name="T54" fmla="*/ 2076450 w 1584"/>
              <a:gd name="T55" fmla="*/ 619125 h 1764"/>
              <a:gd name="T56" fmla="*/ 2171700 w 1584"/>
              <a:gd name="T57" fmla="*/ 419100 h 1764"/>
              <a:gd name="T58" fmla="*/ 2343150 w 1584"/>
              <a:gd name="T59" fmla="*/ 200025 h 1764"/>
              <a:gd name="T60" fmla="*/ 2438400 w 1584"/>
              <a:gd name="T61" fmla="*/ 57150 h 17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584"/>
              <a:gd name="T94" fmla="*/ 0 h 1764"/>
              <a:gd name="T95" fmla="*/ 1584 w 1584"/>
              <a:gd name="T96" fmla="*/ 1764 h 17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584" h="1764">
                <a:moveTo>
                  <a:pt x="1554" y="0"/>
                </a:moveTo>
                <a:lnTo>
                  <a:pt x="1584" y="84"/>
                </a:lnTo>
                <a:lnTo>
                  <a:pt x="1584" y="228"/>
                </a:lnTo>
                <a:lnTo>
                  <a:pt x="1584" y="324"/>
                </a:lnTo>
                <a:lnTo>
                  <a:pt x="1488" y="564"/>
                </a:lnTo>
                <a:lnTo>
                  <a:pt x="1344" y="900"/>
                </a:lnTo>
                <a:lnTo>
                  <a:pt x="1278" y="1128"/>
                </a:lnTo>
                <a:lnTo>
                  <a:pt x="1296" y="1332"/>
                </a:lnTo>
                <a:lnTo>
                  <a:pt x="1152" y="1236"/>
                </a:lnTo>
                <a:lnTo>
                  <a:pt x="1080" y="1242"/>
                </a:lnTo>
                <a:lnTo>
                  <a:pt x="1056" y="1284"/>
                </a:lnTo>
                <a:lnTo>
                  <a:pt x="1044" y="1332"/>
                </a:lnTo>
                <a:lnTo>
                  <a:pt x="1056" y="1428"/>
                </a:lnTo>
                <a:lnTo>
                  <a:pt x="1026" y="1488"/>
                </a:lnTo>
                <a:lnTo>
                  <a:pt x="864" y="1632"/>
                </a:lnTo>
                <a:lnTo>
                  <a:pt x="714" y="1596"/>
                </a:lnTo>
                <a:lnTo>
                  <a:pt x="528" y="1668"/>
                </a:lnTo>
                <a:lnTo>
                  <a:pt x="414" y="1716"/>
                </a:lnTo>
                <a:lnTo>
                  <a:pt x="240" y="1716"/>
                </a:lnTo>
                <a:lnTo>
                  <a:pt x="96" y="1716"/>
                </a:lnTo>
                <a:lnTo>
                  <a:pt x="0" y="1764"/>
                </a:lnTo>
                <a:lnTo>
                  <a:pt x="168" y="1638"/>
                </a:lnTo>
                <a:lnTo>
                  <a:pt x="354" y="1530"/>
                </a:lnTo>
                <a:lnTo>
                  <a:pt x="690" y="1314"/>
                </a:lnTo>
                <a:lnTo>
                  <a:pt x="942" y="1080"/>
                </a:lnTo>
                <a:lnTo>
                  <a:pt x="1104" y="852"/>
                </a:lnTo>
                <a:lnTo>
                  <a:pt x="1242" y="630"/>
                </a:lnTo>
                <a:lnTo>
                  <a:pt x="1308" y="390"/>
                </a:lnTo>
                <a:lnTo>
                  <a:pt x="1368" y="264"/>
                </a:lnTo>
                <a:lnTo>
                  <a:pt x="1476" y="126"/>
                </a:lnTo>
                <a:lnTo>
                  <a:pt x="1536" y="36"/>
                </a:lnTo>
              </a:path>
            </a:pathLst>
          </a:custGeom>
          <a:solidFill>
            <a:srgbClr val="70A7C6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51" name="Text Box 11">
            <a:extLst>
              <a:ext uri="{FF2B5EF4-FFF2-40B4-BE49-F238E27FC236}">
                <a16:creationId xmlns:a16="http://schemas.microsoft.com/office/drawing/2014/main" id="{5035D5F4-C560-4CBF-BD1B-491B4030F76B}"/>
              </a:ext>
            </a:extLst>
          </p:cNvPr>
          <p:cNvSpPr txBox="1">
            <a:spLocks noChangeArrowheads="1"/>
          </p:cNvSpPr>
          <p:nvPr/>
        </p:nvSpPr>
        <p:spPr bwMode="auto">
          <a:xfrm rot="-3499967">
            <a:off x="4578351" y="4545014"/>
            <a:ext cx="2295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0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tr. sp-th, tec, ret</a:t>
            </a:r>
          </a:p>
        </p:txBody>
      </p:sp>
      <p:sp>
        <p:nvSpPr>
          <p:cNvPr id="112652" name="Freeform 12">
            <a:extLst>
              <a:ext uri="{FF2B5EF4-FFF2-40B4-BE49-F238E27FC236}">
                <a16:creationId xmlns:a16="http://schemas.microsoft.com/office/drawing/2014/main" id="{A3236805-A47E-44E8-84B1-1C9055D211AB}"/>
              </a:ext>
            </a:extLst>
          </p:cNvPr>
          <p:cNvSpPr>
            <a:spLocks/>
          </p:cNvSpPr>
          <p:nvPr/>
        </p:nvSpPr>
        <p:spPr bwMode="auto">
          <a:xfrm>
            <a:off x="4159251" y="650875"/>
            <a:ext cx="2638425" cy="3429000"/>
          </a:xfrm>
          <a:custGeom>
            <a:avLst/>
            <a:gdLst>
              <a:gd name="T0" fmla="*/ 2638425 w 1662"/>
              <a:gd name="T1" fmla="*/ 0 h 2160"/>
              <a:gd name="T2" fmla="*/ 2400300 w 1662"/>
              <a:gd name="T3" fmla="*/ 9525 h 2160"/>
              <a:gd name="T4" fmla="*/ 2181225 w 1662"/>
              <a:gd name="T5" fmla="*/ 76200 h 2160"/>
              <a:gd name="T6" fmla="*/ 1952625 w 1662"/>
              <a:gd name="T7" fmla="*/ 200025 h 2160"/>
              <a:gd name="T8" fmla="*/ 1724025 w 1662"/>
              <a:gd name="T9" fmla="*/ 381000 h 2160"/>
              <a:gd name="T10" fmla="*/ 1381125 w 1662"/>
              <a:gd name="T11" fmla="*/ 704850 h 2160"/>
              <a:gd name="T12" fmla="*/ 1028700 w 1662"/>
              <a:gd name="T13" fmla="*/ 1162050 h 2160"/>
              <a:gd name="T14" fmla="*/ 657225 w 1662"/>
              <a:gd name="T15" fmla="*/ 1676400 h 2160"/>
              <a:gd name="T16" fmla="*/ 352425 w 1662"/>
              <a:gd name="T17" fmla="*/ 2209800 h 2160"/>
              <a:gd name="T18" fmla="*/ 47625 w 1662"/>
              <a:gd name="T19" fmla="*/ 2895600 h 2160"/>
              <a:gd name="T20" fmla="*/ 0 w 1662"/>
              <a:gd name="T21" fmla="*/ 3028950 h 2160"/>
              <a:gd name="T22" fmla="*/ 0 w 1662"/>
              <a:gd name="T23" fmla="*/ 3228975 h 2160"/>
              <a:gd name="T24" fmla="*/ 47625 w 1662"/>
              <a:gd name="T25" fmla="*/ 3429000 h 21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62"/>
              <a:gd name="T40" fmla="*/ 0 h 2160"/>
              <a:gd name="T41" fmla="*/ 1662 w 1662"/>
              <a:gd name="T42" fmla="*/ 2160 h 216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62" h="2160">
                <a:moveTo>
                  <a:pt x="1662" y="0"/>
                </a:moveTo>
                <a:lnTo>
                  <a:pt x="1512" y="6"/>
                </a:lnTo>
                <a:lnTo>
                  <a:pt x="1374" y="48"/>
                </a:lnTo>
                <a:lnTo>
                  <a:pt x="1230" y="126"/>
                </a:lnTo>
                <a:lnTo>
                  <a:pt x="1086" y="240"/>
                </a:lnTo>
                <a:lnTo>
                  <a:pt x="870" y="444"/>
                </a:lnTo>
                <a:lnTo>
                  <a:pt x="648" y="732"/>
                </a:lnTo>
                <a:lnTo>
                  <a:pt x="414" y="1056"/>
                </a:lnTo>
                <a:lnTo>
                  <a:pt x="222" y="1392"/>
                </a:lnTo>
                <a:lnTo>
                  <a:pt x="30" y="1824"/>
                </a:lnTo>
                <a:lnTo>
                  <a:pt x="0" y="1908"/>
                </a:lnTo>
                <a:lnTo>
                  <a:pt x="0" y="2034"/>
                </a:lnTo>
                <a:lnTo>
                  <a:pt x="30" y="2160"/>
                </a:lnTo>
              </a:path>
            </a:pathLst>
          </a:cu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54" name="Oval 14">
            <a:extLst>
              <a:ext uri="{FF2B5EF4-FFF2-40B4-BE49-F238E27FC236}">
                <a16:creationId xmlns:a16="http://schemas.microsoft.com/office/drawing/2014/main" id="{31F39EF4-3EC1-427C-9E2F-09D137773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4113213"/>
            <a:ext cx="304800" cy="309562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655" name="Text Box 15">
            <a:extLst>
              <a:ext uri="{FF2B5EF4-FFF2-40B4-BE49-F238E27FC236}">
                <a16:creationId xmlns:a16="http://schemas.microsoft.com/office/drawing/2014/main" id="{E4414979-2322-43AC-963E-1415A16D3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6" y="3573463"/>
            <a:ext cx="230346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Ncl</a:t>
            </a:r>
            <a:r>
              <a:rPr lang="cs-CZ" altLang="cs-CZ" sz="2400">
                <a:solidFill>
                  <a:schemeClr val="accent2"/>
                </a:solidFill>
              </a:rPr>
              <a:t> </a:t>
            </a:r>
            <a:r>
              <a:rPr lang="cs-CZ" altLang="cs-CZ" sz="2400">
                <a:solidFill>
                  <a:schemeClr val="bg1"/>
                </a:solidFill>
              </a:rPr>
              <a:t>thoracicus</a:t>
            </a:r>
          </a:p>
        </p:txBody>
      </p:sp>
      <p:sp>
        <p:nvSpPr>
          <p:cNvPr id="112656" name="Freeform 16">
            <a:extLst>
              <a:ext uri="{FF2B5EF4-FFF2-40B4-BE49-F238E27FC236}">
                <a16:creationId xmlns:a16="http://schemas.microsoft.com/office/drawing/2014/main" id="{2DED970E-E2A2-4A5B-BEB7-EBBBBCFEF9FE}"/>
              </a:ext>
            </a:extLst>
          </p:cNvPr>
          <p:cNvSpPr>
            <a:spLocks/>
          </p:cNvSpPr>
          <p:nvPr/>
        </p:nvSpPr>
        <p:spPr bwMode="auto">
          <a:xfrm>
            <a:off x="5826125" y="2184400"/>
            <a:ext cx="990600" cy="3429000"/>
          </a:xfrm>
          <a:custGeom>
            <a:avLst/>
            <a:gdLst>
              <a:gd name="T0" fmla="*/ 228600 w 624"/>
              <a:gd name="T1" fmla="*/ 0 h 2160"/>
              <a:gd name="T2" fmla="*/ 628650 w 624"/>
              <a:gd name="T3" fmla="*/ 409575 h 2160"/>
              <a:gd name="T4" fmla="*/ 838200 w 624"/>
              <a:gd name="T5" fmla="*/ 876300 h 2160"/>
              <a:gd name="T6" fmla="*/ 990600 w 624"/>
              <a:gd name="T7" fmla="*/ 1447800 h 2160"/>
              <a:gd name="T8" fmla="*/ 952500 w 624"/>
              <a:gd name="T9" fmla="*/ 2047875 h 2160"/>
              <a:gd name="T10" fmla="*/ 838200 w 624"/>
              <a:gd name="T11" fmla="*/ 2514600 h 2160"/>
              <a:gd name="T12" fmla="*/ 657225 w 624"/>
              <a:gd name="T13" fmla="*/ 2790825 h 2160"/>
              <a:gd name="T14" fmla="*/ 381000 w 624"/>
              <a:gd name="T15" fmla="*/ 3124200 h 2160"/>
              <a:gd name="T16" fmla="*/ 0 w 624"/>
              <a:gd name="T17" fmla="*/ 3429000 h 2160"/>
              <a:gd name="T18" fmla="*/ 0 w 624"/>
              <a:gd name="T19" fmla="*/ 2971800 h 2160"/>
              <a:gd name="T20" fmla="*/ 190500 w 624"/>
              <a:gd name="T21" fmla="*/ 2533650 h 2160"/>
              <a:gd name="T22" fmla="*/ 361950 w 624"/>
              <a:gd name="T23" fmla="*/ 2124075 h 2160"/>
              <a:gd name="T24" fmla="*/ 457200 w 624"/>
              <a:gd name="T25" fmla="*/ 1828800 h 2160"/>
              <a:gd name="T26" fmla="*/ 457200 w 624"/>
              <a:gd name="T27" fmla="*/ 1447800 h 2160"/>
              <a:gd name="T28" fmla="*/ 428625 w 624"/>
              <a:gd name="T29" fmla="*/ 1295400 h 2160"/>
              <a:gd name="T30" fmla="*/ 533400 w 624"/>
              <a:gd name="T31" fmla="*/ 914400 h 2160"/>
              <a:gd name="T32" fmla="*/ 457200 w 624"/>
              <a:gd name="T33" fmla="*/ 381000 h 2160"/>
              <a:gd name="T34" fmla="*/ 295275 w 624"/>
              <a:gd name="T35" fmla="*/ 104775 h 21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24"/>
              <a:gd name="T55" fmla="*/ 0 h 2160"/>
              <a:gd name="T56" fmla="*/ 624 w 624"/>
              <a:gd name="T57" fmla="*/ 2160 h 21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24" h="2160">
                <a:moveTo>
                  <a:pt x="144" y="0"/>
                </a:moveTo>
                <a:lnTo>
                  <a:pt x="396" y="258"/>
                </a:lnTo>
                <a:lnTo>
                  <a:pt x="528" y="552"/>
                </a:lnTo>
                <a:lnTo>
                  <a:pt x="624" y="912"/>
                </a:lnTo>
                <a:lnTo>
                  <a:pt x="600" y="1290"/>
                </a:lnTo>
                <a:lnTo>
                  <a:pt x="528" y="1584"/>
                </a:lnTo>
                <a:lnTo>
                  <a:pt x="414" y="1758"/>
                </a:lnTo>
                <a:lnTo>
                  <a:pt x="240" y="1968"/>
                </a:lnTo>
                <a:lnTo>
                  <a:pt x="0" y="2160"/>
                </a:lnTo>
                <a:lnTo>
                  <a:pt x="0" y="1872"/>
                </a:lnTo>
                <a:lnTo>
                  <a:pt x="120" y="1596"/>
                </a:lnTo>
                <a:lnTo>
                  <a:pt x="228" y="1338"/>
                </a:lnTo>
                <a:lnTo>
                  <a:pt x="288" y="1152"/>
                </a:lnTo>
                <a:lnTo>
                  <a:pt x="288" y="912"/>
                </a:lnTo>
                <a:lnTo>
                  <a:pt x="270" y="816"/>
                </a:lnTo>
                <a:lnTo>
                  <a:pt x="336" y="576"/>
                </a:lnTo>
                <a:lnTo>
                  <a:pt x="288" y="240"/>
                </a:lnTo>
                <a:lnTo>
                  <a:pt x="186" y="66"/>
                </a:lnTo>
              </a:path>
            </a:pathLst>
          </a:custGeom>
          <a:solidFill>
            <a:srgbClr val="70A7C6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59" name="Freeform 19">
            <a:extLst>
              <a:ext uri="{FF2B5EF4-FFF2-40B4-BE49-F238E27FC236}">
                <a16:creationId xmlns:a16="http://schemas.microsoft.com/office/drawing/2014/main" id="{AAFC3EB9-63F1-4762-9C33-54B1495E1A22}"/>
              </a:ext>
            </a:extLst>
          </p:cNvPr>
          <p:cNvSpPr>
            <a:spLocks/>
          </p:cNvSpPr>
          <p:nvPr/>
        </p:nvSpPr>
        <p:spPr bwMode="auto">
          <a:xfrm>
            <a:off x="4008439" y="549275"/>
            <a:ext cx="2733675" cy="3790950"/>
          </a:xfrm>
          <a:custGeom>
            <a:avLst/>
            <a:gdLst>
              <a:gd name="T0" fmla="*/ 2733675 w 1722"/>
              <a:gd name="T1" fmla="*/ 0 h 2388"/>
              <a:gd name="T2" fmla="*/ 2505075 w 1722"/>
              <a:gd name="T3" fmla="*/ 0 h 2388"/>
              <a:gd name="T4" fmla="*/ 2124075 w 1722"/>
              <a:gd name="T5" fmla="*/ 152400 h 2388"/>
              <a:gd name="T6" fmla="*/ 1895475 w 1722"/>
              <a:gd name="T7" fmla="*/ 304800 h 2388"/>
              <a:gd name="T8" fmla="*/ 1666875 w 1722"/>
              <a:gd name="T9" fmla="*/ 533400 h 2388"/>
              <a:gd name="T10" fmla="*/ 1285875 w 1722"/>
              <a:gd name="T11" fmla="*/ 990600 h 2388"/>
              <a:gd name="T12" fmla="*/ 904875 w 1722"/>
              <a:gd name="T13" fmla="*/ 1524000 h 2388"/>
              <a:gd name="T14" fmla="*/ 447675 w 1722"/>
              <a:gd name="T15" fmla="*/ 2286000 h 2388"/>
              <a:gd name="T16" fmla="*/ 142875 w 1722"/>
              <a:gd name="T17" fmla="*/ 2895600 h 2388"/>
              <a:gd name="T18" fmla="*/ 28575 w 1722"/>
              <a:gd name="T19" fmla="*/ 3209925 h 2388"/>
              <a:gd name="T20" fmla="*/ 0 w 1722"/>
              <a:gd name="T21" fmla="*/ 3343275 h 2388"/>
              <a:gd name="T22" fmla="*/ 28575 w 1722"/>
              <a:gd name="T23" fmla="*/ 3571875 h 2388"/>
              <a:gd name="T24" fmla="*/ 85725 w 1722"/>
              <a:gd name="T25" fmla="*/ 3790950 h 23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722"/>
              <a:gd name="T40" fmla="*/ 0 h 2388"/>
              <a:gd name="T41" fmla="*/ 1722 w 1722"/>
              <a:gd name="T42" fmla="*/ 2388 h 238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722" h="2388">
                <a:moveTo>
                  <a:pt x="1722" y="0"/>
                </a:moveTo>
                <a:lnTo>
                  <a:pt x="1578" y="0"/>
                </a:lnTo>
                <a:lnTo>
                  <a:pt x="1338" y="96"/>
                </a:lnTo>
                <a:lnTo>
                  <a:pt x="1194" y="192"/>
                </a:lnTo>
                <a:lnTo>
                  <a:pt x="1050" y="336"/>
                </a:lnTo>
                <a:lnTo>
                  <a:pt x="810" y="624"/>
                </a:lnTo>
                <a:lnTo>
                  <a:pt x="570" y="960"/>
                </a:lnTo>
                <a:lnTo>
                  <a:pt x="282" y="1440"/>
                </a:lnTo>
                <a:lnTo>
                  <a:pt x="90" y="1824"/>
                </a:lnTo>
                <a:lnTo>
                  <a:pt x="18" y="2022"/>
                </a:lnTo>
                <a:lnTo>
                  <a:pt x="0" y="2106"/>
                </a:lnTo>
                <a:lnTo>
                  <a:pt x="18" y="2250"/>
                </a:lnTo>
                <a:lnTo>
                  <a:pt x="54" y="2388"/>
                </a:lnTo>
              </a:path>
            </a:pathLst>
          </a:cu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60" name="Oval 20">
            <a:extLst>
              <a:ext uri="{FF2B5EF4-FFF2-40B4-BE49-F238E27FC236}">
                <a16:creationId xmlns:a16="http://schemas.microsoft.com/office/drawing/2014/main" id="{93B0EF7B-8232-4342-8C08-C33AB6A19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51" y="4381500"/>
            <a:ext cx="288925" cy="2873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662" name="Freeform 22">
            <a:extLst>
              <a:ext uri="{FF2B5EF4-FFF2-40B4-BE49-F238E27FC236}">
                <a16:creationId xmlns:a16="http://schemas.microsoft.com/office/drawing/2014/main" id="{7F8501A5-2D7E-40B4-9644-4FE4C3F5EE3C}"/>
              </a:ext>
            </a:extLst>
          </p:cNvPr>
          <p:cNvSpPr>
            <a:spLocks/>
          </p:cNvSpPr>
          <p:nvPr/>
        </p:nvSpPr>
        <p:spPr bwMode="auto">
          <a:xfrm>
            <a:off x="3759201" y="377825"/>
            <a:ext cx="2886075" cy="3371850"/>
          </a:xfrm>
          <a:custGeom>
            <a:avLst/>
            <a:gdLst>
              <a:gd name="T0" fmla="*/ 2886075 w 1818"/>
              <a:gd name="T1" fmla="*/ 0 h 2124"/>
              <a:gd name="T2" fmla="*/ 2524125 w 1818"/>
              <a:gd name="T3" fmla="*/ 114300 h 2124"/>
              <a:gd name="T4" fmla="*/ 2276475 w 1818"/>
              <a:gd name="T5" fmla="*/ 228600 h 2124"/>
              <a:gd name="T6" fmla="*/ 1895475 w 1818"/>
              <a:gd name="T7" fmla="*/ 533400 h 2124"/>
              <a:gd name="T8" fmla="*/ 1514475 w 1818"/>
              <a:gd name="T9" fmla="*/ 962025 h 2124"/>
              <a:gd name="T10" fmla="*/ 1057275 w 1818"/>
              <a:gd name="T11" fmla="*/ 1600200 h 2124"/>
              <a:gd name="T12" fmla="*/ 752475 w 1818"/>
              <a:gd name="T13" fmla="*/ 2133600 h 2124"/>
              <a:gd name="T14" fmla="*/ 447675 w 1818"/>
              <a:gd name="T15" fmla="*/ 2667000 h 2124"/>
              <a:gd name="T16" fmla="*/ 219075 w 1818"/>
              <a:gd name="T17" fmla="*/ 3200400 h 2124"/>
              <a:gd name="T18" fmla="*/ 142875 w 1818"/>
              <a:gd name="T19" fmla="*/ 3352800 h 2124"/>
              <a:gd name="T20" fmla="*/ 76200 w 1818"/>
              <a:gd name="T21" fmla="*/ 3371850 h 2124"/>
              <a:gd name="T22" fmla="*/ 38100 w 1818"/>
              <a:gd name="T23" fmla="*/ 3314700 h 2124"/>
              <a:gd name="T24" fmla="*/ 9525 w 1818"/>
              <a:gd name="T25" fmla="*/ 3048000 h 2124"/>
              <a:gd name="T26" fmla="*/ 0 w 1818"/>
              <a:gd name="T27" fmla="*/ 2686050 h 21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18"/>
              <a:gd name="T43" fmla="*/ 0 h 2124"/>
              <a:gd name="T44" fmla="*/ 1818 w 1818"/>
              <a:gd name="T45" fmla="*/ 2124 h 21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18" h="2124">
                <a:moveTo>
                  <a:pt x="1818" y="0"/>
                </a:moveTo>
                <a:lnTo>
                  <a:pt x="1590" y="72"/>
                </a:lnTo>
                <a:lnTo>
                  <a:pt x="1434" y="144"/>
                </a:lnTo>
                <a:lnTo>
                  <a:pt x="1194" y="336"/>
                </a:lnTo>
                <a:lnTo>
                  <a:pt x="954" y="606"/>
                </a:lnTo>
                <a:lnTo>
                  <a:pt x="666" y="1008"/>
                </a:lnTo>
                <a:lnTo>
                  <a:pt x="474" y="1344"/>
                </a:lnTo>
                <a:lnTo>
                  <a:pt x="282" y="1680"/>
                </a:lnTo>
                <a:lnTo>
                  <a:pt x="138" y="2016"/>
                </a:lnTo>
                <a:lnTo>
                  <a:pt x="90" y="2112"/>
                </a:lnTo>
                <a:lnTo>
                  <a:pt x="48" y="2124"/>
                </a:lnTo>
                <a:lnTo>
                  <a:pt x="24" y="2088"/>
                </a:lnTo>
                <a:lnTo>
                  <a:pt x="6" y="1920"/>
                </a:lnTo>
                <a:lnTo>
                  <a:pt x="0" y="1692"/>
                </a:lnTo>
              </a:path>
            </a:pathLst>
          </a:custGeom>
          <a:noFill/>
          <a:ln w="57150">
            <a:solidFill>
              <a:srgbClr val="000099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976" name="Line 23">
            <a:extLst>
              <a:ext uri="{FF2B5EF4-FFF2-40B4-BE49-F238E27FC236}">
                <a16:creationId xmlns:a16="http://schemas.microsoft.com/office/drawing/2014/main" id="{70E6506D-8325-4C96-AA25-AA8B38860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7213" y="2654300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665" name="Freeform 25">
            <a:extLst>
              <a:ext uri="{FF2B5EF4-FFF2-40B4-BE49-F238E27FC236}">
                <a16:creationId xmlns:a16="http://schemas.microsoft.com/office/drawing/2014/main" id="{91A2F4C5-F428-430D-910B-DC54BD95C10C}"/>
              </a:ext>
            </a:extLst>
          </p:cNvPr>
          <p:cNvSpPr>
            <a:spLocks/>
          </p:cNvSpPr>
          <p:nvPr/>
        </p:nvSpPr>
        <p:spPr bwMode="auto">
          <a:xfrm>
            <a:off x="3424238" y="1423988"/>
            <a:ext cx="798512" cy="3238500"/>
          </a:xfrm>
          <a:custGeom>
            <a:avLst/>
            <a:gdLst>
              <a:gd name="T0" fmla="*/ 798512 w 504"/>
              <a:gd name="T1" fmla="*/ 114300 h 2040"/>
              <a:gd name="T2" fmla="*/ 513329 w 504"/>
              <a:gd name="T3" fmla="*/ 9525 h 2040"/>
              <a:gd name="T4" fmla="*/ 266171 w 504"/>
              <a:gd name="T5" fmla="*/ 0 h 2040"/>
              <a:gd name="T6" fmla="*/ 133085 w 504"/>
              <a:gd name="T7" fmla="*/ 19050 h 2040"/>
              <a:gd name="T8" fmla="*/ 0 w 504"/>
              <a:gd name="T9" fmla="*/ 104775 h 2040"/>
              <a:gd name="T10" fmla="*/ 38024 w 504"/>
              <a:gd name="T11" fmla="*/ 1333500 h 2040"/>
              <a:gd name="T12" fmla="*/ 38024 w 504"/>
              <a:gd name="T13" fmla="*/ 2933700 h 2040"/>
              <a:gd name="T14" fmla="*/ 114073 w 504"/>
              <a:gd name="T15" fmla="*/ 3238500 h 2040"/>
              <a:gd name="T16" fmla="*/ 532341 w 504"/>
              <a:gd name="T17" fmla="*/ 3028950 h 2040"/>
              <a:gd name="T18" fmla="*/ 532341 w 504"/>
              <a:gd name="T19" fmla="*/ 2514600 h 2040"/>
              <a:gd name="T20" fmla="*/ 579872 w 504"/>
              <a:gd name="T21" fmla="*/ 2162175 h 2040"/>
              <a:gd name="T22" fmla="*/ 674933 w 504"/>
              <a:gd name="T23" fmla="*/ 1533525 h 2040"/>
              <a:gd name="T24" fmla="*/ 798512 w 504"/>
              <a:gd name="T25" fmla="*/ 114300 h 20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04"/>
              <a:gd name="T40" fmla="*/ 0 h 2040"/>
              <a:gd name="T41" fmla="*/ 504 w 504"/>
              <a:gd name="T42" fmla="*/ 2040 h 204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04" h="2040">
                <a:moveTo>
                  <a:pt x="504" y="72"/>
                </a:moveTo>
                <a:lnTo>
                  <a:pt x="324" y="6"/>
                </a:lnTo>
                <a:lnTo>
                  <a:pt x="168" y="0"/>
                </a:lnTo>
                <a:lnTo>
                  <a:pt x="84" y="12"/>
                </a:lnTo>
                <a:lnTo>
                  <a:pt x="0" y="66"/>
                </a:lnTo>
                <a:lnTo>
                  <a:pt x="24" y="840"/>
                </a:lnTo>
                <a:lnTo>
                  <a:pt x="24" y="1848"/>
                </a:lnTo>
                <a:lnTo>
                  <a:pt x="72" y="2040"/>
                </a:lnTo>
                <a:lnTo>
                  <a:pt x="336" y="1908"/>
                </a:lnTo>
                <a:lnTo>
                  <a:pt x="336" y="1584"/>
                </a:lnTo>
                <a:lnTo>
                  <a:pt x="366" y="1362"/>
                </a:lnTo>
                <a:lnTo>
                  <a:pt x="426" y="966"/>
                </a:lnTo>
                <a:lnTo>
                  <a:pt x="504" y="72"/>
                </a:lnTo>
                <a:close/>
              </a:path>
            </a:pathLst>
          </a:custGeom>
          <a:solidFill>
            <a:srgbClr val="70A7C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66" name="Freeform 26">
            <a:extLst>
              <a:ext uri="{FF2B5EF4-FFF2-40B4-BE49-F238E27FC236}">
                <a16:creationId xmlns:a16="http://schemas.microsoft.com/office/drawing/2014/main" id="{148C2C78-4583-4BAB-BD83-7DC870214FF8}"/>
              </a:ext>
            </a:extLst>
          </p:cNvPr>
          <p:cNvSpPr>
            <a:spLocks/>
          </p:cNvSpPr>
          <p:nvPr/>
        </p:nvSpPr>
        <p:spPr bwMode="auto">
          <a:xfrm>
            <a:off x="3956050" y="1508125"/>
            <a:ext cx="1028700" cy="2933700"/>
          </a:xfrm>
          <a:custGeom>
            <a:avLst/>
            <a:gdLst>
              <a:gd name="T0" fmla="*/ 1028700 w 648"/>
              <a:gd name="T1" fmla="*/ 190500 h 1848"/>
              <a:gd name="T2" fmla="*/ 876300 w 648"/>
              <a:gd name="T3" fmla="*/ 114300 h 1848"/>
              <a:gd name="T4" fmla="*/ 685800 w 648"/>
              <a:gd name="T5" fmla="*/ 19050 h 1848"/>
              <a:gd name="T6" fmla="*/ 447675 w 648"/>
              <a:gd name="T7" fmla="*/ 0 h 1848"/>
              <a:gd name="T8" fmla="*/ 276225 w 648"/>
              <a:gd name="T9" fmla="*/ 57150 h 1848"/>
              <a:gd name="T10" fmla="*/ 209550 w 648"/>
              <a:gd name="T11" fmla="*/ 638175 h 1848"/>
              <a:gd name="T12" fmla="*/ 114300 w 648"/>
              <a:gd name="T13" fmla="*/ 1714500 h 1848"/>
              <a:gd name="T14" fmla="*/ 47625 w 648"/>
              <a:gd name="T15" fmla="*/ 2057400 h 1848"/>
              <a:gd name="T16" fmla="*/ 0 w 648"/>
              <a:gd name="T17" fmla="*/ 2457450 h 1848"/>
              <a:gd name="T18" fmla="*/ 0 w 648"/>
              <a:gd name="T19" fmla="*/ 2790825 h 1848"/>
              <a:gd name="T20" fmla="*/ 38100 w 648"/>
              <a:gd name="T21" fmla="*/ 2933700 h 1848"/>
              <a:gd name="T22" fmla="*/ 190500 w 648"/>
              <a:gd name="T23" fmla="*/ 2781300 h 1848"/>
              <a:gd name="T24" fmla="*/ 419100 w 648"/>
              <a:gd name="T25" fmla="*/ 2171700 h 1848"/>
              <a:gd name="T26" fmla="*/ 419100 w 648"/>
              <a:gd name="T27" fmla="*/ 1485900 h 1848"/>
              <a:gd name="T28" fmla="*/ 495300 w 648"/>
              <a:gd name="T29" fmla="*/ 1285875 h 1848"/>
              <a:gd name="T30" fmla="*/ 866775 w 648"/>
              <a:gd name="T31" fmla="*/ 466725 h 1848"/>
              <a:gd name="T32" fmla="*/ 1028700 w 648"/>
              <a:gd name="T33" fmla="*/ 190500 h 18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48"/>
              <a:gd name="T52" fmla="*/ 0 h 1848"/>
              <a:gd name="T53" fmla="*/ 648 w 648"/>
              <a:gd name="T54" fmla="*/ 1848 h 184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48" h="1848">
                <a:moveTo>
                  <a:pt x="648" y="120"/>
                </a:moveTo>
                <a:lnTo>
                  <a:pt x="552" y="72"/>
                </a:lnTo>
                <a:lnTo>
                  <a:pt x="432" y="12"/>
                </a:lnTo>
                <a:lnTo>
                  <a:pt x="282" y="0"/>
                </a:lnTo>
                <a:lnTo>
                  <a:pt x="174" y="36"/>
                </a:lnTo>
                <a:lnTo>
                  <a:pt x="132" y="402"/>
                </a:lnTo>
                <a:lnTo>
                  <a:pt x="72" y="1080"/>
                </a:lnTo>
                <a:lnTo>
                  <a:pt x="30" y="1296"/>
                </a:lnTo>
                <a:lnTo>
                  <a:pt x="0" y="1548"/>
                </a:lnTo>
                <a:lnTo>
                  <a:pt x="0" y="1758"/>
                </a:lnTo>
                <a:lnTo>
                  <a:pt x="24" y="1848"/>
                </a:lnTo>
                <a:lnTo>
                  <a:pt x="120" y="1752"/>
                </a:lnTo>
                <a:lnTo>
                  <a:pt x="264" y="1368"/>
                </a:lnTo>
                <a:lnTo>
                  <a:pt x="264" y="936"/>
                </a:lnTo>
                <a:lnTo>
                  <a:pt x="312" y="810"/>
                </a:lnTo>
                <a:lnTo>
                  <a:pt x="546" y="294"/>
                </a:lnTo>
                <a:lnTo>
                  <a:pt x="648" y="120"/>
                </a:lnTo>
                <a:close/>
              </a:path>
            </a:pathLst>
          </a:custGeom>
          <a:solidFill>
            <a:srgbClr val="70A7C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67" name="Text Box 27">
            <a:extLst>
              <a:ext uri="{FF2B5EF4-FFF2-40B4-BE49-F238E27FC236}">
                <a16:creationId xmlns:a16="http://schemas.microsoft.com/office/drawing/2014/main" id="{D01AB9A5-DFF0-4C3D-92BE-34FD2C1887D1}"/>
              </a:ext>
            </a:extLst>
          </p:cNvPr>
          <p:cNvSpPr txBox="1">
            <a:spLocks noChangeArrowheads="1"/>
          </p:cNvSpPr>
          <p:nvPr/>
        </p:nvSpPr>
        <p:spPr bwMode="auto">
          <a:xfrm rot="-3677826">
            <a:off x="3212307" y="1397795"/>
            <a:ext cx="1357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000066"/>
                </a:solidFill>
              </a:rPr>
              <a:t>f. gracilis</a:t>
            </a:r>
          </a:p>
        </p:txBody>
      </p:sp>
      <p:sp>
        <p:nvSpPr>
          <p:cNvPr id="112668" name="Text Box 28">
            <a:extLst>
              <a:ext uri="{FF2B5EF4-FFF2-40B4-BE49-F238E27FC236}">
                <a16:creationId xmlns:a16="http://schemas.microsoft.com/office/drawing/2014/main" id="{B6AC140A-FB43-49A4-AAE1-94FC6C3117AE}"/>
              </a:ext>
            </a:extLst>
          </p:cNvPr>
          <p:cNvSpPr txBox="1">
            <a:spLocks noChangeArrowheads="1"/>
          </p:cNvSpPr>
          <p:nvPr/>
        </p:nvSpPr>
        <p:spPr bwMode="auto">
          <a:xfrm rot="-3873400">
            <a:off x="3838576" y="1254126"/>
            <a:ext cx="1771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000">
                <a:solidFill>
                  <a:srgbClr val="000066"/>
                </a:solidFill>
              </a:rPr>
              <a:t>f.</a:t>
            </a:r>
            <a:r>
              <a:rPr lang="cs-CZ" altLang="cs-CZ" sz="20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000">
                <a:solidFill>
                  <a:srgbClr val="000066"/>
                </a:solidFill>
              </a:rPr>
              <a:t>cuneatus</a:t>
            </a:r>
          </a:p>
        </p:txBody>
      </p:sp>
      <p:sp>
        <p:nvSpPr>
          <p:cNvPr id="40981" name="Text Box 6">
            <a:extLst>
              <a:ext uri="{FF2B5EF4-FFF2-40B4-BE49-F238E27FC236}">
                <a16:creationId xmlns:a16="http://schemas.microsoft.com/office/drawing/2014/main" id="{270A1737-E934-46DF-B72B-DCB45C15C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260350"/>
            <a:ext cx="302418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66"/>
                </a:solidFill>
              </a:rPr>
              <a:t>Pseudounip. buňky</a:t>
            </a:r>
          </a:p>
        </p:txBody>
      </p:sp>
      <p:sp>
        <p:nvSpPr>
          <p:cNvPr id="112657" name="Text Box 17">
            <a:extLst>
              <a:ext uri="{FF2B5EF4-FFF2-40B4-BE49-F238E27FC236}">
                <a16:creationId xmlns:a16="http://schemas.microsoft.com/office/drawing/2014/main" id="{488B1EDE-CFEC-49D7-85A8-3CDD414968BF}"/>
              </a:ext>
            </a:extLst>
          </p:cNvPr>
          <p:cNvSpPr txBox="1">
            <a:spLocks noChangeArrowheads="1"/>
          </p:cNvSpPr>
          <p:nvPr/>
        </p:nvSpPr>
        <p:spPr bwMode="auto">
          <a:xfrm rot="-4004810">
            <a:off x="4962526" y="4057651"/>
            <a:ext cx="2663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000066"/>
                </a:solidFill>
              </a:rPr>
              <a:t>tr. sp-cer ant, post</a:t>
            </a:r>
          </a:p>
        </p:txBody>
      </p:sp>
      <p:sp>
        <p:nvSpPr>
          <p:cNvPr id="112671" name="Freeform 31" descr="Cik cak">
            <a:extLst>
              <a:ext uri="{FF2B5EF4-FFF2-40B4-BE49-F238E27FC236}">
                <a16:creationId xmlns:a16="http://schemas.microsoft.com/office/drawing/2014/main" id="{6EA78A99-79B5-4658-BB4D-652F445F2870}"/>
              </a:ext>
            </a:extLst>
          </p:cNvPr>
          <p:cNvSpPr>
            <a:spLocks/>
          </p:cNvSpPr>
          <p:nvPr/>
        </p:nvSpPr>
        <p:spPr bwMode="auto">
          <a:xfrm>
            <a:off x="4411664" y="2914650"/>
            <a:ext cx="528637" cy="592138"/>
          </a:xfrm>
          <a:custGeom>
            <a:avLst/>
            <a:gdLst>
              <a:gd name="T0" fmla="*/ 495300 w 333"/>
              <a:gd name="T1" fmla="*/ 33338 h 373"/>
              <a:gd name="T2" fmla="*/ 309562 w 333"/>
              <a:gd name="T3" fmla="*/ 55563 h 373"/>
              <a:gd name="T4" fmla="*/ 231775 w 333"/>
              <a:gd name="T5" fmla="*/ 131763 h 373"/>
              <a:gd name="T6" fmla="*/ 177800 w 333"/>
              <a:gd name="T7" fmla="*/ 185738 h 373"/>
              <a:gd name="T8" fmla="*/ 133350 w 333"/>
              <a:gd name="T9" fmla="*/ 252413 h 373"/>
              <a:gd name="T10" fmla="*/ 90487 w 333"/>
              <a:gd name="T11" fmla="*/ 328613 h 373"/>
              <a:gd name="T12" fmla="*/ 79375 w 333"/>
              <a:gd name="T13" fmla="*/ 427038 h 373"/>
              <a:gd name="T14" fmla="*/ 34925 w 333"/>
              <a:gd name="T15" fmla="*/ 492125 h 373"/>
              <a:gd name="T16" fmla="*/ 79375 w 333"/>
              <a:gd name="T17" fmla="*/ 471488 h 373"/>
              <a:gd name="T18" fmla="*/ 144462 w 333"/>
              <a:gd name="T19" fmla="*/ 482600 h 373"/>
              <a:gd name="T20" fmla="*/ 220662 w 333"/>
              <a:gd name="T21" fmla="*/ 492125 h 373"/>
              <a:gd name="T22" fmla="*/ 265112 w 333"/>
              <a:gd name="T23" fmla="*/ 558800 h 373"/>
              <a:gd name="T24" fmla="*/ 287337 w 333"/>
              <a:gd name="T25" fmla="*/ 590550 h 373"/>
              <a:gd name="T26" fmla="*/ 330200 w 333"/>
              <a:gd name="T27" fmla="*/ 536575 h 373"/>
              <a:gd name="T28" fmla="*/ 374650 w 333"/>
              <a:gd name="T29" fmla="*/ 471488 h 373"/>
              <a:gd name="T30" fmla="*/ 461962 w 333"/>
              <a:gd name="T31" fmla="*/ 393700 h 373"/>
              <a:gd name="T32" fmla="*/ 484187 w 333"/>
              <a:gd name="T33" fmla="*/ 273050 h 373"/>
              <a:gd name="T34" fmla="*/ 527050 w 333"/>
              <a:gd name="T35" fmla="*/ 185738 h 373"/>
              <a:gd name="T36" fmla="*/ 495300 w 333"/>
              <a:gd name="T37" fmla="*/ 33338 h 37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33"/>
              <a:gd name="T58" fmla="*/ 0 h 373"/>
              <a:gd name="T59" fmla="*/ 333 w 333"/>
              <a:gd name="T60" fmla="*/ 373 h 37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33" h="373">
                <a:moveTo>
                  <a:pt x="312" y="21"/>
                </a:moveTo>
                <a:cubicBezTo>
                  <a:pt x="296" y="0"/>
                  <a:pt x="223" y="25"/>
                  <a:pt x="195" y="35"/>
                </a:cubicBezTo>
                <a:cubicBezTo>
                  <a:pt x="167" y="45"/>
                  <a:pt x="160" y="69"/>
                  <a:pt x="146" y="83"/>
                </a:cubicBezTo>
                <a:cubicBezTo>
                  <a:pt x="137" y="96"/>
                  <a:pt x="120" y="103"/>
                  <a:pt x="112" y="117"/>
                </a:cubicBezTo>
                <a:cubicBezTo>
                  <a:pt x="104" y="130"/>
                  <a:pt x="91" y="146"/>
                  <a:pt x="84" y="159"/>
                </a:cubicBezTo>
                <a:cubicBezTo>
                  <a:pt x="72" y="181"/>
                  <a:pt x="67" y="184"/>
                  <a:pt x="57" y="207"/>
                </a:cubicBezTo>
                <a:cubicBezTo>
                  <a:pt x="51" y="220"/>
                  <a:pt x="55" y="255"/>
                  <a:pt x="50" y="269"/>
                </a:cubicBezTo>
                <a:cubicBezTo>
                  <a:pt x="45" y="285"/>
                  <a:pt x="22" y="310"/>
                  <a:pt x="22" y="310"/>
                </a:cubicBezTo>
                <a:cubicBezTo>
                  <a:pt x="92" y="333"/>
                  <a:pt x="0" y="310"/>
                  <a:pt x="50" y="297"/>
                </a:cubicBezTo>
                <a:cubicBezTo>
                  <a:pt x="63" y="293"/>
                  <a:pt x="77" y="302"/>
                  <a:pt x="91" y="304"/>
                </a:cubicBezTo>
                <a:cubicBezTo>
                  <a:pt x="107" y="306"/>
                  <a:pt x="123" y="308"/>
                  <a:pt x="139" y="310"/>
                </a:cubicBezTo>
                <a:cubicBezTo>
                  <a:pt x="148" y="324"/>
                  <a:pt x="158" y="338"/>
                  <a:pt x="167" y="352"/>
                </a:cubicBezTo>
                <a:cubicBezTo>
                  <a:pt x="172" y="359"/>
                  <a:pt x="181" y="372"/>
                  <a:pt x="181" y="372"/>
                </a:cubicBezTo>
                <a:cubicBezTo>
                  <a:pt x="218" y="348"/>
                  <a:pt x="188" y="373"/>
                  <a:pt x="208" y="338"/>
                </a:cubicBezTo>
                <a:cubicBezTo>
                  <a:pt x="216" y="324"/>
                  <a:pt x="236" y="297"/>
                  <a:pt x="236" y="297"/>
                </a:cubicBezTo>
                <a:cubicBezTo>
                  <a:pt x="246" y="277"/>
                  <a:pt x="280" y="269"/>
                  <a:pt x="291" y="248"/>
                </a:cubicBezTo>
                <a:cubicBezTo>
                  <a:pt x="302" y="227"/>
                  <a:pt x="298" y="194"/>
                  <a:pt x="305" y="172"/>
                </a:cubicBezTo>
                <a:cubicBezTo>
                  <a:pt x="309" y="149"/>
                  <a:pt x="331" y="142"/>
                  <a:pt x="332" y="117"/>
                </a:cubicBezTo>
                <a:cubicBezTo>
                  <a:pt x="333" y="92"/>
                  <a:pt x="316" y="41"/>
                  <a:pt x="312" y="21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72" name="Freeform 32" descr="Cik cak">
            <a:extLst>
              <a:ext uri="{FF2B5EF4-FFF2-40B4-BE49-F238E27FC236}">
                <a16:creationId xmlns:a16="http://schemas.microsoft.com/office/drawing/2014/main" id="{62977325-D023-4316-A1E0-4306482EDBE9}"/>
              </a:ext>
            </a:extLst>
          </p:cNvPr>
          <p:cNvSpPr>
            <a:spLocks/>
          </p:cNvSpPr>
          <p:nvPr/>
        </p:nvSpPr>
        <p:spPr bwMode="auto">
          <a:xfrm>
            <a:off x="6888164" y="2276475"/>
            <a:ext cx="528637" cy="592138"/>
          </a:xfrm>
          <a:custGeom>
            <a:avLst/>
            <a:gdLst>
              <a:gd name="T0" fmla="*/ 495300 w 333"/>
              <a:gd name="T1" fmla="*/ 33338 h 373"/>
              <a:gd name="T2" fmla="*/ 309562 w 333"/>
              <a:gd name="T3" fmla="*/ 55563 h 373"/>
              <a:gd name="T4" fmla="*/ 231775 w 333"/>
              <a:gd name="T5" fmla="*/ 131763 h 373"/>
              <a:gd name="T6" fmla="*/ 177800 w 333"/>
              <a:gd name="T7" fmla="*/ 185738 h 373"/>
              <a:gd name="T8" fmla="*/ 133350 w 333"/>
              <a:gd name="T9" fmla="*/ 252413 h 373"/>
              <a:gd name="T10" fmla="*/ 90487 w 333"/>
              <a:gd name="T11" fmla="*/ 328613 h 373"/>
              <a:gd name="T12" fmla="*/ 79375 w 333"/>
              <a:gd name="T13" fmla="*/ 427038 h 373"/>
              <a:gd name="T14" fmla="*/ 34925 w 333"/>
              <a:gd name="T15" fmla="*/ 492125 h 373"/>
              <a:gd name="T16" fmla="*/ 79375 w 333"/>
              <a:gd name="T17" fmla="*/ 471488 h 373"/>
              <a:gd name="T18" fmla="*/ 144462 w 333"/>
              <a:gd name="T19" fmla="*/ 482600 h 373"/>
              <a:gd name="T20" fmla="*/ 220662 w 333"/>
              <a:gd name="T21" fmla="*/ 492125 h 373"/>
              <a:gd name="T22" fmla="*/ 265112 w 333"/>
              <a:gd name="T23" fmla="*/ 558800 h 373"/>
              <a:gd name="T24" fmla="*/ 287337 w 333"/>
              <a:gd name="T25" fmla="*/ 590550 h 373"/>
              <a:gd name="T26" fmla="*/ 330200 w 333"/>
              <a:gd name="T27" fmla="*/ 536575 h 373"/>
              <a:gd name="T28" fmla="*/ 374650 w 333"/>
              <a:gd name="T29" fmla="*/ 471488 h 373"/>
              <a:gd name="T30" fmla="*/ 461962 w 333"/>
              <a:gd name="T31" fmla="*/ 393700 h 373"/>
              <a:gd name="T32" fmla="*/ 484187 w 333"/>
              <a:gd name="T33" fmla="*/ 273050 h 373"/>
              <a:gd name="T34" fmla="*/ 527050 w 333"/>
              <a:gd name="T35" fmla="*/ 185738 h 373"/>
              <a:gd name="T36" fmla="*/ 495300 w 333"/>
              <a:gd name="T37" fmla="*/ 33338 h 37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33"/>
              <a:gd name="T58" fmla="*/ 0 h 373"/>
              <a:gd name="T59" fmla="*/ 333 w 333"/>
              <a:gd name="T60" fmla="*/ 373 h 37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33" h="373">
                <a:moveTo>
                  <a:pt x="312" y="21"/>
                </a:moveTo>
                <a:cubicBezTo>
                  <a:pt x="296" y="0"/>
                  <a:pt x="223" y="25"/>
                  <a:pt x="195" y="35"/>
                </a:cubicBezTo>
                <a:cubicBezTo>
                  <a:pt x="167" y="45"/>
                  <a:pt x="160" y="69"/>
                  <a:pt x="146" y="83"/>
                </a:cubicBezTo>
                <a:cubicBezTo>
                  <a:pt x="137" y="96"/>
                  <a:pt x="120" y="103"/>
                  <a:pt x="112" y="117"/>
                </a:cubicBezTo>
                <a:cubicBezTo>
                  <a:pt x="104" y="130"/>
                  <a:pt x="91" y="146"/>
                  <a:pt x="84" y="159"/>
                </a:cubicBezTo>
                <a:cubicBezTo>
                  <a:pt x="72" y="181"/>
                  <a:pt x="67" y="184"/>
                  <a:pt x="57" y="207"/>
                </a:cubicBezTo>
                <a:cubicBezTo>
                  <a:pt x="51" y="220"/>
                  <a:pt x="55" y="255"/>
                  <a:pt x="50" y="269"/>
                </a:cubicBezTo>
                <a:cubicBezTo>
                  <a:pt x="45" y="285"/>
                  <a:pt x="22" y="310"/>
                  <a:pt x="22" y="310"/>
                </a:cubicBezTo>
                <a:cubicBezTo>
                  <a:pt x="92" y="333"/>
                  <a:pt x="0" y="310"/>
                  <a:pt x="50" y="297"/>
                </a:cubicBezTo>
                <a:cubicBezTo>
                  <a:pt x="63" y="293"/>
                  <a:pt x="77" y="302"/>
                  <a:pt x="91" y="304"/>
                </a:cubicBezTo>
                <a:cubicBezTo>
                  <a:pt x="107" y="306"/>
                  <a:pt x="123" y="308"/>
                  <a:pt x="139" y="310"/>
                </a:cubicBezTo>
                <a:cubicBezTo>
                  <a:pt x="148" y="324"/>
                  <a:pt x="158" y="338"/>
                  <a:pt x="167" y="352"/>
                </a:cubicBezTo>
                <a:cubicBezTo>
                  <a:pt x="172" y="359"/>
                  <a:pt x="181" y="372"/>
                  <a:pt x="181" y="372"/>
                </a:cubicBezTo>
                <a:cubicBezTo>
                  <a:pt x="218" y="348"/>
                  <a:pt x="188" y="373"/>
                  <a:pt x="208" y="338"/>
                </a:cubicBezTo>
                <a:cubicBezTo>
                  <a:pt x="216" y="324"/>
                  <a:pt x="236" y="297"/>
                  <a:pt x="236" y="297"/>
                </a:cubicBezTo>
                <a:cubicBezTo>
                  <a:pt x="246" y="277"/>
                  <a:pt x="280" y="269"/>
                  <a:pt x="291" y="248"/>
                </a:cubicBezTo>
                <a:cubicBezTo>
                  <a:pt x="302" y="227"/>
                  <a:pt x="298" y="194"/>
                  <a:pt x="305" y="172"/>
                </a:cubicBezTo>
                <a:cubicBezTo>
                  <a:pt x="309" y="149"/>
                  <a:pt x="331" y="142"/>
                  <a:pt x="332" y="117"/>
                </a:cubicBezTo>
                <a:cubicBezTo>
                  <a:pt x="333" y="92"/>
                  <a:pt x="316" y="41"/>
                  <a:pt x="312" y="21"/>
                </a:cubicBez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673" name="Text Box 33">
            <a:extLst>
              <a:ext uri="{FF2B5EF4-FFF2-40B4-BE49-F238E27FC236}">
                <a16:creationId xmlns:a16="http://schemas.microsoft.com/office/drawing/2014/main" id="{2F594440-D2CB-4226-88D6-3F787706D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2276476"/>
            <a:ext cx="2736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000066"/>
                </a:solidFill>
              </a:rPr>
              <a:t>Ncl apicalis                       Subst  gel  Rolandi</a:t>
            </a:r>
          </a:p>
        </p:txBody>
      </p:sp>
      <p:sp>
        <p:nvSpPr>
          <p:cNvPr id="112648" name="Oval 8">
            <a:extLst>
              <a:ext uri="{FF2B5EF4-FFF2-40B4-BE49-F238E27FC236}">
                <a16:creationId xmlns:a16="http://schemas.microsoft.com/office/drawing/2014/main" id="{9538EFD6-FD72-4467-9510-34E068FB0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365500"/>
            <a:ext cx="379412" cy="38100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E88AE634-CD32-41D2-A24C-EECA806AFE74}"/>
              </a:ext>
            </a:extLst>
          </p:cNvPr>
          <p:cNvGrpSpPr>
            <a:grpSpLocks/>
          </p:cNvGrpSpPr>
          <p:nvPr/>
        </p:nvGrpSpPr>
        <p:grpSpPr bwMode="auto">
          <a:xfrm>
            <a:off x="4872038" y="908050"/>
            <a:ext cx="1973262" cy="2006600"/>
            <a:chOff x="2789" y="384"/>
            <a:chExt cx="1243" cy="1264"/>
          </a:xfrm>
        </p:grpSpPr>
        <p:sp>
          <p:nvSpPr>
            <p:cNvPr id="41000" name="Oval 39" descr="Cik cak">
              <a:extLst>
                <a:ext uri="{FF2B5EF4-FFF2-40B4-BE49-F238E27FC236}">
                  <a16:creationId xmlns:a16="http://schemas.microsoft.com/office/drawing/2014/main" id="{9D08BB6A-A1FD-4B7B-A26C-C4380A5AE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528"/>
              <a:ext cx="96" cy="96"/>
            </a:xfrm>
            <a:prstGeom prst="ellips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1001" name="Freeform 40">
              <a:extLst>
                <a:ext uri="{FF2B5EF4-FFF2-40B4-BE49-F238E27FC236}">
                  <a16:creationId xmlns:a16="http://schemas.microsoft.com/office/drawing/2014/main" id="{79E6914D-B440-442D-90F6-248CE511E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384"/>
              <a:ext cx="1243" cy="1264"/>
            </a:xfrm>
            <a:custGeom>
              <a:avLst/>
              <a:gdLst>
                <a:gd name="T0" fmla="*/ 1243 w 1243"/>
                <a:gd name="T1" fmla="*/ 0 h 1264"/>
                <a:gd name="T2" fmla="*/ 867 w 1243"/>
                <a:gd name="T3" fmla="*/ 112 h 1264"/>
                <a:gd name="T4" fmla="*/ 571 w 1243"/>
                <a:gd name="T5" fmla="*/ 344 h 1264"/>
                <a:gd name="T6" fmla="*/ 323 w 1243"/>
                <a:gd name="T7" fmla="*/ 640 h 1264"/>
                <a:gd name="T8" fmla="*/ 67 w 1243"/>
                <a:gd name="T9" fmla="*/ 1072 h 1264"/>
                <a:gd name="T10" fmla="*/ 11 w 1243"/>
                <a:gd name="T11" fmla="*/ 1184 h 1264"/>
                <a:gd name="T12" fmla="*/ 3 w 1243"/>
                <a:gd name="T13" fmla="*/ 1264 h 12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3"/>
                <a:gd name="T22" fmla="*/ 0 h 1264"/>
                <a:gd name="T23" fmla="*/ 1243 w 1243"/>
                <a:gd name="T24" fmla="*/ 1264 h 12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3" h="1264">
                  <a:moveTo>
                    <a:pt x="1243" y="0"/>
                  </a:moveTo>
                  <a:cubicBezTo>
                    <a:pt x="1180" y="19"/>
                    <a:pt x="979" y="55"/>
                    <a:pt x="867" y="112"/>
                  </a:cubicBezTo>
                  <a:cubicBezTo>
                    <a:pt x="755" y="169"/>
                    <a:pt x="662" y="256"/>
                    <a:pt x="571" y="344"/>
                  </a:cubicBezTo>
                  <a:cubicBezTo>
                    <a:pt x="480" y="432"/>
                    <a:pt x="407" y="519"/>
                    <a:pt x="323" y="640"/>
                  </a:cubicBezTo>
                  <a:cubicBezTo>
                    <a:pt x="239" y="761"/>
                    <a:pt x="119" y="981"/>
                    <a:pt x="67" y="1072"/>
                  </a:cubicBezTo>
                  <a:cubicBezTo>
                    <a:pt x="15" y="1163"/>
                    <a:pt x="22" y="1152"/>
                    <a:pt x="11" y="1184"/>
                  </a:cubicBezTo>
                  <a:cubicBezTo>
                    <a:pt x="0" y="1216"/>
                    <a:pt x="5" y="1247"/>
                    <a:pt x="3" y="1264"/>
                  </a:cubicBezTo>
                </a:path>
              </a:pathLst>
            </a:custGeom>
            <a:noFill/>
            <a:ln w="38100" cap="rnd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002" name="Line 41">
              <a:extLst>
                <a:ext uri="{FF2B5EF4-FFF2-40B4-BE49-F238E27FC236}">
                  <a16:creationId xmlns:a16="http://schemas.microsoft.com/office/drawing/2014/main" id="{9E5CC361-FC34-4682-9066-452C773086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44" y="432"/>
              <a:ext cx="48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46111" name="Text Box 31">
            <a:extLst>
              <a:ext uri="{FF2B5EF4-FFF2-40B4-BE49-F238E27FC236}">
                <a16:creationId xmlns:a16="http://schemas.microsoft.com/office/drawing/2014/main" id="{000C409D-12E5-4255-B40D-9041FDE2B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2205039"/>
            <a:ext cx="1008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000099"/>
                </a:solidFill>
              </a:rPr>
              <a:t>tr. sp-bulb</a:t>
            </a:r>
          </a:p>
        </p:txBody>
      </p:sp>
      <p:sp>
        <p:nvSpPr>
          <p:cNvPr id="40989" name="Text Box 32">
            <a:extLst>
              <a:ext uri="{FF2B5EF4-FFF2-40B4-BE49-F238E27FC236}">
                <a16:creationId xmlns:a16="http://schemas.microsoft.com/office/drawing/2014/main" id="{E12B5E01-8C63-45DC-841D-A9CAD9A9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451" y="563563"/>
            <a:ext cx="3382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b="0">
                <a:solidFill>
                  <a:schemeClr val="tx1"/>
                </a:solidFill>
              </a:rPr>
              <a:t>hrubé kožní čití, teplo, chlad</a:t>
            </a:r>
          </a:p>
        </p:txBody>
      </p:sp>
      <p:sp>
        <p:nvSpPr>
          <p:cNvPr id="40990" name="Text Box 33">
            <a:extLst>
              <a:ext uri="{FF2B5EF4-FFF2-40B4-BE49-F238E27FC236}">
                <a16:creationId xmlns:a16="http://schemas.microsoft.com/office/drawing/2014/main" id="{40A01222-580D-424C-B293-A0C7D547C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385763"/>
            <a:ext cx="3240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b="0">
                <a:solidFill>
                  <a:schemeClr val="tx1"/>
                </a:solidFill>
              </a:rPr>
              <a:t>propr. z DK, trupu</a:t>
            </a:r>
          </a:p>
        </p:txBody>
      </p:sp>
      <p:sp>
        <p:nvSpPr>
          <p:cNvPr id="40991" name="Text Box 34">
            <a:extLst>
              <a:ext uri="{FF2B5EF4-FFF2-40B4-BE49-F238E27FC236}">
                <a16:creationId xmlns:a16="http://schemas.microsoft.com/office/drawing/2014/main" id="{4152C89B-7E4F-4930-B4A3-8390B9230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1"/>
            <a:ext cx="3876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b="0">
                <a:solidFill>
                  <a:schemeClr val="tx1"/>
                </a:solidFill>
              </a:rPr>
              <a:t>jemné kožní čití, propr. HK</a:t>
            </a:r>
          </a:p>
        </p:txBody>
      </p:sp>
      <p:sp>
        <p:nvSpPr>
          <p:cNvPr id="40992" name="Text Box 35">
            <a:extLst>
              <a:ext uri="{FF2B5EF4-FFF2-40B4-BE49-F238E27FC236}">
                <a16:creationId xmlns:a16="http://schemas.microsoft.com/office/drawing/2014/main" id="{47FF7BF1-F32D-4189-9CAC-843C1B72E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203201"/>
            <a:ext cx="3240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b="0">
                <a:solidFill>
                  <a:schemeClr val="tx1"/>
                </a:solidFill>
              </a:rPr>
              <a:t>inf. z vnitřních orgánů</a:t>
            </a:r>
          </a:p>
        </p:txBody>
      </p:sp>
      <p:grpSp>
        <p:nvGrpSpPr>
          <p:cNvPr id="40993" name="Group 36">
            <a:extLst>
              <a:ext uri="{FF2B5EF4-FFF2-40B4-BE49-F238E27FC236}">
                <a16:creationId xmlns:a16="http://schemas.microsoft.com/office/drawing/2014/main" id="{21178AA5-6491-4FBA-B6C4-0267EFD3A31F}"/>
              </a:ext>
            </a:extLst>
          </p:cNvPr>
          <p:cNvGrpSpPr>
            <a:grpSpLocks/>
          </p:cNvGrpSpPr>
          <p:nvPr/>
        </p:nvGrpSpPr>
        <p:grpSpPr bwMode="auto">
          <a:xfrm>
            <a:off x="1703389" y="4149726"/>
            <a:ext cx="1152525" cy="792163"/>
            <a:chOff x="1227" y="922"/>
            <a:chExt cx="2951" cy="2124"/>
          </a:xfrm>
        </p:grpSpPr>
        <p:sp>
          <p:nvSpPr>
            <p:cNvPr id="40994" name="Freeform 5">
              <a:extLst>
                <a:ext uri="{FF2B5EF4-FFF2-40B4-BE49-F238E27FC236}">
                  <a16:creationId xmlns:a16="http://schemas.microsoft.com/office/drawing/2014/main" id="{5FF33E51-C0CC-4DA4-BF59-09C3FA0AD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922"/>
              <a:ext cx="1061" cy="1012"/>
            </a:xfrm>
            <a:custGeom>
              <a:avLst/>
              <a:gdLst>
                <a:gd name="T0" fmla="*/ 0 w 1278"/>
                <a:gd name="T1" fmla="*/ 0 h 1488"/>
                <a:gd name="T2" fmla="*/ 2 w 1278"/>
                <a:gd name="T3" fmla="*/ 927 h 1488"/>
                <a:gd name="T4" fmla="*/ 40 w 1278"/>
                <a:gd name="T5" fmla="*/ 914 h 1488"/>
                <a:gd name="T6" fmla="*/ 100 w 1278"/>
                <a:gd name="T7" fmla="*/ 937 h 1488"/>
                <a:gd name="T8" fmla="*/ 157 w 1278"/>
                <a:gd name="T9" fmla="*/ 956 h 1488"/>
                <a:gd name="T10" fmla="*/ 179 w 1278"/>
                <a:gd name="T11" fmla="*/ 979 h 1488"/>
                <a:gd name="T12" fmla="*/ 199 w 1278"/>
                <a:gd name="T13" fmla="*/ 1012 h 1488"/>
                <a:gd name="T14" fmla="*/ 1061 w 1278"/>
                <a:gd name="T15" fmla="*/ 299 h 1488"/>
                <a:gd name="T16" fmla="*/ 826 w 1278"/>
                <a:gd name="T17" fmla="*/ 172 h 1488"/>
                <a:gd name="T18" fmla="*/ 660 w 1278"/>
                <a:gd name="T19" fmla="*/ 106 h 1488"/>
                <a:gd name="T20" fmla="*/ 518 w 1278"/>
                <a:gd name="T21" fmla="*/ 65 h 1488"/>
                <a:gd name="T22" fmla="*/ 317 w 1278"/>
                <a:gd name="T23" fmla="*/ 22 h 1488"/>
                <a:gd name="T24" fmla="*/ 40 w 1278"/>
                <a:gd name="T25" fmla="*/ 0 h 14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78"/>
                <a:gd name="T40" fmla="*/ 0 h 1488"/>
                <a:gd name="T41" fmla="*/ 1278 w 1278"/>
                <a:gd name="T42" fmla="*/ 1488 h 14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78" h="1488">
                  <a:moveTo>
                    <a:pt x="0" y="0"/>
                  </a:moveTo>
                  <a:lnTo>
                    <a:pt x="2" y="1363"/>
                  </a:lnTo>
                  <a:lnTo>
                    <a:pt x="48" y="1344"/>
                  </a:lnTo>
                  <a:lnTo>
                    <a:pt x="120" y="1377"/>
                  </a:lnTo>
                  <a:lnTo>
                    <a:pt x="189" y="1405"/>
                  </a:lnTo>
                  <a:lnTo>
                    <a:pt x="216" y="1439"/>
                  </a:lnTo>
                  <a:lnTo>
                    <a:pt x="240" y="1488"/>
                  </a:lnTo>
                  <a:lnTo>
                    <a:pt x="1278" y="439"/>
                  </a:lnTo>
                  <a:lnTo>
                    <a:pt x="995" y="253"/>
                  </a:lnTo>
                  <a:lnTo>
                    <a:pt x="795" y="156"/>
                  </a:lnTo>
                  <a:lnTo>
                    <a:pt x="624" y="96"/>
                  </a:lnTo>
                  <a:lnTo>
                    <a:pt x="382" y="32"/>
                  </a:lnTo>
                  <a:lnTo>
                    <a:pt x="48" y="0"/>
                  </a:lnTo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995" name="Freeform 6">
              <a:extLst>
                <a:ext uri="{FF2B5EF4-FFF2-40B4-BE49-F238E27FC236}">
                  <a16:creationId xmlns:a16="http://schemas.microsoft.com/office/drawing/2014/main" id="{1BF08CB5-5D82-4EE4-8092-A57E4A22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1219"/>
              <a:ext cx="1300" cy="814"/>
            </a:xfrm>
            <a:custGeom>
              <a:avLst/>
              <a:gdLst>
                <a:gd name="T0" fmla="*/ 842 w 1565"/>
                <a:gd name="T1" fmla="*/ 0 h 1196"/>
                <a:gd name="T2" fmla="*/ 0 w 1565"/>
                <a:gd name="T3" fmla="*/ 711 h 1196"/>
                <a:gd name="T4" fmla="*/ 11 w 1565"/>
                <a:gd name="T5" fmla="*/ 749 h 1196"/>
                <a:gd name="T6" fmla="*/ 6 w 1565"/>
                <a:gd name="T7" fmla="*/ 772 h 1196"/>
                <a:gd name="T8" fmla="*/ 11 w 1565"/>
                <a:gd name="T9" fmla="*/ 796 h 1196"/>
                <a:gd name="T10" fmla="*/ 11 w 1565"/>
                <a:gd name="T11" fmla="*/ 814 h 1196"/>
                <a:gd name="T12" fmla="*/ 0 w 1565"/>
                <a:gd name="T13" fmla="*/ 800 h 1196"/>
                <a:gd name="T14" fmla="*/ 1300 w 1565"/>
                <a:gd name="T15" fmla="*/ 800 h 1196"/>
                <a:gd name="T16" fmla="*/ 1296 w 1565"/>
                <a:gd name="T17" fmla="*/ 592 h 1196"/>
                <a:gd name="T18" fmla="*/ 1231 w 1565"/>
                <a:gd name="T19" fmla="*/ 450 h 1196"/>
                <a:gd name="T20" fmla="*/ 1174 w 1565"/>
                <a:gd name="T21" fmla="*/ 316 h 1196"/>
                <a:gd name="T22" fmla="*/ 1060 w 1565"/>
                <a:gd name="T23" fmla="*/ 176 h 1196"/>
                <a:gd name="T24" fmla="*/ 871 w 1565"/>
                <a:gd name="T25" fmla="*/ 22 h 11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65"/>
                <a:gd name="T40" fmla="*/ 0 h 1196"/>
                <a:gd name="T41" fmla="*/ 1565 w 1565"/>
                <a:gd name="T42" fmla="*/ 1196 h 11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65" h="1196">
                  <a:moveTo>
                    <a:pt x="1014" y="0"/>
                  </a:moveTo>
                  <a:lnTo>
                    <a:pt x="0" y="1045"/>
                  </a:lnTo>
                  <a:lnTo>
                    <a:pt x="13" y="1100"/>
                  </a:lnTo>
                  <a:lnTo>
                    <a:pt x="7" y="1134"/>
                  </a:lnTo>
                  <a:lnTo>
                    <a:pt x="13" y="1169"/>
                  </a:lnTo>
                  <a:lnTo>
                    <a:pt x="13" y="1196"/>
                  </a:lnTo>
                  <a:lnTo>
                    <a:pt x="0" y="1176"/>
                  </a:lnTo>
                  <a:lnTo>
                    <a:pt x="1565" y="1176"/>
                  </a:lnTo>
                  <a:lnTo>
                    <a:pt x="1560" y="870"/>
                  </a:lnTo>
                  <a:lnTo>
                    <a:pt x="1482" y="661"/>
                  </a:lnTo>
                  <a:lnTo>
                    <a:pt x="1413" y="465"/>
                  </a:lnTo>
                  <a:lnTo>
                    <a:pt x="1276" y="258"/>
                  </a:lnTo>
                  <a:lnTo>
                    <a:pt x="1049" y="33"/>
                  </a:lnTo>
                </a:path>
              </a:pathLst>
            </a:custGeom>
            <a:solidFill>
              <a:srgbClr val="0000CC"/>
            </a:solidFill>
            <a:ln w="9525">
              <a:solidFill>
                <a:srgbClr val="00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996" name="Freeform 7">
              <a:extLst>
                <a:ext uri="{FF2B5EF4-FFF2-40B4-BE49-F238E27FC236}">
                  <a16:creationId xmlns:a16="http://schemas.microsoft.com/office/drawing/2014/main" id="{B554F738-F05E-43AA-9F32-F2C764898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" y="2033"/>
              <a:ext cx="1333" cy="756"/>
            </a:xfrm>
            <a:custGeom>
              <a:avLst/>
              <a:gdLst>
                <a:gd name="T0" fmla="*/ 1330 w 1604"/>
                <a:gd name="T1" fmla="*/ 0 h 1111"/>
                <a:gd name="T2" fmla="*/ 41 w 1604"/>
                <a:gd name="T3" fmla="*/ 0 h 1111"/>
                <a:gd name="T4" fmla="*/ 29 w 1604"/>
                <a:gd name="T5" fmla="*/ 14 h 1111"/>
                <a:gd name="T6" fmla="*/ 17 w 1604"/>
                <a:gd name="T7" fmla="*/ 37 h 1111"/>
                <a:gd name="T8" fmla="*/ 0 w 1604"/>
                <a:gd name="T9" fmla="*/ 47 h 1111"/>
                <a:gd name="T10" fmla="*/ 40 w 1604"/>
                <a:gd name="T11" fmla="*/ 77 h 1111"/>
                <a:gd name="T12" fmla="*/ 44 w 1604"/>
                <a:gd name="T13" fmla="*/ 61 h 1111"/>
                <a:gd name="T14" fmla="*/ 837 w 1604"/>
                <a:gd name="T15" fmla="*/ 756 h 1111"/>
                <a:gd name="T16" fmla="*/ 1043 w 1604"/>
                <a:gd name="T17" fmla="*/ 601 h 1111"/>
                <a:gd name="T18" fmla="*/ 1118 w 1604"/>
                <a:gd name="T19" fmla="*/ 512 h 1111"/>
                <a:gd name="T20" fmla="*/ 1227 w 1604"/>
                <a:gd name="T21" fmla="*/ 380 h 1111"/>
                <a:gd name="T22" fmla="*/ 1290 w 1604"/>
                <a:gd name="T23" fmla="*/ 240 h 1111"/>
                <a:gd name="T24" fmla="*/ 1333 w 1604"/>
                <a:gd name="T25" fmla="*/ 37 h 1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04"/>
                <a:gd name="T40" fmla="*/ 0 h 1111"/>
                <a:gd name="T41" fmla="*/ 1604 w 1604"/>
                <a:gd name="T42" fmla="*/ 1111 h 11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04" h="1111">
                  <a:moveTo>
                    <a:pt x="1600" y="0"/>
                  </a:moveTo>
                  <a:lnTo>
                    <a:pt x="49" y="0"/>
                  </a:lnTo>
                  <a:lnTo>
                    <a:pt x="35" y="21"/>
                  </a:lnTo>
                  <a:lnTo>
                    <a:pt x="21" y="55"/>
                  </a:lnTo>
                  <a:lnTo>
                    <a:pt x="0" y="69"/>
                  </a:lnTo>
                  <a:lnTo>
                    <a:pt x="48" y="113"/>
                  </a:lnTo>
                  <a:lnTo>
                    <a:pt x="53" y="90"/>
                  </a:lnTo>
                  <a:lnTo>
                    <a:pt x="1007" y="1111"/>
                  </a:lnTo>
                  <a:lnTo>
                    <a:pt x="1255" y="883"/>
                  </a:lnTo>
                  <a:lnTo>
                    <a:pt x="1345" y="752"/>
                  </a:lnTo>
                  <a:lnTo>
                    <a:pt x="1476" y="559"/>
                  </a:lnTo>
                  <a:lnTo>
                    <a:pt x="1552" y="352"/>
                  </a:lnTo>
                  <a:lnTo>
                    <a:pt x="1604" y="55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FFCC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997" name="Freeform 10">
              <a:extLst>
                <a:ext uri="{FF2B5EF4-FFF2-40B4-BE49-F238E27FC236}">
                  <a16:creationId xmlns:a16="http://schemas.microsoft.com/office/drawing/2014/main" id="{48B35385-7594-4320-B8B7-04E6A6A0A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2080"/>
              <a:ext cx="979" cy="962"/>
            </a:xfrm>
            <a:custGeom>
              <a:avLst/>
              <a:gdLst>
                <a:gd name="T0" fmla="*/ 979 w 1179"/>
                <a:gd name="T1" fmla="*/ 704 h 1414"/>
                <a:gd name="T2" fmla="*/ 160 w 1179"/>
                <a:gd name="T3" fmla="*/ 0 h 1414"/>
                <a:gd name="T4" fmla="*/ 110 w 1179"/>
                <a:gd name="T5" fmla="*/ 20 h 1414"/>
                <a:gd name="T6" fmla="*/ 28 w 1179"/>
                <a:gd name="T7" fmla="*/ 37 h 1414"/>
                <a:gd name="T8" fmla="*/ 1 w 1179"/>
                <a:gd name="T9" fmla="*/ 74 h 1414"/>
                <a:gd name="T10" fmla="*/ 6 w 1179"/>
                <a:gd name="T11" fmla="*/ 61 h 1414"/>
                <a:gd name="T12" fmla="*/ 0 w 1179"/>
                <a:gd name="T13" fmla="*/ 42 h 1414"/>
                <a:gd name="T14" fmla="*/ 34 w 1179"/>
                <a:gd name="T15" fmla="*/ 962 h 1414"/>
                <a:gd name="T16" fmla="*/ 395 w 1179"/>
                <a:gd name="T17" fmla="*/ 934 h 1414"/>
                <a:gd name="T18" fmla="*/ 558 w 1179"/>
                <a:gd name="T19" fmla="*/ 901 h 1414"/>
                <a:gd name="T20" fmla="*/ 698 w 1179"/>
                <a:gd name="T21" fmla="*/ 840 h 1414"/>
                <a:gd name="T22" fmla="*/ 842 w 1179"/>
                <a:gd name="T23" fmla="*/ 779 h 1414"/>
                <a:gd name="T24" fmla="*/ 922 w 1179"/>
                <a:gd name="T25" fmla="*/ 737 h 14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79"/>
                <a:gd name="T40" fmla="*/ 0 h 1414"/>
                <a:gd name="T41" fmla="*/ 1179 w 1179"/>
                <a:gd name="T42" fmla="*/ 1414 h 14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79" h="1414">
                  <a:moveTo>
                    <a:pt x="1179" y="1035"/>
                  </a:moveTo>
                  <a:lnTo>
                    <a:pt x="193" y="0"/>
                  </a:lnTo>
                  <a:lnTo>
                    <a:pt x="132" y="29"/>
                  </a:lnTo>
                  <a:lnTo>
                    <a:pt x="34" y="55"/>
                  </a:lnTo>
                  <a:lnTo>
                    <a:pt x="1" y="109"/>
                  </a:lnTo>
                  <a:lnTo>
                    <a:pt x="7" y="90"/>
                  </a:lnTo>
                  <a:lnTo>
                    <a:pt x="0" y="62"/>
                  </a:lnTo>
                  <a:lnTo>
                    <a:pt x="41" y="1414"/>
                  </a:lnTo>
                  <a:lnTo>
                    <a:pt x="476" y="1373"/>
                  </a:lnTo>
                  <a:lnTo>
                    <a:pt x="672" y="1324"/>
                  </a:lnTo>
                  <a:lnTo>
                    <a:pt x="841" y="1235"/>
                  </a:lnTo>
                  <a:lnTo>
                    <a:pt x="1014" y="1145"/>
                  </a:lnTo>
                  <a:lnTo>
                    <a:pt x="1110" y="1083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998" name="Oval 4">
              <a:extLst>
                <a:ext uri="{FF2B5EF4-FFF2-40B4-BE49-F238E27FC236}">
                  <a16:creationId xmlns:a16="http://schemas.microsoft.com/office/drawing/2014/main" id="{3435B015-7B95-4511-A7DB-D36FD5BF8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3" y="1853"/>
              <a:ext cx="337" cy="307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0999" name="Oval 3">
              <a:extLst>
                <a:ext uri="{FF2B5EF4-FFF2-40B4-BE49-F238E27FC236}">
                  <a16:creationId xmlns:a16="http://schemas.microsoft.com/office/drawing/2014/main" id="{14207642-90BD-4409-A9D9-102C6C41A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" y="922"/>
              <a:ext cx="2951" cy="212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2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1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1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1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1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1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1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1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1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1" grpId="0" animBg="1" autoUpdateAnimBg="0"/>
      <p:bldP spid="112649" grpId="0" animBg="1" autoUpdateAnimBg="0"/>
      <p:bldP spid="112651" grpId="0" autoUpdateAnimBg="0"/>
      <p:bldP spid="112654" grpId="0" animBg="1" autoUpdateAnimBg="0"/>
      <p:bldP spid="112655" grpId="0" animBg="1" autoUpdateAnimBg="0"/>
      <p:bldP spid="112660" grpId="0" animBg="1" autoUpdateAnimBg="0"/>
      <p:bldP spid="112667" grpId="0" autoUpdateAnimBg="0"/>
      <p:bldP spid="112668" grpId="0" autoUpdateAnimBg="0"/>
      <p:bldP spid="112657" grpId="0" autoUpdateAnimBg="0"/>
      <p:bldP spid="112673" grpId="0" autoUpdateAnimBg="0"/>
      <p:bldP spid="112648" grpId="0" animBg="1" autoUpdateAnimBg="0"/>
      <p:bldP spid="46111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>
            <a:extLst>
              <a:ext uri="{FF2B5EF4-FFF2-40B4-BE49-F238E27FC236}">
                <a16:creationId xmlns:a16="http://schemas.microsoft.com/office/drawing/2014/main" id="{FBB7D582-73E0-4328-AE7A-CD0C95230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"/>
            <a:ext cx="4737100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6">
            <a:extLst>
              <a:ext uri="{FF2B5EF4-FFF2-40B4-BE49-F238E27FC236}">
                <a16:creationId xmlns:a16="http://schemas.microsoft.com/office/drawing/2014/main" id="{22261F7F-718A-4C2C-8C55-914BB3646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5734051"/>
            <a:ext cx="1295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CC0000"/>
                </a:solidFill>
                <a:latin typeface="Tahoma" panose="020B0604030504040204" pitchFamily="34" charset="0"/>
              </a:rPr>
              <a:t>Přední kořen</a:t>
            </a:r>
          </a:p>
        </p:txBody>
      </p:sp>
      <p:sp>
        <p:nvSpPr>
          <p:cNvPr id="115721" name="Oval 9">
            <a:extLst>
              <a:ext uri="{FF2B5EF4-FFF2-40B4-BE49-F238E27FC236}">
                <a16:creationId xmlns:a16="http://schemas.microsoft.com/office/drawing/2014/main" id="{F7DCFB54-BD07-43CE-B4E5-513AE4711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588" y="3924301"/>
            <a:ext cx="360362" cy="358775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5722" name="Text Box 10">
            <a:extLst>
              <a:ext uri="{FF2B5EF4-FFF2-40B4-BE49-F238E27FC236}">
                <a16:creationId xmlns:a16="http://schemas.microsoft.com/office/drawing/2014/main" id="{A0D76842-4489-4963-A424-5F213DD23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4652963"/>
            <a:ext cx="1871662" cy="4572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Ncll motorii</a:t>
            </a:r>
          </a:p>
        </p:txBody>
      </p:sp>
      <p:sp>
        <p:nvSpPr>
          <p:cNvPr id="115723" name="Text Box 11">
            <a:extLst>
              <a:ext uri="{FF2B5EF4-FFF2-40B4-BE49-F238E27FC236}">
                <a16:creationId xmlns:a16="http://schemas.microsoft.com/office/drawing/2014/main" id="{836E9102-0988-4C91-BA77-EEA3CAF87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4005263"/>
            <a:ext cx="2808287" cy="4572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Ncl intermedio-lat</a:t>
            </a:r>
          </a:p>
        </p:txBody>
      </p:sp>
      <p:sp>
        <p:nvSpPr>
          <p:cNvPr id="115724" name="Freeform 12">
            <a:extLst>
              <a:ext uri="{FF2B5EF4-FFF2-40B4-BE49-F238E27FC236}">
                <a16:creationId xmlns:a16="http://schemas.microsoft.com/office/drawing/2014/main" id="{AA61C6A3-02FA-4FBE-ABCA-379540C4D33C}"/>
              </a:ext>
            </a:extLst>
          </p:cNvPr>
          <p:cNvSpPr>
            <a:spLocks/>
          </p:cNvSpPr>
          <p:nvPr/>
        </p:nvSpPr>
        <p:spPr bwMode="auto">
          <a:xfrm>
            <a:off x="4686300" y="1497013"/>
            <a:ext cx="1714500" cy="2362200"/>
          </a:xfrm>
          <a:custGeom>
            <a:avLst/>
            <a:gdLst>
              <a:gd name="T0" fmla="*/ 876300 w 1080"/>
              <a:gd name="T1" fmla="*/ 0 h 1488"/>
              <a:gd name="T2" fmla="*/ 723900 w 1080"/>
              <a:gd name="T3" fmla="*/ 76200 h 1488"/>
              <a:gd name="T4" fmla="*/ 266700 w 1080"/>
              <a:gd name="T5" fmla="*/ 1066800 h 1488"/>
              <a:gd name="T6" fmla="*/ 266700 w 1080"/>
              <a:gd name="T7" fmla="*/ 1143000 h 1488"/>
              <a:gd name="T8" fmla="*/ 266700 w 1080"/>
              <a:gd name="T9" fmla="*/ 1219200 h 1488"/>
              <a:gd name="T10" fmla="*/ 190500 w 1080"/>
              <a:gd name="T11" fmla="*/ 1447800 h 1488"/>
              <a:gd name="T12" fmla="*/ 38100 w 1080"/>
              <a:gd name="T13" fmla="*/ 1600200 h 1488"/>
              <a:gd name="T14" fmla="*/ 0 w 1080"/>
              <a:gd name="T15" fmla="*/ 1819275 h 1488"/>
              <a:gd name="T16" fmla="*/ 38100 w 1080"/>
              <a:gd name="T17" fmla="*/ 2133600 h 1488"/>
              <a:gd name="T18" fmla="*/ 190500 w 1080"/>
              <a:gd name="T19" fmla="*/ 2362200 h 1488"/>
              <a:gd name="T20" fmla="*/ 647700 w 1080"/>
              <a:gd name="T21" fmla="*/ 2362200 h 1488"/>
              <a:gd name="T22" fmla="*/ 1104900 w 1080"/>
              <a:gd name="T23" fmla="*/ 2133600 h 1488"/>
              <a:gd name="T24" fmla="*/ 1562100 w 1080"/>
              <a:gd name="T25" fmla="*/ 1600200 h 1488"/>
              <a:gd name="T26" fmla="*/ 1685925 w 1080"/>
              <a:gd name="T27" fmla="*/ 1247775 h 1488"/>
              <a:gd name="T28" fmla="*/ 1714500 w 1080"/>
              <a:gd name="T29" fmla="*/ 990600 h 1488"/>
              <a:gd name="T30" fmla="*/ 1638300 w 1080"/>
              <a:gd name="T31" fmla="*/ 609600 h 1488"/>
              <a:gd name="T32" fmla="*/ 1409700 w 1080"/>
              <a:gd name="T33" fmla="*/ 228600 h 1488"/>
              <a:gd name="T34" fmla="*/ 1104900 w 1080"/>
              <a:gd name="T35" fmla="*/ 76200 h 1488"/>
              <a:gd name="T36" fmla="*/ 876300 w 1080"/>
              <a:gd name="T37" fmla="*/ 0 h 148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80"/>
              <a:gd name="T58" fmla="*/ 0 h 1488"/>
              <a:gd name="T59" fmla="*/ 1080 w 1080"/>
              <a:gd name="T60" fmla="*/ 1488 h 148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80" h="1488">
                <a:moveTo>
                  <a:pt x="552" y="0"/>
                </a:moveTo>
                <a:lnTo>
                  <a:pt x="456" y="48"/>
                </a:lnTo>
                <a:lnTo>
                  <a:pt x="168" y="672"/>
                </a:lnTo>
                <a:lnTo>
                  <a:pt x="168" y="720"/>
                </a:lnTo>
                <a:lnTo>
                  <a:pt x="168" y="768"/>
                </a:lnTo>
                <a:lnTo>
                  <a:pt x="120" y="912"/>
                </a:lnTo>
                <a:lnTo>
                  <a:pt x="24" y="1008"/>
                </a:lnTo>
                <a:lnTo>
                  <a:pt x="0" y="1146"/>
                </a:lnTo>
                <a:lnTo>
                  <a:pt x="24" y="1344"/>
                </a:lnTo>
                <a:lnTo>
                  <a:pt x="120" y="1488"/>
                </a:lnTo>
                <a:lnTo>
                  <a:pt x="408" y="1488"/>
                </a:lnTo>
                <a:lnTo>
                  <a:pt x="696" y="1344"/>
                </a:lnTo>
                <a:lnTo>
                  <a:pt x="984" y="1008"/>
                </a:lnTo>
                <a:lnTo>
                  <a:pt x="1062" y="786"/>
                </a:lnTo>
                <a:lnTo>
                  <a:pt x="1080" y="624"/>
                </a:lnTo>
                <a:lnTo>
                  <a:pt x="1032" y="384"/>
                </a:lnTo>
                <a:lnTo>
                  <a:pt x="888" y="144"/>
                </a:lnTo>
                <a:lnTo>
                  <a:pt x="696" y="48"/>
                </a:lnTo>
                <a:lnTo>
                  <a:pt x="552" y="0"/>
                </a:lnTo>
                <a:close/>
              </a:path>
            </a:pathLst>
          </a:custGeom>
          <a:solidFill>
            <a:srgbClr val="FF99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5725" name="Freeform 13">
            <a:extLst>
              <a:ext uri="{FF2B5EF4-FFF2-40B4-BE49-F238E27FC236}">
                <a16:creationId xmlns:a16="http://schemas.microsoft.com/office/drawing/2014/main" id="{4DEEF587-48BC-43F0-965C-70EE80CD79F8}"/>
              </a:ext>
            </a:extLst>
          </p:cNvPr>
          <p:cNvSpPr>
            <a:spLocks/>
          </p:cNvSpPr>
          <p:nvPr/>
        </p:nvSpPr>
        <p:spPr bwMode="auto">
          <a:xfrm>
            <a:off x="4983163" y="3462338"/>
            <a:ext cx="990600" cy="685800"/>
          </a:xfrm>
          <a:custGeom>
            <a:avLst/>
            <a:gdLst>
              <a:gd name="T0" fmla="*/ 990600 w 624"/>
              <a:gd name="T1" fmla="*/ 0 h 432"/>
              <a:gd name="T2" fmla="*/ 0 w 624"/>
              <a:gd name="T3" fmla="*/ 381000 h 432"/>
              <a:gd name="T4" fmla="*/ 152400 w 624"/>
              <a:gd name="T5" fmla="*/ 533400 h 432"/>
              <a:gd name="T6" fmla="*/ 311150 w 624"/>
              <a:gd name="T7" fmla="*/ 622300 h 432"/>
              <a:gd name="T8" fmla="*/ 457200 w 624"/>
              <a:gd name="T9" fmla="*/ 685800 h 432"/>
              <a:gd name="T10" fmla="*/ 609600 w 624"/>
              <a:gd name="T11" fmla="*/ 685800 h 432"/>
              <a:gd name="T12" fmla="*/ 806450 w 624"/>
              <a:gd name="T13" fmla="*/ 596900 h 432"/>
              <a:gd name="T14" fmla="*/ 914400 w 624"/>
              <a:gd name="T15" fmla="*/ 228600 h 432"/>
              <a:gd name="T16" fmla="*/ 990600 w 624"/>
              <a:gd name="T17" fmla="*/ 0 h 4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4"/>
              <a:gd name="T28" fmla="*/ 0 h 432"/>
              <a:gd name="T29" fmla="*/ 624 w 624"/>
              <a:gd name="T30" fmla="*/ 432 h 4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4" h="432">
                <a:moveTo>
                  <a:pt x="624" y="0"/>
                </a:moveTo>
                <a:lnTo>
                  <a:pt x="0" y="240"/>
                </a:lnTo>
                <a:lnTo>
                  <a:pt x="96" y="336"/>
                </a:lnTo>
                <a:lnTo>
                  <a:pt x="196" y="392"/>
                </a:lnTo>
                <a:lnTo>
                  <a:pt x="288" y="432"/>
                </a:lnTo>
                <a:lnTo>
                  <a:pt x="384" y="432"/>
                </a:lnTo>
                <a:lnTo>
                  <a:pt x="508" y="376"/>
                </a:lnTo>
                <a:lnTo>
                  <a:pt x="576" y="144"/>
                </a:lnTo>
                <a:lnTo>
                  <a:pt x="624" y="0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5726" name="Freeform 14">
            <a:extLst>
              <a:ext uri="{FF2B5EF4-FFF2-40B4-BE49-F238E27FC236}">
                <a16:creationId xmlns:a16="http://schemas.microsoft.com/office/drawing/2014/main" id="{13D7AADB-A9A2-4F73-9C10-D7C5B80398C9}"/>
              </a:ext>
            </a:extLst>
          </p:cNvPr>
          <p:cNvSpPr>
            <a:spLocks/>
          </p:cNvSpPr>
          <p:nvPr/>
        </p:nvSpPr>
        <p:spPr bwMode="auto">
          <a:xfrm>
            <a:off x="3846513" y="3946525"/>
            <a:ext cx="1905000" cy="1797050"/>
          </a:xfrm>
          <a:custGeom>
            <a:avLst/>
            <a:gdLst>
              <a:gd name="T0" fmla="*/ 44450 w 1200"/>
              <a:gd name="T1" fmla="*/ 1797050 h 1132"/>
              <a:gd name="T2" fmla="*/ 400050 w 1200"/>
              <a:gd name="T3" fmla="*/ 1549400 h 1132"/>
              <a:gd name="T4" fmla="*/ 882650 w 1200"/>
              <a:gd name="T5" fmla="*/ 1257300 h 1132"/>
              <a:gd name="T6" fmla="*/ 1155700 w 1200"/>
              <a:gd name="T7" fmla="*/ 1035050 h 1132"/>
              <a:gd name="T8" fmla="*/ 1447800 w 1200"/>
              <a:gd name="T9" fmla="*/ 762000 h 1132"/>
              <a:gd name="T10" fmla="*/ 1701800 w 1200"/>
              <a:gd name="T11" fmla="*/ 476250 h 1132"/>
              <a:gd name="T12" fmla="*/ 1905000 w 1200"/>
              <a:gd name="T13" fmla="*/ 152400 h 1132"/>
              <a:gd name="T14" fmla="*/ 1905000 w 1200"/>
              <a:gd name="T15" fmla="*/ 76200 h 1132"/>
              <a:gd name="T16" fmla="*/ 1752600 w 1200"/>
              <a:gd name="T17" fmla="*/ 152400 h 1132"/>
              <a:gd name="T18" fmla="*/ 1600200 w 1200"/>
              <a:gd name="T19" fmla="*/ 152400 h 1132"/>
              <a:gd name="T20" fmla="*/ 1454150 w 1200"/>
              <a:gd name="T21" fmla="*/ 114300 h 1132"/>
              <a:gd name="T22" fmla="*/ 1295400 w 1200"/>
              <a:gd name="T23" fmla="*/ 0 h 1132"/>
              <a:gd name="T24" fmla="*/ 1295400 w 1200"/>
              <a:gd name="T25" fmla="*/ 152400 h 1132"/>
              <a:gd name="T26" fmla="*/ 1219200 w 1200"/>
              <a:gd name="T27" fmla="*/ 228600 h 1132"/>
              <a:gd name="T28" fmla="*/ 990600 w 1200"/>
              <a:gd name="T29" fmla="*/ 381000 h 1132"/>
              <a:gd name="T30" fmla="*/ 984250 w 1200"/>
              <a:gd name="T31" fmla="*/ 552450 h 1132"/>
              <a:gd name="T32" fmla="*/ 1035050 w 1200"/>
              <a:gd name="T33" fmla="*/ 692150 h 1132"/>
              <a:gd name="T34" fmla="*/ 1028700 w 1200"/>
              <a:gd name="T35" fmla="*/ 876300 h 1132"/>
              <a:gd name="T36" fmla="*/ 914400 w 1200"/>
              <a:gd name="T37" fmla="*/ 1066800 h 1132"/>
              <a:gd name="T38" fmla="*/ 609600 w 1200"/>
              <a:gd name="T39" fmla="*/ 1187450 h 1132"/>
              <a:gd name="T40" fmla="*/ 431800 w 1200"/>
              <a:gd name="T41" fmla="*/ 1206500 h 1132"/>
              <a:gd name="T42" fmla="*/ 228600 w 1200"/>
              <a:gd name="T43" fmla="*/ 1143000 h 1132"/>
              <a:gd name="T44" fmla="*/ 133350 w 1200"/>
              <a:gd name="T45" fmla="*/ 850900 h 1132"/>
              <a:gd name="T46" fmla="*/ 57150 w 1200"/>
              <a:gd name="T47" fmla="*/ 635000 h 1132"/>
              <a:gd name="T48" fmla="*/ 0 w 1200"/>
              <a:gd name="T49" fmla="*/ 685800 h 1132"/>
              <a:gd name="T50" fmla="*/ 76200 w 1200"/>
              <a:gd name="T51" fmla="*/ 990600 h 1132"/>
              <a:gd name="T52" fmla="*/ 76200 w 1200"/>
              <a:gd name="T53" fmla="*/ 1219200 h 1132"/>
              <a:gd name="T54" fmla="*/ 38100 w 1200"/>
              <a:gd name="T55" fmla="*/ 1752600 h 113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00"/>
              <a:gd name="T85" fmla="*/ 0 h 1132"/>
              <a:gd name="T86" fmla="*/ 1200 w 1200"/>
              <a:gd name="T87" fmla="*/ 1132 h 113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00" h="1132">
                <a:moveTo>
                  <a:pt x="28" y="1132"/>
                </a:moveTo>
                <a:lnTo>
                  <a:pt x="252" y="976"/>
                </a:lnTo>
                <a:lnTo>
                  <a:pt x="556" y="792"/>
                </a:lnTo>
                <a:lnTo>
                  <a:pt x="728" y="652"/>
                </a:lnTo>
                <a:lnTo>
                  <a:pt x="912" y="480"/>
                </a:lnTo>
                <a:lnTo>
                  <a:pt x="1072" y="300"/>
                </a:lnTo>
                <a:lnTo>
                  <a:pt x="1200" y="96"/>
                </a:lnTo>
                <a:lnTo>
                  <a:pt x="1200" y="48"/>
                </a:lnTo>
                <a:lnTo>
                  <a:pt x="1104" y="96"/>
                </a:lnTo>
                <a:lnTo>
                  <a:pt x="1008" y="96"/>
                </a:lnTo>
                <a:lnTo>
                  <a:pt x="916" y="72"/>
                </a:lnTo>
                <a:lnTo>
                  <a:pt x="816" y="0"/>
                </a:lnTo>
                <a:lnTo>
                  <a:pt x="816" y="96"/>
                </a:lnTo>
                <a:lnTo>
                  <a:pt x="768" y="144"/>
                </a:lnTo>
                <a:lnTo>
                  <a:pt x="624" y="240"/>
                </a:lnTo>
                <a:lnTo>
                  <a:pt x="620" y="348"/>
                </a:lnTo>
                <a:lnTo>
                  <a:pt x="652" y="436"/>
                </a:lnTo>
                <a:lnTo>
                  <a:pt x="648" y="552"/>
                </a:lnTo>
                <a:lnTo>
                  <a:pt x="576" y="672"/>
                </a:lnTo>
                <a:lnTo>
                  <a:pt x="384" y="748"/>
                </a:lnTo>
                <a:lnTo>
                  <a:pt x="272" y="760"/>
                </a:lnTo>
                <a:lnTo>
                  <a:pt x="144" y="720"/>
                </a:lnTo>
                <a:lnTo>
                  <a:pt x="84" y="536"/>
                </a:lnTo>
                <a:lnTo>
                  <a:pt x="36" y="400"/>
                </a:lnTo>
                <a:lnTo>
                  <a:pt x="0" y="432"/>
                </a:lnTo>
                <a:lnTo>
                  <a:pt x="48" y="624"/>
                </a:lnTo>
                <a:lnTo>
                  <a:pt x="48" y="768"/>
                </a:lnTo>
                <a:lnTo>
                  <a:pt x="24" y="1104"/>
                </a:lnTo>
              </a:path>
            </a:pathLst>
          </a:custGeom>
          <a:solidFill>
            <a:srgbClr val="FF9966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5727" name="Freeform 15">
            <a:extLst>
              <a:ext uri="{FF2B5EF4-FFF2-40B4-BE49-F238E27FC236}">
                <a16:creationId xmlns:a16="http://schemas.microsoft.com/office/drawing/2014/main" id="{C3AA8B93-9CFB-4C8F-84C5-8EF32F779A0B}"/>
              </a:ext>
            </a:extLst>
          </p:cNvPr>
          <p:cNvSpPr>
            <a:spLocks/>
          </p:cNvSpPr>
          <p:nvPr/>
        </p:nvSpPr>
        <p:spPr bwMode="auto">
          <a:xfrm>
            <a:off x="3744913" y="4581525"/>
            <a:ext cx="177800" cy="1244600"/>
          </a:xfrm>
          <a:custGeom>
            <a:avLst/>
            <a:gdLst>
              <a:gd name="T0" fmla="*/ 19050 w 112"/>
              <a:gd name="T1" fmla="*/ 19050 h 784"/>
              <a:gd name="T2" fmla="*/ 0 w 112"/>
              <a:gd name="T3" fmla="*/ 95250 h 784"/>
              <a:gd name="T4" fmla="*/ 44450 w 112"/>
              <a:gd name="T5" fmla="*/ 406400 h 784"/>
              <a:gd name="T6" fmla="*/ 44450 w 112"/>
              <a:gd name="T7" fmla="*/ 1016000 h 784"/>
              <a:gd name="T8" fmla="*/ 57150 w 112"/>
              <a:gd name="T9" fmla="*/ 1200150 h 784"/>
              <a:gd name="T10" fmla="*/ 120650 w 112"/>
              <a:gd name="T11" fmla="*/ 1244600 h 784"/>
              <a:gd name="T12" fmla="*/ 171450 w 112"/>
              <a:gd name="T13" fmla="*/ 927100 h 784"/>
              <a:gd name="T14" fmla="*/ 177800 w 112"/>
              <a:gd name="T15" fmla="*/ 514350 h 784"/>
              <a:gd name="T16" fmla="*/ 158750 w 112"/>
              <a:gd name="T17" fmla="*/ 254000 h 784"/>
              <a:gd name="T18" fmla="*/ 127000 w 112"/>
              <a:gd name="T19" fmla="*/ 88900 h 784"/>
              <a:gd name="T20" fmla="*/ 69850 w 112"/>
              <a:gd name="T21" fmla="*/ 0 h 7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2"/>
              <a:gd name="T34" fmla="*/ 0 h 784"/>
              <a:gd name="T35" fmla="*/ 112 w 112"/>
              <a:gd name="T36" fmla="*/ 784 h 7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2" h="784">
                <a:moveTo>
                  <a:pt x="12" y="12"/>
                </a:moveTo>
                <a:lnTo>
                  <a:pt x="0" y="60"/>
                </a:lnTo>
                <a:lnTo>
                  <a:pt x="28" y="256"/>
                </a:lnTo>
                <a:lnTo>
                  <a:pt x="28" y="640"/>
                </a:lnTo>
                <a:lnTo>
                  <a:pt x="36" y="756"/>
                </a:lnTo>
                <a:lnTo>
                  <a:pt x="76" y="784"/>
                </a:lnTo>
                <a:lnTo>
                  <a:pt x="108" y="584"/>
                </a:lnTo>
                <a:lnTo>
                  <a:pt x="112" y="324"/>
                </a:lnTo>
                <a:lnTo>
                  <a:pt x="100" y="160"/>
                </a:lnTo>
                <a:lnTo>
                  <a:pt x="80" y="56"/>
                </a:lnTo>
                <a:lnTo>
                  <a:pt x="44" y="0"/>
                </a:lnTo>
              </a:path>
            </a:pathLst>
          </a:custGeom>
          <a:solidFill>
            <a:srgbClr val="FF99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5728" name="Freeform 16">
            <a:extLst>
              <a:ext uri="{FF2B5EF4-FFF2-40B4-BE49-F238E27FC236}">
                <a16:creationId xmlns:a16="http://schemas.microsoft.com/office/drawing/2014/main" id="{F1E6D073-63C9-43BA-83B6-2C8211FF35CD}"/>
              </a:ext>
            </a:extLst>
          </p:cNvPr>
          <p:cNvSpPr>
            <a:spLocks/>
          </p:cNvSpPr>
          <p:nvPr/>
        </p:nvSpPr>
        <p:spPr bwMode="auto">
          <a:xfrm>
            <a:off x="3575050" y="4652963"/>
            <a:ext cx="222250" cy="1168400"/>
          </a:xfrm>
          <a:custGeom>
            <a:avLst/>
            <a:gdLst>
              <a:gd name="T0" fmla="*/ 139700 w 140"/>
              <a:gd name="T1" fmla="*/ 0 h 736"/>
              <a:gd name="T2" fmla="*/ 44450 w 140"/>
              <a:gd name="T3" fmla="*/ 31750 h 736"/>
              <a:gd name="T4" fmla="*/ 0 w 140"/>
              <a:gd name="T5" fmla="*/ 292100 h 736"/>
              <a:gd name="T6" fmla="*/ 25400 w 140"/>
              <a:gd name="T7" fmla="*/ 628650 h 736"/>
              <a:gd name="T8" fmla="*/ 63500 w 140"/>
              <a:gd name="T9" fmla="*/ 914400 h 736"/>
              <a:gd name="T10" fmla="*/ 76200 w 140"/>
              <a:gd name="T11" fmla="*/ 1028700 h 736"/>
              <a:gd name="T12" fmla="*/ 139700 w 140"/>
              <a:gd name="T13" fmla="*/ 1143000 h 736"/>
              <a:gd name="T14" fmla="*/ 222250 w 140"/>
              <a:gd name="T15" fmla="*/ 1168400 h 736"/>
              <a:gd name="T16" fmla="*/ 215900 w 140"/>
              <a:gd name="T17" fmla="*/ 685800 h 736"/>
              <a:gd name="T18" fmla="*/ 177800 w 140"/>
              <a:gd name="T19" fmla="*/ 158750 h 736"/>
              <a:gd name="T20" fmla="*/ 139700 w 140"/>
              <a:gd name="T21" fmla="*/ 0 h 7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0"/>
              <a:gd name="T34" fmla="*/ 0 h 736"/>
              <a:gd name="T35" fmla="*/ 140 w 140"/>
              <a:gd name="T36" fmla="*/ 736 h 7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0" h="736">
                <a:moveTo>
                  <a:pt x="88" y="0"/>
                </a:moveTo>
                <a:lnTo>
                  <a:pt x="28" y="20"/>
                </a:lnTo>
                <a:lnTo>
                  <a:pt x="0" y="184"/>
                </a:lnTo>
                <a:lnTo>
                  <a:pt x="16" y="396"/>
                </a:lnTo>
                <a:lnTo>
                  <a:pt x="40" y="576"/>
                </a:lnTo>
                <a:lnTo>
                  <a:pt x="48" y="648"/>
                </a:lnTo>
                <a:lnTo>
                  <a:pt x="88" y="720"/>
                </a:lnTo>
                <a:lnTo>
                  <a:pt x="140" y="736"/>
                </a:lnTo>
                <a:lnTo>
                  <a:pt x="136" y="432"/>
                </a:lnTo>
                <a:lnTo>
                  <a:pt x="112" y="100"/>
                </a:lnTo>
                <a:lnTo>
                  <a:pt x="88" y="0"/>
                </a:lnTo>
                <a:close/>
              </a:path>
            </a:pathLst>
          </a:custGeom>
          <a:solidFill>
            <a:srgbClr val="FF9966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5729" name="Freeform 17">
            <a:extLst>
              <a:ext uri="{FF2B5EF4-FFF2-40B4-BE49-F238E27FC236}">
                <a16:creationId xmlns:a16="http://schemas.microsoft.com/office/drawing/2014/main" id="{42457EEA-8F90-4FBD-AEF6-609463DD6039}"/>
              </a:ext>
            </a:extLst>
          </p:cNvPr>
          <p:cNvSpPr>
            <a:spLocks/>
          </p:cNvSpPr>
          <p:nvPr/>
        </p:nvSpPr>
        <p:spPr bwMode="auto">
          <a:xfrm>
            <a:off x="3863975" y="5516563"/>
            <a:ext cx="1371600" cy="355600"/>
          </a:xfrm>
          <a:custGeom>
            <a:avLst/>
            <a:gdLst>
              <a:gd name="T0" fmla="*/ 1371600 w 864"/>
              <a:gd name="T1" fmla="*/ 107950 h 224"/>
              <a:gd name="T2" fmla="*/ 990600 w 864"/>
              <a:gd name="T3" fmla="*/ 260350 h 224"/>
              <a:gd name="T4" fmla="*/ 755650 w 864"/>
              <a:gd name="T5" fmla="*/ 317500 h 224"/>
              <a:gd name="T6" fmla="*/ 450850 w 864"/>
              <a:gd name="T7" fmla="*/ 349250 h 224"/>
              <a:gd name="T8" fmla="*/ 247650 w 864"/>
              <a:gd name="T9" fmla="*/ 355600 h 224"/>
              <a:gd name="T10" fmla="*/ 0 w 864"/>
              <a:gd name="T11" fmla="*/ 336550 h 224"/>
              <a:gd name="T12" fmla="*/ 38100 w 864"/>
              <a:gd name="T13" fmla="*/ 260350 h 224"/>
              <a:gd name="T14" fmla="*/ 152400 w 864"/>
              <a:gd name="T15" fmla="*/ 184150 h 224"/>
              <a:gd name="T16" fmla="*/ 381000 w 864"/>
              <a:gd name="T17" fmla="*/ 184150 h 224"/>
              <a:gd name="T18" fmla="*/ 685800 w 864"/>
              <a:gd name="T19" fmla="*/ 184150 h 224"/>
              <a:gd name="T20" fmla="*/ 990600 w 864"/>
              <a:gd name="T21" fmla="*/ 31750 h 224"/>
              <a:gd name="T22" fmla="*/ 1162050 w 864"/>
              <a:gd name="T23" fmla="*/ 0 h 224"/>
              <a:gd name="T24" fmla="*/ 1276350 w 864"/>
              <a:gd name="T25" fmla="*/ 31750 h 224"/>
              <a:gd name="T26" fmla="*/ 1371600 w 864"/>
              <a:gd name="T27" fmla="*/ 107950 h 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64"/>
              <a:gd name="T43" fmla="*/ 0 h 224"/>
              <a:gd name="T44" fmla="*/ 864 w 864"/>
              <a:gd name="T45" fmla="*/ 224 h 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64" h="224">
                <a:moveTo>
                  <a:pt x="864" y="68"/>
                </a:moveTo>
                <a:lnTo>
                  <a:pt x="624" y="164"/>
                </a:lnTo>
                <a:lnTo>
                  <a:pt x="476" y="200"/>
                </a:lnTo>
                <a:lnTo>
                  <a:pt x="284" y="220"/>
                </a:lnTo>
                <a:lnTo>
                  <a:pt x="156" y="224"/>
                </a:lnTo>
                <a:lnTo>
                  <a:pt x="0" y="212"/>
                </a:lnTo>
                <a:lnTo>
                  <a:pt x="24" y="164"/>
                </a:lnTo>
                <a:lnTo>
                  <a:pt x="96" y="116"/>
                </a:lnTo>
                <a:lnTo>
                  <a:pt x="240" y="116"/>
                </a:lnTo>
                <a:lnTo>
                  <a:pt x="432" y="116"/>
                </a:lnTo>
                <a:lnTo>
                  <a:pt x="624" y="20"/>
                </a:lnTo>
                <a:lnTo>
                  <a:pt x="732" y="0"/>
                </a:lnTo>
                <a:lnTo>
                  <a:pt x="804" y="20"/>
                </a:lnTo>
                <a:lnTo>
                  <a:pt x="864" y="68"/>
                </a:lnTo>
                <a:close/>
              </a:path>
            </a:pathLst>
          </a:cu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5731" name="Text Box 19">
            <a:extLst>
              <a:ext uri="{FF2B5EF4-FFF2-40B4-BE49-F238E27FC236}">
                <a16:creationId xmlns:a16="http://schemas.microsoft.com/office/drawing/2014/main" id="{35C765A9-F2A0-4CA6-BCA8-49ED8D8A8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2565400"/>
            <a:ext cx="1511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A50021"/>
                </a:solidFill>
              </a:rPr>
              <a:t>tr. co-sp lat</a:t>
            </a:r>
          </a:p>
        </p:txBody>
      </p:sp>
      <p:sp>
        <p:nvSpPr>
          <p:cNvPr id="115732" name="Text Box 20">
            <a:extLst>
              <a:ext uri="{FF2B5EF4-FFF2-40B4-BE49-F238E27FC236}">
                <a16:creationId xmlns:a16="http://schemas.microsoft.com/office/drawing/2014/main" id="{6C893D9E-0361-4606-8435-B69C0606CFB8}"/>
              </a:ext>
            </a:extLst>
          </p:cNvPr>
          <p:cNvSpPr txBox="1">
            <a:spLocks noChangeArrowheads="1"/>
          </p:cNvSpPr>
          <p:nvPr/>
        </p:nvSpPr>
        <p:spPr bwMode="auto">
          <a:xfrm rot="-1106097">
            <a:off x="4943475" y="3573464"/>
            <a:ext cx="1479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A50021"/>
                </a:solidFill>
              </a:rPr>
              <a:t>tr. ru-sp</a:t>
            </a:r>
          </a:p>
        </p:txBody>
      </p:sp>
      <p:sp>
        <p:nvSpPr>
          <p:cNvPr id="115733" name="Text Box 21">
            <a:extLst>
              <a:ext uri="{FF2B5EF4-FFF2-40B4-BE49-F238E27FC236}">
                <a16:creationId xmlns:a16="http://schemas.microsoft.com/office/drawing/2014/main" id="{EF5E1561-1D77-4D02-A73E-21F31A2F7942}"/>
              </a:ext>
            </a:extLst>
          </p:cNvPr>
          <p:cNvSpPr txBox="1">
            <a:spLocks noChangeArrowheads="1"/>
          </p:cNvSpPr>
          <p:nvPr/>
        </p:nvSpPr>
        <p:spPr bwMode="auto">
          <a:xfrm rot="-1171304">
            <a:off x="4783138" y="4149726"/>
            <a:ext cx="1312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A50021"/>
                </a:solidFill>
              </a:rPr>
              <a:t>tr. re-sp</a:t>
            </a:r>
          </a:p>
        </p:txBody>
      </p:sp>
      <p:sp>
        <p:nvSpPr>
          <p:cNvPr id="115734" name="Text Box 22">
            <a:extLst>
              <a:ext uri="{FF2B5EF4-FFF2-40B4-BE49-F238E27FC236}">
                <a16:creationId xmlns:a16="http://schemas.microsoft.com/office/drawing/2014/main" id="{E63B1F48-56E9-47A3-8E74-0564FA320131}"/>
              </a:ext>
            </a:extLst>
          </p:cNvPr>
          <p:cNvSpPr txBox="1">
            <a:spLocks noChangeArrowheads="1"/>
          </p:cNvSpPr>
          <p:nvPr/>
        </p:nvSpPr>
        <p:spPr bwMode="auto">
          <a:xfrm rot="-412449">
            <a:off x="3937001" y="5495926"/>
            <a:ext cx="1419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A50021"/>
                </a:solidFill>
              </a:rPr>
              <a:t>tr. ve-sp</a:t>
            </a:r>
          </a:p>
        </p:txBody>
      </p:sp>
      <p:sp>
        <p:nvSpPr>
          <p:cNvPr id="115735" name="Text Box 23">
            <a:extLst>
              <a:ext uri="{FF2B5EF4-FFF2-40B4-BE49-F238E27FC236}">
                <a16:creationId xmlns:a16="http://schemas.microsoft.com/office/drawing/2014/main" id="{7D7C516A-AA73-47D3-A039-787E62C9A84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982913" y="4886326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A50021"/>
                </a:solidFill>
              </a:rPr>
              <a:t>tr. te-sp</a:t>
            </a:r>
          </a:p>
        </p:txBody>
      </p:sp>
      <p:sp>
        <p:nvSpPr>
          <p:cNvPr id="115736" name="Text Box 24">
            <a:extLst>
              <a:ext uri="{FF2B5EF4-FFF2-40B4-BE49-F238E27FC236}">
                <a16:creationId xmlns:a16="http://schemas.microsoft.com/office/drawing/2014/main" id="{8CE81755-85C2-4516-BC79-D53DCEAF45CA}"/>
              </a:ext>
            </a:extLst>
          </p:cNvPr>
          <p:cNvSpPr txBox="1">
            <a:spLocks noChangeArrowheads="1"/>
          </p:cNvSpPr>
          <p:nvPr/>
        </p:nvSpPr>
        <p:spPr bwMode="auto">
          <a:xfrm rot="-2176815">
            <a:off x="2549525" y="5867401"/>
            <a:ext cx="1773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A50021"/>
                </a:solidFill>
              </a:rPr>
              <a:t>tr. co-sp ant</a:t>
            </a:r>
          </a:p>
        </p:txBody>
      </p:sp>
      <p:grpSp>
        <p:nvGrpSpPr>
          <p:cNvPr id="43027" name="Group 19">
            <a:extLst>
              <a:ext uri="{FF2B5EF4-FFF2-40B4-BE49-F238E27FC236}">
                <a16:creationId xmlns:a16="http://schemas.microsoft.com/office/drawing/2014/main" id="{2D535052-C427-4D54-9D64-F1B55C79B70E}"/>
              </a:ext>
            </a:extLst>
          </p:cNvPr>
          <p:cNvGrpSpPr>
            <a:grpSpLocks/>
          </p:cNvGrpSpPr>
          <p:nvPr/>
        </p:nvGrpSpPr>
        <p:grpSpPr bwMode="auto">
          <a:xfrm>
            <a:off x="4008439" y="4437063"/>
            <a:ext cx="801687" cy="633412"/>
            <a:chOff x="1602" y="2767"/>
            <a:chExt cx="505" cy="399"/>
          </a:xfrm>
        </p:grpSpPr>
        <p:sp>
          <p:nvSpPr>
            <p:cNvPr id="43035" name="Oval 8">
              <a:extLst>
                <a:ext uri="{FF2B5EF4-FFF2-40B4-BE49-F238E27FC236}">
                  <a16:creationId xmlns:a16="http://schemas.microsoft.com/office/drawing/2014/main" id="{08C96331-218B-4B48-9A76-7AB7D4024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" y="2767"/>
              <a:ext cx="494" cy="399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3036" name="Text Box 21">
              <a:extLst>
                <a:ext uri="{FF2B5EF4-FFF2-40B4-BE49-F238E27FC236}">
                  <a16:creationId xmlns:a16="http://schemas.microsoft.com/office/drawing/2014/main" id="{791D5D46-9B0D-4318-8DEE-1FBB2FC1C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0" y="2795"/>
              <a:ext cx="49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altLang="cs-CZ" sz="2800" b="0">
                  <a:cs typeface="Arial" panose="020B0604020202020204" pitchFamily="34" charset="0"/>
                  <a:sym typeface="Symbol" panose="05050102010706020507" pitchFamily="18" charset="2"/>
                </a:rPr>
                <a:t>α</a:t>
              </a:r>
              <a:r>
                <a:rPr lang="cs-CZ" altLang="cs-CZ" sz="2800" b="0">
                  <a:sym typeface="Symbol" panose="05050102010706020507" pitchFamily="18" charset="2"/>
                </a:rPr>
                <a:t>, </a:t>
              </a:r>
              <a:endParaRPr lang="el-GR" altLang="cs-CZ" sz="2800" b="0">
                <a:sym typeface="Symbol" panose="05050102010706020507" pitchFamily="18" charset="2"/>
              </a:endParaRPr>
            </a:p>
          </p:txBody>
        </p:sp>
      </p:grpSp>
      <p:grpSp>
        <p:nvGrpSpPr>
          <p:cNvPr id="43028" name="Group 22">
            <a:extLst>
              <a:ext uri="{FF2B5EF4-FFF2-40B4-BE49-F238E27FC236}">
                <a16:creationId xmlns:a16="http://schemas.microsoft.com/office/drawing/2014/main" id="{AC2C01B5-7FD4-4061-BB28-135ED06B4C94}"/>
              </a:ext>
            </a:extLst>
          </p:cNvPr>
          <p:cNvGrpSpPr>
            <a:grpSpLocks/>
          </p:cNvGrpSpPr>
          <p:nvPr/>
        </p:nvGrpSpPr>
        <p:grpSpPr bwMode="auto">
          <a:xfrm>
            <a:off x="1847851" y="3860801"/>
            <a:ext cx="1152525" cy="792163"/>
            <a:chOff x="1227" y="922"/>
            <a:chExt cx="2951" cy="2124"/>
          </a:xfrm>
        </p:grpSpPr>
        <p:sp>
          <p:nvSpPr>
            <p:cNvPr id="43029" name="Freeform 5">
              <a:extLst>
                <a:ext uri="{FF2B5EF4-FFF2-40B4-BE49-F238E27FC236}">
                  <a16:creationId xmlns:a16="http://schemas.microsoft.com/office/drawing/2014/main" id="{CD6C0A86-1247-49B6-AEC2-79C1680C5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922"/>
              <a:ext cx="1061" cy="1012"/>
            </a:xfrm>
            <a:custGeom>
              <a:avLst/>
              <a:gdLst>
                <a:gd name="T0" fmla="*/ 0 w 1278"/>
                <a:gd name="T1" fmla="*/ 0 h 1488"/>
                <a:gd name="T2" fmla="*/ 2 w 1278"/>
                <a:gd name="T3" fmla="*/ 927 h 1488"/>
                <a:gd name="T4" fmla="*/ 40 w 1278"/>
                <a:gd name="T5" fmla="*/ 914 h 1488"/>
                <a:gd name="T6" fmla="*/ 100 w 1278"/>
                <a:gd name="T7" fmla="*/ 937 h 1488"/>
                <a:gd name="T8" fmla="*/ 157 w 1278"/>
                <a:gd name="T9" fmla="*/ 956 h 1488"/>
                <a:gd name="T10" fmla="*/ 179 w 1278"/>
                <a:gd name="T11" fmla="*/ 979 h 1488"/>
                <a:gd name="T12" fmla="*/ 199 w 1278"/>
                <a:gd name="T13" fmla="*/ 1012 h 1488"/>
                <a:gd name="T14" fmla="*/ 1061 w 1278"/>
                <a:gd name="T15" fmla="*/ 299 h 1488"/>
                <a:gd name="T16" fmla="*/ 826 w 1278"/>
                <a:gd name="T17" fmla="*/ 172 h 1488"/>
                <a:gd name="T18" fmla="*/ 660 w 1278"/>
                <a:gd name="T19" fmla="*/ 106 h 1488"/>
                <a:gd name="T20" fmla="*/ 518 w 1278"/>
                <a:gd name="T21" fmla="*/ 65 h 1488"/>
                <a:gd name="T22" fmla="*/ 317 w 1278"/>
                <a:gd name="T23" fmla="*/ 22 h 1488"/>
                <a:gd name="T24" fmla="*/ 40 w 1278"/>
                <a:gd name="T25" fmla="*/ 0 h 14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78"/>
                <a:gd name="T40" fmla="*/ 0 h 1488"/>
                <a:gd name="T41" fmla="*/ 1278 w 1278"/>
                <a:gd name="T42" fmla="*/ 1488 h 148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78" h="1488">
                  <a:moveTo>
                    <a:pt x="0" y="0"/>
                  </a:moveTo>
                  <a:lnTo>
                    <a:pt x="2" y="1363"/>
                  </a:lnTo>
                  <a:lnTo>
                    <a:pt x="48" y="1344"/>
                  </a:lnTo>
                  <a:lnTo>
                    <a:pt x="120" y="1377"/>
                  </a:lnTo>
                  <a:lnTo>
                    <a:pt x="189" y="1405"/>
                  </a:lnTo>
                  <a:lnTo>
                    <a:pt x="216" y="1439"/>
                  </a:lnTo>
                  <a:lnTo>
                    <a:pt x="240" y="1488"/>
                  </a:lnTo>
                  <a:lnTo>
                    <a:pt x="1278" y="439"/>
                  </a:lnTo>
                  <a:lnTo>
                    <a:pt x="995" y="253"/>
                  </a:lnTo>
                  <a:lnTo>
                    <a:pt x="795" y="156"/>
                  </a:lnTo>
                  <a:lnTo>
                    <a:pt x="624" y="96"/>
                  </a:lnTo>
                  <a:lnTo>
                    <a:pt x="382" y="32"/>
                  </a:lnTo>
                  <a:lnTo>
                    <a:pt x="48" y="0"/>
                  </a:lnTo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30" name="Freeform 6">
              <a:extLst>
                <a:ext uri="{FF2B5EF4-FFF2-40B4-BE49-F238E27FC236}">
                  <a16:creationId xmlns:a16="http://schemas.microsoft.com/office/drawing/2014/main" id="{210A2BD3-37EA-4F33-9844-EEDAD6359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1219"/>
              <a:ext cx="1300" cy="814"/>
            </a:xfrm>
            <a:custGeom>
              <a:avLst/>
              <a:gdLst>
                <a:gd name="T0" fmla="*/ 842 w 1565"/>
                <a:gd name="T1" fmla="*/ 0 h 1196"/>
                <a:gd name="T2" fmla="*/ 0 w 1565"/>
                <a:gd name="T3" fmla="*/ 711 h 1196"/>
                <a:gd name="T4" fmla="*/ 11 w 1565"/>
                <a:gd name="T5" fmla="*/ 749 h 1196"/>
                <a:gd name="T6" fmla="*/ 6 w 1565"/>
                <a:gd name="T7" fmla="*/ 772 h 1196"/>
                <a:gd name="T8" fmla="*/ 11 w 1565"/>
                <a:gd name="T9" fmla="*/ 796 h 1196"/>
                <a:gd name="T10" fmla="*/ 11 w 1565"/>
                <a:gd name="T11" fmla="*/ 814 h 1196"/>
                <a:gd name="T12" fmla="*/ 0 w 1565"/>
                <a:gd name="T13" fmla="*/ 800 h 1196"/>
                <a:gd name="T14" fmla="*/ 1300 w 1565"/>
                <a:gd name="T15" fmla="*/ 800 h 1196"/>
                <a:gd name="T16" fmla="*/ 1296 w 1565"/>
                <a:gd name="T17" fmla="*/ 592 h 1196"/>
                <a:gd name="T18" fmla="*/ 1231 w 1565"/>
                <a:gd name="T19" fmla="*/ 450 h 1196"/>
                <a:gd name="T20" fmla="*/ 1174 w 1565"/>
                <a:gd name="T21" fmla="*/ 316 h 1196"/>
                <a:gd name="T22" fmla="*/ 1060 w 1565"/>
                <a:gd name="T23" fmla="*/ 176 h 1196"/>
                <a:gd name="T24" fmla="*/ 871 w 1565"/>
                <a:gd name="T25" fmla="*/ 22 h 11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65"/>
                <a:gd name="T40" fmla="*/ 0 h 1196"/>
                <a:gd name="T41" fmla="*/ 1565 w 1565"/>
                <a:gd name="T42" fmla="*/ 1196 h 11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65" h="1196">
                  <a:moveTo>
                    <a:pt x="1014" y="0"/>
                  </a:moveTo>
                  <a:lnTo>
                    <a:pt x="0" y="1045"/>
                  </a:lnTo>
                  <a:lnTo>
                    <a:pt x="13" y="1100"/>
                  </a:lnTo>
                  <a:lnTo>
                    <a:pt x="7" y="1134"/>
                  </a:lnTo>
                  <a:lnTo>
                    <a:pt x="13" y="1169"/>
                  </a:lnTo>
                  <a:lnTo>
                    <a:pt x="13" y="1196"/>
                  </a:lnTo>
                  <a:lnTo>
                    <a:pt x="0" y="1176"/>
                  </a:lnTo>
                  <a:lnTo>
                    <a:pt x="1565" y="1176"/>
                  </a:lnTo>
                  <a:lnTo>
                    <a:pt x="1560" y="870"/>
                  </a:lnTo>
                  <a:lnTo>
                    <a:pt x="1482" y="661"/>
                  </a:lnTo>
                  <a:lnTo>
                    <a:pt x="1413" y="465"/>
                  </a:lnTo>
                  <a:lnTo>
                    <a:pt x="1276" y="258"/>
                  </a:lnTo>
                  <a:lnTo>
                    <a:pt x="1049" y="33"/>
                  </a:lnTo>
                </a:path>
              </a:pathLst>
            </a:custGeom>
            <a:solidFill>
              <a:srgbClr val="0000CC"/>
            </a:solidFill>
            <a:ln w="9525">
              <a:solidFill>
                <a:srgbClr val="00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31" name="Freeform 7">
              <a:extLst>
                <a:ext uri="{FF2B5EF4-FFF2-40B4-BE49-F238E27FC236}">
                  <a16:creationId xmlns:a16="http://schemas.microsoft.com/office/drawing/2014/main" id="{5F146BF1-07F6-40B8-B382-89AFD8FBF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" y="2033"/>
              <a:ext cx="1333" cy="756"/>
            </a:xfrm>
            <a:custGeom>
              <a:avLst/>
              <a:gdLst>
                <a:gd name="T0" fmla="*/ 1330 w 1604"/>
                <a:gd name="T1" fmla="*/ 0 h 1111"/>
                <a:gd name="T2" fmla="*/ 41 w 1604"/>
                <a:gd name="T3" fmla="*/ 0 h 1111"/>
                <a:gd name="T4" fmla="*/ 29 w 1604"/>
                <a:gd name="T5" fmla="*/ 14 h 1111"/>
                <a:gd name="T6" fmla="*/ 17 w 1604"/>
                <a:gd name="T7" fmla="*/ 37 h 1111"/>
                <a:gd name="T8" fmla="*/ 0 w 1604"/>
                <a:gd name="T9" fmla="*/ 47 h 1111"/>
                <a:gd name="T10" fmla="*/ 40 w 1604"/>
                <a:gd name="T11" fmla="*/ 77 h 1111"/>
                <a:gd name="T12" fmla="*/ 44 w 1604"/>
                <a:gd name="T13" fmla="*/ 61 h 1111"/>
                <a:gd name="T14" fmla="*/ 837 w 1604"/>
                <a:gd name="T15" fmla="*/ 756 h 1111"/>
                <a:gd name="T16" fmla="*/ 1043 w 1604"/>
                <a:gd name="T17" fmla="*/ 601 h 1111"/>
                <a:gd name="T18" fmla="*/ 1118 w 1604"/>
                <a:gd name="T19" fmla="*/ 512 h 1111"/>
                <a:gd name="T20" fmla="*/ 1227 w 1604"/>
                <a:gd name="T21" fmla="*/ 380 h 1111"/>
                <a:gd name="T22" fmla="*/ 1290 w 1604"/>
                <a:gd name="T23" fmla="*/ 240 h 1111"/>
                <a:gd name="T24" fmla="*/ 1333 w 1604"/>
                <a:gd name="T25" fmla="*/ 37 h 1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04"/>
                <a:gd name="T40" fmla="*/ 0 h 1111"/>
                <a:gd name="T41" fmla="*/ 1604 w 1604"/>
                <a:gd name="T42" fmla="*/ 1111 h 11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04" h="1111">
                  <a:moveTo>
                    <a:pt x="1600" y="0"/>
                  </a:moveTo>
                  <a:lnTo>
                    <a:pt x="49" y="0"/>
                  </a:lnTo>
                  <a:lnTo>
                    <a:pt x="35" y="21"/>
                  </a:lnTo>
                  <a:lnTo>
                    <a:pt x="21" y="55"/>
                  </a:lnTo>
                  <a:lnTo>
                    <a:pt x="0" y="69"/>
                  </a:lnTo>
                  <a:lnTo>
                    <a:pt x="48" y="113"/>
                  </a:lnTo>
                  <a:lnTo>
                    <a:pt x="53" y="90"/>
                  </a:lnTo>
                  <a:lnTo>
                    <a:pt x="1007" y="1111"/>
                  </a:lnTo>
                  <a:lnTo>
                    <a:pt x="1255" y="883"/>
                  </a:lnTo>
                  <a:lnTo>
                    <a:pt x="1345" y="752"/>
                  </a:lnTo>
                  <a:lnTo>
                    <a:pt x="1476" y="559"/>
                  </a:lnTo>
                  <a:lnTo>
                    <a:pt x="1552" y="352"/>
                  </a:lnTo>
                  <a:lnTo>
                    <a:pt x="1604" y="55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rgbClr val="FFCC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32" name="Freeform 10">
              <a:extLst>
                <a:ext uri="{FF2B5EF4-FFF2-40B4-BE49-F238E27FC236}">
                  <a16:creationId xmlns:a16="http://schemas.microsoft.com/office/drawing/2014/main" id="{BDCA3EC9-CC23-4BF2-BD8A-210F82869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2080"/>
              <a:ext cx="979" cy="962"/>
            </a:xfrm>
            <a:custGeom>
              <a:avLst/>
              <a:gdLst>
                <a:gd name="T0" fmla="*/ 979 w 1179"/>
                <a:gd name="T1" fmla="*/ 704 h 1414"/>
                <a:gd name="T2" fmla="*/ 160 w 1179"/>
                <a:gd name="T3" fmla="*/ 0 h 1414"/>
                <a:gd name="T4" fmla="*/ 110 w 1179"/>
                <a:gd name="T5" fmla="*/ 20 h 1414"/>
                <a:gd name="T6" fmla="*/ 28 w 1179"/>
                <a:gd name="T7" fmla="*/ 37 h 1414"/>
                <a:gd name="T8" fmla="*/ 1 w 1179"/>
                <a:gd name="T9" fmla="*/ 74 h 1414"/>
                <a:gd name="T10" fmla="*/ 6 w 1179"/>
                <a:gd name="T11" fmla="*/ 61 h 1414"/>
                <a:gd name="T12" fmla="*/ 0 w 1179"/>
                <a:gd name="T13" fmla="*/ 42 h 1414"/>
                <a:gd name="T14" fmla="*/ 34 w 1179"/>
                <a:gd name="T15" fmla="*/ 962 h 1414"/>
                <a:gd name="T16" fmla="*/ 395 w 1179"/>
                <a:gd name="T17" fmla="*/ 934 h 1414"/>
                <a:gd name="T18" fmla="*/ 558 w 1179"/>
                <a:gd name="T19" fmla="*/ 901 h 1414"/>
                <a:gd name="T20" fmla="*/ 698 w 1179"/>
                <a:gd name="T21" fmla="*/ 840 h 1414"/>
                <a:gd name="T22" fmla="*/ 842 w 1179"/>
                <a:gd name="T23" fmla="*/ 779 h 1414"/>
                <a:gd name="T24" fmla="*/ 922 w 1179"/>
                <a:gd name="T25" fmla="*/ 737 h 14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79"/>
                <a:gd name="T40" fmla="*/ 0 h 1414"/>
                <a:gd name="T41" fmla="*/ 1179 w 1179"/>
                <a:gd name="T42" fmla="*/ 1414 h 14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79" h="1414">
                  <a:moveTo>
                    <a:pt x="1179" y="1035"/>
                  </a:moveTo>
                  <a:lnTo>
                    <a:pt x="193" y="0"/>
                  </a:lnTo>
                  <a:lnTo>
                    <a:pt x="132" y="29"/>
                  </a:lnTo>
                  <a:lnTo>
                    <a:pt x="34" y="55"/>
                  </a:lnTo>
                  <a:lnTo>
                    <a:pt x="1" y="109"/>
                  </a:lnTo>
                  <a:lnTo>
                    <a:pt x="7" y="90"/>
                  </a:lnTo>
                  <a:lnTo>
                    <a:pt x="0" y="62"/>
                  </a:lnTo>
                  <a:lnTo>
                    <a:pt x="41" y="1414"/>
                  </a:lnTo>
                  <a:lnTo>
                    <a:pt x="476" y="1373"/>
                  </a:lnTo>
                  <a:lnTo>
                    <a:pt x="672" y="1324"/>
                  </a:lnTo>
                  <a:lnTo>
                    <a:pt x="841" y="1235"/>
                  </a:lnTo>
                  <a:lnTo>
                    <a:pt x="1014" y="1145"/>
                  </a:lnTo>
                  <a:lnTo>
                    <a:pt x="1110" y="1083"/>
                  </a:lnTo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33" name="Oval 4">
              <a:extLst>
                <a:ext uri="{FF2B5EF4-FFF2-40B4-BE49-F238E27FC236}">
                  <a16:creationId xmlns:a16="http://schemas.microsoft.com/office/drawing/2014/main" id="{0F314396-3DB5-49FF-BEA6-00DA5237F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3" y="1853"/>
              <a:ext cx="337" cy="307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43034" name="Oval 3">
              <a:extLst>
                <a:ext uri="{FF2B5EF4-FFF2-40B4-BE49-F238E27FC236}">
                  <a16:creationId xmlns:a16="http://schemas.microsoft.com/office/drawing/2014/main" id="{4092A74F-24EB-4E07-88AB-0E5A41728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" y="922"/>
              <a:ext cx="2951" cy="212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5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5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5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5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15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1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15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1" grpId="0" animBg="1" autoUpdateAnimBg="0"/>
      <p:bldP spid="115722" grpId="0" animBg="1" autoUpdateAnimBg="0"/>
      <p:bldP spid="115723" grpId="0" animBg="1" autoUpdateAnimBg="0"/>
      <p:bldP spid="115731" grpId="0" autoUpdateAnimBg="0"/>
      <p:bldP spid="115732" grpId="0" autoUpdateAnimBg="0"/>
      <p:bldP spid="115733" grpId="0" autoUpdateAnimBg="0"/>
      <p:bldP spid="115734" grpId="0" autoUpdateAnimBg="0"/>
      <p:bldP spid="115735" grpId="0" autoUpdateAnimBg="0"/>
      <p:bldP spid="115736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bdélník 2"/>
          <p:cNvSpPr>
            <a:spLocks noChangeArrowheads="1"/>
          </p:cNvSpPr>
          <p:nvPr/>
        </p:nvSpPr>
        <p:spPr bwMode="auto">
          <a:xfrm>
            <a:off x="241762" y="387985"/>
            <a:ext cx="11480800" cy="578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3600" b="1" dirty="0">
                <a:solidFill>
                  <a:srgbClr val="CC0000"/>
                </a:solidFill>
                <a:latin typeface="Arial" panose="020B0604020202020204" pitchFamily="34" charset="0"/>
              </a:rPr>
              <a:t>Použité obrázky: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3600" b="1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Barr</a:t>
            </a:r>
            <a:r>
              <a:rPr lang="cs-CZ" altLang="cs-CZ" sz="2400" b="1" dirty="0">
                <a:latin typeface="Arial" panose="020B0604020202020204" pitchFamily="34" charset="0"/>
              </a:rPr>
              <a:t>, L.M., </a:t>
            </a:r>
            <a:r>
              <a:rPr lang="cs-CZ" altLang="cs-CZ" sz="2400" b="1" dirty="0" err="1">
                <a:latin typeface="Arial" panose="020B0604020202020204" pitchFamily="34" charset="0"/>
              </a:rPr>
              <a:t>Kiernan</a:t>
            </a:r>
            <a:r>
              <a:rPr lang="cs-CZ" altLang="cs-CZ" sz="2400" b="1" dirty="0">
                <a:latin typeface="Arial" panose="020B0604020202020204" pitchFamily="34" charset="0"/>
              </a:rPr>
              <a:t>, J.A. (1983): </a:t>
            </a:r>
            <a:r>
              <a:rPr lang="cs-CZ" altLang="cs-CZ" sz="2400" dirty="0" err="1">
                <a:latin typeface="Arial" panose="020B0604020202020204" pitchFamily="34" charset="0"/>
              </a:rPr>
              <a:t>The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Human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Nervous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System</a:t>
            </a:r>
            <a:r>
              <a:rPr lang="cs-CZ" altLang="cs-CZ" sz="2400" dirty="0">
                <a:latin typeface="Arial" panose="020B0604020202020204" pitchFamily="34" charset="0"/>
              </a:rPr>
              <a:t>. 4th </a:t>
            </a:r>
            <a:r>
              <a:rPr lang="cs-CZ" altLang="cs-CZ" sz="2400" dirty="0" err="1">
                <a:latin typeface="Arial" panose="020B0604020202020204" pitchFamily="34" charset="0"/>
              </a:rPr>
              <a:t>edition</a:t>
            </a:r>
            <a:r>
              <a:rPr lang="cs-CZ" altLang="cs-CZ" sz="2400" dirty="0">
                <a:latin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</a:rPr>
              <a:t>Harper</a:t>
            </a:r>
            <a:r>
              <a:rPr lang="cs-CZ" altLang="cs-CZ" sz="2400" dirty="0">
                <a:latin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</a:rPr>
              <a:t>Row</a:t>
            </a:r>
            <a:r>
              <a:rPr lang="cs-CZ" altLang="cs-CZ" sz="2400" dirty="0">
                <a:latin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</a:rPr>
              <a:t>Publishers</a:t>
            </a:r>
            <a:r>
              <a:rPr lang="cs-CZ" altLang="cs-CZ" sz="2400" dirty="0">
                <a:latin typeface="Arial" panose="020B0604020202020204" pitchFamily="34" charset="0"/>
              </a:rPr>
              <a:t>, Philadelphia.</a:t>
            </a: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Čihák, R. (2016): </a:t>
            </a:r>
            <a:r>
              <a:rPr lang="cs-CZ" altLang="cs-CZ" sz="2400" dirty="0">
                <a:latin typeface="Arial" panose="020B0604020202020204" pitchFamily="34" charset="0"/>
              </a:rPr>
              <a:t>Anatomie 3. </a:t>
            </a:r>
            <a:r>
              <a:rPr lang="cs-CZ" altLang="cs-CZ" sz="2400" dirty="0" err="1">
                <a:latin typeface="Arial" panose="020B0604020202020204" pitchFamily="34" charset="0"/>
              </a:rPr>
              <a:t>Grada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Gilroy</a:t>
            </a:r>
            <a:r>
              <a:rPr lang="cs-CZ" altLang="cs-CZ" sz="2400" b="1" dirty="0">
                <a:latin typeface="Arial" panose="020B0604020202020204" pitchFamily="34" charset="0"/>
              </a:rPr>
              <a:t>, A. M. et al. (2009):</a:t>
            </a:r>
            <a:r>
              <a:rPr lang="cs-CZ" altLang="cs-CZ" sz="2400" dirty="0">
                <a:latin typeface="Arial" panose="020B0604020202020204" pitchFamily="34" charset="0"/>
              </a:rPr>
              <a:t> Atlas </a:t>
            </a:r>
            <a:r>
              <a:rPr lang="cs-CZ" altLang="cs-CZ" sz="2400" dirty="0" err="1">
                <a:latin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</a:rPr>
              <a:t> Anatomy. </a:t>
            </a:r>
            <a:r>
              <a:rPr lang="cs-CZ" altLang="cs-CZ" sz="2400" dirty="0" err="1">
                <a:latin typeface="Arial" panose="020B0604020202020204" pitchFamily="34" charset="0"/>
              </a:rPr>
              <a:t>Thieme</a:t>
            </a:r>
            <a:r>
              <a:rPr lang="cs-CZ" altLang="cs-CZ" sz="2400" dirty="0">
                <a:latin typeface="Arial" panose="020B0604020202020204" pitchFamily="34" charset="0"/>
              </a:rPr>
              <a:t> New York, Stuttgart.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Moore</a:t>
            </a:r>
            <a:r>
              <a:rPr lang="cs-CZ" altLang="cs-CZ" sz="2400" b="1" dirty="0">
                <a:latin typeface="Arial" panose="020B0604020202020204" pitchFamily="34" charset="0"/>
              </a:rPr>
              <a:t>, K. L. (1992):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Clinical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oriented</a:t>
            </a:r>
            <a:r>
              <a:rPr lang="cs-CZ" altLang="cs-CZ" sz="2400" dirty="0">
                <a:latin typeface="Arial" panose="020B0604020202020204" pitchFamily="34" charset="0"/>
              </a:rPr>
              <a:t> anatomy. </a:t>
            </a:r>
            <a:r>
              <a:rPr lang="cs-CZ" altLang="cs-CZ" sz="2400" dirty="0" err="1">
                <a:latin typeface="Arial" panose="020B0604020202020204" pitchFamily="34" charset="0"/>
              </a:rPr>
              <a:t>Third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edition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Williams</a:t>
            </a:r>
            <a:r>
              <a:rPr lang="en-US" altLang="cs-CZ" sz="2400" dirty="0">
                <a:latin typeface="Arial" panose="020B0604020202020204" pitchFamily="34" charset="0"/>
              </a:rPr>
              <a:t>&amp;</a:t>
            </a:r>
            <a:r>
              <a:rPr lang="cs-CZ" altLang="cs-CZ" sz="2400" dirty="0">
                <a:latin typeface="Arial" panose="020B0604020202020204" pitchFamily="34" charset="0"/>
              </a:rPr>
              <a:t>Wilkins, A </a:t>
            </a:r>
            <a:r>
              <a:rPr lang="cs-CZ" altLang="cs-CZ" sz="2400" dirty="0" err="1">
                <a:latin typeface="Arial" panose="020B0604020202020204" pitchFamily="34" charset="0"/>
              </a:rPr>
              <a:t>Waverly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Company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Putz</a:t>
            </a:r>
            <a:r>
              <a:rPr lang="cs-CZ" altLang="cs-CZ" sz="2400" b="1" dirty="0">
                <a:latin typeface="Arial" panose="020B0604020202020204" pitchFamily="34" charset="0"/>
              </a:rPr>
              <a:t>, R. (2008): </a:t>
            </a:r>
            <a:r>
              <a:rPr lang="cs-CZ" altLang="cs-CZ" sz="2400" dirty="0">
                <a:latin typeface="Arial" panose="020B0604020202020204" pitchFamily="34" charset="0"/>
              </a:rPr>
              <a:t>Atlas </a:t>
            </a:r>
            <a:r>
              <a:rPr lang="cs-CZ" altLang="cs-CZ" sz="2400" dirty="0" err="1">
                <a:latin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Human</a:t>
            </a:r>
            <a:r>
              <a:rPr lang="cs-CZ" altLang="cs-CZ" sz="2400" dirty="0">
                <a:latin typeface="Arial" panose="020B0604020202020204" pitchFamily="34" charset="0"/>
              </a:rPr>
              <a:t> Anatomy </a:t>
            </a:r>
            <a:r>
              <a:rPr lang="cs-CZ" altLang="cs-CZ" sz="2400" dirty="0" err="1">
                <a:latin typeface="Arial" panose="020B0604020202020204" pitchFamily="34" charset="0"/>
              </a:rPr>
              <a:t>Sobotta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Elsevier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Books</a:t>
            </a:r>
            <a:r>
              <a:rPr lang="cs-CZ" altLang="cs-CZ" sz="2400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Rohen</a:t>
            </a:r>
            <a:r>
              <a:rPr lang="cs-CZ" altLang="cs-CZ" sz="2400" b="1" dirty="0">
                <a:latin typeface="Arial" panose="020B0604020202020204" pitchFamily="34" charset="0"/>
              </a:rPr>
              <a:t>, J.W., </a:t>
            </a:r>
            <a:r>
              <a:rPr lang="cs-CZ" altLang="cs-CZ" sz="2400" b="1" dirty="0" err="1">
                <a:latin typeface="Arial" panose="020B0604020202020204" pitchFamily="34" charset="0"/>
              </a:rPr>
              <a:t>Yokochi</a:t>
            </a:r>
            <a:r>
              <a:rPr lang="cs-CZ" altLang="cs-CZ" sz="2400" b="1" dirty="0">
                <a:latin typeface="Arial" panose="020B0604020202020204" pitchFamily="34" charset="0"/>
              </a:rPr>
              <a:t>, Ch. (1988): </a:t>
            </a:r>
            <a:r>
              <a:rPr lang="cs-CZ" altLang="cs-CZ" sz="2400" dirty="0" err="1">
                <a:latin typeface="Arial" panose="020B0604020202020204" pitchFamily="34" charset="0"/>
              </a:rPr>
              <a:t>Anatómia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</a:rPr>
              <a:t>človeka</a:t>
            </a:r>
            <a:r>
              <a:rPr lang="cs-CZ" altLang="cs-CZ" sz="2400" dirty="0">
                <a:latin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</a:rPr>
              <a:t>Schattauer</a:t>
            </a:r>
            <a:r>
              <a:rPr lang="cs-CZ" altLang="cs-CZ" sz="2400" dirty="0">
                <a:latin typeface="Arial" panose="020B0604020202020204" pitchFamily="34" charset="0"/>
              </a:rPr>
              <a:t> Stuttgart- New York.</a:t>
            </a:r>
          </a:p>
        </p:txBody>
      </p:sp>
    </p:spTree>
    <p:extLst>
      <p:ext uri="{BB962C8B-B14F-4D97-AF65-F5344CB8AC3E}">
        <p14:creationId xmlns:p14="http://schemas.microsoft.com/office/powerpoint/2010/main" val="1006073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15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613671" y="430145"/>
            <a:ext cx="8836843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ZÁKLADNÍ SCHÉMA ČINNOSTI NERVOVÉ SOUSTAVY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631951" y="1412876"/>
            <a:ext cx="2238375" cy="9556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167BE0"/>
                </a:solidFill>
              </a:rPr>
              <a:t>Receptor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nervová zakončení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smyslové orgány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4511676" y="1412875"/>
            <a:ext cx="2633663" cy="1016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chemeClr val="tx1"/>
                </a:solidFill>
              </a:rPr>
              <a:t>Centrum reflexu</a:t>
            </a:r>
          </a:p>
          <a:p>
            <a:pPr eaLnBrk="1" hangingPunct="1"/>
            <a:r>
              <a:rPr lang="cs-CZ" altLang="cs-CZ" sz="2000">
                <a:solidFill>
                  <a:schemeClr val="tx1"/>
                </a:solidFill>
              </a:rPr>
              <a:t>CNS (mozek, mícha)</a:t>
            </a:r>
          </a:p>
          <a:p>
            <a:pPr eaLnBrk="1" hangingPunct="1"/>
            <a:r>
              <a:rPr lang="cs-CZ" altLang="cs-CZ" sz="200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7824789" y="1341438"/>
            <a:ext cx="3783011" cy="1504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FF0000"/>
                </a:solidFill>
              </a:rPr>
              <a:t>Efektor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příčně pruhovaná svalovina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hladká svalovina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srdeční svalovina</a:t>
            </a:r>
          </a:p>
          <a:p>
            <a:pPr eaLnBrk="1" hangingPunct="1"/>
            <a:r>
              <a:rPr lang="cs-CZ" altLang="cs-CZ" sz="1800" dirty="0">
                <a:solidFill>
                  <a:schemeClr val="tx1"/>
                </a:solidFill>
              </a:rPr>
              <a:t>žlázy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4779963" y="34480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 b="0">
              <a:solidFill>
                <a:schemeClr val="tx1"/>
              </a:solidFill>
            </a:endParaRPr>
          </a:p>
        </p:txBody>
      </p:sp>
      <p:sp>
        <p:nvSpPr>
          <p:cNvPr id="4103" name="AutoShape 8"/>
          <p:cNvSpPr>
            <a:spLocks noChangeArrowheads="1"/>
          </p:cNvSpPr>
          <p:nvPr/>
        </p:nvSpPr>
        <p:spPr bwMode="auto">
          <a:xfrm>
            <a:off x="3935413" y="1700213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6651625" y="344805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 b="0">
              <a:solidFill>
                <a:schemeClr val="tx1"/>
              </a:solidFill>
            </a:endParaRPr>
          </a:p>
        </p:txBody>
      </p:sp>
      <p:sp>
        <p:nvSpPr>
          <p:cNvPr id="4105" name="AutoShape 10"/>
          <p:cNvSpPr>
            <a:spLocks noChangeArrowheads="1"/>
          </p:cNvSpPr>
          <p:nvPr/>
        </p:nvSpPr>
        <p:spPr bwMode="auto">
          <a:xfrm>
            <a:off x="7175501" y="1700213"/>
            <a:ext cx="576263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1919289" y="4005264"/>
            <a:ext cx="3967753" cy="6463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 err="1">
                <a:solidFill>
                  <a:srgbClr val="167BE0"/>
                </a:solidFill>
              </a:rPr>
              <a:t>Sensorické</a:t>
            </a:r>
            <a:r>
              <a:rPr lang="cs-CZ" altLang="cs-CZ" sz="1800" dirty="0">
                <a:solidFill>
                  <a:srgbClr val="167BE0"/>
                </a:solidFill>
              </a:rPr>
              <a:t>/senzitivní (dostředivé, </a:t>
            </a:r>
          </a:p>
          <a:p>
            <a:pPr eaLnBrk="1" hangingPunct="1"/>
            <a:r>
              <a:rPr lang="cs-CZ" altLang="cs-CZ" sz="1800" dirty="0">
                <a:solidFill>
                  <a:srgbClr val="167BE0"/>
                </a:solidFill>
              </a:rPr>
              <a:t>centripetální neurony)</a:t>
            </a:r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6816725" y="44370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 b="0">
              <a:solidFill>
                <a:schemeClr val="tx1"/>
              </a:solidFill>
            </a:endParaRPr>
          </a:p>
        </p:txBody>
      </p:sp>
      <p:sp>
        <p:nvSpPr>
          <p:cNvPr id="4108" name="Line 13"/>
          <p:cNvSpPr>
            <a:spLocks noChangeShapeType="1"/>
          </p:cNvSpPr>
          <p:nvPr/>
        </p:nvSpPr>
        <p:spPr bwMode="auto">
          <a:xfrm>
            <a:off x="4151313" y="2060576"/>
            <a:ext cx="0" cy="1584325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9" name="Line 14"/>
          <p:cNvSpPr>
            <a:spLocks noChangeShapeType="1"/>
          </p:cNvSpPr>
          <p:nvPr/>
        </p:nvSpPr>
        <p:spPr bwMode="auto">
          <a:xfrm>
            <a:off x="7535863" y="2205039"/>
            <a:ext cx="0" cy="158432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0" name="Text Box 15"/>
          <p:cNvSpPr txBox="1">
            <a:spLocks noChangeArrowheads="1"/>
          </p:cNvSpPr>
          <p:nvPr/>
        </p:nvSpPr>
        <p:spPr bwMode="auto">
          <a:xfrm>
            <a:off x="6383339" y="3933826"/>
            <a:ext cx="4350922" cy="650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>
                <a:solidFill>
                  <a:srgbClr val="FF0000"/>
                </a:solidFill>
              </a:rPr>
              <a:t>Motorické (odstředivé, centrifugální</a:t>
            </a:r>
          </a:p>
          <a:p>
            <a:pPr eaLnBrk="1" hangingPunct="1"/>
            <a:r>
              <a:rPr lang="cs-CZ" altLang="cs-CZ" sz="1800" dirty="0">
                <a:solidFill>
                  <a:srgbClr val="FF0000"/>
                </a:solidFill>
              </a:rPr>
              <a:t>neurony)</a:t>
            </a:r>
          </a:p>
        </p:txBody>
      </p:sp>
      <p:sp>
        <p:nvSpPr>
          <p:cNvPr id="4111" name="Text Box 16"/>
          <p:cNvSpPr txBox="1">
            <a:spLocks noChangeArrowheads="1"/>
          </p:cNvSpPr>
          <p:nvPr/>
        </p:nvSpPr>
        <p:spPr bwMode="auto">
          <a:xfrm>
            <a:off x="1613671" y="5129969"/>
            <a:ext cx="9688510" cy="6771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>
                <a:solidFill>
                  <a:srgbClr val="FFFF00"/>
                </a:solidFill>
              </a:rPr>
              <a:t>                                        </a:t>
            </a:r>
            <a:r>
              <a:rPr lang="cs-CZ" altLang="cs-CZ" sz="2000" dirty="0">
                <a:solidFill>
                  <a:schemeClr val="tx1"/>
                </a:solidFill>
              </a:rPr>
              <a:t>Periferní nervová soustava (PNS)</a:t>
            </a:r>
          </a:p>
          <a:p>
            <a:pPr eaLnBrk="1" hangingPunct="1"/>
            <a:r>
              <a:rPr lang="cs-CZ" altLang="cs-CZ" sz="1800" b="0" dirty="0">
                <a:solidFill>
                  <a:schemeClr val="tx1"/>
                </a:solidFill>
              </a:rPr>
              <a:t>      = míšní (31 párů), hlavové (1-12) a autonomní nervy (</a:t>
            </a:r>
            <a:r>
              <a:rPr lang="cs-CZ" altLang="cs-CZ" sz="1800" b="0" dirty="0" err="1">
                <a:solidFill>
                  <a:schemeClr val="tx1"/>
                </a:solidFill>
              </a:rPr>
              <a:t>sympathicus</a:t>
            </a:r>
            <a:r>
              <a:rPr lang="cs-CZ" altLang="cs-CZ" sz="1800" b="0" dirty="0">
                <a:solidFill>
                  <a:schemeClr val="tx1"/>
                </a:solidFill>
              </a:rPr>
              <a:t> a </a:t>
            </a:r>
            <a:r>
              <a:rPr lang="cs-CZ" altLang="cs-CZ" sz="1800" b="0" dirty="0" err="1">
                <a:solidFill>
                  <a:schemeClr val="tx1"/>
                </a:solidFill>
              </a:rPr>
              <a:t>parasympathicus</a:t>
            </a:r>
            <a:r>
              <a:rPr lang="cs-CZ" altLang="cs-CZ" sz="1800" b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112" name="Line 18"/>
          <p:cNvSpPr>
            <a:spLocks noChangeShapeType="1"/>
          </p:cNvSpPr>
          <p:nvPr/>
        </p:nvSpPr>
        <p:spPr bwMode="auto">
          <a:xfrm>
            <a:off x="5087939" y="4652963"/>
            <a:ext cx="504825" cy="360362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13" name="Line 19"/>
          <p:cNvSpPr>
            <a:spLocks noChangeShapeType="1"/>
          </p:cNvSpPr>
          <p:nvPr/>
        </p:nvSpPr>
        <p:spPr bwMode="auto">
          <a:xfrm flipH="1">
            <a:off x="6600825" y="4652963"/>
            <a:ext cx="503238" cy="3603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744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749550" y="382588"/>
            <a:ext cx="6070444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ROZDĚLENÍ NERVOVÉHO SYSTÉMU</a:t>
            </a:r>
            <a:endParaRPr lang="en-US" altLang="cs-CZ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00932" y="1425718"/>
            <a:ext cx="11874500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8001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2573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7145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717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cs-CZ" altLang="cs-CZ" u="sng" dirty="0">
                <a:solidFill>
                  <a:srgbClr val="C00000"/>
                </a:solidFill>
              </a:rPr>
              <a:t>Centrální</a:t>
            </a:r>
            <a:r>
              <a:rPr lang="cs-CZ" altLang="cs-CZ" dirty="0">
                <a:solidFill>
                  <a:srgbClr val="C00000"/>
                </a:solidFill>
              </a:rPr>
              <a:t>  (CNS) </a:t>
            </a:r>
            <a:r>
              <a:rPr lang="cs-CZ" altLang="cs-CZ" dirty="0">
                <a:solidFill>
                  <a:schemeClr val="tx1"/>
                </a:solidFill>
              </a:rPr>
              <a:t>– </a:t>
            </a:r>
            <a:r>
              <a:rPr lang="cs-CZ" altLang="cs-CZ" dirty="0">
                <a:solidFill>
                  <a:srgbClr val="C00000"/>
                </a:solidFill>
              </a:rPr>
              <a:t>(koncový mozek, mozkový kmen, hřbetní mícha)  </a:t>
            </a:r>
            <a:endParaRPr lang="cs-CZ" altLang="cs-CZ" dirty="0">
              <a:solidFill>
                <a:schemeClr val="tx1"/>
              </a:solidFill>
            </a:endParaRPr>
          </a:p>
          <a:p>
            <a:pPr marL="0" indent="0" eaLnBrk="1" hangingPunct="1"/>
            <a:endParaRPr lang="cs-CZ" altLang="cs-CZ" dirty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cs-CZ" altLang="cs-CZ" dirty="0">
                <a:solidFill>
                  <a:schemeClr val="tx1"/>
                </a:solidFill>
              </a:rPr>
              <a:t>Struktura:</a:t>
            </a:r>
          </a:p>
          <a:p>
            <a:pPr marL="360000" lvl="2" eaLnBrk="1" hangingPunct="1"/>
            <a:r>
              <a:rPr lang="cs-CZ" altLang="cs-CZ" i="1" dirty="0">
                <a:solidFill>
                  <a:schemeClr val="tx1"/>
                </a:solidFill>
              </a:rPr>
              <a:t>  </a:t>
            </a:r>
            <a:r>
              <a:rPr lang="cs-CZ" altLang="cs-CZ" i="1" dirty="0" err="1">
                <a:solidFill>
                  <a:schemeClr val="tx1"/>
                </a:solidFill>
              </a:rPr>
              <a:t>Substantia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i="1" dirty="0" err="1">
                <a:solidFill>
                  <a:schemeClr val="tx1"/>
                </a:solidFill>
              </a:rPr>
              <a:t>grisea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(šedá hmota) </a:t>
            </a:r>
          </a:p>
          <a:p>
            <a:pPr marL="17100" lvl="2" indent="0"/>
            <a:r>
              <a:rPr lang="cs-CZ" altLang="cs-CZ" sz="1400" dirty="0">
                <a:solidFill>
                  <a:schemeClr val="tx1"/>
                </a:solidFill>
              </a:rPr>
              <a:t>    perikaryony a </a:t>
            </a:r>
            <a:r>
              <a:rPr lang="cs-CZ" altLang="cs-CZ" sz="1400" dirty="0" err="1">
                <a:solidFill>
                  <a:schemeClr val="tx1"/>
                </a:solidFill>
              </a:rPr>
              <a:t>neuropil</a:t>
            </a:r>
            <a:r>
              <a:rPr lang="cs-CZ" altLang="cs-CZ" sz="1400" dirty="0">
                <a:solidFill>
                  <a:schemeClr val="tx1"/>
                </a:solidFill>
              </a:rPr>
              <a:t> (</a:t>
            </a:r>
            <a:r>
              <a:rPr lang="cs-CZ" altLang="cs-CZ" sz="1400" dirty="0" err="1">
                <a:solidFill>
                  <a:srgbClr val="C00000"/>
                </a:solidFill>
              </a:rPr>
              <a:t>cortex</a:t>
            </a:r>
            <a:r>
              <a:rPr lang="cs-CZ" altLang="cs-CZ" sz="1400" dirty="0">
                <a:solidFill>
                  <a:schemeClr val="tx1"/>
                </a:solidFill>
              </a:rPr>
              <a:t>=mozková kůra, </a:t>
            </a:r>
            <a:r>
              <a:rPr lang="cs-CZ" altLang="cs-CZ" sz="1400" dirty="0" err="1">
                <a:solidFill>
                  <a:srgbClr val="C00000"/>
                </a:solidFill>
              </a:rPr>
              <a:t>nuclei</a:t>
            </a:r>
            <a:r>
              <a:rPr lang="cs-CZ" altLang="cs-CZ" sz="1400" dirty="0">
                <a:solidFill>
                  <a:schemeClr val="tx1"/>
                </a:solidFill>
              </a:rPr>
              <a:t>=jádra=</a:t>
            </a:r>
            <a:r>
              <a:rPr lang="cs-CZ" altLang="cs-CZ" sz="1400" dirty="0">
                <a:solidFill>
                  <a:srgbClr val="C00000"/>
                </a:solidFill>
              </a:rPr>
              <a:t>nakupení těl </a:t>
            </a:r>
            <a:r>
              <a:rPr lang="cs-CZ" altLang="cs-CZ" sz="1400" dirty="0">
                <a:solidFill>
                  <a:schemeClr val="tx1"/>
                </a:solidFill>
              </a:rPr>
              <a:t>nervových buněk)</a:t>
            </a:r>
          </a:p>
          <a:p>
            <a:pPr marL="17100" lvl="2" indent="0"/>
            <a:r>
              <a:rPr lang="cs-CZ" altLang="cs-CZ" sz="1400" dirty="0">
                <a:solidFill>
                  <a:schemeClr val="tx1"/>
                </a:solidFill>
              </a:rPr>
              <a:t>   </a:t>
            </a:r>
            <a:r>
              <a:rPr lang="cs-CZ" altLang="cs-CZ" i="1" dirty="0" err="1">
                <a:solidFill>
                  <a:schemeClr val="tx1"/>
                </a:solidFill>
              </a:rPr>
              <a:t>Substantia</a:t>
            </a:r>
            <a:r>
              <a:rPr lang="cs-CZ" altLang="cs-CZ" i="1" dirty="0">
                <a:solidFill>
                  <a:schemeClr val="tx1"/>
                </a:solidFill>
              </a:rPr>
              <a:t> alba </a:t>
            </a:r>
            <a:r>
              <a:rPr lang="cs-CZ" altLang="cs-CZ" dirty="0">
                <a:solidFill>
                  <a:schemeClr val="tx1"/>
                </a:solidFill>
              </a:rPr>
              <a:t>(bílá hmota) </a:t>
            </a:r>
            <a:r>
              <a:rPr lang="cs-CZ" altLang="cs-CZ" sz="1400" dirty="0">
                <a:solidFill>
                  <a:schemeClr val="tx1"/>
                </a:solidFill>
              </a:rPr>
              <a:t>– </a:t>
            </a:r>
            <a:r>
              <a:rPr lang="cs-CZ" altLang="cs-CZ" sz="1400" dirty="0" err="1">
                <a:solidFill>
                  <a:schemeClr val="tx1"/>
                </a:solidFill>
              </a:rPr>
              <a:t>myelinizovaná</a:t>
            </a:r>
            <a:r>
              <a:rPr lang="cs-CZ" altLang="cs-CZ" sz="1400" dirty="0">
                <a:solidFill>
                  <a:schemeClr val="tx1"/>
                </a:solidFill>
              </a:rPr>
              <a:t> nervová </a:t>
            </a:r>
            <a:r>
              <a:rPr lang="cs-CZ" altLang="cs-CZ" sz="1400" dirty="0">
                <a:solidFill>
                  <a:srgbClr val="C00000"/>
                </a:solidFill>
              </a:rPr>
              <a:t>vlákna</a:t>
            </a:r>
          </a:p>
          <a:p>
            <a:pPr eaLnBrk="1" hangingPunct="1"/>
            <a:endParaRPr lang="cs-CZ" altLang="cs-CZ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dirty="0">
                <a:solidFill>
                  <a:srgbClr val="C00000"/>
                </a:solidFill>
              </a:rPr>
              <a:t>2. </a:t>
            </a:r>
            <a:r>
              <a:rPr lang="cs-CZ" altLang="cs-CZ" u="sng" dirty="0">
                <a:solidFill>
                  <a:srgbClr val="C00000"/>
                </a:solidFill>
              </a:rPr>
              <a:t>Periferní NS</a:t>
            </a:r>
            <a:r>
              <a:rPr lang="cs-CZ" altLang="cs-CZ" dirty="0">
                <a:solidFill>
                  <a:srgbClr val="C00000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– míšní, hlavové a autonomní nervy (</a:t>
            </a:r>
            <a:r>
              <a:rPr lang="cs-CZ" altLang="cs-CZ" dirty="0">
                <a:solidFill>
                  <a:srgbClr val="0070C0"/>
                </a:solidFill>
              </a:rPr>
              <a:t>senzitivní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>
                <a:solidFill>
                  <a:srgbClr val="FF0000"/>
                </a:solidFill>
              </a:rPr>
              <a:t>motorické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>
                <a:solidFill>
                  <a:srgbClr val="0070C0"/>
                </a:solidFill>
              </a:rPr>
              <a:t>smí</a:t>
            </a:r>
            <a:r>
              <a:rPr lang="cs-CZ" altLang="cs-CZ" dirty="0">
                <a:solidFill>
                  <a:srgbClr val="FF0000"/>
                </a:solidFill>
              </a:rPr>
              <a:t>šené</a:t>
            </a:r>
            <a:r>
              <a:rPr lang="cs-CZ" altLang="cs-CZ" dirty="0">
                <a:solidFill>
                  <a:schemeClr val="tx1"/>
                </a:solidFill>
              </a:rPr>
              <a:t>) </a:t>
            </a:r>
            <a:r>
              <a:rPr lang="cs-CZ" altLang="cs-CZ" u="sng" dirty="0">
                <a:solidFill>
                  <a:srgbClr val="C00000"/>
                </a:solidFill>
              </a:rPr>
              <a:t>svazky</a:t>
            </a:r>
            <a:r>
              <a:rPr lang="cs-CZ" altLang="cs-CZ" dirty="0">
                <a:solidFill>
                  <a:schemeClr val="tx1"/>
                </a:solidFill>
              </a:rPr>
              <a:t> nervových vláken </a:t>
            </a:r>
          </a:p>
          <a:p>
            <a:pPr lvl="1" eaLnBrk="1" hangingPunct="1"/>
            <a:r>
              <a:rPr lang="cs-CZ" altLang="cs-CZ" dirty="0"/>
              <a:t>                                              </a:t>
            </a:r>
          </a:p>
          <a:p>
            <a:pPr lvl="1" eaLnBrk="1" hangingPunct="1"/>
            <a:r>
              <a:rPr lang="cs-CZ" altLang="cs-CZ" dirty="0"/>
              <a:t>                                                   </a:t>
            </a:r>
          </a:p>
        </p:txBody>
      </p:sp>
      <p:pic>
        <p:nvPicPr>
          <p:cNvPr id="15364" name="Picture 6" descr="ner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30" y="4439006"/>
            <a:ext cx="3692149" cy="241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84" y="0"/>
            <a:ext cx="177793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51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474914" y="373064"/>
            <a:ext cx="6721475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FFF00"/>
                </a:solidFill>
              </a:rPr>
              <a:t>        </a:t>
            </a:r>
            <a:r>
              <a:rPr lang="cs-CZ" altLang="cs-CZ" sz="2800" b="1" dirty="0">
                <a:solidFill>
                  <a:srgbClr val="C00000"/>
                </a:solidFill>
              </a:rPr>
              <a:t>CNS – centrální nervová soustava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19919" y="1196975"/>
            <a:ext cx="11366339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>
                <a:solidFill>
                  <a:srgbClr val="C00000"/>
                </a:solidFill>
              </a:rPr>
              <a:t>Mozek</a:t>
            </a:r>
            <a:r>
              <a:rPr lang="cs-CZ" altLang="cs-CZ" sz="2000" b="1" dirty="0">
                <a:solidFill>
                  <a:srgbClr val="C00000"/>
                </a:solidFill>
              </a:rPr>
              <a:t> (cerebrum, </a:t>
            </a:r>
            <a:r>
              <a:rPr lang="cs-CZ" altLang="cs-CZ" sz="2000" b="1" dirty="0" err="1">
                <a:solidFill>
                  <a:srgbClr val="C00000"/>
                </a:solidFill>
              </a:rPr>
              <a:t>encephalon</a:t>
            </a:r>
            <a:r>
              <a:rPr lang="cs-CZ" altLang="cs-CZ" sz="2000" b="1" dirty="0">
                <a:solidFill>
                  <a:srgbClr val="C000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Složité seskupení nejvyšších nervových ústředí.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Průměrná váha mozku = 1300g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/>
              <a:t>Rozdělení mozku</a:t>
            </a:r>
            <a:r>
              <a:rPr lang="cs-CZ" altLang="cs-CZ" sz="20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prodloužená mícha </a:t>
            </a:r>
            <a:r>
              <a:rPr lang="cs-CZ" altLang="cs-CZ" sz="2000" b="1" i="1" dirty="0">
                <a:solidFill>
                  <a:schemeClr val="bg1"/>
                </a:solidFill>
              </a:rPr>
              <a:t>(</a:t>
            </a:r>
            <a:r>
              <a:rPr lang="cs-CZ" altLang="cs-CZ" sz="2000" b="1" i="1" dirty="0"/>
              <a:t>(</a:t>
            </a:r>
            <a:r>
              <a:rPr lang="cs-CZ" altLang="cs-CZ" sz="2000" b="1" i="1" dirty="0" err="1"/>
              <a:t>medulla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oblongata</a:t>
            </a:r>
            <a:r>
              <a:rPr lang="cs-CZ" altLang="cs-CZ" sz="2000" b="1" i="1" dirty="0"/>
              <a:t>)</a:t>
            </a:r>
            <a:r>
              <a:rPr lang="cs-CZ" altLang="cs-CZ" sz="2000" b="1" i="1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Varolův most  </a:t>
            </a:r>
            <a:r>
              <a:rPr lang="cs-CZ" altLang="cs-CZ" sz="2000" b="1" i="1" dirty="0"/>
              <a:t>(pons </a:t>
            </a:r>
            <a:r>
              <a:rPr lang="cs-CZ" altLang="cs-CZ" sz="2000" b="1" i="1" dirty="0" err="1"/>
              <a:t>Varoli</a:t>
            </a:r>
            <a:r>
              <a:rPr lang="cs-CZ" altLang="cs-CZ" sz="2000" b="1" i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mozeček </a:t>
            </a:r>
            <a:r>
              <a:rPr lang="cs-CZ" altLang="cs-CZ" sz="2000" b="1" i="1" dirty="0">
                <a:solidFill>
                  <a:schemeClr val="bg1"/>
                </a:solidFill>
              </a:rPr>
              <a:t>(</a:t>
            </a:r>
            <a:r>
              <a:rPr lang="cs-CZ" altLang="cs-CZ" sz="2000" b="1" i="1" dirty="0"/>
              <a:t>(cerebellum)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střední mozek </a:t>
            </a:r>
            <a:r>
              <a:rPr lang="cs-CZ" altLang="cs-CZ" sz="2000" b="1" i="1" dirty="0"/>
              <a:t>(</a:t>
            </a:r>
            <a:r>
              <a:rPr lang="cs-CZ" altLang="cs-CZ" sz="2000" b="1" i="1" dirty="0" err="1"/>
              <a:t>mesencephalon</a:t>
            </a:r>
            <a:r>
              <a:rPr lang="cs-CZ" altLang="cs-CZ" sz="2000" b="1" i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mezimozek</a:t>
            </a:r>
            <a:r>
              <a:rPr lang="cs-CZ" altLang="cs-CZ" sz="2000" b="1" dirty="0">
                <a:solidFill>
                  <a:schemeClr val="bg1"/>
                </a:solidFill>
              </a:rPr>
              <a:t>)</a:t>
            </a:r>
            <a:r>
              <a:rPr lang="cs-CZ" altLang="cs-CZ" sz="2000" b="1" dirty="0"/>
              <a:t> </a:t>
            </a:r>
            <a:r>
              <a:rPr lang="cs-CZ" altLang="cs-CZ" sz="2000" b="1" i="1" dirty="0"/>
              <a:t>(</a:t>
            </a:r>
            <a:r>
              <a:rPr lang="cs-CZ" altLang="cs-CZ" sz="2000" b="1" i="1" dirty="0" err="1"/>
              <a:t>diencephalon</a:t>
            </a:r>
            <a:r>
              <a:rPr lang="cs-CZ" altLang="cs-CZ" sz="2000" b="1" i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C00000"/>
                </a:solidFill>
              </a:rPr>
              <a:t>koncový mozek </a:t>
            </a:r>
            <a:r>
              <a:rPr lang="cs-CZ" altLang="cs-CZ" sz="2000" b="1" i="1" dirty="0"/>
              <a:t>(</a:t>
            </a:r>
            <a:r>
              <a:rPr lang="cs-CZ" altLang="cs-CZ" sz="2000" b="1" i="1" dirty="0" err="1"/>
              <a:t>telencephalon</a:t>
            </a:r>
            <a:r>
              <a:rPr lang="cs-CZ" altLang="cs-CZ" sz="2000" b="1" i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u="sng" dirty="0">
              <a:solidFill>
                <a:srgbClr val="99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66"/>
                </a:solidFill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solidFill>
                  <a:srgbClr val="C00000"/>
                </a:solidFill>
              </a:rPr>
              <a:t>Mozkový kmen </a:t>
            </a:r>
            <a:r>
              <a:rPr lang="cs-CZ" altLang="cs-CZ" sz="1400" b="1" u="sng" dirty="0"/>
              <a:t>(</a:t>
            </a:r>
            <a:r>
              <a:rPr lang="cs-CZ" altLang="cs-CZ" sz="1400" b="1" u="sng" dirty="0" err="1"/>
              <a:t>truncus</a:t>
            </a:r>
            <a:r>
              <a:rPr lang="cs-CZ" altLang="cs-CZ" sz="1400" b="1" u="sng" dirty="0"/>
              <a:t> </a:t>
            </a:r>
            <a:r>
              <a:rPr lang="cs-CZ" altLang="cs-CZ" sz="1400" b="1" u="sng" dirty="0" err="1"/>
              <a:t>cerebri</a:t>
            </a:r>
            <a:r>
              <a:rPr lang="cs-CZ" altLang="cs-CZ" sz="1400" b="1" u="sng" dirty="0"/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u="sng" dirty="0"/>
              <a:t>prodloužená mícha </a:t>
            </a:r>
            <a:r>
              <a:rPr lang="cs-CZ" altLang="cs-CZ" sz="1200" b="1" i="1" u="sng" dirty="0"/>
              <a:t>(</a:t>
            </a:r>
            <a:r>
              <a:rPr lang="cs-CZ" altLang="cs-CZ" sz="1200" b="1" i="1" u="sng" dirty="0" err="1"/>
              <a:t>medulla</a:t>
            </a:r>
            <a:r>
              <a:rPr lang="cs-CZ" altLang="cs-CZ" sz="1200" b="1" i="1" u="sng" dirty="0"/>
              <a:t> </a:t>
            </a:r>
            <a:r>
              <a:rPr lang="cs-CZ" altLang="cs-CZ" sz="1200" b="1" i="1" u="sng" dirty="0" err="1"/>
              <a:t>oblongata</a:t>
            </a:r>
            <a:r>
              <a:rPr lang="cs-CZ" altLang="cs-CZ" sz="1200" b="1" i="1" u="sng" dirty="0"/>
              <a:t>), </a:t>
            </a:r>
            <a:r>
              <a:rPr lang="cs-CZ" altLang="cs-CZ" sz="2000" b="1" u="sng" dirty="0"/>
              <a:t>Varolův most </a:t>
            </a:r>
            <a:r>
              <a:rPr lang="cs-CZ" altLang="cs-CZ" sz="1200" b="1" i="1" u="sng" dirty="0"/>
              <a:t>(pons </a:t>
            </a:r>
            <a:r>
              <a:rPr lang="cs-CZ" altLang="cs-CZ" sz="1200" b="1" i="1" u="sng" dirty="0" err="1"/>
              <a:t>Varoli</a:t>
            </a:r>
            <a:r>
              <a:rPr lang="cs-CZ" altLang="cs-CZ" sz="1200" b="1" i="1" u="sng" dirty="0"/>
              <a:t>), </a:t>
            </a:r>
            <a:r>
              <a:rPr lang="cs-CZ" altLang="cs-CZ" sz="2000" b="1" u="sng" dirty="0"/>
              <a:t>střední mozek</a:t>
            </a:r>
            <a:r>
              <a:rPr lang="cs-CZ" altLang="cs-CZ" sz="1200" b="1" i="1" u="sng" dirty="0"/>
              <a:t> (</a:t>
            </a:r>
            <a:r>
              <a:rPr lang="cs-CZ" altLang="cs-CZ" sz="1200" b="1" i="1" u="sng" dirty="0" err="1"/>
              <a:t>mesencephalon</a:t>
            </a:r>
            <a:r>
              <a:rPr lang="cs-CZ" altLang="cs-CZ" sz="1200" b="1" u="sng" dirty="0"/>
              <a:t>)</a:t>
            </a:r>
            <a:endParaRPr lang="cs-CZ" altLang="cs-CZ" sz="1200" dirty="0">
              <a:solidFill>
                <a:srgbClr val="FFFF00"/>
              </a:solidFill>
            </a:endParaRPr>
          </a:p>
        </p:txBody>
      </p:sp>
      <p:pic>
        <p:nvPicPr>
          <p:cNvPr id="3076" name="Picture 6" descr="Scan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708276"/>
            <a:ext cx="3168650" cy="243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69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759075" y="195046"/>
            <a:ext cx="574779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PERIFERNÍ NERVOVÝ SYSTÉM</a:t>
            </a:r>
            <a:endParaRPr lang="en-US" alt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7411" name="Picture 7" descr="kmenC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14" y="1743075"/>
            <a:ext cx="2962785" cy="287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746125" y="1063626"/>
            <a:ext cx="4029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/>
            <a:r>
              <a:rPr lang="cs-CZ" altLang="cs-CZ" dirty="0">
                <a:solidFill>
                  <a:schemeClr val="tx1"/>
                </a:solidFill>
              </a:rPr>
              <a:t>hlavové nervy - 12 párů</a:t>
            </a:r>
          </a:p>
        </p:txBody>
      </p:sp>
      <p:sp>
        <p:nvSpPr>
          <p:cNvPr id="17413" name="Rectangle 11"/>
          <p:cNvSpPr>
            <a:spLocks noChangeArrowheads="1"/>
          </p:cNvSpPr>
          <p:nvPr/>
        </p:nvSpPr>
        <p:spPr bwMode="auto">
          <a:xfrm>
            <a:off x="6383337" y="1035052"/>
            <a:ext cx="331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míšní nervy - 31 párů</a:t>
            </a:r>
          </a:p>
        </p:txBody>
      </p:sp>
      <p:pic>
        <p:nvPicPr>
          <p:cNvPr id="1741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1743075"/>
            <a:ext cx="3819525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0233" y="334008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I.     N. </a:t>
            </a:r>
            <a:r>
              <a:rPr lang="cs-CZ" b="1" dirty="0" err="1"/>
              <a:t>olfactorius</a:t>
            </a:r>
            <a:r>
              <a:rPr lang="cs-CZ" b="1" dirty="0"/>
              <a:t> (čichový)</a:t>
            </a:r>
          </a:p>
          <a:p>
            <a:r>
              <a:rPr lang="cs-CZ" b="1" dirty="0"/>
              <a:t>II.    N. </a:t>
            </a:r>
            <a:r>
              <a:rPr lang="cs-CZ" b="1" dirty="0" err="1"/>
              <a:t>opticus</a:t>
            </a:r>
            <a:r>
              <a:rPr lang="cs-CZ" b="1" dirty="0"/>
              <a:t> (zrakový)</a:t>
            </a:r>
          </a:p>
          <a:p>
            <a:r>
              <a:rPr lang="cs-CZ" b="1" dirty="0"/>
              <a:t>III.   N. </a:t>
            </a:r>
            <a:r>
              <a:rPr lang="cs-CZ" b="1" dirty="0" err="1"/>
              <a:t>oculomotorius</a:t>
            </a:r>
            <a:r>
              <a:rPr lang="cs-CZ" b="1" dirty="0"/>
              <a:t> (okohybný)</a:t>
            </a:r>
          </a:p>
          <a:p>
            <a:r>
              <a:rPr lang="cs-CZ" b="1" dirty="0"/>
              <a:t>IV.   N. </a:t>
            </a:r>
            <a:r>
              <a:rPr lang="cs-CZ" b="1" dirty="0" err="1"/>
              <a:t>trochlearis</a:t>
            </a:r>
            <a:r>
              <a:rPr lang="cs-CZ" b="1" dirty="0"/>
              <a:t> (kladkový)</a:t>
            </a:r>
          </a:p>
          <a:p>
            <a:r>
              <a:rPr lang="cs-CZ" b="1" dirty="0"/>
              <a:t>V.    N. trigeminus (trojklanný)</a:t>
            </a:r>
          </a:p>
          <a:p>
            <a:r>
              <a:rPr lang="cs-CZ" b="1" dirty="0"/>
              <a:t>VI.   N. </a:t>
            </a:r>
            <a:r>
              <a:rPr lang="cs-CZ" b="1" dirty="0" err="1"/>
              <a:t>abducens</a:t>
            </a:r>
            <a:r>
              <a:rPr lang="cs-CZ" b="1" dirty="0"/>
              <a:t> (odtažitý)</a:t>
            </a:r>
          </a:p>
          <a:p>
            <a:r>
              <a:rPr lang="cs-CZ" b="1" dirty="0"/>
              <a:t>VII.  N. </a:t>
            </a:r>
            <a:r>
              <a:rPr lang="cs-CZ" b="1" dirty="0" err="1"/>
              <a:t>facialis</a:t>
            </a:r>
            <a:r>
              <a:rPr lang="cs-CZ" b="1" dirty="0"/>
              <a:t> (lícní)</a:t>
            </a:r>
          </a:p>
          <a:p>
            <a:r>
              <a:rPr lang="cs-CZ" b="1" dirty="0"/>
              <a:t>VIII. N. </a:t>
            </a:r>
            <a:r>
              <a:rPr lang="cs-CZ" b="1" dirty="0" err="1"/>
              <a:t>vestibulocochlearis</a:t>
            </a:r>
            <a:r>
              <a:rPr lang="cs-CZ" b="1" dirty="0"/>
              <a:t> (rovnovážně-sluchový)</a:t>
            </a:r>
          </a:p>
          <a:p>
            <a:r>
              <a:rPr lang="cs-CZ" b="1" dirty="0"/>
              <a:t>IX.   N. </a:t>
            </a:r>
            <a:r>
              <a:rPr lang="cs-CZ" b="1" dirty="0" err="1"/>
              <a:t>glossopharyngeus</a:t>
            </a:r>
            <a:r>
              <a:rPr lang="cs-CZ" b="1" dirty="0"/>
              <a:t> (jazykohltanový)</a:t>
            </a:r>
          </a:p>
          <a:p>
            <a:r>
              <a:rPr lang="cs-CZ" b="1" dirty="0"/>
              <a:t>X.    N. vagus (bloudivý)</a:t>
            </a:r>
          </a:p>
          <a:p>
            <a:r>
              <a:rPr lang="cs-CZ" b="1" dirty="0"/>
              <a:t>XI.   N. </a:t>
            </a:r>
            <a:r>
              <a:rPr lang="cs-CZ" b="1" dirty="0" err="1"/>
              <a:t>accessorius</a:t>
            </a:r>
            <a:r>
              <a:rPr lang="cs-CZ" b="1" dirty="0"/>
              <a:t> (přídatný)</a:t>
            </a:r>
          </a:p>
          <a:p>
            <a:r>
              <a:rPr lang="cs-CZ" b="1" dirty="0"/>
              <a:t>XII.  N. </a:t>
            </a:r>
            <a:r>
              <a:rPr lang="cs-CZ" b="1" dirty="0" err="1"/>
              <a:t>hypoglossus</a:t>
            </a:r>
            <a:r>
              <a:rPr lang="cs-CZ" b="1" dirty="0"/>
              <a:t> (podjazykový)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091651" y="1743075"/>
            <a:ext cx="197011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Dorsální větve </a:t>
            </a:r>
          </a:p>
          <a:p>
            <a:r>
              <a:rPr lang="cs-CZ" b="1" dirty="0">
                <a:solidFill>
                  <a:srgbClr val="C00000"/>
                </a:solidFill>
              </a:rPr>
              <a:t>míšních nervů</a:t>
            </a:r>
          </a:p>
          <a:p>
            <a:r>
              <a:rPr lang="cs-CZ" sz="1400" b="1" dirty="0"/>
              <a:t>n. </a:t>
            </a:r>
            <a:r>
              <a:rPr lang="cs-CZ" sz="1400" b="1" dirty="0" err="1"/>
              <a:t>suboccipitalis</a:t>
            </a:r>
            <a:endParaRPr lang="cs-CZ" sz="1400" b="1" dirty="0"/>
          </a:p>
          <a:p>
            <a:r>
              <a:rPr lang="cs-CZ" sz="1400" b="1" dirty="0"/>
              <a:t>n. </a:t>
            </a:r>
            <a:r>
              <a:rPr lang="cs-CZ" sz="1400" b="1" dirty="0" err="1"/>
              <a:t>occipitalis</a:t>
            </a:r>
            <a:r>
              <a:rPr lang="cs-CZ" sz="1400" b="1" dirty="0"/>
              <a:t> major</a:t>
            </a:r>
          </a:p>
          <a:p>
            <a:r>
              <a:rPr lang="cs-CZ" sz="1400" b="1" dirty="0"/>
              <a:t>n. </a:t>
            </a:r>
            <a:r>
              <a:rPr lang="cs-CZ" sz="1400" b="1" dirty="0" err="1"/>
              <a:t>occipitalis</a:t>
            </a:r>
            <a:r>
              <a:rPr lang="cs-CZ" sz="1400" b="1" dirty="0"/>
              <a:t> </a:t>
            </a:r>
            <a:r>
              <a:rPr lang="cs-CZ" sz="1400" b="1" dirty="0" err="1"/>
              <a:t>tertius</a:t>
            </a:r>
            <a:endParaRPr lang="cs-CZ" sz="1400" b="1" dirty="0"/>
          </a:p>
          <a:p>
            <a:r>
              <a:rPr lang="cs-CZ" sz="1400" b="1" dirty="0" err="1"/>
              <a:t>nn</a:t>
            </a:r>
            <a:r>
              <a:rPr lang="cs-CZ" sz="1400" b="1" dirty="0"/>
              <a:t>. </a:t>
            </a:r>
            <a:r>
              <a:rPr lang="cs-CZ" sz="1400" b="1" dirty="0" err="1"/>
              <a:t>clunium</a:t>
            </a:r>
            <a:r>
              <a:rPr lang="cs-CZ" sz="1400" b="1" dirty="0"/>
              <a:t> </a:t>
            </a:r>
            <a:r>
              <a:rPr lang="cs-CZ" sz="1400" b="1" dirty="0" err="1"/>
              <a:t>superiores</a:t>
            </a:r>
            <a:endParaRPr lang="cs-CZ" sz="1400" b="1" dirty="0"/>
          </a:p>
          <a:p>
            <a:r>
              <a:rPr lang="cs-CZ" sz="1400" b="1" dirty="0" err="1"/>
              <a:t>nn</a:t>
            </a:r>
            <a:r>
              <a:rPr lang="cs-CZ" sz="1400" b="1" dirty="0"/>
              <a:t>. </a:t>
            </a:r>
            <a:r>
              <a:rPr lang="cs-CZ" sz="1400" b="1" dirty="0" err="1"/>
              <a:t>clunium</a:t>
            </a:r>
            <a:r>
              <a:rPr lang="cs-CZ" sz="1400" b="1" dirty="0"/>
              <a:t> medii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>
                <a:solidFill>
                  <a:srgbClr val="C00000"/>
                </a:solidFill>
              </a:rPr>
              <a:t>Ventrální větve</a:t>
            </a:r>
          </a:p>
          <a:p>
            <a:r>
              <a:rPr lang="cs-CZ" b="1" dirty="0">
                <a:solidFill>
                  <a:srgbClr val="C00000"/>
                </a:solidFill>
              </a:rPr>
              <a:t> míšních nervů</a:t>
            </a:r>
          </a:p>
          <a:p>
            <a:r>
              <a:rPr lang="cs-CZ" b="1" dirty="0"/>
              <a:t>Plexus </a:t>
            </a:r>
            <a:r>
              <a:rPr lang="cs-CZ" b="1" dirty="0" err="1"/>
              <a:t>cervicalis</a:t>
            </a:r>
            <a:endParaRPr lang="cs-CZ" b="1" dirty="0"/>
          </a:p>
          <a:p>
            <a:r>
              <a:rPr lang="cs-CZ" b="1" dirty="0"/>
              <a:t>Plexus </a:t>
            </a:r>
            <a:r>
              <a:rPr lang="cs-CZ" b="1" dirty="0" err="1"/>
              <a:t>brachialis</a:t>
            </a:r>
            <a:endParaRPr lang="cs-CZ" b="1" dirty="0"/>
          </a:p>
          <a:p>
            <a:r>
              <a:rPr lang="cs-CZ" b="1" dirty="0" err="1"/>
              <a:t>Nn</a:t>
            </a:r>
            <a:r>
              <a:rPr lang="cs-CZ" b="1" dirty="0"/>
              <a:t>. </a:t>
            </a:r>
            <a:r>
              <a:rPr lang="cs-CZ" b="1" dirty="0" err="1"/>
              <a:t>intercostales</a:t>
            </a:r>
            <a:endParaRPr lang="cs-CZ" b="1" dirty="0"/>
          </a:p>
          <a:p>
            <a:r>
              <a:rPr lang="cs-CZ" b="1" dirty="0"/>
              <a:t>Plexus </a:t>
            </a:r>
            <a:r>
              <a:rPr lang="cs-CZ" b="1" dirty="0" err="1"/>
              <a:t>lumbalis</a:t>
            </a:r>
            <a:endParaRPr lang="cs-CZ" b="1" dirty="0"/>
          </a:p>
          <a:p>
            <a:r>
              <a:rPr lang="cs-CZ" b="1" dirty="0"/>
              <a:t>Plexus </a:t>
            </a:r>
            <a:r>
              <a:rPr lang="cs-CZ" b="1" dirty="0" err="1"/>
              <a:t>sacralis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23042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362756" y="446117"/>
            <a:ext cx="7983222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B050"/>
                </a:solidFill>
              </a:rPr>
              <a:t>Vegetativní </a:t>
            </a:r>
            <a:r>
              <a:rPr lang="cs-CZ" altLang="cs-CZ" sz="2000" dirty="0">
                <a:solidFill>
                  <a:srgbClr val="00B050"/>
                </a:solidFill>
              </a:rPr>
              <a:t>(autonomní) </a:t>
            </a:r>
            <a:r>
              <a:rPr lang="cs-CZ" altLang="cs-CZ" dirty="0">
                <a:solidFill>
                  <a:srgbClr val="00B050"/>
                </a:solidFill>
              </a:rPr>
              <a:t>nervy</a:t>
            </a:r>
          </a:p>
          <a:p>
            <a:pPr eaLnBrk="1" hangingPunct="1"/>
            <a:endParaRPr lang="cs-CZ" altLang="cs-CZ" dirty="0">
              <a:solidFill>
                <a:srgbClr val="00B050"/>
              </a:solidFill>
            </a:endParaRPr>
          </a:p>
          <a:p>
            <a:pPr marL="457200" indent="-457200">
              <a:buFontTx/>
              <a:buAutoNum type="arabicParenR"/>
            </a:pPr>
            <a:r>
              <a:rPr lang="cs-CZ" altLang="cs-CZ" sz="2000" dirty="0">
                <a:solidFill>
                  <a:srgbClr val="00B050"/>
                </a:solidFill>
              </a:rPr>
              <a:t>sympatikus – </a:t>
            </a:r>
            <a:r>
              <a:rPr lang="cs-CZ" altLang="cs-CZ" sz="1600" b="0" dirty="0">
                <a:solidFill>
                  <a:schemeClr val="tx1"/>
                </a:solidFill>
                <a:cs typeface="Arial" panose="020B0604020202020204" pitchFamily="34" charset="0"/>
              </a:rPr>
              <a:t>systém </a:t>
            </a:r>
            <a:r>
              <a:rPr lang="cs-CZ" altLang="cs-CZ" sz="1600" b="0" dirty="0" err="1">
                <a:solidFill>
                  <a:schemeClr val="tx1"/>
                </a:solidFill>
                <a:cs typeface="Arial" panose="020B0604020202020204" pitchFamily="34" charset="0"/>
              </a:rPr>
              <a:t>thorakolumbální</a:t>
            </a:r>
            <a:r>
              <a:rPr lang="cs-CZ" altLang="cs-CZ" sz="1600" b="0" dirty="0">
                <a:solidFill>
                  <a:schemeClr val="tx1"/>
                </a:solidFill>
                <a:cs typeface="Arial" panose="020B0604020202020204" pitchFamily="34" charset="0"/>
              </a:rPr>
              <a:t> – perikaryony ve </a:t>
            </a:r>
            <a:r>
              <a:rPr lang="cs-CZ" altLang="cs-CZ" sz="1600" b="0" dirty="0" err="1">
                <a:solidFill>
                  <a:schemeClr val="tx1"/>
                </a:solidFill>
                <a:cs typeface="Arial" panose="020B0604020202020204" pitchFamily="34" charset="0"/>
              </a:rPr>
              <a:t>visceromotorické</a:t>
            </a:r>
            <a:r>
              <a:rPr lang="cs-CZ" altLang="cs-CZ" sz="1600" b="0" dirty="0">
                <a:solidFill>
                  <a:schemeClr val="tx1"/>
                </a:solidFill>
                <a:cs typeface="Arial" panose="020B0604020202020204" pitchFamily="34" charset="0"/>
              </a:rPr>
              <a:t> části segmentů míšních - </a:t>
            </a:r>
            <a:r>
              <a:rPr lang="cs-CZ" altLang="cs-CZ" sz="1600" b="0" dirty="0" err="1">
                <a:solidFill>
                  <a:schemeClr val="tx1"/>
                </a:solidFill>
                <a:cs typeface="Arial" panose="020B0604020202020204" pitchFamily="34" charset="0"/>
              </a:rPr>
              <a:t>ncll</a:t>
            </a:r>
            <a:r>
              <a:rPr lang="cs-CZ" altLang="cs-CZ" sz="1600" b="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r>
              <a:rPr lang="cs-CZ" altLang="cs-CZ" sz="1600" b="0" dirty="0" err="1">
                <a:solidFill>
                  <a:schemeClr val="tx1"/>
                </a:solidFill>
                <a:cs typeface="Arial" panose="020B0604020202020204" pitchFamily="34" charset="0"/>
              </a:rPr>
              <a:t>intermediolaterales</a:t>
            </a:r>
            <a:r>
              <a:rPr lang="cs-CZ" altLang="cs-CZ" sz="1600" b="0" dirty="0">
                <a:solidFill>
                  <a:schemeClr val="tx1"/>
                </a:solidFill>
                <a:cs typeface="Arial" panose="020B0604020202020204" pitchFamily="34" charset="0"/>
              </a:rPr>
              <a:t> C 8 - L2-3 </a:t>
            </a:r>
            <a:r>
              <a:rPr lang="cs-CZ" altLang="cs-CZ" sz="1600" b="0" dirty="0">
                <a:solidFill>
                  <a:schemeClr val="tx1"/>
                </a:solidFill>
              </a:rPr>
              <a:t>- </a:t>
            </a:r>
            <a:r>
              <a:rPr lang="cs-CZ" altLang="cs-CZ" sz="1600" b="0" dirty="0">
                <a:solidFill>
                  <a:schemeClr val="tx1"/>
                </a:solidFill>
                <a:cs typeface="Arial" panose="020B0604020202020204" pitchFamily="34" charset="0"/>
              </a:rPr>
              <a:t>stimulace aktivit spojených s </a:t>
            </a:r>
            <a:r>
              <a:rPr lang="cs-CZ" altLang="cs-CZ" sz="1600" b="0" u="sng" dirty="0">
                <a:solidFill>
                  <a:schemeClr val="tx1"/>
                </a:solidFill>
                <a:cs typeface="Arial" panose="020B0604020202020204" pitchFamily="34" charset="0"/>
              </a:rPr>
              <a:t>výdejem energie </a:t>
            </a:r>
            <a:r>
              <a:rPr lang="cs-CZ" altLang="cs-CZ" sz="1600" b="0" dirty="0">
                <a:solidFill>
                  <a:schemeClr val="tx1"/>
                </a:solidFill>
                <a:cs typeface="Arial" panose="020B0604020202020204" pitchFamily="34" charset="0"/>
              </a:rPr>
              <a:t>(katabolické funkce)</a:t>
            </a:r>
          </a:p>
          <a:p>
            <a:pPr marL="457200" indent="-457200" eaLnBrk="1" hangingPunct="1">
              <a:buAutoNum type="arabicParenR"/>
            </a:pPr>
            <a:endParaRPr lang="cs-CZ" altLang="cs-CZ" sz="1400" b="0" dirty="0">
              <a:solidFill>
                <a:schemeClr val="tx1"/>
              </a:solidFill>
            </a:endParaRPr>
          </a:p>
          <a:p>
            <a:pPr marL="342900" indent="-342900">
              <a:buFontTx/>
              <a:buAutoNum type="arabicParenR"/>
            </a:pPr>
            <a:endParaRPr lang="cs-CZ" altLang="cs-CZ" sz="1400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endParaRPr lang="cs-CZ" altLang="cs-CZ" sz="1400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endParaRPr lang="cs-CZ" altLang="cs-CZ" sz="1400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endParaRPr lang="cs-CZ" altLang="cs-CZ" sz="1400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endParaRPr lang="cs-CZ" altLang="cs-CZ" sz="1400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endParaRPr lang="cs-CZ" altLang="cs-CZ" sz="1400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endParaRPr lang="cs-CZ" altLang="cs-CZ" sz="1400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endParaRPr lang="cs-CZ" altLang="cs-CZ" sz="1400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endParaRPr lang="cs-CZ" altLang="cs-CZ" sz="1400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endParaRPr lang="cs-CZ" altLang="cs-CZ" sz="1400" dirty="0"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cs-CZ" altLang="cs-CZ" sz="1400" dirty="0">
                <a:cs typeface="Arial" panose="020B0604020202020204" pitchFamily="34" charset="0"/>
              </a:rPr>
              <a:t>funkce)</a:t>
            </a:r>
            <a:endParaRPr lang="cs-CZ" altLang="cs-CZ" sz="1400" dirty="0"/>
          </a:p>
          <a:p>
            <a:pPr marL="342900" indent="-342900" eaLnBrk="1" hangingPunct="1">
              <a:buAutoNum type="arabicParenR"/>
            </a:pPr>
            <a:endParaRPr lang="cs-CZ" altLang="cs-CZ" sz="1400" b="0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rgbClr val="00B050"/>
                </a:solidFill>
              </a:rPr>
              <a:t>2) parasympatikus </a:t>
            </a:r>
            <a:r>
              <a:rPr lang="cs-CZ" altLang="cs-CZ" sz="1600" b="0" dirty="0">
                <a:solidFill>
                  <a:schemeClr val="tx1"/>
                </a:solidFill>
              </a:rPr>
              <a:t>– systém </a:t>
            </a:r>
            <a:r>
              <a:rPr lang="cs-CZ" altLang="cs-CZ" sz="1600" b="0" dirty="0" err="1">
                <a:solidFill>
                  <a:schemeClr val="tx1"/>
                </a:solidFill>
              </a:rPr>
              <a:t>kraniosakrální</a:t>
            </a:r>
            <a:r>
              <a:rPr lang="cs-CZ" altLang="cs-CZ" sz="1600" b="0" dirty="0">
                <a:solidFill>
                  <a:schemeClr val="tx1"/>
                </a:solidFill>
              </a:rPr>
              <a:t> - perikaryony</a:t>
            </a:r>
            <a:r>
              <a:rPr lang="cs-CZ" altLang="cs-CZ" sz="2000" dirty="0">
                <a:solidFill>
                  <a:srgbClr val="00B050"/>
                </a:solidFill>
              </a:rPr>
              <a:t> </a:t>
            </a:r>
            <a:r>
              <a:rPr lang="cs-CZ" altLang="cs-CZ" sz="1600" b="0" dirty="0">
                <a:solidFill>
                  <a:schemeClr val="tx1"/>
                </a:solidFill>
              </a:rPr>
              <a:t>u</a:t>
            </a:r>
            <a:r>
              <a:rPr lang="cs-CZ" altLang="cs-CZ" sz="1400" b="0" dirty="0">
                <a:solidFill>
                  <a:schemeClr val="tx1"/>
                </a:solidFill>
              </a:rPr>
              <a:t> </a:t>
            </a:r>
            <a:r>
              <a:rPr lang="cs-CZ" altLang="cs-CZ" sz="1600" b="0" dirty="0">
                <a:solidFill>
                  <a:schemeClr val="tx1"/>
                </a:solidFill>
                <a:cs typeface="Arial" panose="020B0604020202020204" pitchFamily="34" charset="0"/>
              </a:rPr>
              <a:t>hlavových nervů III; VII; IX; X a </a:t>
            </a:r>
            <a:r>
              <a:rPr lang="cs-CZ" altLang="cs-CZ" sz="1600" b="0" dirty="0" err="1">
                <a:solidFill>
                  <a:schemeClr val="tx1"/>
                </a:solidFill>
                <a:cs typeface="Arial" panose="020B0604020202020204" pitchFamily="34" charset="0"/>
              </a:rPr>
              <a:t>ncll</a:t>
            </a:r>
            <a:r>
              <a:rPr lang="cs-CZ" altLang="cs-CZ" sz="1600" b="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r>
              <a:rPr lang="cs-CZ" altLang="cs-CZ" sz="1600" b="0" dirty="0" err="1">
                <a:solidFill>
                  <a:schemeClr val="tx1"/>
                </a:solidFill>
                <a:cs typeface="Arial" panose="020B0604020202020204" pitchFamily="34" charset="0"/>
              </a:rPr>
              <a:t>intermediolaterales</a:t>
            </a:r>
            <a:r>
              <a:rPr lang="cs-CZ" altLang="cs-CZ" sz="1600" b="0" dirty="0">
                <a:solidFill>
                  <a:schemeClr val="tx1"/>
                </a:solidFill>
                <a:cs typeface="Arial" panose="020B0604020202020204" pitchFamily="34" charset="0"/>
              </a:rPr>
              <a:t> v sakrální míše - řídí aktivity </a:t>
            </a:r>
            <a:r>
              <a:rPr lang="cs-CZ" altLang="cs-CZ" sz="1600" b="0" u="sng" dirty="0">
                <a:solidFill>
                  <a:schemeClr val="tx1"/>
                </a:solidFill>
                <a:cs typeface="Arial" panose="020B0604020202020204" pitchFamily="34" charset="0"/>
              </a:rPr>
              <a:t>k uchování energie </a:t>
            </a:r>
            <a:r>
              <a:rPr lang="cs-CZ" altLang="cs-CZ" sz="2000" dirty="0">
                <a:cs typeface="Arial" panose="020B0604020202020204" pitchFamily="34" charset="0"/>
              </a:rPr>
              <a:t>(anabolické funkce)</a:t>
            </a:r>
            <a:endParaRPr lang="cs-CZ" altLang="cs-CZ" sz="2000" dirty="0"/>
          </a:p>
          <a:p>
            <a:pPr eaLnBrk="1" hangingPunct="1"/>
            <a:endParaRPr lang="cs-CZ" altLang="cs-CZ" sz="2000" dirty="0">
              <a:solidFill>
                <a:srgbClr val="00B050"/>
              </a:solidFill>
            </a:endParaRPr>
          </a:p>
        </p:txBody>
      </p:sp>
      <p:graphicFrame>
        <p:nvGraphicFramePr>
          <p:cNvPr id="1843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047335"/>
              </p:ext>
            </p:extLst>
          </p:nvPr>
        </p:nvGraphicFramePr>
        <p:xfrm>
          <a:off x="8532323" y="117475"/>
          <a:ext cx="2830513" cy="674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2857899" imgH="8819048" progId="MSPhotoEd.3">
                  <p:embed/>
                </p:oleObj>
              </mc:Choice>
              <mc:Fallback>
                <p:oleObj name="Fotografie" r:id="rId2" imgW="2857899" imgH="88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2323" y="117475"/>
                        <a:ext cx="2830513" cy="674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75" y="2363209"/>
            <a:ext cx="2625400" cy="224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4621877" y="2818014"/>
            <a:ext cx="108066" cy="1579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5812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3634</Words>
  <Application>Microsoft Office PowerPoint</Application>
  <PresentationFormat>Širokoúhlá obrazovka</PresentationFormat>
  <Paragraphs>551</Paragraphs>
  <Slides>47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47</vt:i4>
      </vt:variant>
    </vt:vector>
  </HeadingPairs>
  <TitlesOfParts>
    <vt:vector size="58" baseType="lpstr">
      <vt:lpstr>Arial</vt:lpstr>
      <vt:lpstr>Arial Unicode MS</vt:lpstr>
      <vt:lpstr>Calibri</vt:lpstr>
      <vt:lpstr>Calibri Light</vt:lpstr>
      <vt:lpstr>Symbol</vt:lpstr>
      <vt:lpstr>Tahoma</vt:lpstr>
      <vt:lpstr>Times New Roman</vt:lpstr>
      <vt:lpstr>Motiv Office</vt:lpstr>
      <vt:lpstr>Rastrový obrázek</vt:lpstr>
      <vt:lpstr>Fotografie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Sabina Bartošová</cp:lastModifiedBy>
  <cp:revision>26</cp:revision>
  <dcterms:created xsi:type="dcterms:W3CDTF">2023-03-01T08:37:01Z</dcterms:created>
  <dcterms:modified xsi:type="dcterms:W3CDTF">2024-02-18T21:50:39Z</dcterms:modified>
</cp:coreProperties>
</file>