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306" r:id="rId2"/>
    <p:sldId id="257" r:id="rId3"/>
    <p:sldId id="289" r:id="rId4"/>
    <p:sldId id="258" r:id="rId5"/>
    <p:sldId id="259" r:id="rId6"/>
    <p:sldId id="260" r:id="rId7"/>
    <p:sldId id="261" r:id="rId8"/>
    <p:sldId id="290" r:id="rId9"/>
    <p:sldId id="262" r:id="rId10"/>
    <p:sldId id="263" r:id="rId11"/>
    <p:sldId id="264" r:id="rId12"/>
    <p:sldId id="265" r:id="rId13"/>
    <p:sldId id="266" r:id="rId14"/>
    <p:sldId id="268" r:id="rId15"/>
    <p:sldId id="269" r:id="rId16"/>
    <p:sldId id="312" r:id="rId17"/>
    <p:sldId id="307" r:id="rId18"/>
    <p:sldId id="305" r:id="rId19"/>
    <p:sldId id="270" r:id="rId20"/>
    <p:sldId id="292" r:id="rId21"/>
    <p:sldId id="291" r:id="rId22"/>
    <p:sldId id="271" r:id="rId23"/>
    <p:sldId id="296" r:id="rId24"/>
    <p:sldId id="272" r:id="rId25"/>
    <p:sldId id="308" r:id="rId26"/>
    <p:sldId id="273" r:id="rId27"/>
    <p:sldId id="297" r:id="rId28"/>
    <p:sldId id="298" r:id="rId29"/>
    <p:sldId id="299" r:id="rId30"/>
    <p:sldId id="300" r:id="rId31"/>
    <p:sldId id="301" r:id="rId32"/>
    <p:sldId id="302" r:id="rId33"/>
    <p:sldId id="303" r:id="rId34"/>
    <p:sldId id="311" r:id="rId35"/>
    <p:sldId id="310" r:id="rId36"/>
    <p:sldId id="309" r:id="rId37"/>
    <p:sldId id="285" r:id="rId38"/>
    <p:sldId id="316" r:id="rId39"/>
    <p:sldId id="317" r:id="rId40"/>
    <p:sldId id="315" r:id="rId4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8" autoAdjust="0"/>
    <p:restoredTop sz="94660"/>
  </p:normalViewPr>
  <p:slideViewPr>
    <p:cSldViewPr snapToGrid="0">
      <p:cViewPr varScale="1">
        <p:scale>
          <a:sx n="88" d="100"/>
          <a:sy n="88" d="100"/>
        </p:scale>
        <p:origin x="612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AFB547-3331-41FA-9093-AE301F2056C5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37F83B-3172-417B-913B-BBA18BDD86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039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A32EEBF-70D0-405C-9270-AC9211E7ACE9}" type="slidenum">
              <a:rPr lang="cs-CZ" altLang="cs-CZ" smtClean="0"/>
              <a:pPr/>
              <a:t>3</a:t>
            </a:fld>
            <a:endParaRPr lang="cs-CZ" altLang="cs-CZ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63625" y="787400"/>
            <a:ext cx="4668838" cy="26273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8" name="Rectangle 6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176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C5FD74-AB2A-4212-9E14-175B19D54070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1404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4A5BFAE-4DF3-4978-BE01-AD3E8E66888D}" type="slidenum">
              <a:rPr lang="cs-CZ" altLang="cs-CZ" smtClean="0"/>
              <a:pPr/>
              <a:t>19</a:t>
            </a:fld>
            <a:endParaRPr lang="cs-CZ" altLang="cs-CZ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6" name="Rectangle 6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133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567B2EE-968E-4B72-972D-8367E6D7C2D6}" type="slidenum">
              <a:rPr lang="cs-CZ" altLang="cs-CZ" smtClean="0"/>
              <a:pPr/>
              <a:t>20</a:t>
            </a:fld>
            <a:endParaRPr lang="cs-CZ" altLang="cs-CZ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3825" y="2111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4" name="Rectangle 6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298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A52887E-FA01-4CD9-BED8-479C72C5E442}" type="slidenum">
              <a:rPr lang="cs-CZ" altLang="cs-CZ" smtClean="0"/>
              <a:pPr/>
              <a:t>21</a:t>
            </a:fld>
            <a:endParaRPr lang="cs-CZ" altLang="cs-CZ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6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584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Rectangle 5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412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3072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0512447-604B-4C43-B261-E6E149AA2DAB}" type="slidenum">
              <a:rPr lang="cs-CZ" altLang="cs-CZ" smtClean="0">
                <a:latin typeface="Calibri" panose="020F0502020204030204" pitchFamily="34" charset="0"/>
              </a:rPr>
              <a:pPr/>
              <a:t>30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0172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73D691-BF75-4A65-8127-69117BA740D7}" type="slidenum">
              <a:rPr lang="cs-CZ" altLang="cs-CZ" smtClean="0"/>
              <a:pPr/>
              <a:t>31</a:t>
            </a:fld>
            <a:endParaRPr lang="cs-CZ" altLang="cs-CZ"/>
          </a:p>
        </p:txBody>
      </p:sp>
      <p:sp>
        <p:nvSpPr>
          <p:cNvPr id="3277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3387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D4C72D67-42CD-4FBB-B750-29AF96E01461}" type="slidenum">
              <a:rPr lang="cs-CZ" altLang="cs-CZ" sz="1200"/>
              <a:pPr algn="r" eaLnBrk="1" hangingPunct="1"/>
              <a:t>31</a:t>
            </a:fld>
            <a:endParaRPr lang="cs-CZ" altLang="cs-CZ" sz="1200"/>
          </a:p>
        </p:txBody>
      </p:sp>
      <p:sp>
        <p:nvSpPr>
          <p:cNvPr id="327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50925" y="160338"/>
            <a:ext cx="4754563" cy="26749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3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4200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0CE1C-68CF-40A1-A68A-FEC892B4A8FC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27FC9-3F7F-49CA-A645-349ACEA932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3522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0CE1C-68CF-40A1-A68A-FEC892B4A8FC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27FC9-3F7F-49CA-A645-349ACEA932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2045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0CE1C-68CF-40A1-A68A-FEC892B4A8FC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27FC9-3F7F-49CA-A645-349ACEA932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9189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0CE1C-68CF-40A1-A68A-FEC892B4A8FC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27FC9-3F7F-49CA-A645-349ACEA932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5978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0CE1C-68CF-40A1-A68A-FEC892B4A8FC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27FC9-3F7F-49CA-A645-349ACEA932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8324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0CE1C-68CF-40A1-A68A-FEC892B4A8FC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27FC9-3F7F-49CA-A645-349ACEA932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8673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0CE1C-68CF-40A1-A68A-FEC892B4A8FC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27FC9-3F7F-49CA-A645-349ACEA932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3426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0CE1C-68CF-40A1-A68A-FEC892B4A8FC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27FC9-3F7F-49CA-A645-349ACEA932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2424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0CE1C-68CF-40A1-A68A-FEC892B4A8FC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27FC9-3F7F-49CA-A645-349ACEA932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1109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0CE1C-68CF-40A1-A68A-FEC892B4A8FC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27FC9-3F7F-49CA-A645-349ACEA932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5463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0CE1C-68CF-40A1-A68A-FEC892B4A8FC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27FC9-3F7F-49CA-A645-349ACEA932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709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0CE1C-68CF-40A1-A68A-FEC892B4A8FC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27FC9-3F7F-49CA-A645-349ACEA932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207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oleObject" Target="../embeddings/oleObject4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544479" y="245097"/>
            <a:ext cx="47600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>
                <a:solidFill>
                  <a:srgbClr val="C00000"/>
                </a:solidFill>
              </a:rPr>
              <a:t>Mozkový kmen </a:t>
            </a:r>
            <a:r>
              <a:rPr lang="cs-CZ" dirty="0"/>
              <a:t>(</a:t>
            </a:r>
            <a:r>
              <a:rPr lang="cs-CZ" dirty="0" err="1"/>
              <a:t>truncus</a:t>
            </a:r>
            <a:r>
              <a:rPr lang="cs-CZ" dirty="0"/>
              <a:t> </a:t>
            </a:r>
            <a:r>
              <a:rPr lang="cs-CZ" dirty="0" err="1"/>
              <a:t>cerebri</a:t>
            </a:r>
            <a:r>
              <a:rPr lang="cs-CZ" dirty="0"/>
              <a:t>)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2" b="1283"/>
          <a:stretch>
            <a:fillRect/>
          </a:stretch>
        </p:blipFill>
        <p:spPr bwMode="auto">
          <a:xfrm>
            <a:off x="458305" y="1136525"/>
            <a:ext cx="5249400" cy="549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9" b="1659"/>
          <a:stretch>
            <a:fillRect/>
          </a:stretch>
        </p:blipFill>
        <p:spPr bwMode="auto">
          <a:xfrm>
            <a:off x="7508082" y="1391035"/>
            <a:ext cx="3587265" cy="5245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3302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22839" y="6364785"/>
            <a:ext cx="10782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r. </a:t>
            </a:r>
            <a:r>
              <a:rPr lang="cs-CZ" b="1" dirty="0" err="1">
                <a:solidFill>
                  <a:srgbClr val="C00000"/>
                </a:solidFill>
              </a:rPr>
              <a:t>colli</a:t>
            </a:r>
            <a:r>
              <a:rPr lang="cs-CZ" b="1" dirty="0">
                <a:solidFill>
                  <a:srgbClr val="C00000"/>
                </a:solidFill>
              </a:rPr>
              <a:t> n. </a:t>
            </a:r>
            <a:r>
              <a:rPr lang="cs-CZ" b="1" dirty="0" err="1">
                <a:solidFill>
                  <a:srgbClr val="C00000"/>
                </a:solidFill>
              </a:rPr>
              <a:t>facialis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dirty="0"/>
              <a:t>a </a:t>
            </a:r>
            <a:r>
              <a:rPr lang="cs-CZ" b="1" dirty="0">
                <a:solidFill>
                  <a:srgbClr val="C00000"/>
                </a:solidFill>
              </a:rPr>
              <a:t>n. </a:t>
            </a:r>
            <a:r>
              <a:rPr lang="cs-CZ" b="1" dirty="0" err="1">
                <a:solidFill>
                  <a:srgbClr val="C00000"/>
                </a:solidFill>
              </a:rPr>
              <a:t>transversus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/>
              <a:t>z plexus </a:t>
            </a:r>
            <a:r>
              <a:rPr lang="cs-CZ" b="1" dirty="0" err="1"/>
              <a:t>cervicalis</a:t>
            </a:r>
            <a:r>
              <a:rPr lang="cs-CZ" b="1" dirty="0"/>
              <a:t> </a:t>
            </a:r>
            <a:r>
              <a:rPr lang="cs-CZ" dirty="0"/>
              <a:t>vytvářejí </a:t>
            </a:r>
            <a:r>
              <a:rPr lang="cs-CZ" b="1" dirty="0" err="1">
                <a:solidFill>
                  <a:srgbClr val="C00000"/>
                </a:solidFill>
              </a:rPr>
              <a:t>ansa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 err="1">
                <a:solidFill>
                  <a:srgbClr val="C00000"/>
                </a:solidFill>
              </a:rPr>
              <a:t>cervicalis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 err="1">
                <a:solidFill>
                  <a:srgbClr val="C00000"/>
                </a:solidFill>
              </a:rPr>
              <a:t>superficialis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dirty="0"/>
              <a:t>pro inervaci </a:t>
            </a:r>
            <a:r>
              <a:rPr lang="cs-CZ" b="1" dirty="0">
                <a:solidFill>
                  <a:srgbClr val="C00000"/>
                </a:solidFill>
              </a:rPr>
              <a:t>m. </a:t>
            </a:r>
            <a:r>
              <a:rPr lang="cs-CZ" b="1" dirty="0" err="1">
                <a:solidFill>
                  <a:srgbClr val="C00000"/>
                </a:solidFill>
              </a:rPr>
              <a:t>platysma</a:t>
            </a:r>
            <a:endParaRPr lang="cs-CZ" b="1" dirty="0">
              <a:solidFill>
                <a:srgbClr val="C00000"/>
              </a:solidFill>
            </a:endParaRPr>
          </a:p>
        </p:txBody>
      </p:sp>
      <p:pic>
        <p:nvPicPr>
          <p:cNvPr id="4" name="Picture 2" descr="sejmout005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247" y="309400"/>
            <a:ext cx="5538141" cy="605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13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31" y="253103"/>
            <a:ext cx="3883152" cy="611428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748112" y="1448790"/>
            <a:ext cx="685408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2060"/>
                </a:solidFill>
              </a:rPr>
              <a:t>Chuťové vjemy </a:t>
            </a:r>
            <a:r>
              <a:rPr lang="cs-CZ" sz="3600" b="1" dirty="0">
                <a:solidFill>
                  <a:srgbClr val="C00000"/>
                </a:solidFill>
              </a:rPr>
              <a:t>- souhrn</a:t>
            </a:r>
          </a:p>
          <a:p>
            <a:endParaRPr lang="cs-CZ" sz="2000" b="1" dirty="0"/>
          </a:p>
          <a:p>
            <a:r>
              <a:rPr lang="cs-CZ" sz="2000" b="1" dirty="0">
                <a:solidFill>
                  <a:srgbClr val="002060"/>
                </a:solidFill>
              </a:rPr>
              <a:t>Z ventrálních 2/3 jazyka </a:t>
            </a:r>
            <a:r>
              <a:rPr lang="cs-CZ" sz="2000" b="1" dirty="0"/>
              <a:t>– cestou chorda </a:t>
            </a:r>
            <a:r>
              <a:rPr lang="cs-CZ" sz="2000" b="1" dirty="0" err="1"/>
              <a:t>tympani</a:t>
            </a:r>
            <a:r>
              <a:rPr lang="cs-CZ" sz="2000" b="1" dirty="0"/>
              <a:t> n. </a:t>
            </a:r>
            <a:r>
              <a:rPr lang="cs-CZ" sz="2000" b="1" dirty="0" err="1"/>
              <a:t>facialis</a:t>
            </a:r>
            <a:endParaRPr lang="cs-CZ" sz="2000" b="1" dirty="0"/>
          </a:p>
          <a:p>
            <a:r>
              <a:rPr lang="cs-CZ" sz="2000" b="1" dirty="0"/>
              <a:t> </a:t>
            </a:r>
          </a:p>
          <a:p>
            <a:r>
              <a:rPr lang="cs-CZ" sz="2000" b="1" dirty="0">
                <a:solidFill>
                  <a:srgbClr val="002060"/>
                </a:solidFill>
              </a:rPr>
              <a:t>Z dorsální 1/3 jazyka </a:t>
            </a:r>
            <a:r>
              <a:rPr lang="cs-CZ" sz="2000" b="1" dirty="0"/>
              <a:t>– cestou </a:t>
            </a:r>
            <a:r>
              <a:rPr lang="cs-CZ" sz="2000" b="1" dirty="0" err="1"/>
              <a:t>rr</a:t>
            </a:r>
            <a:r>
              <a:rPr lang="cs-CZ" sz="2000" b="1" dirty="0"/>
              <a:t>. </a:t>
            </a:r>
            <a:r>
              <a:rPr lang="cs-CZ" sz="2000" b="1" dirty="0" err="1"/>
              <a:t>linguales</a:t>
            </a:r>
            <a:r>
              <a:rPr lang="cs-CZ" sz="2000" b="1" dirty="0"/>
              <a:t> n. </a:t>
            </a:r>
            <a:r>
              <a:rPr lang="cs-CZ" sz="2000" b="1" dirty="0" err="1"/>
              <a:t>glossopharyngeus</a:t>
            </a:r>
            <a:endParaRPr lang="cs-CZ" sz="2000" b="1" dirty="0"/>
          </a:p>
          <a:p>
            <a:endParaRPr lang="cs-CZ" sz="2000" b="1" dirty="0"/>
          </a:p>
          <a:p>
            <a:r>
              <a:rPr lang="cs-CZ" sz="2000" b="1" dirty="0">
                <a:solidFill>
                  <a:srgbClr val="002060"/>
                </a:solidFill>
              </a:rPr>
              <a:t>Z oblasti epiglottis </a:t>
            </a:r>
            <a:r>
              <a:rPr lang="cs-CZ" sz="2000" b="1" dirty="0"/>
              <a:t>– cestou vláken n. vagus</a:t>
            </a:r>
          </a:p>
          <a:p>
            <a:endParaRPr lang="cs-CZ" sz="2000" b="1" dirty="0"/>
          </a:p>
          <a:p>
            <a:r>
              <a:rPr lang="cs-CZ" sz="1600" b="1" dirty="0"/>
              <a:t>Přepojení (interpolace) </a:t>
            </a:r>
            <a:r>
              <a:rPr lang="cs-CZ" sz="1600" b="1" u="sng" dirty="0">
                <a:solidFill>
                  <a:srgbClr val="002060"/>
                </a:solidFill>
              </a:rPr>
              <a:t>v </a:t>
            </a:r>
            <a:r>
              <a:rPr lang="cs-CZ" b="1" u="sng" dirty="0" err="1">
                <a:solidFill>
                  <a:srgbClr val="002060"/>
                </a:solidFill>
              </a:rPr>
              <a:t>ncl</a:t>
            </a:r>
            <a:r>
              <a:rPr lang="cs-CZ" b="1" u="sng" dirty="0">
                <a:solidFill>
                  <a:srgbClr val="002060"/>
                </a:solidFill>
              </a:rPr>
              <a:t>. </a:t>
            </a:r>
            <a:r>
              <a:rPr lang="cs-CZ" b="1" u="sng" dirty="0" err="1">
                <a:solidFill>
                  <a:srgbClr val="002060"/>
                </a:solidFill>
              </a:rPr>
              <a:t>gustatorius</a:t>
            </a:r>
            <a:r>
              <a:rPr lang="cs-CZ" b="1" u="sng" dirty="0">
                <a:solidFill>
                  <a:srgbClr val="002060"/>
                </a:solidFill>
              </a:rPr>
              <a:t> </a:t>
            </a:r>
            <a:r>
              <a:rPr lang="cs-CZ" sz="1600" b="1" dirty="0"/>
              <a:t>(část </a:t>
            </a:r>
            <a:r>
              <a:rPr lang="cs-CZ" sz="1600" b="1" dirty="0" err="1"/>
              <a:t>ncl</a:t>
            </a:r>
            <a:r>
              <a:rPr lang="cs-CZ" sz="1600" b="1" dirty="0"/>
              <a:t>. </a:t>
            </a:r>
            <a:r>
              <a:rPr lang="cs-CZ" sz="1600" b="1" dirty="0" err="1"/>
              <a:t>solitarius</a:t>
            </a:r>
            <a:r>
              <a:rPr lang="cs-CZ" sz="1600" b="1" dirty="0"/>
              <a:t> v </a:t>
            </a:r>
            <a:r>
              <a:rPr lang="cs-CZ" sz="1600" b="1" dirty="0" err="1"/>
              <a:t>medulla</a:t>
            </a:r>
            <a:r>
              <a:rPr lang="cs-CZ" sz="1600" b="1" dirty="0"/>
              <a:t> </a:t>
            </a:r>
            <a:r>
              <a:rPr lang="cs-CZ" sz="1600" b="1" dirty="0" err="1"/>
              <a:t>oblongata</a:t>
            </a:r>
            <a:r>
              <a:rPr lang="cs-CZ" sz="1600" b="1" dirty="0"/>
              <a:t>) – </a:t>
            </a:r>
            <a:r>
              <a:rPr lang="cs-CZ" sz="1600" b="1" u="sng" dirty="0"/>
              <a:t>do thalamu </a:t>
            </a:r>
            <a:r>
              <a:rPr lang="cs-CZ" sz="1600" b="1" dirty="0"/>
              <a:t>– skrze </a:t>
            </a:r>
            <a:r>
              <a:rPr lang="cs-CZ" sz="1600" b="1" dirty="0" err="1"/>
              <a:t>capsula</a:t>
            </a:r>
            <a:r>
              <a:rPr lang="cs-CZ" sz="1600" b="1" dirty="0"/>
              <a:t> interna do chuťové korové oblasti </a:t>
            </a:r>
            <a:r>
              <a:rPr lang="cs-CZ" sz="1600" b="1" u="sng" dirty="0"/>
              <a:t>area 43 v </a:t>
            </a:r>
            <a:r>
              <a:rPr lang="cs-CZ" sz="1600" b="1" u="sng" dirty="0" err="1"/>
              <a:t>gyrus</a:t>
            </a:r>
            <a:r>
              <a:rPr lang="cs-CZ" sz="1600" b="1" u="sng" dirty="0"/>
              <a:t> </a:t>
            </a:r>
            <a:r>
              <a:rPr lang="cs-CZ" sz="1600" b="1" u="sng" dirty="0" err="1"/>
              <a:t>postcentralis</a:t>
            </a:r>
            <a:endParaRPr lang="cs-CZ" sz="1600" b="1" u="sng" dirty="0"/>
          </a:p>
          <a:p>
            <a:endParaRPr lang="cs-CZ" sz="1600" b="1" dirty="0"/>
          </a:p>
          <a:p>
            <a:endParaRPr lang="cs-CZ" sz="2000" b="1" dirty="0"/>
          </a:p>
          <a:p>
            <a:endParaRPr lang="cs-CZ" sz="2000" b="1" dirty="0"/>
          </a:p>
          <a:p>
            <a:endParaRPr lang="cs-CZ" sz="2000" b="1" dirty="0"/>
          </a:p>
          <a:p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2628553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63" y="1709490"/>
            <a:ext cx="2769472" cy="4080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7544912" y="361335"/>
          <a:ext cx="1861628" cy="2929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3" imgW="4401164" imgH="3801006" progId="Paint.Picture">
                  <p:embed/>
                </p:oleObj>
              </mc:Choice>
              <mc:Fallback>
                <p:oleObj name="Rastrový obrázek" r:id="rId3" imgW="4401164" imgH="380100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4644" r="21927" b="2632"/>
                      <a:stretch>
                        <a:fillRect/>
                      </a:stretch>
                    </p:blipFill>
                    <p:spPr bwMode="auto">
                      <a:xfrm>
                        <a:off x="7544912" y="361335"/>
                        <a:ext cx="1861628" cy="29299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25" y="0"/>
            <a:ext cx="2637975" cy="3652581"/>
          </a:xfrm>
          <a:prstGeom prst="rect">
            <a:avLst/>
          </a:prstGeom>
        </p:spPr>
      </p:pic>
      <p:sp>
        <p:nvSpPr>
          <p:cNvPr id="6" name="Ovál 5"/>
          <p:cNvSpPr/>
          <p:nvPr/>
        </p:nvSpPr>
        <p:spPr>
          <a:xfrm>
            <a:off x="1452905" y="2205074"/>
            <a:ext cx="235975" cy="25072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103200" y="281513"/>
            <a:ext cx="7496796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>
                <a:solidFill>
                  <a:srgbClr val="C00000"/>
                </a:solidFill>
              </a:rPr>
              <a:t>N. </a:t>
            </a:r>
            <a:r>
              <a:rPr lang="cs-CZ" sz="3200" b="1" dirty="0" err="1">
                <a:solidFill>
                  <a:srgbClr val="C00000"/>
                </a:solidFill>
              </a:rPr>
              <a:t>abducens</a:t>
            </a:r>
            <a:r>
              <a:rPr lang="cs-CZ" sz="3200" b="1" dirty="0">
                <a:solidFill>
                  <a:srgbClr val="C00000"/>
                </a:solidFill>
              </a:rPr>
              <a:t> </a:t>
            </a:r>
            <a:r>
              <a:rPr lang="cs-CZ" b="1" dirty="0"/>
              <a:t>(CN VI.)</a:t>
            </a:r>
          </a:p>
          <a:p>
            <a:r>
              <a:rPr lang="cs-CZ" dirty="0"/>
              <a:t>(výstup z mozkového kmene v rýze mezi MO a pons </a:t>
            </a:r>
            <a:r>
              <a:rPr lang="cs-CZ" dirty="0" err="1"/>
              <a:t>Varoli</a:t>
            </a:r>
            <a:r>
              <a:rPr lang="cs-CZ" dirty="0"/>
              <a:t> u </a:t>
            </a:r>
            <a:r>
              <a:rPr lang="cs-CZ" dirty="0" err="1"/>
              <a:t>foramen</a:t>
            </a:r>
            <a:r>
              <a:rPr lang="cs-CZ" dirty="0"/>
              <a:t> </a:t>
            </a:r>
            <a:r>
              <a:rPr lang="cs-CZ" dirty="0" err="1"/>
              <a:t>caecum</a:t>
            </a:r>
            <a:r>
              <a:rPr lang="cs-CZ" dirty="0"/>
              <a:t>, </a:t>
            </a:r>
          </a:p>
          <a:p>
            <a:r>
              <a:rPr lang="cs-CZ" dirty="0"/>
              <a:t>skrze sinus </a:t>
            </a:r>
            <a:r>
              <a:rPr lang="cs-CZ" dirty="0" err="1"/>
              <a:t>cavernosus</a:t>
            </a:r>
            <a:r>
              <a:rPr lang="cs-CZ" dirty="0"/>
              <a:t>, </a:t>
            </a:r>
            <a:r>
              <a:rPr lang="cs-CZ" dirty="0" err="1"/>
              <a:t>fissura</a:t>
            </a:r>
            <a:r>
              <a:rPr lang="cs-CZ" dirty="0"/>
              <a:t> </a:t>
            </a:r>
            <a:r>
              <a:rPr lang="cs-CZ" dirty="0" err="1"/>
              <a:t>orbitalis</a:t>
            </a:r>
            <a:r>
              <a:rPr lang="cs-CZ" dirty="0"/>
              <a:t> superior) – pro okohybný sval </a:t>
            </a:r>
          </a:p>
          <a:p>
            <a:r>
              <a:rPr lang="cs-CZ" b="1" dirty="0"/>
              <a:t>m. </a:t>
            </a:r>
            <a:r>
              <a:rPr lang="cs-CZ" b="1" dirty="0" err="1"/>
              <a:t>rectus</a:t>
            </a:r>
            <a:r>
              <a:rPr lang="cs-CZ" b="1" dirty="0"/>
              <a:t> </a:t>
            </a:r>
            <a:r>
              <a:rPr lang="cs-CZ" b="1" dirty="0" err="1"/>
              <a:t>lateralis</a:t>
            </a:r>
            <a:r>
              <a:rPr lang="cs-CZ" b="1" dirty="0"/>
              <a:t> </a:t>
            </a:r>
            <a:endParaRPr lang="cs-CZ" sz="1400" b="1" dirty="0"/>
          </a:p>
          <a:p>
            <a:endParaRPr lang="cs-CZ" b="1" dirty="0"/>
          </a:p>
          <a:p>
            <a:endParaRPr lang="cs-CZ" sz="3200" b="1" dirty="0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835" y="3291245"/>
            <a:ext cx="4173537" cy="2913063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8082116" y="5678129"/>
            <a:ext cx="309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m. </a:t>
            </a:r>
            <a:r>
              <a:rPr lang="cs-CZ" b="1" dirty="0" err="1"/>
              <a:t>rectus</a:t>
            </a:r>
            <a:r>
              <a:rPr lang="cs-CZ" b="1" dirty="0"/>
              <a:t> </a:t>
            </a:r>
            <a:r>
              <a:rPr lang="cs-CZ" b="1" dirty="0" err="1"/>
              <a:t>lateralis</a:t>
            </a:r>
            <a:r>
              <a:rPr lang="cs-CZ" b="1" dirty="0"/>
              <a:t> </a:t>
            </a:r>
            <a:r>
              <a:rPr lang="cs-CZ" sz="1400" b="1" dirty="0"/>
              <a:t>(okohybný sval)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501293" y="1835742"/>
            <a:ext cx="2379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rgbClr val="FF0000"/>
                </a:solidFill>
              </a:rPr>
              <a:t>Somatomotorická</a:t>
            </a:r>
            <a:r>
              <a:rPr lang="cs-CZ" dirty="0"/>
              <a:t> zóna</a:t>
            </a:r>
          </a:p>
        </p:txBody>
      </p:sp>
      <p:cxnSp>
        <p:nvCxnSpPr>
          <p:cNvPr id="11" name="Přímá spojnice se šipkou 10"/>
          <p:cNvCxnSpPr>
            <a:stCxn id="9" idx="1"/>
          </p:cNvCxnSpPr>
          <p:nvPr/>
        </p:nvCxnSpPr>
        <p:spPr>
          <a:xfrm flipH="1" flipV="1">
            <a:off x="6507678" y="4999513"/>
            <a:ext cx="1574438" cy="8632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4880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can005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35" y="944639"/>
            <a:ext cx="3028796" cy="3005569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Scan005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207" y="898861"/>
            <a:ext cx="3613817" cy="3051347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can005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300" y="944639"/>
            <a:ext cx="3648750" cy="304840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0" y="82864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C00000"/>
                </a:solidFill>
              </a:rPr>
              <a:t>N. trigeminus </a:t>
            </a:r>
            <a:r>
              <a:rPr lang="cs-CZ" sz="2800" b="1" dirty="0">
                <a:solidFill>
                  <a:srgbClr val="C00000"/>
                </a:solidFill>
              </a:rPr>
              <a:t>(CN. V.) </a:t>
            </a:r>
            <a:r>
              <a:rPr lang="cs-CZ" sz="1600" dirty="0"/>
              <a:t>vystupuje z mozkového kmene na hranici mezi pons </a:t>
            </a:r>
            <a:r>
              <a:rPr lang="cs-CZ" sz="1600" dirty="0" err="1"/>
              <a:t>Varoli</a:t>
            </a:r>
            <a:r>
              <a:rPr lang="cs-CZ" sz="1600" dirty="0"/>
              <a:t> a </a:t>
            </a:r>
            <a:r>
              <a:rPr lang="cs-CZ" sz="1600" dirty="0" err="1"/>
              <a:t>pedunculus</a:t>
            </a:r>
            <a:r>
              <a:rPr lang="cs-CZ" sz="1600" dirty="0"/>
              <a:t> </a:t>
            </a:r>
            <a:r>
              <a:rPr lang="cs-CZ" sz="1600" dirty="0" err="1"/>
              <a:t>cerebellaris</a:t>
            </a:r>
            <a:r>
              <a:rPr lang="cs-CZ" sz="1600" dirty="0"/>
              <a:t> </a:t>
            </a:r>
            <a:r>
              <a:rPr lang="cs-CZ" sz="1600" dirty="0" err="1"/>
              <a:t>medius</a:t>
            </a:r>
            <a:r>
              <a:rPr lang="cs-CZ" sz="1600" dirty="0"/>
              <a:t> - úhel </a:t>
            </a:r>
            <a:r>
              <a:rPr lang="cs-CZ" sz="1600" dirty="0" err="1"/>
              <a:t>mostomozečkový</a:t>
            </a:r>
            <a:r>
              <a:rPr lang="cs-CZ" sz="1600" dirty="0"/>
              <a:t> </a:t>
            </a:r>
            <a:r>
              <a:rPr lang="cs-CZ" sz="1200" dirty="0"/>
              <a:t>(</a:t>
            </a:r>
            <a:r>
              <a:rPr lang="cs-CZ" sz="1200" dirty="0" err="1"/>
              <a:t>angulus</a:t>
            </a:r>
            <a:r>
              <a:rPr lang="cs-CZ" sz="1200" dirty="0"/>
              <a:t> </a:t>
            </a:r>
            <a:r>
              <a:rPr lang="cs-CZ" sz="1200" dirty="0" err="1"/>
              <a:t>pontocerebellaris</a:t>
            </a:r>
            <a:r>
              <a:rPr lang="cs-CZ" sz="1200" dirty="0"/>
              <a:t>)</a:t>
            </a:r>
          </a:p>
        </p:txBody>
      </p:sp>
      <p:sp>
        <p:nvSpPr>
          <p:cNvPr id="4" name="Obdélník 3"/>
          <p:cNvSpPr/>
          <p:nvPr/>
        </p:nvSpPr>
        <p:spPr>
          <a:xfrm>
            <a:off x="204241" y="4211122"/>
            <a:ext cx="1178351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>
                <a:solidFill>
                  <a:srgbClr val="00B0F0"/>
                </a:solidFill>
              </a:rPr>
              <a:t>  </a:t>
            </a:r>
            <a:r>
              <a:rPr lang="cs-CZ" sz="1600" b="1" dirty="0"/>
              <a:t>jádra:</a:t>
            </a:r>
          </a:p>
          <a:p>
            <a:r>
              <a:rPr lang="cs-CZ" sz="1600" b="1" dirty="0" err="1">
                <a:solidFill>
                  <a:srgbClr val="00B0F0"/>
                </a:solidFill>
              </a:rPr>
              <a:t>Somatosenzorické</a:t>
            </a:r>
            <a:r>
              <a:rPr lang="cs-CZ" sz="1600" b="1" dirty="0">
                <a:solidFill>
                  <a:srgbClr val="00B0F0"/>
                </a:solidFill>
              </a:rPr>
              <a:t> - </a:t>
            </a:r>
            <a:r>
              <a:rPr lang="cs-CZ" sz="1600" b="1" u="sng" dirty="0" err="1">
                <a:solidFill>
                  <a:srgbClr val="00B0F0"/>
                </a:solidFill>
              </a:rPr>
              <a:t>ggl</a:t>
            </a:r>
            <a:r>
              <a:rPr lang="cs-CZ" sz="1600" b="1" u="sng" dirty="0">
                <a:solidFill>
                  <a:srgbClr val="00B0F0"/>
                </a:solidFill>
              </a:rPr>
              <a:t>. n. </a:t>
            </a:r>
            <a:r>
              <a:rPr lang="cs-CZ" sz="1600" b="1" u="sng" dirty="0" err="1">
                <a:solidFill>
                  <a:srgbClr val="00B0F0"/>
                </a:solidFill>
              </a:rPr>
              <a:t>trigemini</a:t>
            </a:r>
            <a:r>
              <a:rPr lang="cs-CZ" sz="1600" b="1" u="sng" dirty="0">
                <a:solidFill>
                  <a:srgbClr val="00B0F0"/>
                </a:solidFill>
              </a:rPr>
              <a:t> </a:t>
            </a:r>
            <a:r>
              <a:rPr lang="cs-CZ" sz="1600" dirty="0"/>
              <a:t>(na apex </a:t>
            </a:r>
            <a:r>
              <a:rPr lang="cs-CZ" sz="1600" dirty="0" err="1"/>
              <a:t>pyramidis</a:t>
            </a:r>
            <a:r>
              <a:rPr lang="cs-CZ" sz="1600" dirty="0"/>
              <a:t> spánkové kosti) pro kůži obličeje, frontální a parietální krajiny až po </a:t>
            </a:r>
            <a:r>
              <a:rPr lang="cs-CZ" sz="1600" dirty="0" err="1"/>
              <a:t>interaurikulární</a:t>
            </a:r>
            <a:r>
              <a:rPr lang="cs-CZ" sz="1600" dirty="0"/>
              <a:t> čáru, dutinu ústní a nosní, očnici a pleny mozkové.</a:t>
            </a:r>
          </a:p>
          <a:p>
            <a:r>
              <a:rPr lang="cs-CZ" sz="1600" b="1" dirty="0"/>
              <a:t>V mozkovém kmeni </a:t>
            </a:r>
            <a:r>
              <a:rPr lang="cs-CZ" sz="1600" dirty="0"/>
              <a:t>přepojení na specifických senzitivních jádrech – pak do thalamu – skrze </a:t>
            </a:r>
            <a:r>
              <a:rPr lang="cs-CZ" sz="1600" dirty="0" err="1"/>
              <a:t>capsula</a:t>
            </a:r>
            <a:r>
              <a:rPr lang="cs-CZ" sz="1600" dirty="0"/>
              <a:t> interna do area 3, 2, 1 v </a:t>
            </a:r>
            <a:r>
              <a:rPr lang="cs-CZ" sz="1600" dirty="0" err="1"/>
              <a:t>gyrus</a:t>
            </a:r>
            <a:r>
              <a:rPr lang="cs-CZ" sz="1600" dirty="0"/>
              <a:t> </a:t>
            </a:r>
            <a:r>
              <a:rPr lang="cs-CZ" sz="1600" dirty="0" err="1"/>
              <a:t>postcentralis</a:t>
            </a:r>
            <a:endParaRPr lang="cs-CZ" sz="1600" dirty="0"/>
          </a:p>
          <a:p>
            <a:endParaRPr lang="cs-CZ" sz="1600" dirty="0">
              <a:solidFill>
                <a:srgbClr val="FF66CC"/>
              </a:solidFill>
            </a:endParaRPr>
          </a:p>
          <a:p>
            <a:r>
              <a:rPr lang="cs-CZ" sz="1600" b="1" dirty="0" err="1">
                <a:solidFill>
                  <a:srgbClr val="FF66CC"/>
                </a:solidFill>
              </a:rPr>
              <a:t>Branchiomotorická</a:t>
            </a:r>
            <a:r>
              <a:rPr lang="cs-CZ" sz="1600" b="1" dirty="0">
                <a:solidFill>
                  <a:srgbClr val="FF66CC"/>
                </a:solidFill>
              </a:rPr>
              <a:t> zóna </a:t>
            </a:r>
            <a:r>
              <a:rPr lang="cs-CZ" sz="1600" dirty="0">
                <a:solidFill>
                  <a:srgbClr val="FF66CC"/>
                </a:solidFill>
              </a:rPr>
              <a:t>– </a:t>
            </a:r>
            <a:r>
              <a:rPr lang="cs-CZ" sz="1600" b="1" dirty="0">
                <a:solidFill>
                  <a:srgbClr val="FF66CC"/>
                </a:solidFill>
              </a:rPr>
              <a:t>vlákna </a:t>
            </a:r>
            <a:r>
              <a:rPr lang="cs-CZ" sz="1600" dirty="0"/>
              <a:t>pro žvýkací svaly, m. </a:t>
            </a:r>
            <a:r>
              <a:rPr lang="cs-CZ" sz="1600" dirty="0" err="1"/>
              <a:t>mylohyoideus</a:t>
            </a:r>
            <a:r>
              <a:rPr lang="cs-CZ" sz="1600" dirty="0"/>
              <a:t>, přední bříško </a:t>
            </a:r>
            <a:r>
              <a:rPr lang="cs-CZ" sz="1600" dirty="0" err="1"/>
              <a:t>digastriku</a:t>
            </a:r>
            <a:r>
              <a:rPr lang="cs-CZ" sz="1600" dirty="0"/>
              <a:t>, m. tensor </a:t>
            </a:r>
            <a:r>
              <a:rPr lang="cs-CZ" sz="1600" dirty="0" err="1"/>
              <a:t>tympani</a:t>
            </a:r>
            <a:r>
              <a:rPr lang="cs-CZ" sz="1600" dirty="0"/>
              <a:t> a </a:t>
            </a:r>
          </a:p>
          <a:p>
            <a:r>
              <a:rPr lang="cs-CZ" sz="1600" dirty="0"/>
              <a:t>m. tensor </a:t>
            </a:r>
            <a:r>
              <a:rPr lang="cs-CZ" sz="1600" dirty="0" err="1"/>
              <a:t>veli</a:t>
            </a:r>
            <a:r>
              <a:rPr lang="cs-CZ" sz="1600" dirty="0"/>
              <a:t> </a:t>
            </a:r>
            <a:r>
              <a:rPr lang="cs-CZ" sz="1600" dirty="0" err="1"/>
              <a:t>palatini</a:t>
            </a:r>
            <a:endParaRPr lang="cs-CZ" sz="1600" dirty="0"/>
          </a:p>
          <a:p>
            <a:endParaRPr lang="cs-CZ" sz="1600" dirty="0"/>
          </a:p>
          <a:p>
            <a:r>
              <a:rPr lang="cs-CZ" sz="1600" b="1" dirty="0"/>
              <a:t>N. V má spojky s n. VII a n. IX</a:t>
            </a:r>
          </a:p>
        </p:txBody>
      </p:sp>
    </p:spTree>
    <p:extLst>
      <p:ext uri="{BB962C8B-B14F-4D97-AF65-F5344CB8AC3E}">
        <p14:creationId xmlns:p14="http://schemas.microsoft.com/office/powerpoint/2010/main" val="2945212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48" y="641267"/>
            <a:ext cx="3460618" cy="526933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537" y="2527800"/>
            <a:ext cx="2859463" cy="4300075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606166" y="184243"/>
            <a:ext cx="5858810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C00000"/>
                </a:solidFill>
              </a:rPr>
              <a:t>N. trigeminus</a:t>
            </a:r>
            <a:r>
              <a:rPr lang="cs-CZ" sz="2800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(V. CN) </a:t>
            </a:r>
          </a:p>
          <a:p>
            <a:endParaRPr lang="cs-CZ" dirty="0"/>
          </a:p>
          <a:p>
            <a:r>
              <a:rPr lang="cs-CZ" b="1" dirty="0"/>
              <a:t>větve:</a:t>
            </a:r>
            <a:endParaRPr lang="cs-CZ" dirty="0"/>
          </a:p>
          <a:p>
            <a:pPr marL="342900" indent="-342900">
              <a:buAutoNum type="arabicPeriod"/>
            </a:pPr>
            <a:r>
              <a:rPr lang="cs-CZ" sz="2400" b="1" dirty="0">
                <a:solidFill>
                  <a:srgbClr val="00B0F0"/>
                </a:solidFill>
              </a:rPr>
              <a:t>*n. </a:t>
            </a:r>
            <a:r>
              <a:rPr lang="cs-CZ" sz="2400" b="1" dirty="0" err="1">
                <a:solidFill>
                  <a:srgbClr val="00B0F0"/>
                </a:solidFill>
              </a:rPr>
              <a:t>ophtalmicus</a:t>
            </a:r>
            <a:r>
              <a:rPr lang="cs-CZ" sz="2400" b="1" dirty="0">
                <a:solidFill>
                  <a:srgbClr val="00B0F0"/>
                </a:solidFill>
              </a:rPr>
              <a:t> </a:t>
            </a:r>
            <a:r>
              <a:rPr lang="cs-CZ" sz="1400" dirty="0"/>
              <a:t>(skrze sinus </a:t>
            </a:r>
            <a:r>
              <a:rPr lang="cs-CZ" sz="1400" dirty="0" err="1"/>
              <a:t>cavernosus</a:t>
            </a:r>
            <a:r>
              <a:rPr lang="cs-CZ" sz="1400" dirty="0"/>
              <a:t>, </a:t>
            </a:r>
            <a:r>
              <a:rPr lang="cs-CZ" sz="1400" dirty="0" err="1"/>
              <a:t>fissura</a:t>
            </a:r>
            <a:r>
              <a:rPr lang="cs-CZ" sz="1400" dirty="0"/>
              <a:t> </a:t>
            </a:r>
            <a:r>
              <a:rPr lang="cs-CZ" sz="1400" dirty="0" err="1"/>
              <a:t>orbitalis</a:t>
            </a:r>
            <a:r>
              <a:rPr lang="cs-CZ" sz="1400" dirty="0"/>
              <a:t> </a:t>
            </a:r>
          </a:p>
          <a:p>
            <a:r>
              <a:rPr lang="cs-CZ" sz="1400" dirty="0"/>
              <a:t>                                                                                       superior do očnice) </a:t>
            </a:r>
          </a:p>
          <a:p>
            <a:r>
              <a:rPr lang="cs-CZ" dirty="0">
                <a:solidFill>
                  <a:srgbClr val="00B0F0"/>
                </a:solidFill>
              </a:rPr>
              <a:t>     </a:t>
            </a:r>
            <a:r>
              <a:rPr lang="cs-CZ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cs-CZ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sz="1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frontalis</a:t>
            </a:r>
            <a:r>
              <a:rPr lang="cs-CZ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(n. </a:t>
            </a:r>
            <a:r>
              <a:rPr lang="cs-CZ" sz="14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supraorbitalis</a:t>
            </a:r>
            <a:r>
              <a:rPr lang="cs-CZ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14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supratrochlearis</a:t>
            </a:r>
            <a:r>
              <a:rPr lang="cs-CZ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cs-CZ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b) </a:t>
            </a:r>
            <a:r>
              <a:rPr lang="cs-CZ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sz="1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lacrimalis</a:t>
            </a:r>
            <a:r>
              <a:rPr lang="cs-CZ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přibírá axony z CN VII. pro </a:t>
            </a:r>
            <a:r>
              <a:rPr lang="cs-CZ" sz="1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</a:t>
            </a:r>
            <a:r>
              <a:rPr lang="cs-CZ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1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lacrimalis</a:t>
            </a:r>
            <a:endParaRPr lang="cs-CZ" sz="1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c) </a:t>
            </a:r>
            <a:r>
              <a:rPr lang="cs-CZ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sz="1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nasociliaris</a:t>
            </a:r>
            <a:r>
              <a:rPr lang="cs-CZ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>
                <a:solidFill>
                  <a:srgbClr val="00B0F0"/>
                </a:solidFill>
              </a:rPr>
              <a:t>(n. </a:t>
            </a:r>
            <a:r>
              <a:rPr lang="cs-CZ" sz="1400" dirty="0" err="1">
                <a:solidFill>
                  <a:srgbClr val="00B0F0"/>
                </a:solidFill>
              </a:rPr>
              <a:t>ethmoidalis</a:t>
            </a:r>
            <a:r>
              <a:rPr lang="cs-CZ" sz="1400" dirty="0">
                <a:solidFill>
                  <a:srgbClr val="00B0F0"/>
                </a:solidFill>
              </a:rPr>
              <a:t> ant., post., </a:t>
            </a:r>
            <a:r>
              <a:rPr lang="cs-CZ" sz="1400" dirty="0" err="1">
                <a:solidFill>
                  <a:srgbClr val="00B0F0"/>
                </a:solidFill>
              </a:rPr>
              <a:t>infratrochlearis</a:t>
            </a:r>
            <a:r>
              <a:rPr lang="cs-CZ" sz="1400" dirty="0">
                <a:solidFill>
                  <a:srgbClr val="00B0F0"/>
                </a:solidFill>
              </a:rPr>
              <a:t>…)</a:t>
            </a:r>
          </a:p>
          <a:p>
            <a:endParaRPr lang="cs-CZ" dirty="0">
              <a:solidFill>
                <a:srgbClr val="00B0F0"/>
              </a:solidFill>
            </a:endParaRPr>
          </a:p>
          <a:p>
            <a:r>
              <a:rPr lang="cs-CZ" sz="2400" b="1" dirty="0">
                <a:solidFill>
                  <a:srgbClr val="00B0F0"/>
                </a:solidFill>
              </a:rPr>
              <a:t>2. n. </a:t>
            </a:r>
            <a:r>
              <a:rPr lang="cs-CZ" sz="2400" b="1" dirty="0" err="1">
                <a:solidFill>
                  <a:srgbClr val="00B0F0"/>
                </a:solidFill>
              </a:rPr>
              <a:t>maxillaris</a:t>
            </a:r>
            <a:r>
              <a:rPr lang="cs-CZ" sz="2400" b="1" dirty="0">
                <a:solidFill>
                  <a:srgbClr val="00B0F0"/>
                </a:solidFill>
              </a:rPr>
              <a:t> </a:t>
            </a:r>
            <a:r>
              <a:rPr lang="cs-CZ" sz="1400" dirty="0"/>
              <a:t>(skrze </a:t>
            </a:r>
            <a:r>
              <a:rPr lang="cs-CZ" sz="1400" dirty="0" err="1"/>
              <a:t>foramen</a:t>
            </a:r>
            <a:r>
              <a:rPr lang="cs-CZ" sz="1400" dirty="0"/>
              <a:t> </a:t>
            </a:r>
            <a:r>
              <a:rPr lang="cs-CZ" sz="1400" dirty="0" err="1"/>
              <a:t>rotundum</a:t>
            </a:r>
            <a:r>
              <a:rPr lang="cs-CZ" sz="1400" dirty="0"/>
              <a:t> do </a:t>
            </a:r>
            <a:r>
              <a:rPr lang="cs-CZ" sz="1400" dirty="0" err="1"/>
              <a:t>fossa</a:t>
            </a:r>
            <a:r>
              <a:rPr lang="cs-CZ" sz="1400" dirty="0"/>
              <a:t> </a:t>
            </a:r>
            <a:r>
              <a:rPr lang="cs-CZ" sz="1400" dirty="0" err="1"/>
              <a:t>pterygopalatina</a:t>
            </a:r>
            <a:r>
              <a:rPr lang="cs-CZ" sz="1400" dirty="0"/>
              <a:t>)</a:t>
            </a:r>
          </a:p>
          <a:p>
            <a:pPr marL="342900" indent="-342900">
              <a:buAutoNum type="alphaLcParenR"/>
            </a:pPr>
            <a:r>
              <a:rPr lang="cs-CZ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sz="1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zygomaticus</a:t>
            </a:r>
            <a:endParaRPr lang="cs-CZ" sz="14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lphaLcParenR"/>
            </a:pPr>
            <a:r>
              <a:rPr lang="cs-CZ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sz="1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infraorbitalis</a:t>
            </a:r>
            <a:r>
              <a:rPr lang="cs-CZ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2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nn</a:t>
            </a:r>
            <a:r>
              <a:rPr lang="cs-CZ" sz="1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12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alveolares</a:t>
            </a:r>
            <a:r>
              <a:rPr lang="cs-CZ" sz="1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sup. ant….)</a:t>
            </a:r>
          </a:p>
          <a:p>
            <a:pPr marL="342900" indent="-342900">
              <a:buAutoNum type="alphaLcParenR"/>
            </a:pPr>
            <a:r>
              <a:rPr lang="cs-CZ" sz="1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rr</a:t>
            </a:r>
            <a:r>
              <a:rPr lang="cs-CZ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1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ganglionares</a:t>
            </a:r>
            <a:r>
              <a:rPr lang="cs-CZ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>
                <a:solidFill>
                  <a:srgbClr val="00B0F0"/>
                </a:solidFill>
              </a:rPr>
              <a:t>– do </a:t>
            </a:r>
            <a:r>
              <a:rPr lang="cs-CZ" sz="1400" dirty="0" err="1">
                <a:solidFill>
                  <a:srgbClr val="00B0F0"/>
                </a:solidFill>
              </a:rPr>
              <a:t>ggl</a:t>
            </a:r>
            <a:r>
              <a:rPr lang="cs-CZ" sz="1400" dirty="0">
                <a:solidFill>
                  <a:srgbClr val="00B0F0"/>
                </a:solidFill>
              </a:rPr>
              <a:t>. </a:t>
            </a:r>
            <a:r>
              <a:rPr lang="cs-CZ" sz="1400" dirty="0" err="1">
                <a:solidFill>
                  <a:srgbClr val="00B0F0"/>
                </a:solidFill>
              </a:rPr>
              <a:t>pterygopalatinum</a:t>
            </a:r>
            <a:endParaRPr lang="cs-CZ" sz="1400" dirty="0">
              <a:solidFill>
                <a:srgbClr val="00B0F0"/>
              </a:solidFill>
            </a:endParaRPr>
          </a:p>
          <a:p>
            <a:pPr marL="342900" indent="-342900">
              <a:buAutoNum type="alphaLcParenR"/>
            </a:pPr>
            <a:endParaRPr lang="cs-CZ" sz="1400" dirty="0">
              <a:solidFill>
                <a:srgbClr val="00B0F0"/>
              </a:solidFill>
            </a:endParaRPr>
          </a:p>
          <a:p>
            <a:r>
              <a:rPr lang="cs-CZ" sz="2400" b="1" dirty="0">
                <a:solidFill>
                  <a:srgbClr val="00B0F0"/>
                </a:solidFill>
              </a:rPr>
              <a:t>3. n. </a:t>
            </a:r>
            <a:r>
              <a:rPr lang="cs-CZ" sz="2400" b="1" dirty="0" err="1">
                <a:solidFill>
                  <a:srgbClr val="00B0F0"/>
                </a:solidFill>
              </a:rPr>
              <a:t>mandibu</a:t>
            </a:r>
            <a:r>
              <a:rPr lang="cs-CZ" sz="2400" b="1" dirty="0" err="1">
                <a:solidFill>
                  <a:srgbClr val="FF3399"/>
                </a:solidFill>
              </a:rPr>
              <a:t>laris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1400" dirty="0"/>
              <a:t>(skrze </a:t>
            </a:r>
            <a:r>
              <a:rPr lang="cs-CZ" sz="1400" dirty="0" err="1"/>
              <a:t>foramen</a:t>
            </a:r>
            <a:r>
              <a:rPr lang="cs-CZ" sz="1400" dirty="0"/>
              <a:t> </a:t>
            </a:r>
            <a:r>
              <a:rPr lang="cs-CZ" sz="1400" dirty="0" err="1"/>
              <a:t>ovale</a:t>
            </a:r>
            <a:r>
              <a:rPr lang="cs-CZ" sz="1400" dirty="0"/>
              <a:t>)</a:t>
            </a:r>
            <a:endParaRPr lang="cs-CZ" dirty="0"/>
          </a:p>
          <a:p>
            <a:pPr marL="342900" indent="-342900">
              <a:buAutoNum type="alphaLcParenR"/>
            </a:pPr>
            <a:r>
              <a:rPr lang="cs-CZ" b="1" dirty="0">
                <a:solidFill>
                  <a:srgbClr val="FF3399"/>
                </a:solidFill>
              </a:rPr>
              <a:t>Svalové větve 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ke žvýkacím svalům  a k m.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mylohyoideus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venter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anterior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m.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digastrici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a m. tensor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veli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palatini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a m. tensor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tympani</a:t>
            </a:r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>
                <a:solidFill>
                  <a:srgbClr val="00B0F0"/>
                </a:solidFill>
              </a:rPr>
              <a:t>b) </a:t>
            </a:r>
            <a:r>
              <a:rPr lang="cs-CZ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sz="1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buccalis</a:t>
            </a:r>
            <a:r>
              <a:rPr lang="cs-CZ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>
                <a:solidFill>
                  <a:srgbClr val="00B0F0"/>
                </a:solidFill>
              </a:rPr>
              <a:t>(pro </a:t>
            </a:r>
            <a:r>
              <a:rPr lang="cs-CZ" sz="1400" u="sng" dirty="0">
                <a:solidFill>
                  <a:srgbClr val="00B0F0"/>
                </a:solidFill>
              </a:rPr>
              <a:t>kůži </a:t>
            </a:r>
            <a:r>
              <a:rPr lang="cs-CZ" sz="1400" dirty="0">
                <a:solidFill>
                  <a:srgbClr val="00B0F0"/>
                </a:solidFill>
              </a:rPr>
              <a:t>obličeje </a:t>
            </a:r>
            <a:r>
              <a:rPr lang="cs-CZ" sz="1400" b="1" u="sng" dirty="0">
                <a:solidFill>
                  <a:srgbClr val="C00000"/>
                </a:solidFill>
              </a:rPr>
              <a:t>nad</a:t>
            </a:r>
            <a:r>
              <a:rPr lang="cs-CZ" sz="1400" u="sng" dirty="0">
                <a:solidFill>
                  <a:srgbClr val="00B0F0"/>
                </a:solidFill>
              </a:rPr>
              <a:t> </a:t>
            </a:r>
            <a:r>
              <a:rPr lang="cs-CZ" sz="1400" dirty="0">
                <a:solidFill>
                  <a:srgbClr val="00B0F0"/>
                </a:solidFill>
              </a:rPr>
              <a:t>m. </a:t>
            </a:r>
            <a:r>
              <a:rPr lang="cs-CZ" sz="1400" dirty="0" err="1">
                <a:solidFill>
                  <a:srgbClr val="00B0F0"/>
                </a:solidFill>
              </a:rPr>
              <a:t>buccinator</a:t>
            </a:r>
            <a:r>
              <a:rPr lang="cs-CZ" sz="1400" dirty="0">
                <a:solidFill>
                  <a:srgbClr val="00B0F0"/>
                </a:solidFill>
              </a:rPr>
              <a:t>)</a:t>
            </a:r>
          </a:p>
          <a:p>
            <a:r>
              <a:rPr lang="cs-CZ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n. </a:t>
            </a:r>
            <a:r>
              <a:rPr lang="cs-CZ" sz="1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auriculotemporalis</a:t>
            </a:r>
            <a:r>
              <a:rPr lang="cs-CZ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>
                <a:solidFill>
                  <a:srgbClr val="00B0F0"/>
                </a:solidFill>
              </a:rPr>
              <a:t>(</a:t>
            </a:r>
            <a:r>
              <a:rPr lang="cs-CZ" sz="1200" dirty="0">
                <a:solidFill>
                  <a:srgbClr val="00B050"/>
                </a:solidFill>
              </a:rPr>
              <a:t>přibírá </a:t>
            </a:r>
            <a:r>
              <a:rPr lang="cs-CZ" sz="1200" dirty="0" err="1">
                <a:solidFill>
                  <a:srgbClr val="00B050"/>
                </a:solidFill>
              </a:rPr>
              <a:t>visceromotorické</a:t>
            </a:r>
            <a:r>
              <a:rPr lang="cs-CZ" sz="1200" dirty="0">
                <a:solidFill>
                  <a:srgbClr val="00B050"/>
                </a:solidFill>
              </a:rPr>
              <a:t> větve z CN IX  </a:t>
            </a:r>
            <a:r>
              <a:rPr lang="cs-CZ" sz="1200" dirty="0" err="1">
                <a:solidFill>
                  <a:srgbClr val="00B050"/>
                </a:solidFill>
              </a:rPr>
              <a:t>rr</a:t>
            </a:r>
            <a:r>
              <a:rPr lang="cs-CZ" sz="1200" dirty="0">
                <a:solidFill>
                  <a:srgbClr val="00B050"/>
                </a:solidFill>
              </a:rPr>
              <a:t>. </a:t>
            </a:r>
            <a:r>
              <a:rPr lang="cs-CZ" sz="1200" dirty="0" err="1">
                <a:solidFill>
                  <a:srgbClr val="00B050"/>
                </a:solidFill>
              </a:rPr>
              <a:t>parotidei</a:t>
            </a:r>
            <a:r>
              <a:rPr lang="cs-CZ" sz="1200" dirty="0">
                <a:solidFill>
                  <a:srgbClr val="00B0F0"/>
                </a:solidFill>
              </a:rPr>
              <a:t>…..)</a:t>
            </a:r>
          </a:p>
          <a:p>
            <a:r>
              <a:rPr lang="cs-CZ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n. </a:t>
            </a:r>
            <a:r>
              <a:rPr lang="cs-CZ" sz="1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lingualis</a:t>
            </a:r>
            <a:r>
              <a:rPr lang="cs-CZ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>
                <a:solidFill>
                  <a:srgbClr val="00B050"/>
                </a:solidFill>
              </a:rPr>
              <a:t>+ axony z VII. pro slinné žlázy s výjimkou </a:t>
            </a:r>
            <a:r>
              <a:rPr lang="cs-CZ" sz="1400" dirty="0" err="1">
                <a:solidFill>
                  <a:srgbClr val="00B050"/>
                </a:solidFill>
              </a:rPr>
              <a:t>gl</a:t>
            </a:r>
            <a:r>
              <a:rPr lang="cs-CZ" sz="1400" dirty="0">
                <a:solidFill>
                  <a:srgbClr val="00B050"/>
                </a:solidFill>
              </a:rPr>
              <a:t>. </a:t>
            </a:r>
            <a:r>
              <a:rPr lang="cs-CZ" sz="1400" dirty="0" err="1">
                <a:solidFill>
                  <a:srgbClr val="00B050"/>
                </a:solidFill>
              </a:rPr>
              <a:t>parotis</a:t>
            </a:r>
            <a:endParaRPr lang="cs-CZ" sz="1400" dirty="0">
              <a:solidFill>
                <a:srgbClr val="00B050"/>
              </a:solidFill>
            </a:endParaRPr>
          </a:p>
          <a:p>
            <a:r>
              <a:rPr lang="cs-CZ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e) n. </a:t>
            </a:r>
            <a:r>
              <a:rPr lang="cs-CZ" sz="1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alveolaris</a:t>
            </a:r>
            <a:r>
              <a:rPr lang="cs-CZ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inferior</a:t>
            </a:r>
            <a:r>
              <a:rPr lang="cs-CZ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>
                <a:solidFill>
                  <a:srgbClr val="00B0F0"/>
                </a:solidFill>
              </a:rPr>
              <a:t>(</a:t>
            </a:r>
            <a:r>
              <a:rPr lang="cs-CZ" sz="1400" dirty="0" err="1">
                <a:solidFill>
                  <a:srgbClr val="00B0F0"/>
                </a:solidFill>
              </a:rPr>
              <a:t>nn</a:t>
            </a:r>
            <a:r>
              <a:rPr lang="cs-CZ" sz="1400" dirty="0">
                <a:solidFill>
                  <a:srgbClr val="00B0F0"/>
                </a:solidFill>
              </a:rPr>
              <a:t>. </a:t>
            </a:r>
            <a:r>
              <a:rPr lang="cs-CZ" sz="1400" dirty="0" err="1">
                <a:solidFill>
                  <a:srgbClr val="00B0F0"/>
                </a:solidFill>
              </a:rPr>
              <a:t>alveolares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dirty="0" err="1">
                <a:solidFill>
                  <a:srgbClr val="00B0F0"/>
                </a:solidFill>
              </a:rPr>
              <a:t>inferiores</a:t>
            </a:r>
            <a:r>
              <a:rPr lang="cs-CZ" sz="1400" dirty="0">
                <a:solidFill>
                  <a:srgbClr val="00B0F0"/>
                </a:solidFill>
              </a:rPr>
              <a:t>, +</a:t>
            </a:r>
            <a:r>
              <a:rPr lang="cs-CZ" sz="1400" dirty="0">
                <a:solidFill>
                  <a:srgbClr val="FF3399"/>
                </a:solidFill>
              </a:rPr>
              <a:t>r. </a:t>
            </a:r>
            <a:r>
              <a:rPr lang="cs-CZ" sz="1400" dirty="0" err="1">
                <a:solidFill>
                  <a:srgbClr val="FF3399"/>
                </a:solidFill>
              </a:rPr>
              <a:t>mylohyoideus</a:t>
            </a:r>
            <a:r>
              <a:rPr lang="cs-CZ" sz="1400" dirty="0">
                <a:solidFill>
                  <a:srgbClr val="FF3399"/>
                </a:solidFill>
              </a:rPr>
              <a:t>)</a:t>
            </a:r>
          </a:p>
          <a:p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658849" y="4308506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00B0F0"/>
                </a:solidFill>
              </a:rPr>
              <a:t>*</a:t>
            </a:r>
            <a:endParaRPr lang="cs-CZ" dirty="0"/>
          </a:p>
        </p:txBody>
      </p:sp>
      <p:pic>
        <p:nvPicPr>
          <p:cNvPr id="6" name="Picture 4" descr="cn-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577" y="0"/>
            <a:ext cx="2048633" cy="252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429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76"/>
          <a:stretch/>
        </p:blipFill>
        <p:spPr>
          <a:xfrm>
            <a:off x="8625242" y="2210448"/>
            <a:ext cx="3332731" cy="2345787"/>
          </a:xfrm>
          <a:prstGeom prst="rect">
            <a:avLst/>
          </a:prstGeom>
        </p:spPr>
      </p:pic>
      <p:pic>
        <p:nvPicPr>
          <p:cNvPr id="4" name="Picture 4" descr="nVophthalMax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415" y="946935"/>
            <a:ext cx="4355184" cy="386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nVmandi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363" y="1547644"/>
            <a:ext cx="3969311" cy="345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453883" y="5401559"/>
            <a:ext cx="50610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Zkouška citlivosti V/I – tlak na horní okraj očnice</a:t>
            </a:r>
          </a:p>
          <a:p>
            <a:r>
              <a:rPr lang="cs-CZ" dirty="0"/>
              <a:t>                               V/II – tlak na </a:t>
            </a:r>
            <a:r>
              <a:rPr lang="cs-CZ" dirty="0" err="1"/>
              <a:t>foramen</a:t>
            </a:r>
            <a:r>
              <a:rPr lang="cs-CZ" dirty="0"/>
              <a:t> </a:t>
            </a:r>
            <a:r>
              <a:rPr lang="cs-CZ" dirty="0" err="1"/>
              <a:t>infraorbitale</a:t>
            </a:r>
            <a:endParaRPr lang="cs-CZ" dirty="0"/>
          </a:p>
          <a:p>
            <a:r>
              <a:rPr lang="cs-CZ" dirty="0"/>
              <a:t>                               V/III – tlak na </a:t>
            </a:r>
            <a:r>
              <a:rPr lang="cs-CZ" dirty="0" err="1"/>
              <a:t>foramen</a:t>
            </a:r>
            <a:r>
              <a:rPr lang="cs-CZ" dirty="0"/>
              <a:t> </a:t>
            </a:r>
            <a:r>
              <a:rPr lang="cs-CZ" dirty="0" err="1"/>
              <a:t>mentale</a:t>
            </a:r>
            <a:endParaRPr lang="cs-CZ" dirty="0"/>
          </a:p>
          <a:p>
            <a:r>
              <a:rPr lang="cs-CZ" dirty="0"/>
              <a:t>Lokální anestézie </a:t>
            </a:r>
          </a:p>
        </p:txBody>
      </p:sp>
    </p:spTree>
    <p:extLst>
      <p:ext uri="{BB962C8B-B14F-4D97-AF65-F5344CB8AC3E}">
        <p14:creationId xmlns:p14="http://schemas.microsoft.com/office/powerpoint/2010/main" val="34638152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57F526A6-05F8-4B41-B1C7-CB693F899D0B}"/>
              </a:ext>
            </a:extLst>
          </p:cNvPr>
          <p:cNvSpPr/>
          <p:nvPr/>
        </p:nvSpPr>
        <p:spPr>
          <a:xfrm>
            <a:off x="5749909" y="2145672"/>
            <a:ext cx="1964602" cy="8238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ggl</a:t>
            </a:r>
            <a:r>
              <a:rPr lang="cs-CZ" dirty="0"/>
              <a:t>. </a:t>
            </a:r>
            <a:r>
              <a:rPr lang="cs-CZ" dirty="0" err="1"/>
              <a:t>oticum</a:t>
            </a:r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A434089-AB30-45E1-AE4C-DC89F9238817}"/>
              </a:ext>
            </a:extLst>
          </p:cNvPr>
          <p:cNvSpPr txBox="1"/>
          <p:nvPr/>
        </p:nvSpPr>
        <p:spPr>
          <a:xfrm>
            <a:off x="1050202" y="2399168"/>
            <a:ext cx="24200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IX. </a:t>
            </a:r>
            <a:r>
              <a:rPr lang="cs-CZ" dirty="0" err="1"/>
              <a:t>ncl</a:t>
            </a:r>
            <a:r>
              <a:rPr lang="cs-CZ" dirty="0"/>
              <a:t>. </a:t>
            </a:r>
            <a:r>
              <a:rPr lang="cs-CZ" dirty="0" err="1"/>
              <a:t>originis</a:t>
            </a:r>
            <a:r>
              <a:rPr lang="cs-CZ" dirty="0"/>
              <a:t> dorsalis</a:t>
            </a:r>
          </a:p>
          <a:p>
            <a:r>
              <a:rPr lang="cs-CZ" sz="1200" dirty="0"/>
              <a:t>(</a:t>
            </a:r>
            <a:r>
              <a:rPr lang="cs-CZ" sz="1200" dirty="0" err="1"/>
              <a:t>ncl</a:t>
            </a:r>
            <a:r>
              <a:rPr lang="cs-CZ" sz="1200" dirty="0"/>
              <a:t>. </a:t>
            </a:r>
            <a:r>
              <a:rPr lang="cs-CZ" sz="1200" dirty="0" err="1"/>
              <a:t>salivatorius</a:t>
            </a:r>
            <a:r>
              <a:rPr lang="cs-CZ" sz="1200" dirty="0"/>
              <a:t> </a:t>
            </a:r>
            <a:r>
              <a:rPr lang="cs-CZ" sz="1200" dirty="0" err="1"/>
              <a:t>inferior</a:t>
            </a:r>
            <a:r>
              <a:rPr lang="cs-CZ" sz="1200" dirty="0"/>
              <a:t>)</a:t>
            </a:r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9A44A586-2A3B-4B38-AE48-6524CB87C3D4}"/>
              </a:ext>
            </a:extLst>
          </p:cNvPr>
          <p:cNvCxnSpPr/>
          <p:nvPr/>
        </p:nvCxnSpPr>
        <p:spPr>
          <a:xfrm flipV="1">
            <a:off x="3585172" y="2722333"/>
            <a:ext cx="1557196" cy="25393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>
            <a:extLst>
              <a:ext uri="{FF2B5EF4-FFF2-40B4-BE49-F238E27FC236}">
                <a16:creationId xmlns:a16="http://schemas.microsoft.com/office/drawing/2014/main" id="{3B486B00-B960-4A4A-AFE7-C0C41C6F30D6}"/>
              </a:ext>
            </a:extLst>
          </p:cNvPr>
          <p:cNvSpPr txBox="1"/>
          <p:nvPr/>
        </p:nvSpPr>
        <p:spPr>
          <a:xfrm>
            <a:off x="2770360" y="2969537"/>
            <a:ext cx="3432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B050"/>
                </a:solidFill>
              </a:rPr>
              <a:t>n. </a:t>
            </a:r>
            <a:r>
              <a:rPr lang="cs-CZ" dirty="0" err="1">
                <a:solidFill>
                  <a:srgbClr val="00B050"/>
                </a:solidFill>
              </a:rPr>
              <a:t>tympanicus</a:t>
            </a:r>
            <a:r>
              <a:rPr lang="cs-CZ" dirty="0">
                <a:solidFill>
                  <a:srgbClr val="00B050"/>
                </a:solidFill>
              </a:rPr>
              <a:t> – n. </a:t>
            </a:r>
            <a:r>
              <a:rPr lang="cs-CZ" dirty="0" err="1">
                <a:solidFill>
                  <a:srgbClr val="00B050"/>
                </a:solidFill>
              </a:rPr>
              <a:t>petrosus</a:t>
            </a:r>
            <a:r>
              <a:rPr lang="cs-CZ" dirty="0">
                <a:solidFill>
                  <a:srgbClr val="00B050"/>
                </a:solidFill>
              </a:rPr>
              <a:t> minor </a:t>
            </a:r>
          </a:p>
        </p:txBody>
      </p: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6EC35449-24A5-4D4C-B042-8BADA70D8673}"/>
              </a:ext>
            </a:extLst>
          </p:cNvPr>
          <p:cNvCxnSpPr/>
          <p:nvPr/>
        </p:nvCxnSpPr>
        <p:spPr>
          <a:xfrm>
            <a:off x="7994210" y="2557604"/>
            <a:ext cx="1548142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>
            <a:extLst>
              <a:ext uri="{FF2B5EF4-FFF2-40B4-BE49-F238E27FC236}">
                <a16:creationId xmlns:a16="http://schemas.microsoft.com/office/drawing/2014/main" id="{760AF1BD-0038-4655-95A2-F0298375CC62}"/>
              </a:ext>
            </a:extLst>
          </p:cNvPr>
          <p:cNvSpPr txBox="1"/>
          <p:nvPr/>
        </p:nvSpPr>
        <p:spPr>
          <a:xfrm>
            <a:off x="7586804" y="2969537"/>
            <a:ext cx="26731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spolu s vlákny </a:t>
            </a:r>
            <a:r>
              <a:rPr lang="cs-CZ" sz="1400" b="1" dirty="0"/>
              <a:t>n. </a:t>
            </a:r>
            <a:r>
              <a:rPr lang="cs-CZ" sz="1400" b="1" dirty="0" err="1"/>
              <a:t>auriculotemporalis</a:t>
            </a:r>
            <a:endParaRPr lang="cs-CZ" sz="1400" b="1" dirty="0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90FE6222-AF2C-48B0-A1A5-48E6ADB9115D}"/>
              </a:ext>
            </a:extLst>
          </p:cNvPr>
          <p:cNvSpPr/>
          <p:nvPr/>
        </p:nvSpPr>
        <p:spPr>
          <a:xfrm>
            <a:off x="9822051" y="2329283"/>
            <a:ext cx="1766112" cy="487895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40536A8-479E-46F4-86D4-06840FC215C3}"/>
              </a:ext>
            </a:extLst>
          </p:cNvPr>
          <p:cNvSpPr txBox="1"/>
          <p:nvPr/>
        </p:nvSpPr>
        <p:spPr>
          <a:xfrm>
            <a:off x="10132931" y="2399168"/>
            <a:ext cx="11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gl</a:t>
            </a:r>
            <a:r>
              <a:rPr lang="cs-CZ" dirty="0"/>
              <a:t>. </a:t>
            </a:r>
            <a:r>
              <a:rPr lang="cs-CZ" dirty="0" err="1"/>
              <a:t>parotis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23254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99047" y="2046155"/>
            <a:ext cx="1852449" cy="9144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ggl</a:t>
            </a:r>
            <a:r>
              <a:rPr lang="cs-CZ" dirty="0"/>
              <a:t>. </a:t>
            </a:r>
            <a:r>
              <a:rPr lang="cs-CZ" dirty="0" err="1"/>
              <a:t>pterygopalatinum</a:t>
            </a:r>
            <a:endParaRPr lang="cs-CZ" dirty="0"/>
          </a:p>
        </p:txBody>
      </p:sp>
      <p:cxnSp>
        <p:nvCxnSpPr>
          <p:cNvPr id="4" name="Přímá spojnice se šipkou 3"/>
          <p:cNvCxnSpPr/>
          <p:nvPr/>
        </p:nvCxnSpPr>
        <p:spPr>
          <a:xfrm>
            <a:off x="1079938" y="2443655"/>
            <a:ext cx="961696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se šipkou 5"/>
          <p:cNvCxnSpPr/>
          <p:nvPr/>
        </p:nvCxnSpPr>
        <p:spPr>
          <a:xfrm>
            <a:off x="4236239" y="2459421"/>
            <a:ext cx="1158767" cy="40202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ál 6"/>
          <p:cNvSpPr/>
          <p:nvPr/>
        </p:nvSpPr>
        <p:spPr>
          <a:xfrm>
            <a:off x="7572940" y="1939159"/>
            <a:ext cx="1860331" cy="9144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7945420" y="2274755"/>
            <a:ext cx="1115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Slzní žláza</a:t>
            </a:r>
          </a:p>
        </p:txBody>
      </p:sp>
      <p:sp>
        <p:nvSpPr>
          <p:cNvPr id="9" name="Ovál 8"/>
          <p:cNvSpPr/>
          <p:nvPr/>
        </p:nvSpPr>
        <p:spPr>
          <a:xfrm>
            <a:off x="7711964" y="2965020"/>
            <a:ext cx="1860331" cy="9144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7917392" y="3189155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Nosní žlázky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4943282" y="2780354"/>
            <a:ext cx="2594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připojení k n. </a:t>
            </a:r>
            <a:r>
              <a:rPr lang="cs-CZ" dirty="0" err="1"/>
              <a:t>lingualis</a:t>
            </a:r>
            <a:r>
              <a:rPr lang="cs-CZ" dirty="0"/>
              <a:t> z V.</a:t>
            </a:r>
          </a:p>
        </p:txBody>
      </p:sp>
      <p:cxnSp>
        <p:nvCxnSpPr>
          <p:cNvPr id="14" name="Přímá spojnice se šipkou 13"/>
          <p:cNvCxnSpPr>
            <a:stCxn id="11" idx="3"/>
          </p:cNvCxnSpPr>
          <p:nvPr/>
        </p:nvCxnSpPr>
        <p:spPr>
          <a:xfrm flipV="1">
            <a:off x="7538223" y="2644087"/>
            <a:ext cx="257825" cy="32093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>
            <a:off x="7496181" y="3074276"/>
            <a:ext cx="233456" cy="22071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77460" y="2046155"/>
            <a:ext cx="25521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VII. </a:t>
            </a:r>
            <a:r>
              <a:rPr lang="cs-CZ" dirty="0"/>
              <a:t>–   </a:t>
            </a:r>
            <a:r>
              <a:rPr lang="cs-CZ" dirty="0" err="1">
                <a:solidFill>
                  <a:srgbClr val="00B050"/>
                </a:solidFill>
              </a:rPr>
              <a:t>n.petrosus</a:t>
            </a:r>
            <a:r>
              <a:rPr lang="cs-CZ" dirty="0">
                <a:solidFill>
                  <a:srgbClr val="00B050"/>
                </a:solidFill>
              </a:rPr>
              <a:t> major</a:t>
            </a:r>
          </a:p>
          <a:p>
            <a:r>
              <a:rPr lang="cs-CZ" sz="1200" dirty="0" err="1">
                <a:solidFill>
                  <a:srgbClr val="00B050"/>
                </a:solidFill>
              </a:rPr>
              <a:t>ncl</a:t>
            </a:r>
            <a:r>
              <a:rPr lang="cs-CZ" sz="1200" dirty="0">
                <a:solidFill>
                  <a:srgbClr val="00B050"/>
                </a:solidFill>
              </a:rPr>
              <a:t>. </a:t>
            </a:r>
            <a:r>
              <a:rPr lang="cs-CZ" sz="1200" dirty="0" err="1">
                <a:solidFill>
                  <a:srgbClr val="00B050"/>
                </a:solidFill>
              </a:rPr>
              <a:t>originis</a:t>
            </a:r>
            <a:r>
              <a:rPr lang="cs-CZ" sz="1200" dirty="0">
                <a:solidFill>
                  <a:srgbClr val="00B050"/>
                </a:solidFill>
              </a:rPr>
              <a:t> </a:t>
            </a:r>
          </a:p>
          <a:p>
            <a:r>
              <a:rPr lang="cs-CZ" sz="1200" dirty="0">
                <a:solidFill>
                  <a:srgbClr val="00B050"/>
                </a:solidFill>
              </a:rPr>
              <a:t>dorsalis </a:t>
            </a:r>
            <a:r>
              <a:rPr lang="cs-CZ" sz="1200" dirty="0"/>
              <a:t>n. VII</a:t>
            </a:r>
          </a:p>
        </p:txBody>
      </p:sp>
      <p:sp>
        <p:nvSpPr>
          <p:cNvPr id="19" name="Obdélník 18"/>
          <p:cNvSpPr/>
          <p:nvPr/>
        </p:nvSpPr>
        <p:spPr>
          <a:xfrm>
            <a:off x="2443685" y="4306614"/>
            <a:ext cx="1852449" cy="9144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ggl</a:t>
            </a:r>
            <a:r>
              <a:rPr lang="cs-CZ" dirty="0"/>
              <a:t>. </a:t>
            </a:r>
            <a:r>
              <a:rPr lang="cs-CZ" dirty="0" err="1"/>
              <a:t>submandibulare</a:t>
            </a:r>
            <a:endParaRPr lang="cs-CZ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77460" y="4666593"/>
            <a:ext cx="23209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VII. </a:t>
            </a:r>
            <a:r>
              <a:rPr lang="cs-CZ" dirty="0"/>
              <a:t>- </a:t>
            </a:r>
            <a:r>
              <a:rPr lang="cs-CZ" b="1" dirty="0">
                <a:solidFill>
                  <a:srgbClr val="00B050"/>
                </a:solidFill>
              </a:rPr>
              <a:t>chorda </a:t>
            </a:r>
            <a:r>
              <a:rPr lang="cs-CZ" b="1" dirty="0" err="1">
                <a:solidFill>
                  <a:srgbClr val="00B050"/>
                </a:solidFill>
              </a:rPr>
              <a:t>tympani</a:t>
            </a:r>
            <a:endParaRPr lang="cs-CZ" b="1" dirty="0">
              <a:solidFill>
                <a:srgbClr val="00B050"/>
              </a:solidFill>
            </a:endParaRPr>
          </a:p>
          <a:p>
            <a:r>
              <a:rPr lang="cs-CZ" sz="1200" dirty="0" err="1">
                <a:solidFill>
                  <a:srgbClr val="00B050"/>
                </a:solidFill>
              </a:rPr>
              <a:t>ncl</a:t>
            </a:r>
            <a:r>
              <a:rPr lang="cs-CZ" sz="1200" dirty="0">
                <a:solidFill>
                  <a:srgbClr val="00B050"/>
                </a:solidFill>
              </a:rPr>
              <a:t>. </a:t>
            </a:r>
            <a:r>
              <a:rPr lang="cs-CZ" sz="1200" dirty="0" err="1">
                <a:solidFill>
                  <a:srgbClr val="00B050"/>
                </a:solidFill>
              </a:rPr>
              <a:t>originis</a:t>
            </a:r>
            <a:r>
              <a:rPr lang="cs-CZ" sz="1200" dirty="0">
                <a:solidFill>
                  <a:srgbClr val="00B050"/>
                </a:solidFill>
              </a:rPr>
              <a:t> </a:t>
            </a:r>
          </a:p>
          <a:p>
            <a:r>
              <a:rPr lang="cs-CZ" sz="1200" dirty="0">
                <a:solidFill>
                  <a:srgbClr val="00B050"/>
                </a:solidFill>
              </a:rPr>
              <a:t>dorsalis </a:t>
            </a:r>
            <a:r>
              <a:rPr lang="cs-CZ" sz="1200" dirty="0"/>
              <a:t>n. VII</a:t>
            </a:r>
          </a:p>
          <a:p>
            <a:endParaRPr lang="cs-CZ" b="1" dirty="0">
              <a:solidFill>
                <a:srgbClr val="00B050"/>
              </a:solidFill>
            </a:endParaRPr>
          </a:p>
        </p:txBody>
      </p:sp>
      <p:cxnSp>
        <p:nvCxnSpPr>
          <p:cNvPr id="21" name="Přímá spojnice se šipkou 20"/>
          <p:cNvCxnSpPr/>
          <p:nvPr/>
        </p:nvCxnSpPr>
        <p:spPr>
          <a:xfrm>
            <a:off x="1079938" y="5035925"/>
            <a:ext cx="961696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>
            <a:off x="4587766" y="4666593"/>
            <a:ext cx="2598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připojení k n. </a:t>
            </a:r>
            <a:r>
              <a:rPr lang="cs-CZ" dirty="0" err="1"/>
              <a:t>lingualis</a:t>
            </a:r>
            <a:r>
              <a:rPr lang="cs-CZ" dirty="0"/>
              <a:t> z V.</a:t>
            </a:r>
          </a:p>
        </p:txBody>
      </p:sp>
      <p:sp>
        <p:nvSpPr>
          <p:cNvPr id="23" name="Ovál 22"/>
          <p:cNvSpPr/>
          <p:nvPr/>
        </p:nvSpPr>
        <p:spPr>
          <a:xfrm>
            <a:off x="7533020" y="4304143"/>
            <a:ext cx="1860331" cy="9144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TextovéPole 23"/>
          <p:cNvSpPr txBox="1"/>
          <p:nvPr/>
        </p:nvSpPr>
        <p:spPr>
          <a:xfrm>
            <a:off x="7428579" y="4578727"/>
            <a:ext cx="2048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gl</a:t>
            </a:r>
            <a:r>
              <a:rPr lang="cs-CZ" dirty="0"/>
              <a:t>. </a:t>
            </a:r>
            <a:r>
              <a:rPr lang="cs-CZ" dirty="0" err="1"/>
              <a:t>submandibularis</a:t>
            </a:r>
            <a:endParaRPr lang="cs-CZ" dirty="0"/>
          </a:p>
        </p:txBody>
      </p:sp>
      <p:sp>
        <p:nvSpPr>
          <p:cNvPr id="25" name="Ovál 24"/>
          <p:cNvSpPr/>
          <p:nvPr/>
        </p:nvSpPr>
        <p:spPr>
          <a:xfrm>
            <a:off x="7612909" y="5313293"/>
            <a:ext cx="1860331" cy="9144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TextovéPole 25"/>
          <p:cNvSpPr txBox="1"/>
          <p:nvPr/>
        </p:nvSpPr>
        <p:spPr>
          <a:xfrm>
            <a:off x="7667135" y="5573901"/>
            <a:ext cx="1592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gl</a:t>
            </a:r>
            <a:r>
              <a:rPr lang="cs-CZ" dirty="0"/>
              <a:t>. </a:t>
            </a:r>
            <a:r>
              <a:rPr lang="cs-CZ" dirty="0" err="1"/>
              <a:t>sublingualis</a:t>
            </a:r>
            <a:endParaRPr lang="cs-CZ" dirty="0"/>
          </a:p>
        </p:txBody>
      </p:sp>
      <p:cxnSp>
        <p:nvCxnSpPr>
          <p:cNvPr id="28" name="Přímá spojnice se šipkou 27"/>
          <p:cNvCxnSpPr/>
          <p:nvPr/>
        </p:nvCxnSpPr>
        <p:spPr>
          <a:xfrm>
            <a:off x="4372573" y="4526752"/>
            <a:ext cx="1098061" cy="23706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se šipkou 31"/>
          <p:cNvCxnSpPr/>
          <p:nvPr/>
        </p:nvCxnSpPr>
        <p:spPr>
          <a:xfrm flipV="1">
            <a:off x="7083340" y="4773167"/>
            <a:ext cx="345239" cy="5678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se šipkou 33"/>
          <p:cNvCxnSpPr/>
          <p:nvPr/>
        </p:nvCxnSpPr>
        <p:spPr>
          <a:xfrm>
            <a:off x="7085158" y="4953157"/>
            <a:ext cx="411023" cy="69505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207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5414" y="433633"/>
            <a:ext cx="1214153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Funkce n. trigeminus – souhrn:</a:t>
            </a:r>
          </a:p>
          <a:p>
            <a:endParaRPr lang="cs-CZ" sz="3600" b="1" dirty="0"/>
          </a:p>
          <a:p>
            <a:endParaRPr lang="cs-CZ" sz="36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 err="1">
                <a:solidFill>
                  <a:srgbClr val="00B0F0"/>
                </a:solidFill>
              </a:rPr>
              <a:t>Somatosenzorické</a:t>
            </a:r>
            <a:r>
              <a:rPr lang="cs-CZ" sz="2800" b="1" dirty="0">
                <a:solidFill>
                  <a:srgbClr val="00B0F0"/>
                </a:solidFill>
              </a:rPr>
              <a:t> neurony </a:t>
            </a:r>
            <a:r>
              <a:rPr lang="cs-CZ" sz="2000" b="1" dirty="0">
                <a:solidFill>
                  <a:srgbClr val="00B0F0"/>
                </a:solidFill>
              </a:rPr>
              <a:t>zajišťují čití </a:t>
            </a:r>
            <a:r>
              <a:rPr lang="cs-CZ" sz="2800" b="1" dirty="0">
                <a:solidFill>
                  <a:srgbClr val="00B0F0"/>
                </a:solidFill>
              </a:rPr>
              <a:t>z obličeje, čela, z dutiny ústní a nosní, </a:t>
            </a:r>
            <a:r>
              <a:rPr lang="cs-CZ" sz="2800" b="1" dirty="0" err="1">
                <a:solidFill>
                  <a:srgbClr val="00B0F0"/>
                </a:solidFill>
              </a:rPr>
              <a:t>paranazálních</a:t>
            </a:r>
            <a:r>
              <a:rPr lang="cs-CZ" sz="2800" b="1" dirty="0">
                <a:solidFill>
                  <a:srgbClr val="00B0F0"/>
                </a:solidFill>
              </a:rPr>
              <a:t> dutin, z předních dvou třetin jazyka, očního bulbu, ze zubů, dásní, </a:t>
            </a:r>
            <a:r>
              <a:rPr lang="cs-CZ" sz="1200" b="1" dirty="0">
                <a:solidFill>
                  <a:srgbClr val="00B0F0"/>
                </a:solidFill>
              </a:rPr>
              <a:t>z přední poloviny měkkých lebečních pokrývek  a z části tvrdé mozkové pleny</a:t>
            </a:r>
          </a:p>
          <a:p>
            <a:endParaRPr lang="cs-CZ" sz="2800" b="1" dirty="0">
              <a:solidFill>
                <a:srgbClr val="00B0F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B0F0"/>
                </a:solidFill>
              </a:rPr>
              <a:t>Účastní se několika reflexů: např. sacího, kýchacího, žvýkacího..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b="1" dirty="0">
              <a:solidFill>
                <a:srgbClr val="00B0F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 err="1">
                <a:solidFill>
                  <a:srgbClr val="FF66CC"/>
                </a:solidFill>
              </a:rPr>
              <a:t>Branchiomotorická</a:t>
            </a:r>
            <a:r>
              <a:rPr lang="cs-CZ" sz="2800" b="1" dirty="0">
                <a:solidFill>
                  <a:srgbClr val="FF66CC"/>
                </a:solidFill>
              </a:rPr>
              <a:t> vlákna inervují žvýkací svaly + </a:t>
            </a:r>
            <a:r>
              <a:rPr lang="cs-CZ" sz="2000" b="1" dirty="0">
                <a:solidFill>
                  <a:srgbClr val="FF66CC"/>
                </a:solidFill>
              </a:rPr>
              <a:t>m. </a:t>
            </a:r>
            <a:r>
              <a:rPr lang="cs-CZ" sz="2000" b="1" dirty="0" err="1">
                <a:solidFill>
                  <a:srgbClr val="FF66CC"/>
                </a:solidFill>
              </a:rPr>
              <a:t>mylohyoideus</a:t>
            </a:r>
            <a:r>
              <a:rPr lang="cs-CZ" sz="2000" b="1" dirty="0">
                <a:solidFill>
                  <a:srgbClr val="FF66CC"/>
                </a:solidFill>
              </a:rPr>
              <a:t> a </a:t>
            </a:r>
            <a:r>
              <a:rPr lang="cs-CZ" sz="2000" b="1" dirty="0" err="1">
                <a:solidFill>
                  <a:srgbClr val="FF66CC"/>
                </a:solidFill>
              </a:rPr>
              <a:t>venter</a:t>
            </a:r>
            <a:r>
              <a:rPr lang="cs-CZ" sz="2000" b="1" dirty="0">
                <a:solidFill>
                  <a:srgbClr val="FF66CC"/>
                </a:solidFill>
              </a:rPr>
              <a:t> </a:t>
            </a:r>
            <a:r>
              <a:rPr lang="cs-CZ" sz="2000" b="1" dirty="0" err="1">
                <a:solidFill>
                  <a:srgbClr val="FF66CC"/>
                </a:solidFill>
              </a:rPr>
              <a:t>anterior</a:t>
            </a:r>
            <a:r>
              <a:rPr lang="cs-CZ" sz="2000" b="1" dirty="0">
                <a:solidFill>
                  <a:srgbClr val="FF66CC"/>
                </a:solidFill>
              </a:rPr>
              <a:t> </a:t>
            </a:r>
          </a:p>
          <a:p>
            <a:r>
              <a:rPr lang="cs-CZ" sz="2000" b="1" dirty="0">
                <a:solidFill>
                  <a:srgbClr val="FF66CC"/>
                </a:solidFill>
              </a:rPr>
              <a:t>                                                                                                                                        m. </a:t>
            </a:r>
            <a:r>
              <a:rPr lang="cs-CZ" sz="2000" b="1" dirty="0" err="1">
                <a:solidFill>
                  <a:srgbClr val="FF66CC"/>
                </a:solidFill>
              </a:rPr>
              <a:t>digastrici</a:t>
            </a:r>
            <a:r>
              <a:rPr lang="cs-CZ" sz="2000" b="1" dirty="0">
                <a:solidFill>
                  <a:srgbClr val="FF66CC"/>
                </a:solidFill>
              </a:rPr>
              <a:t> + </a:t>
            </a:r>
            <a:r>
              <a:rPr lang="cs-CZ" sz="1400" b="1" dirty="0">
                <a:solidFill>
                  <a:srgbClr val="FF66CC"/>
                </a:solidFill>
              </a:rPr>
              <a:t>m. tensor </a:t>
            </a:r>
            <a:r>
              <a:rPr lang="cs-CZ" sz="1400" b="1" dirty="0" err="1">
                <a:solidFill>
                  <a:srgbClr val="FF66CC"/>
                </a:solidFill>
              </a:rPr>
              <a:t>veli</a:t>
            </a:r>
            <a:r>
              <a:rPr lang="cs-CZ" sz="1400" b="1" dirty="0">
                <a:solidFill>
                  <a:srgbClr val="FF66CC"/>
                </a:solidFill>
              </a:rPr>
              <a:t> </a:t>
            </a:r>
            <a:r>
              <a:rPr lang="cs-CZ" sz="1400" b="1" dirty="0" err="1">
                <a:solidFill>
                  <a:srgbClr val="FF66CC"/>
                </a:solidFill>
              </a:rPr>
              <a:t>palatini</a:t>
            </a:r>
            <a:r>
              <a:rPr lang="cs-CZ" sz="1400" b="1" dirty="0">
                <a:solidFill>
                  <a:srgbClr val="FF66CC"/>
                </a:solidFill>
              </a:rPr>
              <a:t> a </a:t>
            </a:r>
            <a:r>
              <a:rPr lang="cs-CZ" sz="1400" b="1" dirty="0" err="1">
                <a:solidFill>
                  <a:srgbClr val="FF66CC"/>
                </a:solidFill>
              </a:rPr>
              <a:t>tympani</a:t>
            </a:r>
            <a:endParaRPr lang="cs-CZ" sz="1400" b="1" dirty="0">
              <a:solidFill>
                <a:srgbClr val="FF66CC"/>
              </a:solidFill>
            </a:endParaRPr>
          </a:p>
          <a:p>
            <a:endParaRPr lang="cs-CZ" sz="2800" b="1" dirty="0">
              <a:solidFill>
                <a:srgbClr val="FF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311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10"/>
          <p:cNvSpPr txBox="1">
            <a:spLocks noChangeArrowheads="1"/>
          </p:cNvSpPr>
          <p:nvPr/>
        </p:nvSpPr>
        <p:spPr bwMode="auto">
          <a:xfrm>
            <a:off x="3648075" y="260350"/>
            <a:ext cx="48958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cs-CZ" altLang="cs-CZ" b="1">
                <a:solidFill>
                  <a:schemeClr val="bg1"/>
                </a:solidFill>
              </a:rPr>
              <a:t>Příčný řez mesencephalem</a:t>
            </a:r>
          </a:p>
        </p:txBody>
      </p:sp>
      <p:sp>
        <p:nvSpPr>
          <p:cNvPr id="22536" name="Text Box 11"/>
          <p:cNvSpPr txBox="1">
            <a:spLocks noChangeArrowheads="1"/>
          </p:cNvSpPr>
          <p:nvPr/>
        </p:nvSpPr>
        <p:spPr bwMode="auto">
          <a:xfrm>
            <a:off x="6942168" y="6072380"/>
            <a:ext cx="2847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cs-CZ" altLang="cs-CZ" sz="1800" dirty="0"/>
              <a:t>Ventrální pohled</a:t>
            </a:r>
          </a:p>
        </p:txBody>
      </p:sp>
      <p:sp>
        <p:nvSpPr>
          <p:cNvPr id="22537" name="Text Box 12"/>
          <p:cNvSpPr txBox="1">
            <a:spLocks noChangeArrowheads="1"/>
          </p:cNvSpPr>
          <p:nvPr/>
        </p:nvSpPr>
        <p:spPr bwMode="auto">
          <a:xfrm>
            <a:off x="4008438" y="1196975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dorsálně</a:t>
            </a:r>
          </a:p>
        </p:txBody>
      </p:sp>
      <p:pic>
        <p:nvPicPr>
          <p:cNvPr id="2253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2" t="34242" r="15411" b="27524"/>
          <a:stretch>
            <a:fillRect/>
          </a:stretch>
        </p:blipFill>
        <p:spPr bwMode="auto">
          <a:xfrm>
            <a:off x="1513113" y="2064002"/>
            <a:ext cx="4023386" cy="3758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" t="2687" r="2960" b="-179"/>
          <a:stretch>
            <a:fillRect/>
          </a:stretch>
        </p:blipFill>
        <p:spPr bwMode="auto">
          <a:xfrm>
            <a:off x="5808232" y="2064002"/>
            <a:ext cx="3588350" cy="39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0" name="TextovéPole 1"/>
          <p:cNvSpPr txBox="1">
            <a:spLocks noChangeArrowheads="1"/>
          </p:cNvSpPr>
          <p:nvPr/>
        </p:nvSpPr>
        <p:spPr bwMode="auto">
          <a:xfrm>
            <a:off x="376519" y="30123"/>
            <a:ext cx="1171185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b="1" dirty="0" err="1">
                <a:solidFill>
                  <a:srgbClr val="C00000"/>
                </a:solidFill>
              </a:rPr>
              <a:t>Mesencephalon</a:t>
            </a:r>
            <a:r>
              <a:rPr lang="cs-CZ" altLang="cs-CZ" sz="1800" dirty="0"/>
              <a:t>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(střední mozek) – 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fylogeneticky staré mozkové centrum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jádra pro </a:t>
            </a:r>
            <a:r>
              <a:rPr lang="cs-CZ" alt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pro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opticko- a </a:t>
            </a:r>
            <a:r>
              <a:rPr lang="cs-CZ" alt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acusticko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-motorické reflexy (otáčení hlavy na světelný či zvukový podnět), </a:t>
            </a:r>
            <a:r>
              <a:rPr lang="cs-CZ" altLang="cs-CZ" sz="1600" b="1" dirty="0"/>
              <a:t>zajišťování koordinovaných pohybů očí a hlavy, </a:t>
            </a:r>
            <a:r>
              <a:rPr lang="cs-CZ" altLang="cs-CZ" sz="1600" dirty="0"/>
              <a:t>centrum pupilárního reflexu </a:t>
            </a:r>
            <a:r>
              <a:rPr lang="cs-CZ" altLang="cs-CZ" sz="1100" dirty="0"/>
              <a:t>(</a:t>
            </a:r>
            <a:r>
              <a:rPr lang="cs-CZ" altLang="cs-CZ" sz="1100" dirty="0" err="1"/>
              <a:t>ncl</a:t>
            </a:r>
            <a:r>
              <a:rPr lang="cs-CZ" altLang="cs-CZ" sz="1100" dirty="0"/>
              <a:t>. </a:t>
            </a:r>
            <a:r>
              <a:rPr lang="cs-CZ" altLang="cs-CZ" sz="1100" dirty="0" err="1"/>
              <a:t>praetectalis</a:t>
            </a:r>
            <a:r>
              <a:rPr lang="cs-CZ" altLang="cs-CZ" sz="1100" dirty="0"/>
              <a:t>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vzestupné a sestupné nervové dráhy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zdroj CN III. - n. </a:t>
            </a:r>
            <a:r>
              <a:rPr lang="cs-CZ" altLang="cs-CZ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oculomotorius</a:t>
            </a:r>
            <a:r>
              <a:rPr lang="cs-CZ" alt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CN IV. - n. </a:t>
            </a:r>
            <a:r>
              <a:rPr lang="cs-CZ" altLang="cs-CZ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trochlearis</a:t>
            </a:r>
            <a:endParaRPr lang="cs-CZ" altLang="cs-CZ" sz="1800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2346573" y="6072380"/>
            <a:ext cx="1661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Dorsální pohled</a:t>
            </a:r>
          </a:p>
        </p:txBody>
      </p:sp>
      <p:pic>
        <p:nvPicPr>
          <p:cNvPr id="5122" name="Picture 2" descr="Základní rysy stavby těla obratl">
            <a:extLst>
              <a:ext uri="{FF2B5EF4-FFF2-40B4-BE49-F238E27FC236}">
                <a16:creationId xmlns:a16="http://schemas.microsoft.com/office/drawing/2014/main" id="{17CB0B24-E91F-457B-9CF7-DC396CFCF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3211" y="2264168"/>
            <a:ext cx="17430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312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32620" y="471070"/>
            <a:ext cx="12059380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2400" b="1" dirty="0"/>
              <a:t>Mozkový kmen ad 2. </a:t>
            </a:r>
            <a:r>
              <a:rPr lang="cs-CZ" altLang="cs-CZ" sz="3200" b="1" dirty="0">
                <a:solidFill>
                  <a:srgbClr val="C00000"/>
                </a:solidFill>
              </a:rPr>
              <a:t>Pons </a:t>
            </a:r>
            <a:r>
              <a:rPr lang="cs-CZ" altLang="cs-CZ" sz="3200" b="1" dirty="0" err="1">
                <a:solidFill>
                  <a:srgbClr val="C00000"/>
                </a:solidFill>
              </a:rPr>
              <a:t>Varoli</a:t>
            </a:r>
            <a:r>
              <a:rPr lang="cs-CZ" altLang="cs-CZ" sz="3200" b="1" dirty="0">
                <a:solidFill>
                  <a:srgbClr val="C00000"/>
                </a:solidFill>
              </a:rPr>
              <a:t> - </a:t>
            </a:r>
            <a:r>
              <a:rPr lang="cs-CZ" altLang="cs-CZ" sz="1600" b="1" dirty="0">
                <a:latin typeface="Calibri" panose="020F0502020204030204" pitchFamily="34" charset="0"/>
              </a:rPr>
              <a:t>je uložen mezi prodlouženou míchou a středním mozkem, délka asi 25 mm</a:t>
            </a:r>
            <a:endParaRPr lang="cs-CZ" altLang="cs-CZ" sz="3200" b="1" dirty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b="1" dirty="0">
                <a:solidFill>
                  <a:srgbClr val="C00000"/>
                </a:solidFill>
                <a:cs typeface="Arial" panose="020B0604020202020204" pitchFamily="34" charset="0"/>
              </a:rPr>
              <a:t> Zdroj </a:t>
            </a:r>
            <a:r>
              <a:rPr lang="cs-CZ" altLang="cs-CZ" sz="2400" b="1" dirty="0">
                <a:solidFill>
                  <a:srgbClr val="C00000"/>
                </a:solidFill>
                <a:cs typeface="Arial" panose="020B0604020202020204" pitchFamily="34" charset="0"/>
              </a:rPr>
              <a:t>CN V., </a:t>
            </a:r>
            <a:r>
              <a:rPr lang="cs-CZ" altLang="cs-CZ" sz="2400" b="1" u="sng" dirty="0">
                <a:solidFill>
                  <a:srgbClr val="C00000"/>
                </a:solidFill>
                <a:cs typeface="Arial" panose="020B0604020202020204" pitchFamily="34" charset="0"/>
              </a:rPr>
              <a:t>VI., VII., VIII.</a:t>
            </a:r>
            <a:r>
              <a:rPr lang="cs-CZ" altLang="cs-CZ" b="1" u="sng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cs-CZ" altLang="cs-CZ" b="1" dirty="0">
                <a:cs typeface="Arial" panose="020B0604020202020204" pitchFamily="34" charset="0"/>
              </a:rPr>
              <a:t>vycházejí ve štěrbině mezi pons </a:t>
            </a:r>
            <a:r>
              <a:rPr lang="cs-CZ" altLang="cs-CZ" b="1" dirty="0" err="1">
                <a:cs typeface="Arial" panose="020B0604020202020204" pitchFamily="34" charset="0"/>
              </a:rPr>
              <a:t>Varoli</a:t>
            </a:r>
            <a:r>
              <a:rPr lang="cs-CZ" altLang="cs-CZ" b="1" dirty="0">
                <a:cs typeface="Arial" panose="020B0604020202020204" pitchFamily="34" charset="0"/>
              </a:rPr>
              <a:t> a </a:t>
            </a:r>
            <a:r>
              <a:rPr lang="cs-CZ" altLang="cs-CZ" b="1" dirty="0" err="1">
                <a:cs typeface="Arial" panose="020B0604020202020204" pitchFamily="34" charset="0"/>
              </a:rPr>
              <a:t>medulla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oblongata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sz="1000" b="1" dirty="0">
                <a:cs typeface="Arial" panose="020B0604020202020204" pitchFamily="34" charset="0"/>
              </a:rPr>
              <a:t>(</a:t>
            </a:r>
            <a:r>
              <a:rPr lang="cs-CZ" altLang="cs-CZ" sz="1000" b="1" dirty="0" err="1">
                <a:cs typeface="Arial" panose="020B0604020202020204" pitchFamily="34" charset="0"/>
              </a:rPr>
              <a:t>sulcus</a:t>
            </a:r>
            <a:r>
              <a:rPr lang="cs-CZ" altLang="cs-CZ" sz="1000" b="1" dirty="0">
                <a:cs typeface="Arial" panose="020B0604020202020204" pitchFamily="34" charset="0"/>
              </a:rPr>
              <a:t> </a:t>
            </a:r>
            <a:r>
              <a:rPr lang="cs-CZ" altLang="cs-CZ" sz="1000" b="1" dirty="0" err="1">
                <a:cs typeface="Arial" panose="020B0604020202020204" pitchFamily="34" charset="0"/>
              </a:rPr>
              <a:t>bulbopontinus</a:t>
            </a:r>
            <a:r>
              <a:rPr lang="cs-CZ" altLang="cs-CZ" sz="1000" b="1" dirty="0">
                <a:cs typeface="Arial" panose="020B0604020202020204" pitchFamily="34" charset="0"/>
              </a:rPr>
              <a:t>) </a:t>
            </a:r>
          </a:p>
          <a:p>
            <a:pPr eaLnBrk="1" hangingPunct="1"/>
            <a:r>
              <a:rPr lang="cs-CZ" altLang="cs-CZ" b="1" dirty="0">
                <a:cs typeface="Arial" panose="020B0604020202020204" pitchFamily="34" charset="0"/>
              </a:rPr>
              <a:t>            a CN V. v úhlu </a:t>
            </a:r>
            <a:r>
              <a:rPr lang="cs-CZ" altLang="cs-CZ" b="1" dirty="0" err="1">
                <a:cs typeface="Arial" panose="020B0604020202020204" pitchFamily="34" charset="0"/>
              </a:rPr>
              <a:t>mostomozečkovém</a:t>
            </a:r>
            <a:r>
              <a:rPr lang="cs-CZ" altLang="cs-CZ" b="1" dirty="0">
                <a:cs typeface="Arial" panose="020B0604020202020204" pitchFamily="34" charset="0"/>
              </a:rPr>
              <a:t>, obsahuje </a:t>
            </a:r>
            <a:r>
              <a:rPr lang="cs-CZ" altLang="cs-CZ" b="1" dirty="0" err="1"/>
              <a:t>formatio</a:t>
            </a:r>
            <a:r>
              <a:rPr lang="cs-CZ" altLang="cs-CZ" b="1" dirty="0"/>
              <a:t> </a:t>
            </a:r>
            <a:r>
              <a:rPr lang="cs-CZ" altLang="cs-CZ" b="1" dirty="0" err="1"/>
              <a:t>reticularis</a:t>
            </a:r>
            <a:r>
              <a:rPr lang="cs-CZ" altLang="cs-CZ" b="1" dirty="0"/>
              <a:t>, </a:t>
            </a:r>
            <a:r>
              <a:rPr lang="cs-CZ" altLang="cs-CZ" b="1" dirty="0" err="1"/>
              <a:t>ncll</a:t>
            </a:r>
            <a:r>
              <a:rPr lang="cs-CZ" altLang="cs-CZ" b="1" dirty="0"/>
              <a:t>. </a:t>
            </a:r>
            <a:r>
              <a:rPr lang="cs-CZ" altLang="cs-CZ" b="1" dirty="0" err="1"/>
              <a:t>pontis</a:t>
            </a:r>
            <a:r>
              <a:rPr lang="cs-CZ" altLang="cs-CZ" b="1" dirty="0"/>
              <a:t>, vzestupné a sestupné</a:t>
            </a:r>
          </a:p>
          <a:p>
            <a:pPr eaLnBrk="1" hangingPunct="1"/>
            <a:r>
              <a:rPr lang="cs-CZ" altLang="cs-CZ" b="1" dirty="0"/>
              <a:t>                                                                                                                                                             nervové dráhy</a:t>
            </a:r>
          </a:p>
          <a:p>
            <a:pPr>
              <a:spcBef>
                <a:spcPct val="0"/>
              </a:spcBef>
            </a:pPr>
            <a:r>
              <a:rPr lang="cs-CZ" altLang="cs-CZ" b="1" dirty="0">
                <a:latin typeface="Calibri" panose="020F0502020204030204" pitchFamily="34" charset="0"/>
              </a:rPr>
              <a:t>                                </a:t>
            </a:r>
            <a:endParaRPr lang="cs-CZ" altLang="cs-CZ" b="1" dirty="0">
              <a:cs typeface="Arial" panose="020B0604020202020204" pitchFamily="34" charset="0"/>
            </a:endParaRPr>
          </a:p>
        </p:txBody>
      </p:sp>
      <p:pic>
        <p:nvPicPr>
          <p:cNvPr id="3" name="Picture 2" descr="Scan0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713" y="2355505"/>
            <a:ext cx="5996956" cy="4325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197" y="2355505"/>
            <a:ext cx="3717747" cy="437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6678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" t="2687" r="2960" b="-179"/>
          <a:stretch>
            <a:fillRect/>
          </a:stretch>
        </p:blipFill>
        <p:spPr bwMode="auto">
          <a:xfrm>
            <a:off x="1230409" y="1310473"/>
            <a:ext cx="2816129" cy="3120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3233739" y="4725989"/>
            <a:ext cx="2700337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cs-CZ" sz="15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>
              <a:spcBef>
                <a:spcPct val="50000"/>
              </a:spcBef>
              <a:defRPr/>
            </a:pPr>
            <a:endParaRPr lang="cs-CZ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9460" name="Text Box 14"/>
          <p:cNvSpPr txBox="1">
            <a:spLocks noChangeArrowheads="1"/>
          </p:cNvSpPr>
          <p:nvPr/>
        </p:nvSpPr>
        <p:spPr bwMode="auto">
          <a:xfrm>
            <a:off x="6689725" y="1754189"/>
            <a:ext cx="23764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cs-CZ" altLang="cs-CZ" sz="2400" b="1"/>
              <a:t>1</a:t>
            </a:r>
            <a:endParaRPr lang="cs-CZ" altLang="cs-CZ" sz="2100" b="1">
              <a:solidFill>
                <a:schemeClr val="bg1"/>
              </a:solidFill>
            </a:endParaRPr>
          </a:p>
        </p:txBody>
      </p:sp>
      <p:sp>
        <p:nvSpPr>
          <p:cNvPr id="19461" name="Text Box 8"/>
          <p:cNvSpPr txBox="1">
            <a:spLocks noChangeArrowheads="1"/>
          </p:cNvSpPr>
          <p:nvPr/>
        </p:nvSpPr>
        <p:spPr bwMode="auto">
          <a:xfrm>
            <a:off x="3917950" y="758826"/>
            <a:ext cx="4826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cs-CZ" altLang="cs-CZ" sz="2400" b="1" dirty="0" err="1">
                <a:solidFill>
                  <a:srgbClr val="C00000"/>
                </a:solidFill>
                <a:latin typeface="Arial" panose="020B0604020202020204" pitchFamily="34" charset="0"/>
              </a:rPr>
              <a:t>Mesencephalon</a:t>
            </a:r>
            <a:r>
              <a:rPr lang="cs-CZ" altLang="cs-CZ" sz="24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350" b="1" dirty="0">
                <a:solidFill>
                  <a:srgbClr val="C00000"/>
                </a:solidFill>
                <a:latin typeface="Arial" panose="020B0604020202020204" pitchFamily="34" charset="0"/>
              </a:rPr>
              <a:t>(střední mozek)</a:t>
            </a:r>
          </a:p>
        </p:txBody>
      </p:sp>
      <p:pic>
        <p:nvPicPr>
          <p:cNvPr id="1946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2" t="34242" r="15411" b="27524"/>
          <a:stretch>
            <a:fillRect/>
          </a:stretch>
        </p:blipFill>
        <p:spPr bwMode="auto">
          <a:xfrm>
            <a:off x="5232004" y="1934004"/>
            <a:ext cx="3096229" cy="2891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Obdélník 1"/>
          <p:cNvSpPr>
            <a:spLocks noChangeArrowheads="1"/>
          </p:cNvSpPr>
          <p:nvPr/>
        </p:nvSpPr>
        <p:spPr bwMode="auto">
          <a:xfrm>
            <a:off x="8239191" y="1985021"/>
            <a:ext cx="4572000" cy="4331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800" b="1" dirty="0"/>
              <a:t>1 </a:t>
            </a:r>
            <a:r>
              <a:rPr lang="cs-CZ" altLang="cs-CZ" sz="1800" b="1" dirty="0" err="1"/>
              <a:t>Colliculi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superiores</a:t>
            </a:r>
            <a:endParaRPr lang="cs-CZ" altLang="cs-CZ" sz="1800" b="1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350" b="1" dirty="0" err="1"/>
              <a:t>Brachium</a:t>
            </a:r>
            <a:r>
              <a:rPr lang="cs-CZ" altLang="cs-CZ" sz="1350" b="1" dirty="0"/>
              <a:t> </a:t>
            </a:r>
            <a:r>
              <a:rPr lang="cs-CZ" altLang="cs-CZ" sz="1350" b="1" dirty="0" err="1"/>
              <a:t>colliculi</a:t>
            </a:r>
            <a:r>
              <a:rPr lang="cs-CZ" altLang="cs-CZ" sz="1350" b="1" dirty="0"/>
              <a:t> </a:t>
            </a:r>
            <a:r>
              <a:rPr lang="cs-CZ" altLang="cs-CZ" sz="1350" b="1" dirty="0" err="1"/>
              <a:t>superioris</a:t>
            </a:r>
            <a:r>
              <a:rPr lang="cs-CZ" altLang="cs-CZ" sz="1350" b="1" dirty="0"/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cs-CZ" altLang="cs-CZ" sz="1800" b="1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800" b="1" dirty="0"/>
              <a:t>2 </a:t>
            </a:r>
            <a:r>
              <a:rPr lang="cs-CZ" altLang="cs-CZ" sz="1800" b="1" dirty="0" err="1"/>
              <a:t>Colliculi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inferiores</a:t>
            </a:r>
            <a:endParaRPr lang="cs-CZ" altLang="cs-CZ" sz="1800" b="1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350" b="1" dirty="0" err="1"/>
              <a:t>Brachium</a:t>
            </a:r>
            <a:r>
              <a:rPr lang="cs-CZ" altLang="cs-CZ" sz="1350" b="1" dirty="0"/>
              <a:t> </a:t>
            </a:r>
            <a:r>
              <a:rPr lang="cs-CZ" altLang="cs-CZ" sz="1350" b="1" dirty="0" err="1"/>
              <a:t>colliculi</a:t>
            </a:r>
            <a:r>
              <a:rPr lang="cs-CZ" altLang="cs-CZ" sz="1350" b="1" dirty="0"/>
              <a:t> </a:t>
            </a:r>
            <a:r>
              <a:rPr lang="cs-CZ" altLang="cs-CZ" sz="1350" b="1" dirty="0" err="1"/>
              <a:t>inferioris</a:t>
            </a:r>
            <a:r>
              <a:rPr lang="cs-CZ" altLang="cs-CZ" sz="1350" b="1" dirty="0"/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cs-CZ" altLang="cs-CZ" sz="1400" b="1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cs-CZ" altLang="cs-CZ" sz="1400" b="1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cs-CZ" altLang="cs-CZ" sz="1400" b="1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cs-CZ" altLang="cs-CZ" sz="1400" b="1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400" b="1" dirty="0"/>
              <a:t>Velum </a:t>
            </a:r>
            <a:r>
              <a:rPr lang="cs-CZ" altLang="cs-CZ" sz="1400" b="1" dirty="0" err="1"/>
              <a:t>medullare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superius</a:t>
            </a:r>
            <a:r>
              <a:rPr lang="cs-CZ" altLang="cs-CZ" sz="1400" b="1" dirty="0"/>
              <a:t> </a:t>
            </a:r>
            <a:r>
              <a:rPr lang="cs-CZ" altLang="cs-CZ" sz="1100" b="1" dirty="0"/>
              <a:t>(horní kryt IV. komory mozkové)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350" b="1" dirty="0" err="1"/>
              <a:t>Frenulum</a:t>
            </a:r>
            <a:r>
              <a:rPr lang="cs-CZ" altLang="cs-CZ" sz="1350" b="1" dirty="0"/>
              <a:t> </a:t>
            </a:r>
            <a:r>
              <a:rPr lang="cs-CZ" altLang="cs-CZ" sz="1350" b="1" dirty="0" err="1"/>
              <a:t>veli</a:t>
            </a:r>
            <a:r>
              <a:rPr lang="cs-CZ" altLang="cs-CZ" sz="1350" b="1" dirty="0"/>
              <a:t> </a:t>
            </a:r>
            <a:r>
              <a:rPr lang="cs-CZ" altLang="cs-CZ" sz="1350" b="1" dirty="0" err="1"/>
              <a:t>medullaris</a:t>
            </a:r>
            <a:r>
              <a:rPr lang="cs-CZ" altLang="cs-CZ" sz="1350" b="1" dirty="0"/>
              <a:t> </a:t>
            </a:r>
            <a:r>
              <a:rPr lang="cs-CZ" altLang="cs-CZ" sz="1350" b="1" dirty="0" err="1"/>
              <a:t>superioris</a:t>
            </a:r>
            <a:endParaRPr lang="cs-CZ" altLang="cs-CZ" sz="1350" b="1" dirty="0"/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cs-CZ" altLang="cs-CZ" sz="1500" b="1" dirty="0"/>
              <a:t>(výstup </a:t>
            </a:r>
            <a:r>
              <a:rPr lang="cs-CZ" altLang="cs-CZ" sz="2000" b="1" dirty="0">
                <a:solidFill>
                  <a:srgbClr val="C00000"/>
                </a:solidFill>
              </a:rPr>
              <a:t>N. </a:t>
            </a:r>
            <a:r>
              <a:rPr lang="cs-CZ" altLang="cs-CZ" sz="2000" b="1" dirty="0" err="1">
                <a:solidFill>
                  <a:srgbClr val="C00000"/>
                </a:solidFill>
              </a:rPr>
              <a:t>trochlearis</a:t>
            </a:r>
            <a:r>
              <a:rPr lang="cs-CZ" altLang="cs-CZ" sz="2000" b="1" dirty="0">
                <a:solidFill>
                  <a:srgbClr val="C00000"/>
                </a:solidFill>
              </a:rPr>
              <a:t> - CN IV</a:t>
            </a:r>
            <a:r>
              <a:rPr lang="cs-CZ" altLang="cs-CZ" sz="1500" b="1" dirty="0">
                <a:solidFill>
                  <a:srgbClr val="C00000"/>
                </a:solidFill>
              </a:rPr>
              <a:t>.</a:t>
            </a:r>
            <a:r>
              <a:rPr lang="cs-CZ" altLang="cs-CZ" sz="1500" b="1" dirty="0"/>
              <a:t>)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endParaRPr lang="cs-CZ" altLang="cs-CZ" sz="1800" b="1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500" b="1" dirty="0">
                <a:solidFill>
                  <a:srgbClr val="7030A0"/>
                </a:solidFill>
              </a:rPr>
              <a:t>Spojení s mozečkem (cerebellum):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2100" b="1" dirty="0"/>
              <a:t> </a:t>
            </a:r>
            <a:r>
              <a:rPr lang="cs-CZ" altLang="cs-CZ" sz="1800" b="1" dirty="0" err="1"/>
              <a:t>pedunculi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cerebellares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superiores</a:t>
            </a:r>
            <a:r>
              <a:rPr lang="cs-CZ" altLang="cs-CZ" sz="1800" b="1" dirty="0"/>
              <a:t>*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cs-CZ" altLang="cs-CZ" sz="1800" b="1" dirty="0"/>
          </a:p>
        </p:txBody>
      </p:sp>
      <p:sp>
        <p:nvSpPr>
          <p:cNvPr id="19464" name="TextovéPole 2"/>
          <p:cNvSpPr txBox="1">
            <a:spLocks noChangeArrowheads="1"/>
          </p:cNvSpPr>
          <p:nvPr/>
        </p:nvSpPr>
        <p:spPr bwMode="auto">
          <a:xfrm>
            <a:off x="1230409" y="4514850"/>
            <a:ext cx="5675143" cy="149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500" b="1" dirty="0">
                <a:latin typeface="Calibri" panose="020F0502020204030204" pitchFamily="34" charset="0"/>
              </a:rPr>
              <a:t>                Ventrální pohled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500" b="1" dirty="0">
                <a:latin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500" b="1" dirty="0" err="1">
                <a:latin typeface="Calibri" panose="020F0502020204030204" pitchFamily="34" charset="0"/>
              </a:rPr>
              <a:t>Pedunculi</a:t>
            </a:r>
            <a:r>
              <a:rPr lang="cs-CZ" altLang="cs-CZ" sz="1500" b="1" dirty="0">
                <a:latin typeface="Calibri" panose="020F0502020204030204" pitchFamily="34" charset="0"/>
              </a:rPr>
              <a:t> </a:t>
            </a:r>
            <a:r>
              <a:rPr lang="cs-CZ" altLang="cs-CZ" sz="1500" b="1" dirty="0" err="1">
                <a:latin typeface="Calibri" panose="020F0502020204030204" pitchFamily="34" charset="0"/>
              </a:rPr>
              <a:t>cerebri</a:t>
            </a:r>
            <a:r>
              <a:rPr lang="cs-CZ" altLang="cs-CZ" sz="1500" b="1" dirty="0">
                <a:latin typeface="Calibri" panose="020F0502020204030204" pitchFamily="34" charset="0"/>
              </a:rPr>
              <a:t> *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500" b="1" dirty="0" err="1">
                <a:latin typeface="Calibri" panose="020F0502020204030204" pitchFamily="34" charset="0"/>
              </a:rPr>
              <a:t>Fossa</a:t>
            </a:r>
            <a:r>
              <a:rPr lang="cs-CZ" altLang="cs-CZ" sz="1500" b="1" dirty="0">
                <a:latin typeface="Calibri" panose="020F0502020204030204" pitchFamily="34" charset="0"/>
              </a:rPr>
              <a:t> </a:t>
            </a:r>
            <a:r>
              <a:rPr lang="cs-CZ" altLang="cs-CZ" sz="1500" b="1" dirty="0" err="1">
                <a:latin typeface="Calibri" panose="020F0502020204030204" pitchFamily="34" charset="0"/>
              </a:rPr>
              <a:t>interpeduncularis</a:t>
            </a:r>
            <a:r>
              <a:rPr lang="cs-CZ" altLang="cs-CZ" sz="1500" b="1" dirty="0">
                <a:latin typeface="Calibri" panose="020F0502020204030204" pitchFamily="34" charset="0"/>
              </a:rPr>
              <a:t> (výstup </a:t>
            </a:r>
            <a:r>
              <a:rPr lang="cs-CZ" altLang="cs-CZ" sz="2000" b="1" dirty="0">
                <a:solidFill>
                  <a:srgbClr val="C00000"/>
                </a:solidFill>
                <a:latin typeface="Calibri" panose="020F0502020204030204" pitchFamily="34" charset="0"/>
              </a:rPr>
              <a:t>N. </a:t>
            </a:r>
            <a:r>
              <a:rPr lang="cs-CZ" altLang="cs-CZ" sz="2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oculomotorius</a:t>
            </a:r>
            <a:r>
              <a:rPr lang="cs-CZ" altLang="cs-CZ" sz="2000" b="1" dirty="0">
                <a:solidFill>
                  <a:srgbClr val="C00000"/>
                </a:solidFill>
                <a:latin typeface="Calibri" panose="020F0502020204030204" pitchFamily="34" charset="0"/>
              </a:rPr>
              <a:t> = CN III.*</a:t>
            </a:r>
            <a:r>
              <a:rPr lang="cs-CZ" altLang="cs-CZ" sz="2000" b="1" dirty="0">
                <a:latin typeface="Calibri" panose="020F050202020403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100" b="1" dirty="0" err="1">
                <a:latin typeface="Calibri" panose="020F0502020204030204" pitchFamily="34" charset="0"/>
              </a:rPr>
              <a:t>Substantia</a:t>
            </a:r>
            <a:r>
              <a:rPr lang="cs-CZ" altLang="cs-CZ" sz="1100" b="1" dirty="0">
                <a:latin typeface="Calibri" panose="020F0502020204030204" pitchFamily="34" charset="0"/>
              </a:rPr>
              <a:t> </a:t>
            </a:r>
            <a:r>
              <a:rPr lang="cs-CZ" altLang="cs-CZ" sz="1100" b="1" dirty="0" err="1">
                <a:latin typeface="Calibri" panose="020F0502020204030204" pitchFamily="34" charset="0"/>
              </a:rPr>
              <a:t>perforata</a:t>
            </a:r>
            <a:r>
              <a:rPr lang="cs-CZ" altLang="cs-CZ" sz="1100" b="1" dirty="0">
                <a:latin typeface="Calibri" panose="020F0502020204030204" pitchFamily="34" charset="0"/>
              </a:rPr>
              <a:t> </a:t>
            </a:r>
            <a:r>
              <a:rPr lang="cs-CZ" altLang="cs-CZ" sz="1100" b="1" dirty="0" err="1">
                <a:latin typeface="Calibri" panose="020F0502020204030204" pitchFamily="34" charset="0"/>
              </a:rPr>
              <a:t>posterior</a:t>
            </a:r>
            <a:endParaRPr lang="cs-CZ" altLang="cs-CZ" sz="1100" b="1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500" b="1" dirty="0">
              <a:latin typeface="Calibri" panose="020F0502020204030204" pitchFamily="34" charset="0"/>
            </a:endParaRPr>
          </a:p>
        </p:txBody>
      </p:sp>
      <p:sp>
        <p:nvSpPr>
          <p:cNvPr id="19465" name="TextovéPole 3"/>
          <p:cNvSpPr txBox="1">
            <a:spLocks noChangeArrowheads="1"/>
          </p:cNvSpPr>
          <p:nvPr/>
        </p:nvSpPr>
        <p:spPr bwMode="auto">
          <a:xfrm>
            <a:off x="6077442" y="4503737"/>
            <a:ext cx="1443037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500" b="1">
                <a:latin typeface="Calibri" panose="020F0502020204030204" pitchFamily="34" charset="0"/>
              </a:rPr>
              <a:t>Dorsální pohled</a:t>
            </a:r>
          </a:p>
        </p:txBody>
      </p:sp>
      <p:sp>
        <p:nvSpPr>
          <p:cNvPr id="19466" name="Obdélník 1"/>
          <p:cNvSpPr>
            <a:spLocks noChangeArrowheads="1"/>
          </p:cNvSpPr>
          <p:nvPr/>
        </p:nvSpPr>
        <p:spPr bwMode="auto">
          <a:xfrm>
            <a:off x="6999262" y="4052888"/>
            <a:ext cx="304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/>
              <a:t>*</a:t>
            </a:r>
            <a:endParaRPr lang="cs-CZ" altLang="cs-CZ" sz="2400" dirty="0"/>
          </a:p>
        </p:txBody>
      </p:sp>
      <p:sp>
        <p:nvSpPr>
          <p:cNvPr id="2" name="Obdélník 1"/>
          <p:cNvSpPr/>
          <p:nvPr/>
        </p:nvSpPr>
        <p:spPr>
          <a:xfrm>
            <a:off x="2203517" y="2424202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b="1" dirty="0">
                <a:latin typeface="Calibri" panose="020F0502020204030204" pitchFamily="34" charset="0"/>
              </a:rPr>
              <a:t>*</a:t>
            </a:r>
          </a:p>
        </p:txBody>
      </p:sp>
      <p:sp>
        <p:nvSpPr>
          <p:cNvPr id="3" name="Obdélník 2"/>
          <p:cNvSpPr/>
          <p:nvPr/>
        </p:nvSpPr>
        <p:spPr>
          <a:xfrm>
            <a:off x="2503599" y="2452483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b="1" dirty="0">
                <a:solidFill>
                  <a:srgbClr val="C00000"/>
                </a:solidFill>
                <a:latin typeface="Calibri" panose="020F0502020204030204" pitchFamily="34" charset="0"/>
              </a:rPr>
              <a:t>*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6332145" y="2237135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b="1" dirty="0"/>
              <a:t>1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6279247" y="2642058"/>
            <a:ext cx="354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b="1" dirty="0"/>
              <a:t>2 </a:t>
            </a:r>
            <a:endParaRPr lang="cs-CZ" dirty="0"/>
          </a:p>
        </p:txBody>
      </p:sp>
      <p:sp>
        <p:nvSpPr>
          <p:cNvPr id="6" name="Pravá složená závorka 5"/>
          <p:cNvSpPr/>
          <p:nvPr/>
        </p:nvSpPr>
        <p:spPr>
          <a:xfrm>
            <a:off x="10473179" y="1985963"/>
            <a:ext cx="45719" cy="139826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10473179" y="2321473"/>
            <a:ext cx="167238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Corpora</a:t>
            </a:r>
            <a:r>
              <a:rPr lang="cs-CZ" dirty="0"/>
              <a:t> </a:t>
            </a:r>
          </a:p>
          <a:p>
            <a:r>
              <a:rPr lang="cs-CZ" dirty="0" err="1"/>
              <a:t>quadrigemina</a:t>
            </a:r>
            <a:endParaRPr lang="cs-CZ" dirty="0"/>
          </a:p>
          <a:p>
            <a:r>
              <a:rPr lang="cs-CZ" sz="1200" dirty="0"/>
              <a:t>Centra akusticko-motor.</a:t>
            </a:r>
          </a:p>
          <a:p>
            <a:r>
              <a:rPr lang="cs-CZ" sz="1200" dirty="0"/>
              <a:t>a opticko-motorických </a:t>
            </a:r>
          </a:p>
          <a:p>
            <a:r>
              <a:rPr lang="cs-CZ" sz="1200" dirty="0"/>
              <a:t>reflexů, spojení s</a:t>
            </a:r>
          </a:p>
          <a:p>
            <a:r>
              <a:rPr lang="cs-CZ" sz="1200" dirty="0"/>
              <a:t> mezimozkem</a:t>
            </a:r>
          </a:p>
        </p:txBody>
      </p:sp>
    </p:spTree>
    <p:extLst>
      <p:ext uri="{BB962C8B-B14F-4D97-AF65-F5344CB8AC3E}">
        <p14:creationId xmlns:p14="http://schemas.microsoft.com/office/powerpoint/2010/main" val="960415114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7"/>
          <p:cNvSpPr txBox="1">
            <a:spLocks noChangeArrowheads="1"/>
          </p:cNvSpPr>
          <p:nvPr/>
        </p:nvSpPr>
        <p:spPr bwMode="auto">
          <a:xfrm>
            <a:off x="4460876" y="2124797"/>
            <a:ext cx="5582852" cy="383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endParaRPr lang="cs-CZ" altLang="cs-CZ" sz="1800" b="1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cs-CZ" altLang="cs-CZ" sz="1800" b="1" dirty="0">
                <a:latin typeface="Arial" panose="020B0604020202020204" pitchFamily="34" charset="0"/>
              </a:rPr>
              <a:t>Struktura středního mozku: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50000"/>
              </a:spcBef>
              <a:buFontTx/>
              <a:buAutoNum type="alphaLcParenR"/>
              <a:defRPr/>
            </a:pPr>
            <a:r>
              <a:rPr lang="cs-CZ" altLang="cs-CZ" sz="1800" b="1" dirty="0" err="1">
                <a:latin typeface="Arial" panose="020B0604020202020204" pitchFamily="34" charset="0"/>
              </a:rPr>
              <a:t>Tectum</a:t>
            </a:r>
            <a:r>
              <a:rPr lang="cs-CZ" altLang="cs-CZ" sz="1800" b="1" dirty="0">
                <a:latin typeface="Arial" panose="020B0604020202020204" pitchFamily="34" charset="0"/>
              </a:rPr>
              <a:t>=</a:t>
            </a:r>
            <a:r>
              <a:rPr lang="cs-CZ" altLang="cs-CZ" sz="1800" b="1" dirty="0" err="1">
                <a:latin typeface="Arial" panose="020B0604020202020204" pitchFamily="34" charset="0"/>
              </a:rPr>
              <a:t>corpora</a:t>
            </a:r>
            <a:r>
              <a:rPr lang="cs-CZ" altLang="cs-CZ" sz="1800" b="1" dirty="0">
                <a:latin typeface="Arial" panose="020B0604020202020204" pitchFamily="34" charset="0"/>
              </a:rPr>
              <a:t> </a:t>
            </a:r>
            <a:r>
              <a:rPr lang="cs-CZ" altLang="cs-CZ" sz="1800" b="1" dirty="0" err="1">
                <a:latin typeface="Arial" panose="020B0604020202020204" pitchFamily="34" charset="0"/>
              </a:rPr>
              <a:t>quadrigemina</a:t>
            </a:r>
            <a:r>
              <a:rPr lang="cs-CZ" altLang="cs-CZ" sz="1800" b="1" dirty="0">
                <a:latin typeface="Arial" panose="020B0604020202020204" pitchFamily="34" charset="0"/>
              </a:rPr>
              <a:t> </a:t>
            </a:r>
            <a:r>
              <a:rPr lang="cs-CZ" altLang="cs-CZ" sz="1200" b="1" dirty="0">
                <a:latin typeface="Arial" panose="020B0604020202020204" pitchFamily="34" charset="0"/>
              </a:rPr>
              <a:t>(vznik z </a:t>
            </a:r>
            <a:r>
              <a:rPr lang="cs-CZ" altLang="cs-CZ" sz="1200" b="1" dirty="0" err="1">
                <a:latin typeface="Arial" panose="020B0604020202020204" pitchFamily="34" charset="0"/>
              </a:rPr>
              <a:t>alární</a:t>
            </a:r>
            <a:r>
              <a:rPr lang="cs-CZ" altLang="cs-CZ" sz="1200" b="1" dirty="0">
                <a:latin typeface="Arial" panose="020B0604020202020204" pitchFamily="34" charset="0"/>
              </a:rPr>
              <a:t> ploténky)</a:t>
            </a:r>
          </a:p>
          <a:p>
            <a:pPr>
              <a:lnSpc>
                <a:spcPct val="100000"/>
              </a:lnSpc>
              <a:spcBef>
                <a:spcPct val="50000"/>
              </a:spcBef>
              <a:buNone/>
              <a:defRPr/>
            </a:pPr>
            <a:r>
              <a:rPr lang="cs-CZ" altLang="cs-CZ" sz="1200" dirty="0">
                <a:latin typeface="Arial" panose="020B0604020202020204" pitchFamily="34" charset="0"/>
                <a:cs typeface="Times New Roman" panose="02020603050405020304" pitchFamily="18" charset="0"/>
              </a:rPr>
              <a:t>        </a:t>
            </a:r>
            <a:r>
              <a:rPr lang="cs-CZ" altLang="cs-CZ" sz="1200" dirty="0" err="1">
                <a:latin typeface="Arial" panose="020B0604020202020204" pitchFamily="34" charset="0"/>
                <a:cs typeface="Times New Roman" panose="02020603050405020304" pitchFamily="18" charset="0"/>
              </a:rPr>
              <a:t>Ncl</a:t>
            </a:r>
            <a:r>
              <a:rPr lang="cs-CZ" altLang="cs-CZ" sz="1200" dirty="0">
                <a:latin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cs-CZ" altLang="cs-CZ" sz="1200" dirty="0" err="1">
                <a:latin typeface="Arial" panose="020B0604020202020204" pitchFamily="34" charset="0"/>
                <a:cs typeface="Times New Roman" panose="02020603050405020304" pitchFamily="18" charset="0"/>
              </a:rPr>
              <a:t>praetectalis</a:t>
            </a:r>
            <a:r>
              <a:rPr lang="cs-CZ" altLang="cs-CZ" sz="1200" dirty="0">
                <a:latin typeface="Arial" panose="020B0604020202020204" pitchFamily="34" charset="0"/>
                <a:cs typeface="Times New Roman" panose="02020603050405020304" pitchFamily="18" charset="0"/>
              </a:rPr>
              <a:t> – centrum pupilárního reflexu</a:t>
            </a:r>
            <a:endParaRPr lang="cs-CZ" altLang="cs-CZ" sz="1200" b="1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cs-CZ" altLang="cs-CZ" sz="1800" b="1" dirty="0">
                <a:latin typeface="Arial" panose="020B0604020202020204" pitchFamily="34" charset="0"/>
              </a:rPr>
              <a:t>b) </a:t>
            </a:r>
            <a:r>
              <a:rPr lang="cs-CZ" altLang="cs-CZ" sz="1800" b="1" dirty="0" err="1">
                <a:latin typeface="Arial" panose="020B0604020202020204" pitchFamily="34" charset="0"/>
              </a:rPr>
              <a:t>Tegmentum</a:t>
            </a:r>
            <a:r>
              <a:rPr lang="cs-CZ" altLang="cs-CZ" sz="2100" b="1" dirty="0">
                <a:latin typeface="Arial" panose="020B0604020202020204" pitchFamily="34" charset="0"/>
              </a:rPr>
              <a:t> </a:t>
            </a:r>
            <a:r>
              <a:rPr lang="cs-CZ" altLang="cs-CZ" sz="1200" b="1" dirty="0">
                <a:latin typeface="Arial" panose="020B0604020202020204" pitchFamily="34" charset="0"/>
              </a:rPr>
              <a:t>(vznik z basální ploténky)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cs-CZ" altLang="cs-CZ" sz="1800" b="1" dirty="0" err="1">
                <a:solidFill>
                  <a:srgbClr val="C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Substantia</a:t>
            </a:r>
            <a:r>
              <a:rPr lang="cs-CZ" altLang="cs-CZ" sz="1800" b="1" dirty="0">
                <a:solidFill>
                  <a:srgbClr val="C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 dirty="0" err="1">
                <a:solidFill>
                  <a:srgbClr val="C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nigra</a:t>
            </a:r>
            <a:r>
              <a:rPr lang="cs-CZ" altLang="cs-CZ" sz="1800" b="1" dirty="0">
                <a:solidFill>
                  <a:srgbClr val="C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350" b="1" dirty="0">
                <a:solidFill>
                  <a:srgbClr val="C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 tvorba dopaminu)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cs-CZ" altLang="cs-CZ" sz="1100" b="1" dirty="0" err="1">
                <a:solidFill>
                  <a:srgbClr val="C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Ncl</a:t>
            </a:r>
            <a:r>
              <a:rPr lang="cs-CZ" altLang="cs-CZ" sz="1100" b="1" dirty="0">
                <a:solidFill>
                  <a:srgbClr val="C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. ruber – složka aktivačního systému mozku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cs-CZ" altLang="cs-CZ" sz="1800" b="1" dirty="0">
                <a:latin typeface="Arial" panose="020B0604020202020204" pitchFamily="34" charset="0"/>
                <a:cs typeface="Times New Roman" panose="02020603050405020304" pitchFamily="18" charset="0"/>
              </a:rPr>
              <a:t>c) </a:t>
            </a:r>
            <a:r>
              <a:rPr lang="cs-CZ" altLang="cs-CZ" sz="1800" b="1" dirty="0" err="1">
                <a:latin typeface="Arial" panose="020B0604020202020204" pitchFamily="34" charset="0"/>
                <a:cs typeface="Times New Roman" panose="02020603050405020304" pitchFamily="18" charset="0"/>
              </a:rPr>
              <a:t>Crura</a:t>
            </a:r>
            <a:r>
              <a:rPr lang="cs-CZ" altLang="cs-CZ" sz="1800" b="1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 dirty="0" err="1">
                <a:latin typeface="Arial" panose="020B0604020202020204" pitchFamily="34" charset="0"/>
                <a:cs typeface="Times New Roman" panose="02020603050405020304" pitchFamily="18" charset="0"/>
              </a:rPr>
              <a:t>cerebri</a:t>
            </a:r>
            <a:r>
              <a:rPr lang="cs-CZ" altLang="cs-CZ" sz="1800" b="1" dirty="0">
                <a:latin typeface="Arial" panose="020B0604020202020204" pitchFamily="34" charset="0"/>
              </a:rPr>
              <a:t> </a:t>
            </a:r>
            <a:r>
              <a:rPr lang="cs-CZ" altLang="cs-CZ" sz="1200" b="1" dirty="0">
                <a:latin typeface="Arial" panose="020B0604020202020204" pitchFamily="34" charset="0"/>
              </a:rPr>
              <a:t>(pro sestupné= motorické dráhy k motorickým jádrům v kmeni mozkovém a mozečku)</a:t>
            </a:r>
            <a:endParaRPr lang="cs-CZ" altLang="cs-CZ" sz="2100" b="1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cs-CZ" altLang="cs-CZ" sz="1500" b="1" dirty="0" err="1">
                <a:latin typeface="Arial" panose="020B0604020202020204" pitchFamily="34" charset="0"/>
                <a:cs typeface="Times New Roman" panose="02020603050405020304" pitchFamily="18" charset="0"/>
              </a:rPr>
              <a:t>Tegmentum</a:t>
            </a:r>
            <a:r>
              <a:rPr lang="cs-CZ" altLang="cs-CZ" sz="1500" b="1" dirty="0">
                <a:latin typeface="Arial" panose="020B0604020202020204" pitchFamily="34" charset="0"/>
                <a:cs typeface="Times New Roman" panose="02020603050405020304" pitchFamily="18" charset="0"/>
              </a:rPr>
              <a:t> + </a:t>
            </a:r>
            <a:r>
              <a:rPr lang="cs-CZ" altLang="cs-CZ" sz="1500" b="1" dirty="0" err="1">
                <a:latin typeface="Arial" panose="020B0604020202020204" pitchFamily="34" charset="0"/>
                <a:cs typeface="Times New Roman" panose="02020603050405020304" pitchFamily="18" charset="0"/>
              </a:rPr>
              <a:t>crura</a:t>
            </a:r>
            <a:r>
              <a:rPr lang="cs-CZ" altLang="cs-CZ" sz="1500" b="1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500" b="1" dirty="0" err="1">
                <a:latin typeface="Arial" panose="020B0604020202020204" pitchFamily="34" charset="0"/>
                <a:cs typeface="Times New Roman" panose="02020603050405020304" pitchFamily="18" charset="0"/>
              </a:rPr>
              <a:t>cerebri</a:t>
            </a:r>
            <a:r>
              <a:rPr lang="cs-CZ" altLang="cs-CZ" sz="1500" b="1" dirty="0">
                <a:latin typeface="Arial" panose="020B0604020202020204" pitchFamily="34" charset="0"/>
                <a:cs typeface="Times New Roman" panose="02020603050405020304" pitchFamily="18" charset="0"/>
              </a:rPr>
              <a:t> = </a:t>
            </a:r>
            <a:r>
              <a:rPr lang="cs-CZ" altLang="cs-CZ" sz="1800" b="1" dirty="0" err="1">
                <a:solidFill>
                  <a:srgbClr val="C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pedunculus</a:t>
            </a:r>
            <a:r>
              <a:rPr lang="cs-CZ" altLang="cs-CZ" sz="1800" b="1" dirty="0">
                <a:solidFill>
                  <a:srgbClr val="C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 dirty="0" err="1">
                <a:solidFill>
                  <a:srgbClr val="C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cerebri</a:t>
            </a:r>
            <a:endParaRPr lang="cs-CZ" altLang="cs-CZ" sz="18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7411" name="Text Box 10"/>
          <p:cNvSpPr txBox="1">
            <a:spLocks noChangeArrowheads="1"/>
          </p:cNvSpPr>
          <p:nvPr/>
        </p:nvSpPr>
        <p:spPr bwMode="auto">
          <a:xfrm>
            <a:off x="4259264" y="1052514"/>
            <a:ext cx="367347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100" b="1">
                <a:solidFill>
                  <a:schemeClr val="bg1"/>
                </a:solidFill>
                <a:latin typeface="Calibri" panose="020F0502020204030204" pitchFamily="34" charset="0"/>
              </a:rPr>
              <a:t>Příčný řez mesencephalem</a:t>
            </a:r>
          </a:p>
        </p:txBody>
      </p:sp>
      <p:pic>
        <p:nvPicPr>
          <p:cNvPr id="17412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1" y="2911475"/>
            <a:ext cx="3159125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Line 10"/>
          <p:cNvSpPr>
            <a:spLocks noChangeShapeType="1"/>
          </p:cNvSpPr>
          <p:nvPr/>
        </p:nvSpPr>
        <p:spPr bwMode="auto">
          <a:xfrm rot="10800000" flipH="1">
            <a:off x="3027363" y="3979931"/>
            <a:ext cx="1133475" cy="971550"/>
          </a:xfrm>
          <a:prstGeom prst="lin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414" name="Line 11"/>
          <p:cNvSpPr>
            <a:spLocks noChangeShapeType="1"/>
          </p:cNvSpPr>
          <p:nvPr/>
        </p:nvSpPr>
        <p:spPr bwMode="auto">
          <a:xfrm rot="10800000">
            <a:off x="1693701" y="4007630"/>
            <a:ext cx="863600" cy="971550"/>
          </a:xfrm>
          <a:prstGeom prst="lin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415" name="Line 12"/>
          <p:cNvSpPr>
            <a:spLocks noChangeShapeType="1"/>
          </p:cNvSpPr>
          <p:nvPr/>
        </p:nvSpPr>
        <p:spPr bwMode="auto">
          <a:xfrm rot="10800000">
            <a:off x="1935164" y="3597309"/>
            <a:ext cx="2079625" cy="0"/>
          </a:xfrm>
          <a:prstGeom prst="lin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416" name="Text Box 11"/>
          <p:cNvSpPr txBox="1">
            <a:spLocks noChangeArrowheads="1"/>
          </p:cNvSpPr>
          <p:nvPr/>
        </p:nvSpPr>
        <p:spPr bwMode="auto">
          <a:xfrm>
            <a:off x="2881314" y="5586414"/>
            <a:ext cx="1133475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cs-CZ" altLang="cs-CZ" sz="1350" dirty="0"/>
              <a:t>Ventrální část</a:t>
            </a:r>
          </a:p>
        </p:txBody>
      </p:sp>
      <p:sp>
        <p:nvSpPr>
          <p:cNvPr id="17417" name="Text Box 12"/>
          <p:cNvSpPr txBox="1">
            <a:spLocks noChangeArrowheads="1"/>
          </p:cNvSpPr>
          <p:nvPr/>
        </p:nvSpPr>
        <p:spPr bwMode="auto">
          <a:xfrm>
            <a:off x="4530726" y="1754189"/>
            <a:ext cx="10255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cs-CZ" altLang="cs-CZ" sz="1350">
                <a:solidFill>
                  <a:schemeClr val="bg1"/>
                </a:solidFill>
              </a:rPr>
              <a:t>dorsálně</a:t>
            </a:r>
          </a:p>
        </p:txBody>
      </p:sp>
      <p:pic>
        <p:nvPicPr>
          <p:cNvPr id="1741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2" t="34242" r="15411" b="27524"/>
          <a:stretch>
            <a:fillRect/>
          </a:stretch>
        </p:blipFill>
        <p:spPr bwMode="auto">
          <a:xfrm>
            <a:off x="410919" y="53974"/>
            <a:ext cx="2616444" cy="2445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" t="2687" r="2960" b="-179"/>
          <a:stretch>
            <a:fillRect/>
          </a:stretch>
        </p:blipFill>
        <p:spPr bwMode="auto">
          <a:xfrm>
            <a:off x="9719329" y="40424"/>
            <a:ext cx="2472671" cy="274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0" name="TextovéPole 1"/>
          <p:cNvSpPr txBox="1">
            <a:spLocks noChangeArrowheads="1"/>
          </p:cNvSpPr>
          <p:nvPr/>
        </p:nvSpPr>
        <p:spPr bwMode="auto">
          <a:xfrm>
            <a:off x="3448051" y="336551"/>
            <a:ext cx="84660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>
                <a:solidFill>
                  <a:srgbClr val="C00000"/>
                </a:solidFill>
                <a:latin typeface="Calibri" panose="020F0502020204030204" pitchFamily="34" charset="0"/>
              </a:rPr>
              <a:t>Ad 3. </a:t>
            </a:r>
            <a:r>
              <a:rPr lang="cs-CZ" altLang="cs-CZ" b="1" dirty="0" err="1">
                <a:solidFill>
                  <a:srgbClr val="C00000"/>
                </a:solidFill>
                <a:latin typeface="Calibri" panose="020F0502020204030204" pitchFamily="34" charset="0"/>
              </a:rPr>
              <a:t>Mesencephalon</a:t>
            </a:r>
            <a:r>
              <a:rPr lang="cs-CZ" altLang="cs-CZ" sz="1300" dirty="0">
                <a:latin typeface="Calibri" panose="020F0502020204030204" pitchFamily="34" charset="0"/>
              </a:rPr>
              <a:t> </a:t>
            </a:r>
            <a:r>
              <a:rPr lang="cs-CZ" altLang="cs-CZ" sz="1600" dirty="0">
                <a:latin typeface="Calibri" panose="020F0502020204030204" pitchFamily="34" charset="0"/>
              </a:rPr>
              <a:t>(střední mozek)</a:t>
            </a:r>
            <a:endParaRPr lang="cs-CZ" altLang="cs-CZ" sz="1300" b="1" dirty="0">
              <a:latin typeface="Calibri" panose="020F050202020403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759625" y="2597774"/>
            <a:ext cx="1376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Dorsální část</a:t>
            </a:r>
          </a:p>
        </p:txBody>
      </p:sp>
    </p:spTree>
    <p:extLst>
      <p:ext uri="{BB962C8B-B14F-4D97-AF65-F5344CB8AC3E}">
        <p14:creationId xmlns:p14="http://schemas.microsoft.com/office/powerpoint/2010/main" val="6704682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711" y="2471439"/>
            <a:ext cx="5672136" cy="3959061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46304" y="593904"/>
            <a:ext cx="88224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C00000"/>
                </a:solidFill>
              </a:rPr>
              <a:t>N. </a:t>
            </a:r>
            <a:r>
              <a:rPr lang="cs-CZ" sz="3600" b="1" dirty="0" err="1">
                <a:solidFill>
                  <a:srgbClr val="C00000"/>
                </a:solidFill>
              </a:rPr>
              <a:t>trochlearis</a:t>
            </a:r>
            <a:r>
              <a:rPr lang="cs-CZ" sz="3600" b="1" dirty="0">
                <a:solidFill>
                  <a:srgbClr val="C00000"/>
                </a:solidFill>
              </a:rPr>
              <a:t> </a:t>
            </a:r>
            <a:r>
              <a:rPr lang="cs-CZ" sz="2000" b="1" dirty="0"/>
              <a:t>(IV. CN) </a:t>
            </a:r>
            <a:r>
              <a:rPr lang="cs-CZ" dirty="0"/>
              <a:t>(výstup z dorzální strany mozkového kmene,</a:t>
            </a:r>
          </a:p>
          <a:p>
            <a:r>
              <a:rPr lang="cs-CZ" dirty="0"/>
              <a:t> pak skrze sinus </a:t>
            </a:r>
            <a:r>
              <a:rPr lang="cs-CZ" dirty="0" err="1"/>
              <a:t>cavernosus</a:t>
            </a:r>
            <a:r>
              <a:rPr lang="cs-CZ" dirty="0"/>
              <a:t>, </a:t>
            </a:r>
            <a:r>
              <a:rPr lang="cs-CZ" dirty="0" err="1"/>
              <a:t>fissura</a:t>
            </a:r>
            <a:r>
              <a:rPr lang="cs-CZ" dirty="0"/>
              <a:t> </a:t>
            </a:r>
            <a:r>
              <a:rPr lang="cs-CZ" dirty="0" err="1"/>
              <a:t>orbitalis</a:t>
            </a:r>
            <a:r>
              <a:rPr lang="cs-CZ" dirty="0"/>
              <a:t> superior do očnice)</a:t>
            </a:r>
            <a:endParaRPr lang="cs-CZ" dirty="0">
              <a:solidFill>
                <a:srgbClr val="FF66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176260" y="1535261"/>
            <a:ext cx="6182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Jádro: </a:t>
            </a:r>
            <a:r>
              <a:rPr lang="cs-CZ" b="1" dirty="0" err="1">
                <a:solidFill>
                  <a:srgbClr val="FF0000"/>
                </a:solidFill>
              </a:rPr>
              <a:t>Somatomotorická</a:t>
            </a:r>
            <a:r>
              <a:rPr lang="cs-CZ" b="1" dirty="0">
                <a:solidFill>
                  <a:srgbClr val="FF0000"/>
                </a:solidFill>
              </a:rPr>
              <a:t> zóna </a:t>
            </a:r>
            <a:r>
              <a:rPr lang="cs-CZ" b="1" dirty="0"/>
              <a:t>(střední mozek=</a:t>
            </a:r>
            <a:r>
              <a:rPr lang="cs-CZ" b="1" dirty="0" err="1"/>
              <a:t>mesencephalon</a:t>
            </a:r>
            <a:r>
              <a:rPr lang="cs-CZ" b="1" dirty="0"/>
              <a:t>)</a:t>
            </a:r>
          </a:p>
        </p:txBody>
      </p:sp>
      <p:cxnSp>
        <p:nvCxnSpPr>
          <p:cNvPr id="9" name="Přímá spojnice se šipkou 8"/>
          <p:cNvCxnSpPr/>
          <p:nvPr/>
        </p:nvCxnSpPr>
        <p:spPr>
          <a:xfrm>
            <a:off x="4180116" y="2291952"/>
            <a:ext cx="35624" cy="187628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2194560" y="1922620"/>
            <a:ext cx="7051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Inervace: </a:t>
            </a:r>
            <a:r>
              <a:rPr lang="cs-CZ" b="1" dirty="0"/>
              <a:t>m. </a:t>
            </a:r>
            <a:r>
              <a:rPr lang="cs-CZ" b="1" dirty="0" err="1"/>
              <a:t>obliquus</a:t>
            </a:r>
            <a:r>
              <a:rPr lang="cs-CZ" b="1" dirty="0"/>
              <a:t> </a:t>
            </a:r>
            <a:r>
              <a:rPr lang="cs-CZ" b="1" dirty="0" err="1"/>
              <a:t>bulbi</a:t>
            </a:r>
            <a:r>
              <a:rPr lang="cs-CZ" b="1" dirty="0"/>
              <a:t> superior</a:t>
            </a:r>
            <a:r>
              <a:rPr lang="cs-CZ" dirty="0"/>
              <a:t> </a:t>
            </a:r>
            <a:r>
              <a:rPr lang="cs-CZ" sz="1400" dirty="0"/>
              <a:t>(okohybný sval, oční bulbus stáčí dolů a lat.)</a:t>
            </a:r>
          </a:p>
        </p:txBody>
      </p:sp>
      <p:cxnSp>
        <p:nvCxnSpPr>
          <p:cNvPr id="11" name="Přímá spojnice se šipkou 10"/>
          <p:cNvCxnSpPr/>
          <p:nvPr/>
        </p:nvCxnSpPr>
        <p:spPr>
          <a:xfrm>
            <a:off x="4971588" y="2291952"/>
            <a:ext cx="562313" cy="187628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9" b="1659"/>
          <a:stretch>
            <a:fillRect/>
          </a:stretch>
        </p:blipFill>
        <p:spPr bwMode="auto">
          <a:xfrm>
            <a:off x="9453525" y="271858"/>
            <a:ext cx="2763838" cy="404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Přímá spojnice se šipkou 13"/>
          <p:cNvCxnSpPr/>
          <p:nvPr/>
        </p:nvCxnSpPr>
        <p:spPr>
          <a:xfrm flipV="1">
            <a:off x="8981549" y="736270"/>
            <a:ext cx="1480612" cy="3206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814" y="3851417"/>
            <a:ext cx="2171421" cy="300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800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70408" y="427498"/>
            <a:ext cx="1014952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rgbClr val="C00000"/>
                </a:solidFill>
              </a:rPr>
              <a:t>N. </a:t>
            </a:r>
            <a:r>
              <a:rPr lang="cs-CZ" sz="3200" b="1" dirty="0" err="1">
                <a:solidFill>
                  <a:srgbClr val="C00000"/>
                </a:solidFill>
              </a:rPr>
              <a:t>oculomotorius</a:t>
            </a:r>
            <a:r>
              <a:rPr lang="cs-CZ" sz="3200" b="1" dirty="0">
                <a:solidFill>
                  <a:srgbClr val="C00000"/>
                </a:solidFill>
              </a:rPr>
              <a:t> </a:t>
            </a:r>
            <a:r>
              <a:rPr lang="cs-CZ" sz="2400" b="1" dirty="0"/>
              <a:t>(III. CN) </a:t>
            </a:r>
            <a:r>
              <a:rPr lang="cs-CZ" dirty="0"/>
              <a:t>výstup z </a:t>
            </a:r>
            <a:r>
              <a:rPr lang="cs-CZ" dirty="0" err="1"/>
              <a:t>fossa</a:t>
            </a:r>
            <a:r>
              <a:rPr lang="cs-CZ" dirty="0"/>
              <a:t> </a:t>
            </a:r>
            <a:r>
              <a:rPr lang="cs-CZ" dirty="0" err="1"/>
              <a:t>interpeduncularis</a:t>
            </a:r>
            <a:r>
              <a:rPr lang="cs-CZ" dirty="0"/>
              <a:t> středního mozku (</a:t>
            </a:r>
            <a:r>
              <a:rPr lang="cs-CZ" dirty="0" err="1"/>
              <a:t>mesencephalon</a:t>
            </a:r>
            <a:r>
              <a:rPr lang="cs-CZ" dirty="0"/>
              <a:t>), skrze sinus </a:t>
            </a:r>
            <a:r>
              <a:rPr lang="cs-CZ" dirty="0" err="1"/>
              <a:t>cavernosus</a:t>
            </a:r>
            <a:r>
              <a:rPr lang="cs-CZ" dirty="0"/>
              <a:t> do </a:t>
            </a:r>
            <a:r>
              <a:rPr lang="cs-CZ" dirty="0" err="1"/>
              <a:t>fissura</a:t>
            </a:r>
            <a:r>
              <a:rPr lang="cs-CZ" dirty="0"/>
              <a:t> </a:t>
            </a:r>
            <a:r>
              <a:rPr lang="cs-CZ" dirty="0" err="1"/>
              <a:t>orbitalis</a:t>
            </a:r>
            <a:r>
              <a:rPr lang="cs-CZ" dirty="0"/>
              <a:t> superior do očnice)</a:t>
            </a:r>
            <a:endParaRPr lang="cs-CZ" dirty="0">
              <a:solidFill>
                <a:srgbClr val="FF66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" t="2687" r="2960" b="-179"/>
          <a:stretch>
            <a:fillRect/>
          </a:stretch>
        </p:blipFill>
        <p:spPr bwMode="auto">
          <a:xfrm>
            <a:off x="1260837" y="1583347"/>
            <a:ext cx="4395246" cy="4874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894" y="1416005"/>
            <a:ext cx="3420908" cy="473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7595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58" y="2468588"/>
            <a:ext cx="4378486" cy="3056114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71111" y="216143"/>
            <a:ext cx="1120191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C00000"/>
                </a:solidFill>
              </a:rPr>
              <a:t>N. </a:t>
            </a:r>
            <a:r>
              <a:rPr lang="cs-CZ" sz="3200" b="1" dirty="0" err="1">
                <a:solidFill>
                  <a:srgbClr val="C00000"/>
                </a:solidFill>
              </a:rPr>
              <a:t>oculomotorius</a:t>
            </a:r>
            <a:r>
              <a:rPr lang="cs-CZ" sz="3200" b="1" dirty="0">
                <a:solidFill>
                  <a:srgbClr val="C00000"/>
                </a:solidFill>
              </a:rPr>
              <a:t> </a:t>
            </a:r>
            <a:r>
              <a:rPr lang="cs-CZ" sz="2400" b="1" dirty="0"/>
              <a:t>(III. CN)</a:t>
            </a:r>
          </a:p>
          <a:p>
            <a:r>
              <a:rPr lang="cs-CZ" sz="1600" b="1" dirty="0"/>
              <a:t>Jádra:</a:t>
            </a:r>
          </a:p>
          <a:p>
            <a:r>
              <a:rPr lang="cs-CZ" sz="2000" b="1" dirty="0" err="1">
                <a:solidFill>
                  <a:srgbClr val="00B050"/>
                </a:solidFill>
              </a:rPr>
              <a:t>Visceromotorická</a:t>
            </a:r>
            <a:r>
              <a:rPr lang="cs-CZ" sz="2000" b="1" dirty="0">
                <a:solidFill>
                  <a:srgbClr val="00B050"/>
                </a:solidFill>
              </a:rPr>
              <a:t> zóna – </a:t>
            </a:r>
            <a:r>
              <a:rPr lang="cs-CZ" sz="1400" dirty="0">
                <a:solidFill>
                  <a:srgbClr val="00B050"/>
                </a:solidFill>
              </a:rPr>
              <a:t>(</a:t>
            </a:r>
            <a:r>
              <a:rPr lang="cs-CZ" sz="1400" dirty="0" err="1">
                <a:solidFill>
                  <a:srgbClr val="00B050"/>
                </a:solidFill>
              </a:rPr>
              <a:t>ncl</a:t>
            </a:r>
            <a:r>
              <a:rPr lang="cs-CZ" sz="1400" dirty="0">
                <a:solidFill>
                  <a:srgbClr val="00B050"/>
                </a:solidFill>
              </a:rPr>
              <a:t>. </a:t>
            </a:r>
            <a:r>
              <a:rPr lang="cs-CZ" sz="1400" dirty="0" err="1">
                <a:solidFill>
                  <a:srgbClr val="00B050"/>
                </a:solidFill>
              </a:rPr>
              <a:t>originis</a:t>
            </a:r>
            <a:r>
              <a:rPr lang="cs-CZ" sz="1400" dirty="0">
                <a:solidFill>
                  <a:srgbClr val="00B050"/>
                </a:solidFill>
              </a:rPr>
              <a:t> dorsalis = </a:t>
            </a:r>
            <a:r>
              <a:rPr lang="cs-CZ" sz="1400" dirty="0" err="1">
                <a:solidFill>
                  <a:srgbClr val="00B050"/>
                </a:solidFill>
              </a:rPr>
              <a:t>Edinger-Westfal</a:t>
            </a:r>
            <a:r>
              <a:rPr lang="cs-CZ" sz="1400" dirty="0">
                <a:solidFill>
                  <a:srgbClr val="00B050"/>
                </a:solidFill>
              </a:rPr>
              <a:t>) </a:t>
            </a:r>
            <a:r>
              <a:rPr lang="cs-CZ" dirty="0"/>
              <a:t>přepojení v </a:t>
            </a:r>
            <a:r>
              <a:rPr lang="cs-CZ" dirty="0" err="1"/>
              <a:t>ggl</a:t>
            </a:r>
            <a:r>
              <a:rPr lang="cs-CZ" dirty="0"/>
              <a:t>. </a:t>
            </a:r>
            <a:r>
              <a:rPr lang="cs-CZ" dirty="0" err="1"/>
              <a:t>ciliare</a:t>
            </a:r>
            <a:r>
              <a:rPr lang="cs-CZ" baseline="30000" dirty="0">
                <a:solidFill>
                  <a:srgbClr val="FF0000"/>
                </a:solidFill>
              </a:rPr>
              <a:t>*</a:t>
            </a:r>
            <a:r>
              <a:rPr lang="cs-CZ" dirty="0"/>
              <a:t>, po interpolaci pak inervuje svaly ovládající velikost panenky=pupily </a:t>
            </a:r>
            <a:r>
              <a:rPr lang="cs-CZ" b="1" dirty="0"/>
              <a:t>(m. </a:t>
            </a:r>
            <a:r>
              <a:rPr lang="cs-CZ" b="1" dirty="0" err="1"/>
              <a:t>ciliaris</a:t>
            </a:r>
            <a:r>
              <a:rPr lang="cs-CZ" b="1" dirty="0"/>
              <a:t> a m. </a:t>
            </a:r>
            <a:r>
              <a:rPr lang="cs-CZ" b="1" dirty="0" err="1"/>
              <a:t>sphincter</a:t>
            </a:r>
            <a:r>
              <a:rPr lang="cs-CZ" b="1" dirty="0"/>
              <a:t> </a:t>
            </a:r>
            <a:r>
              <a:rPr lang="cs-CZ" b="1" dirty="0" err="1"/>
              <a:t>pupillae</a:t>
            </a:r>
            <a:r>
              <a:rPr lang="cs-CZ" b="1" dirty="0"/>
              <a:t>) </a:t>
            </a:r>
          </a:p>
          <a:p>
            <a:r>
              <a:rPr lang="cs-CZ" sz="2000" b="1" dirty="0" err="1">
                <a:solidFill>
                  <a:srgbClr val="FF0000"/>
                </a:solidFill>
              </a:rPr>
              <a:t>Somatomotorická</a:t>
            </a:r>
            <a:r>
              <a:rPr lang="cs-CZ" sz="2000" b="1" dirty="0">
                <a:solidFill>
                  <a:srgbClr val="FF0000"/>
                </a:solidFill>
              </a:rPr>
              <a:t> zóna</a:t>
            </a:r>
            <a:r>
              <a:rPr lang="cs-CZ" b="1" dirty="0"/>
              <a:t> – </a:t>
            </a:r>
            <a:r>
              <a:rPr lang="cs-CZ" dirty="0"/>
              <a:t>jádro pro </a:t>
            </a:r>
            <a:r>
              <a:rPr lang="cs-CZ" b="1" dirty="0"/>
              <a:t>okohybné svaly </a:t>
            </a:r>
            <a:r>
              <a:rPr lang="cs-CZ" dirty="0"/>
              <a:t>očnice s výjimkou (</a:t>
            </a:r>
            <a:r>
              <a:rPr lang="cs-CZ" dirty="0">
                <a:solidFill>
                  <a:srgbClr val="FF0000"/>
                </a:solidFill>
              </a:rPr>
              <a:t>1. a 2</a:t>
            </a:r>
            <a:r>
              <a:rPr lang="cs-CZ" dirty="0"/>
              <a:t>.)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660507" y="3538846"/>
            <a:ext cx="72212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1.- IV.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487026" y="3981086"/>
            <a:ext cx="769763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2 – VI.</a:t>
            </a:r>
          </a:p>
        </p:txBody>
      </p:sp>
      <p:pic>
        <p:nvPicPr>
          <p:cNvPr id="12" name="Picture 5" descr="nIIIa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6" t="4376" r="1277"/>
          <a:stretch>
            <a:fillRect/>
          </a:stretch>
        </p:blipFill>
        <p:spPr bwMode="auto">
          <a:xfrm>
            <a:off x="6571460" y="2264150"/>
            <a:ext cx="3280522" cy="432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8023972" y="416575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5024133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ál 1"/>
          <p:cNvSpPr/>
          <p:nvPr/>
        </p:nvSpPr>
        <p:spPr>
          <a:xfrm>
            <a:off x="7132421" y="3549869"/>
            <a:ext cx="1860331" cy="9144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vál 2"/>
          <p:cNvSpPr/>
          <p:nvPr/>
        </p:nvSpPr>
        <p:spPr>
          <a:xfrm>
            <a:off x="7048339" y="2239438"/>
            <a:ext cx="1860331" cy="9144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2829909" y="2711669"/>
            <a:ext cx="2041635" cy="9144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ggl</a:t>
            </a:r>
            <a:r>
              <a:rPr lang="cs-CZ" dirty="0"/>
              <a:t>. </a:t>
            </a:r>
            <a:r>
              <a:rPr lang="cs-CZ" dirty="0" err="1"/>
              <a:t>ciliare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488731" y="2979683"/>
            <a:ext cx="651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III. </a:t>
            </a:r>
          </a:p>
        </p:txBody>
      </p:sp>
      <p:cxnSp>
        <p:nvCxnSpPr>
          <p:cNvPr id="7" name="Přímá spojnice se šipkou 6"/>
          <p:cNvCxnSpPr/>
          <p:nvPr/>
        </p:nvCxnSpPr>
        <p:spPr>
          <a:xfrm flipV="1">
            <a:off x="1340069" y="3176752"/>
            <a:ext cx="1190297" cy="788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V="1">
            <a:off x="5171087" y="2806262"/>
            <a:ext cx="1702679" cy="37049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>
            <a:off x="5265683" y="3436883"/>
            <a:ext cx="1782656" cy="57018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7378262" y="2527003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m. </a:t>
            </a:r>
            <a:r>
              <a:rPr lang="cs-CZ" dirty="0" err="1"/>
              <a:t>ciliaris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7096904" y="3837792"/>
            <a:ext cx="19313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m. </a:t>
            </a:r>
            <a:r>
              <a:rPr lang="cs-CZ" sz="1600" dirty="0" err="1"/>
              <a:t>sphincter</a:t>
            </a:r>
            <a:r>
              <a:rPr lang="cs-CZ" sz="1600" dirty="0"/>
              <a:t> </a:t>
            </a:r>
            <a:r>
              <a:rPr lang="cs-CZ" sz="1600" dirty="0" err="1"/>
              <a:t>pupillae</a:t>
            </a:r>
            <a:endParaRPr lang="cs-CZ" sz="1600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5171087" y="3145955"/>
            <a:ext cx="13004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/>
              <a:t>nn</a:t>
            </a:r>
            <a:r>
              <a:rPr lang="cs-CZ" sz="1200" dirty="0"/>
              <a:t>. </a:t>
            </a:r>
            <a:r>
              <a:rPr lang="cs-CZ" sz="1200" dirty="0" err="1"/>
              <a:t>ciliares</a:t>
            </a:r>
            <a:r>
              <a:rPr lang="cs-CZ" sz="1200" dirty="0"/>
              <a:t> </a:t>
            </a:r>
            <a:r>
              <a:rPr lang="cs-CZ" sz="1200" dirty="0" err="1"/>
              <a:t>breves</a:t>
            </a:r>
            <a:endParaRPr lang="cs-CZ" sz="12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814301" y="2896335"/>
            <a:ext cx="20030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neurity z </a:t>
            </a:r>
            <a:r>
              <a:rPr lang="cs-CZ" sz="1200" dirty="0" err="1"/>
              <a:t>ncl</a:t>
            </a:r>
            <a:r>
              <a:rPr lang="cs-CZ" sz="1200" dirty="0"/>
              <a:t>. </a:t>
            </a:r>
            <a:r>
              <a:rPr lang="cs-CZ" sz="1200" dirty="0" err="1"/>
              <a:t>originis</a:t>
            </a:r>
            <a:r>
              <a:rPr lang="cs-CZ" sz="1200" dirty="0"/>
              <a:t> dorsalis</a:t>
            </a:r>
          </a:p>
        </p:txBody>
      </p:sp>
    </p:spTree>
    <p:extLst>
      <p:ext uri="{BB962C8B-B14F-4D97-AF65-F5344CB8AC3E}">
        <p14:creationId xmlns:p14="http://schemas.microsoft.com/office/powerpoint/2010/main" val="28059040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4396565"/>
            <a:ext cx="799938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rgbClr val="C00000"/>
                </a:solidFill>
              </a:rPr>
              <a:t>Nn</a:t>
            </a:r>
            <a:r>
              <a:rPr lang="cs-CZ" sz="3200" b="1" dirty="0">
                <a:solidFill>
                  <a:srgbClr val="C00000"/>
                </a:solidFill>
              </a:rPr>
              <a:t>. </a:t>
            </a:r>
            <a:r>
              <a:rPr lang="cs-CZ" sz="3200" b="1" dirty="0" err="1">
                <a:solidFill>
                  <a:srgbClr val="C00000"/>
                </a:solidFill>
              </a:rPr>
              <a:t>olfactorii</a:t>
            </a:r>
            <a:r>
              <a:rPr lang="cs-CZ" sz="3200" b="1" dirty="0">
                <a:solidFill>
                  <a:srgbClr val="C00000"/>
                </a:solidFill>
              </a:rPr>
              <a:t> </a:t>
            </a:r>
            <a:r>
              <a:rPr lang="cs-CZ" sz="2400" b="1" dirty="0"/>
              <a:t>(CN I)</a:t>
            </a:r>
            <a:endParaRPr lang="cs-CZ" sz="2400" b="1" dirty="0">
              <a:solidFill>
                <a:srgbClr val="C00000"/>
              </a:solidFill>
            </a:endParaRPr>
          </a:p>
          <a:p>
            <a:r>
              <a:rPr lang="cs-CZ" b="1" u="sng" dirty="0"/>
              <a:t>Čichové buňky </a:t>
            </a:r>
            <a:r>
              <a:rPr lang="cs-CZ" dirty="0"/>
              <a:t>na stropu dutiny nosní, horní konše a přilehlé části nosní přepážky (tzv. </a:t>
            </a:r>
            <a:r>
              <a:rPr lang="cs-CZ" b="1" dirty="0" err="1"/>
              <a:t>regio</a:t>
            </a:r>
            <a:r>
              <a:rPr lang="cs-CZ" b="1" dirty="0"/>
              <a:t> </a:t>
            </a:r>
            <a:r>
              <a:rPr lang="cs-CZ" b="1" dirty="0" err="1"/>
              <a:t>olfactoria</a:t>
            </a:r>
            <a:r>
              <a:rPr lang="cs-CZ" dirty="0"/>
              <a:t>) – skrze lamina </a:t>
            </a:r>
            <a:r>
              <a:rPr lang="cs-CZ" dirty="0" err="1"/>
              <a:t>cribrosa</a:t>
            </a:r>
            <a:r>
              <a:rPr lang="cs-CZ" dirty="0"/>
              <a:t> čichové kosti axony do </a:t>
            </a:r>
            <a:r>
              <a:rPr lang="cs-CZ" b="1" dirty="0"/>
              <a:t>bulbus </a:t>
            </a:r>
            <a:r>
              <a:rPr lang="cs-CZ" b="1" dirty="0" err="1"/>
              <a:t>olfactorius</a:t>
            </a:r>
            <a:r>
              <a:rPr lang="cs-CZ" b="1" dirty="0"/>
              <a:t> </a:t>
            </a:r>
            <a:r>
              <a:rPr lang="cs-CZ" dirty="0"/>
              <a:t>– po přepojení do </a:t>
            </a:r>
            <a:r>
              <a:rPr lang="cs-CZ" b="1" dirty="0"/>
              <a:t>čichové </a:t>
            </a:r>
            <a:r>
              <a:rPr lang="cs-CZ" sz="1600" b="1" dirty="0"/>
              <a:t>kůry</a:t>
            </a:r>
            <a:r>
              <a:rPr lang="cs-CZ" sz="1600" dirty="0"/>
              <a:t>=</a:t>
            </a:r>
            <a:r>
              <a:rPr lang="cs-CZ" sz="1200" dirty="0" err="1"/>
              <a:t>paleocortex</a:t>
            </a:r>
            <a:r>
              <a:rPr lang="cs-CZ" sz="1200" dirty="0"/>
              <a:t> area 51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82296" y="427512"/>
            <a:ext cx="758252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C00000"/>
                </a:solidFill>
              </a:rPr>
              <a:t>N. </a:t>
            </a:r>
            <a:r>
              <a:rPr lang="cs-CZ" sz="3200" b="1" dirty="0" err="1">
                <a:solidFill>
                  <a:srgbClr val="C00000"/>
                </a:solidFill>
              </a:rPr>
              <a:t>opticus</a:t>
            </a:r>
            <a:r>
              <a:rPr lang="cs-CZ" sz="3200" b="1" dirty="0">
                <a:solidFill>
                  <a:srgbClr val="C00000"/>
                </a:solidFill>
              </a:rPr>
              <a:t> </a:t>
            </a:r>
            <a:r>
              <a:rPr lang="cs-CZ" sz="2400" b="1" dirty="0"/>
              <a:t>(CN II)</a:t>
            </a:r>
          </a:p>
          <a:p>
            <a:r>
              <a:rPr lang="cs-CZ" b="1" u="sng" dirty="0"/>
              <a:t>Buňky sítnice</a:t>
            </a:r>
            <a:r>
              <a:rPr lang="cs-CZ" dirty="0"/>
              <a:t>, n. </a:t>
            </a:r>
            <a:r>
              <a:rPr lang="cs-CZ" dirty="0" err="1"/>
              <a:t>opticus</a:t>
            </a:r>
            <a:r>
              <a:rPr lang="cs-CZ" dirty="0"/>
              <a:t>, </a:t>
            </a:r>
            <a:r>
              <a:rPr lang="cs-CZ" b="1" dirty="0"/>
              <a:t>křížení = chiasma </a:t>
            </a:r>
            <a:r>
              <a:rPr lang="cs-CZ" b="1" dirty="0" err="1"/>
              <a:t>opticum</a:t>
            </a:r>
            <a:r>
              <a:rPr lang="cs-CZ" dirty="0"/>
              <a:t>, </a:t>
            </a:r>
            <a:r>
              <a:rPr lang="cs-CZ" sz="1200" dirty="0"/>
              <a:t>corpus </a:t>
            </a:r>
            <a:r>
              <a:rPr lang="cs-CZ" sz="1200" dirty="0" err="1"/>
              <a:t>geniculatum</a:t>
            </a:r>
            <a:r>
              <a:rPr lang="cs-CZ" sz="1200" dirty="0"/>
              <a:t> </a:t>
            </a:r>
            <a:r>
              <a:rPr lang="cs-CZ" sz="1200" dirty="0" err="1"/>
              <a:t>laterale</a:t>
            </a:r>
            <a:r>
              <a:rPr lang="cs-CZ" sz="1200" dirty="0"/>
              <a:t> (</a:t>
            </a:r>
            <a:r>
              <a:rPr lang="cs-CZ" sz="1200" dirty="0" err="1"/>
              <a:t>metencephalon</a:t>
            </a:r>
            <a:r>
              <a:rPr lang="cs-CZ" sz="1200" dirty="0"/>
              <a:t>)</a:t>
            </a:r>
            <a:r>
              <a:rPr lang="cs-CZ" dirty="0"/>
              <a:t>, </a:t>
            </a:r>
            <a:r>
              <a:rPr lang="cs-CZ" sz="1200" dirty="0"/>
              <a:t>některá vlákna jdou do středního mozku, kde jsou zdrojem pro opticko-motorické reflexy </a:t>
            </a:r>
            <a:r>
              <a:rPr lang="cs-CZ" dirty="0"/>
              <a:t>– ostatní po </a:t>
            </a:r>
            <a:r>
              <a:rPr lang="cs-CZ" b="1" dirty="0"/>
              <a:t>přepojení</a:t>
            </a:r>
            <a:r>
              <a:rPr lang="cs-CZ" dirty="0"/>
              <a:t>, pak skrze </a:t>
            </a:r>
            <a:r>
              <a:rPr lang="cs-CZ" b="1" dirty="0" err="1"/>
              <a:t>capsula</a:t>
            </a:r>
            <a:r>
              <a:rPr lang="cs-CZ" b="1" dirty="0"/>
              <a:t> interna </a:t>
            </a:r>
            <a:r>
              <a:rPr lang="cs-CZ" dirty="0"/>
              <a:t>do týlního laloku – </a:t>
            </a:r>
            <a:r>
              <a:rPr lang="cs-CZ" b="1" dirty="0"/>
              <a:t>zraková korová oblast</a:t>
            </a:r>
            <a:r>
              <a:rPr lang="cs-CZ" dirty="0"/>
              <a:t> = </a:t>
            </a:r>
            <a:r>
              <a:rPr lang="cs-CZ" sz="1200" dirty="0"/>
              <a:t>area 17,19</a:t>
            </a: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854" y="321874"/>
            <a:ext cx="2159145" cy="340022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427" y="4009070"/>
            <a:ext cx="2344594" cy="276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863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19"/>
          <p:cNvGraphicFramePr>
            <a:graphicFrameLocks noChangeAspect="1"/>
          </p:cNvGraphicFramePr>
          <p:nvPr/>
        </p:nvGraphicFramePr>
        <p:xfrm>
          <a:off x="1982789" y="1322389"/>
          <a:ext cx="2676525" cy="421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3" imgW="4401164" imgH="3801006" progId="PBrush">
                  <p:embed/>
                </p:oleObj>
              </mc:Choice>
              <mc:Fallback>
                <p:oleObj name="Rastrový obrázek" r:id="rId3" imgW="4401164" imgH="3801006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4644" r="21927" b="2632"/>
                      <a:stretch>
                        <a:fillRect/>
                      </a:stretch>
                    </p:blipFill>
                    <p:spPr bwMode="auto">
                      <a:xfrm>
                        <a:off x="1982789" y="1322389"/>
                        <a:ext cx="2676525" cy="4213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1" name="Text Box 10"/>
          <p:cNvSpPr txBox="1">
            <a:spLocks noChangeArrowheads="1"/>
          </p:cNvSpPr>
          <p:nvPr/>
        </p:nvSpPr>
        <p:spPr bwMode="auto">
          <a:xfrm>
            <a:off x="6475414" y="2732089"/>
            <a:ext cx="27527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</a:rPr>
              <a:t>Výstupy hl. nervů</a:t>
            </a:r>
            <a:endParaRPr lang="cs-CZ" altLang="cs-CZ" sz="2400" b="1">
              <a:solidFill>
                <a:srgbClr val="FFCC00"/>
              </a:solidFill>
            </a:endParaRPr>
          </a:p>
        </p:txBody>
      </p:sp>
      <p:sp>
        <p:nvSpPr>
          <p:cNvPr id="22532" name="Text Box 14"/>
          <p:cNvSpPr txBox="1">
            <a:spLocks noChangeArrowheads="1"/>
          </p:cNvSpPr>
          <p:nvPr/>
        </p:nvSpPr>
        <p:spPr bwMode="auto">
          <a:xfrm>
            <a:off x="4865688" y="1322389"/>
            <a:ext cx="549751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100" b="1" dirty="0">
                <a:solidFill>
                  <a:srgbClr val="C00000"/>
                </a:solidFill>
              </a:rPr>
              <a:t>Výstup hlavových nervů z ventrální strany mozkového kmene </a:t>
            </a:r>
          </a:p>
        </p:txBody>
      </p:sp>
      <p:sp>
        <p:nvSpPr>
          <p:cNvPr id="22533" name="TextovéPole 1"/>
          <p:cNvSpPr txBox="1">
            <a:spLocks noChangeArrowheads="1"/>
          </p:cNvSpPr>
          <p:nvPr/>
        </p:nvSpPr>
        <p:spPr bwMode="auto">
          <a:xfrm>
            <a:off x="4849813" y="2062164"/>
            <a:ext cx="3498850" cy="327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100" b="1" dirty="0">
                <a:latin typeface="Calibri" panose="020F0502020204030204" pitchFamily="34" charset="0"/>
              </a:rPr>
              <a:t>Hlavové nervy (kraniální - CN)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100" b="1" dirty="0">
                <a:latin typeface="Calibri" panose="020F0502020204030204" pitchFamily="34" charset="0"/>
              </a:rPr>
              <a:t>     </a:t>
            </a:r>
            <a:r>
              <a:rPr lang="cs-CZ" altLang="cs-CZ" sz="1500" b="1" dirty="0">
                <a:latin typeface="Calibri" panose="020F0502020204030204" pitchFamily="34" charset="0"/>
              </a:rPr>
              <a:t>I. – </a:t>
            </a:r>
            <a:r>
              <a:rPr lang="cs-CZ" altLang="cs-CZ" sz="1500" b="1" dirty="0" err="1">
                <a:latin typeface="Calibri" panose="020F0502020204030204" pitchFamily="34" charset="0"/>
              </a:rPr>
              <a:t>nn</a:t>
            </a:r>
            <a:r>
              <a:rPr lang="cs-CZ" altLang="cs-CZ" sz="1500" b="1" dirty="0">
                <a:latin typeface="Calibri" panose="020F0502020204030204" pitchFamily="34" charset="0"/>
              </a:rPr>
              <a:t>. </a:t>
            </a:r>
            <a:r>
              <a:rPr lang="cs-CZ" altLang="cs-CZ" sz="1500" b="1" dirty="0" err="1">
                <a:latin typeface="Calibri" panose="020F0502020204030204" pitchFamily="34" charset="0"/>
              </a:rPr>
              <a:t>olfactorii</a:t>
            </a:r>
            <a:endParaRPr lang="cs-CZ" altLang="cs-CZ" sz="1500" b="1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500" b="1" dirty="0">
                <a:latin typeface="Calibri" panose="020F0502020204030204" pitchFamily="34" charset="0"/>
              </a:rPr>
              <a:t>       II. – n. </a:t>
            </a:r>
            <a:r>
              <a:rPr lang="cs-CZ" altLang="cs-CZ" sz="1500" b="1" dirty="0" err="1">
                <a:latin typeface="Calibri" panose="020F0502020204030204" pitchFamily="34" charset="0"/>
              </a:rPr>
              <a:t>opticus</a:t>
            </a:r>
            <a:r>
              <a:rPr lang="cs-CZ" altLang="cs-CZ" sz="1500" dirty="0">
                <a:latin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500" dirty="0">
                <a:latin typeface="Calibri" panose="020F0502020204030204" pitchFamily="34" charset="0"/>
              </a:rPr>
              <a:t>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500" b="1" dirty="0">
                <a:latin typeface="Calibri" panose="020F0502020204030204" pitchFamily="34" charset="0"/>
              </a:rPr>
              <a:t>       III. – n. </a:t>
            </a:r>
            <a:r>
              <a:rPr lang="cs-CZ" altLang="cs-CZ" sz="1500" b="1" dirty="0" err="1">
                <a:latin typeface="Calibri" panose="020F0502020204030204" pitchFamily="34" charset="0"/>
              </a:rPr>
              <a:t>oculomotorius</a:t>
            </a:r>
            <a:endParaRPr lang="cs-CZ" altLang="cs-CZ" sz="1500" b="1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500" b="1" dirty="0">
                <a:latin typeface="Calibri" panose="020F0502020204030204" pitchFamily="34" charset="0"/>
              </a:rPr>
              <a:t>       V. – n. trigeminus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500" b="1" dirty="0">
                <a:latin typeface="Calibri" panose="020F0502020204030204" pitchFamily="34" charset="0"/>
              </a:rPr>
              <a:t>       VI. – n. </a:t>
            </a:r>
            <a:r>
              <a:rPr lang="cs-CZ" altLang="cs-CZ" sz="1500" b="1" dirty="0" err="1">
                <a:latin typeface="Calibri" panose="020F0502020204030204" pitchFamily="34" charset="0"/>
              </a:rPr>
              <a:t>abducens</a:t>
            </a:r>
            <a:endParaRPr lang="cs-CZ" altLang="cs-CZ" sz="1500" b="1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500" b="1" dirty="0">
                <a:latin typeface="Calibri" panose="020F0502020204030204" pitchFamily="34" charset="0"/>
              </a:rPr>
              <a:t>       VII. – n. </a:t>
            </a:r>
            <a:r>
              <a:rPr lang="cs-CZ" altLang="cs-CZ" sz="1500" b="1" dirty="0" err="1">
                <a:latin typeface="Calibri" panose="020F0502020204030204" pitchFamily="34" charset="0"/>
              </a:rPr>
              <a:t>facialis</a:t>
            </a:r>
            <a:endParaRPr lang="cs-CZ" altLang="cs-CZ" sz="1500" b="1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500" b="1" dirty="0">
                <a:latin typeface="Calibri" panose="020F0502020204030204" pitchFamily="34" charset="0"/>
              </a:rPr>
              <a:t>       VIII. – n. </a:t>
            </a:r>
            <a:r>
              <a:rPr lang="cs-CZ" altLang="cs-CZ" sz="1500" b="1" dirty="0" err="1">
                <a:latin typeface="Calibri" panose="020F0502020204030204" pitchFamily="34" charset="0"/>
              </a:rPr>
              <a:t>vestibulocochlearis</a:t>
            </a:r>
            <a:endParaRPr lang="cs-CZ" altLang="cs-CZ" sz="1500" b="1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500" b="1" dirty="0">
                <a:latin typeface="Calibri" panose="020F0502020204030204" pitchFamily="34" charset="0"/>
              </a:rPr>
              <a:t>        IX. – n. </a:t>
            </a:r>
            <a:r>
              <a:rPr lang="cs-CZ" altLang="cs-CZ" sz="1500" b="1" dirty="0" err="1">
                <a:latin typeface="Calibri" panose="020F0502020204030204" pitchFamily="34" charset="0"/>
              </a:rPr>
              <a:t>glossopharyngeus</a:t>
            </a:r>
            <a:endParaRPr lang="cs-CZ" altLang="cs-CZ" sz="1500" b="1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500" b="1" dirty="0">
                <a:latin typeface="Calibri" panose="020F0502020204030204" pitchFamily="34" charset="0"/>
              </a:rPr>
              <a:t>         X. – n. vagus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500" b="1" dirty="0">
                <a:latin typeface="Calibri" panose="020F0502020204030204" pitchFamily="34" charset="0"/>
              </a:rPr>
              <a:t>         XI. – n. </a:t>
            </a:r>
            <a:r>
              <a:rPr lang="cs-CZ" altLang="cs-CZ" sz="1500" b="1" dirty="0" err="1">
                <a:latin typeface="Calibri" panose="020F0502020204030204" pitchFamily="34" charset="0"/>
              </a:rPr>
              <a:t>accessorius</a:t>
            </a:r>
            <a:endParaRPr lang="cs-CZ" altLang="cs-CZ" sz="1500" b="1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500" b="1" dirty="0">
                <a:latin typeface="Calibri" panose="020F0502020204030204" pitchFamily="34" charset="0"/>
              </a:rPr>
              <a:t>         XII. – n. </a:t>
            </a:r>
            <a:r>
              <a:rPr lang="cs-CZ" altLang="cs-CZ" sz="1500" b="1" dirty="0" err="1">
                <a:latin typeface="Calibri" panose="020F0502020204030204" pitchFamily="34" charset="0"/>
              </a:rPr>
              <a:t>hypoglossus</a:t>
            </a:r>
            <a:endParaRPr lang="cs-CZ" altLang="cs-CZ" sz="1500" b="1" dirty="0">
              <a:latin typeface="Calibri" panose="020F0502020204030204" pitchFamily="34" charset="0"/>
            </a:endParaRPr>
          </a:p>
        </p:txBody>
      </p:sp>
      <p:pic>
        <p:nvPicPr>
          <p:cNvPr id="22534" name="Picture 3" descr="Scan00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4" y="4067175"/>
            <a:ext cx="298132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70061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2" t="34242" r="15411" b="27524"/>
          <a:stretch>
            <a:fillRect/>
          </a:stretch>
        </p:blipFill>
        <p:spPr bwMode="auto">
          <a:xfrm>
            <a:off x="2011364" y="2276475"/>
            <a:ext cx="3760787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Obdélník 2"/>
          <p:cNvSpPr>
            <a:spLocks noChangeArrowheads="1"/>
          </p:cNvSpPr>
          <p:nvPr/>
        </p:nvSpPr>
        <p:spPr bwMode="auto">
          <a:xfrm>
            <a:off x="1998664" y="1344614"/>
            <a:ext cx="84296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100" b="1">
                <a:solidFill>
                  <a:srgbClr val="C00000"/>
                </a:solidFill>
              </a:rPr>
              <a:t>Výstup hlavových nervů z dorsální strany mozkového kmene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100" b="1">
                <a:solidFill>
                  <a:srgbClr val="C00000"/>
                </a:solidFill>
              </a:rPr>
              <a:t>                               </a:t>
            </a:r>
            <a:r>
              <a:rPr lang="cs-CZ" altLang="cs-CZ" sz="1500" b="1"/>
              <a:t>(pouze n. trochlearis (CN IV.*) </a:t>
            </a:r>
          </a:p>
        </p:txBody>
      </p:sp>
      <p:sp>
        <p:nvSpPr>
          <p:cNvPr id="24580" name="TextovéPole 3"/>
          <p:cNvSpPr txBox="1">
            <a:spLocks noChangeArrowheads="1"/>
          </p:cNvSpPr>
          <p:nvPr/>
        </p:nvSpPr>
        <p:spPr bwMode="auto">
          <a:xfrm>
            <a:off x="4151314" y="4868863"/>
            <a:ext cx="31908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700" b="1"/>
              <a:t>*</a:t>
            </a:r>
          </a:p>
        </p:txBody>
      </p:sp>
      <p:pic>
        <p:nvPicPr>
          <p:cNvPr id="24581" name="Picture 5" descr="m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2" t="15770" r="10242" b="19713"/>
          <a:stretch>
            <a:fillRect/>
          </a:stretch>
        </p:blipFill>
        <p:spPr bwMode="auto">
          <a:xfrm>
            <a:off x="6024564" y="2420938"/>
            <a:ext cx="4618037" cy="324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68567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857250"/>
            <a:ext cx="10475913" cy="3467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cs-CZ" altLang="cs-CZ" sz="1500" b="1" dirty="0"/>
          </a:p>
          <a:p>
            <a:pPr>
              <a:defRPr/>
            </a:pPr>
            <a:r>
              <a:rPr lang="cs-CZ" altLang="cs-CZ" sz="2700" b="1" dirty="0">
                <a:solidFill>
                  <a:srgbClr val="C00000"/>
                </a:solidFill>
              </a:rPr>
              <a:t>CEREBELLUM </a:t>
            </a:r>
            <a:r>
              <a:rPr lang="cs-CZ" altLang="cs-CZ" sz="1600" b="1" dirty="0"/>
              <a:t>(mozeček</a:t>
            </a:r>
            <a:r>
              <a:rPr lang="cs-CZ" altLang="cs-CZ" b="1" dirty="0"/>
              <a:t>), umístěný ve </a:t>
            </a:r>
            <a:r>
              <a:rPr lang="cs-CZ" altLang="cs-CZ" b="1" dirty="0" err="1"/>
              <a:t>fossae</a:t>
            </a:r>
            <a:r>
              <a:rPr lang="cs-CZ" altLang="cs-CZ" b="1" dirty="0"/>
              <a:t> </a:t>
            </a:r>
            <a:r>
              <a:rPr lang="cs-CZ" altLang="cs-CZ" b="1" dirty="0" err="1"/>
              <a:t>cerebellares</a:t>
            </a:r>
            <a:r>
              <a:rPr lang="cs-CZ" altLang="cs-CZ" b="1" dirty="0"/>
              <a:t> týlní kosti</a:t>
            </a:r>
          </a:p>
          <a:p>
            <a:pPr>
              <a:defRPr/>
            </a:pPr>
            <a:r>
              <a:rPr lang="cs-CZ" altLang="cs-CZ" sz="1500" b="1" dirty="0"/>
              <a:t>Funkce: podkorový  </a:t>
            </a:r>
            <a:r>
              <a:rPr lang="cs-CZ" altLang="cs-CZ" sz="1500" b="1" u="sng" dirty="0">
                <a:solidFill>
                  <a:srgbClr val="FF0000"/>
                </a:solidFill>
              </a:rPr>
              <a:t>„pomocný“ motorický </a:t>
            </a:r>
            <a:r>
              <a:rPr lang="cs-CZ" altLang="cs-CZ" sz="1500" b="1" dirty="0"/>
              <a:t>systém</a:t>
            </a:r>
          </a:p>
          <a:p>
            <a:pPr>
              <a:defRPr/>
            </a:pPr>
            <a:endParaRPr lang="cs-CZ" altLang="cs-CZ" sz="1500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500" b="1" dirty="0">
                <a:cs typeface="Arial" panose="020B0604020202020204" pitchFamily="34" charset="0"/>
              </a:rPr>
              <a:t>  podílí se na udržování rovnováhy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500" b="1" dirty="0"/>
              <a:t>  regulaci svalového tonu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500" b="1" dirty="0"/>
              <a:t>  koordinaci svalové akce ve stereotypních i nestereotypních pohybech </a:t>
            </a:r>
          </a:p>
          <a:p>
            <a:pPr>
              <a:defRPr/>
            </a:pPr>
            <a:r>
              <a:rPr lang="cs-CZ" altLang="cs-CZ" sz="1500" b="1" dirty="0"/>
              <a:t>   </a:t>
            </a:r>
            <a:endParaRPr lang="cs-CZ" altLang="cs-CZ" sz="1200" b="1" dirty="0"/>
          </a:p>
          <a:p>
            <a:pPr>
              <a:lnSpc>
                <a:spcPct val="90000"/>
              </a:lnSpc>
              <a:defRPr/>
            </a:pPr>
            <a:r>
              <a:rPr lang="cs-CZ" altLang="cs-CZ" sz="12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2700" b="1" dirty="0">
                <a:solidFill>
                  <a:srgbClr val="C00000"/>
                </a:solidFill>
                <a:cs typeface="Arial" panose="020B0604020202020204" pitchFamily="34" charset="0"/>
              </a:rPr>
              <a:t>Výsledek</a:t>
            </a:r>
            <a:r>
              <a:rPr lang="cs-CZ" altLang="cs-CZ" sz="1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200" b="1" dirty="0">
                <a:cs typeface="Arial" panose="020B0604020202020204" pitchFamily="34" charset="0"/>
              </a:rPr>
              <a:t>mozečkové </a:t>
            </a:r>
            <a:r>
              <a:rPr lang="cs-CZ" altLang="cs-CZ" sz="2700" b="1" dirty="0">
                <a:cs typeface="Arial" panose="020B0604020202020204" pitchFamily="34" charset="0"/>
              </a:rPr>
              <a:t>akce</a:t>
            </a:r>
            <a:r>
              <a:rPr lang="cs-CZ" altLang="cs-CZ" sz="1200" b="1" dirty="0">
                <a:cs typeface="Arial" panose="020B0604020202020204" pitchFamily="34" charset="0"/>
              </a:rPr>
              <a:t> </a:t>
            </a:r>
            <a:r>
              <a:rPr lang="cs-CZ" altLang="cs-CZ" sz="1200" b="1" dirty="0">
                <a:solidFill>
                  <a:srgbClr val="C00000"/>
                </a:solidFill>
                <a:cs typeface="Arial" panose="020B0604020202020204" pitchFamily="34" charset="0"/>
              </a:rPr>
              <a:t>= </a:t>
            </a:r>
            <a:r>
              <a:rPr lang="cs-CZ" altLang="cs-CZ" sz="2400" b="1" u="sng" dirty="0">
                <a:solidFill>
                  <a:srgbClr val="C00000"/>
                </a:solidFill>
              </a:rPr>
              <a:t>optimální </a:t>
            </a:r>
            <a:r>
              <a:rPr lang="cs-CZ" altLang="cs-CZ" sz="2400" b="1" dirty="0">
                <a:solidFill>
                  <a:srgbClr val="C00000"/>
                </a:solidFill>
              </a:rPr>
              <a:t>provedení pohybů</a:t>
            </a:r>
            <a:r>
              <a:rPr lang="cs-CZ" altLang="cs-CZ" sz="1200" b="1" dirty="0">
                <a:solidFill>
                  <a:srgbClr val="C00000"/>
                </a:solidFill>
              </a:rPr>
              <a:t> 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1200" b="1" dirty="0"/>
              <a:t> tj. </a:t>
            </a:r>
            <a:r>
              <a:rPr lang="cs-CZ" altLang="cs-CZ" sz="1500" b="1" dirty="0"/>
              <a:t>přesné určení síly a směru (délka, trvání a intenzita pohybů)</a:t>
            </a:r>
          </a:p>
          <a:p>
            <a:pPr>
              <a:defRPr/>
            </a:pPr>
            <a:endParaRPr lang="cs-CZ" altLang="cs-CZ" sz="1200" b="1" dirty="0"/>
          </a:p>
          <a:p>
            <a:pPr>
              <a:defRPr/>
            </a:pPr>
            <a:endParaRPr lang="cs-CZ" altLang="cs-CZ" sz="1500" b="1" dirty="0"/>
          </a:p>
          <a:p>
            <a:pPr>
              <a:spcBef>
                <a:spcPct val="50000"/>
              </a:spcBef>
              <a:defRPr/>
            </a:pPr>
            <a:endParaRPr lang="en-US" altLang="cs-CZ" sz="1500" b="1" dirty="0"/>
          </a:p>
        </p:txBody>
      </p:sp>
      <p:pic>
        <p:nvPicPr>
          <p:cNvPr id="28675" name="Picture 3" descr="Scan0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95250"/>
            <a:ext cx="3309938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7" descr="pl_ehnal_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4" t="17236" r="12927" b="24596"/>
          <a:stretch>
            <a:fillRect/>
          </a:stretch>
        </p:blipFill>
        <p:spPr bwMode="auto">
          <a:xfrm>
            <a:off x="6893350" y="2747963"/>
            <a:ext cx="313690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4" descr="Scan00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373"/>
          <a:stretch>
            <a:fillRect/>
          </a:stretch>
        </p:blipFill>
        <p:spPr bwMode="auto">
          <a:xfrm>
            <a:off x="70147" y="4091233"/>
            <a:ext cx="2827041" cy="14602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5" descr="Scan00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30"/>
          <a:stretch>
            <a:fillRect/>
          </a:stretch>
        </p:blipFill>
        <p:spPr bwMode="auto">
          <a:xfrm>
            <a:off x="3103990" y="4091233"/>
            <a:ext cx="2493253" cy="14396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3" name="Obdélník 2"/>
          <p:cNvSpPr>
            <a:spLocks noChangeArrowheads="1"/>
          </p:cNvSpPr>
          <p:nvPr/>
        </p:nvSpPr>
        <p:spPr bwMode="auto">
          <a:xfrm>
            <a:off x="5592764" y="4429128"/>
            <a:ext cx="45720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350" b="1" u="sng" dirty="0">
                <a:latin typeface="Arial" panose="020B0604020202020204" pitchFamily="34" charset="0"/>
              </a:rPr>
              <a:t>při poruše: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350" b="1" dirty="0">
                <a:latin typeface="Arial" panose="020B0604020202020204" pitchFamily="34" charset="0"/>
              </a:rPr>
              <a:t>svalová ochablost, nejistý postoj, nekoordinovaná chůze na široké základně, těžko se vybavují některé protichůdné pohyby – př. jazyka, rukou, </a:t>
            </a:r>
            <a:r>
              <a:rPr lang="cs-CZ" altLang="cs-CZ" sz="1350" b="1" u="sng" dirty="0">
                <a:latin typeface="Arial" panose="020B0604020202020204" pitchFamily="34" charset="0"/>
              </a:rPr>
              <a:t>ale nedojde k obrně!)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09047" y="5816338"/>
            <a:ext cx="4538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Ventrální pohled                         Dorsální pohled</a:t>
            </a:r>
          </a:p>
        </p:txBody>
      </p:sp>
    </p:spTree>
    <p:extLst>
      <p:ext uri="{BB962C8B-B14F-4D97-AF65-F5344CB8AC3E}">
        <p14:creationId xmlns:p14="http://schemas.microsoft.com/office/powerpoint/2010/main" val="2228868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2" b="1283"/>
          <a:stretch>
            <a:fillRect/>
          </a:stretch>
        </p:blipFill>
        <p:spPr bwMode="auto">
          <a:xfrm>
            <a:off x="1470025" y="1889919"/>
            <a:ext cx="3111700" cy="3260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8121417" y="2178050"/>
            <a:ext cx="3744912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cs-CZ" altLang="cs-CZ" sz="1500" b="1" dirty="0"/>
              <a:t>Rostrální část spodiny čtvrté komory mozkové (</a:t>
            </a:r>
            <a:r>
              <a:rPr lang="cs-CZ" altLang="cs-CZ" sz="1500" b="1" dirty="0" err="1"/>
              <a:t>fossa</a:t>
            </a:r>
            <a:r>
              <a:rPr lang="cs-CZ" altLang="cs-CZ" sz="1500" b="1" dirty="0"/>
              <a:t> </a:t>
            </a:r>
            <a:r>
              <a:rPr lang="cs-CZ" altLang="cs-CZ" sz="1500" b="1" dirty="0" err="1"/>
              <a:t>rhomboidea</a:t>
            </a:r>
            <a:r>
              <a:rPr lang="cs-CZ" altLang="cs-CZ" sz="1500" b="1" dirty="0"/>
              <a:t>)</a:t>
            </a:r>
          </a:p>
          <a:p>
            <a:pPr>
              <a:spcBef>
                <a:spcPct val="50000"/>
              </a:spcBef>
              <a:defRPr/>
            </a:pPr>
            <a:endParaRPr lang="cs-CZ" altLang="cs-CZ" sz="1500" b="1" dirty="0">
              <a:solidFill>
                <a:srgbClr val="7030A0"/>
              </a:solidFill>
            </a:endParaRPr>
          </a:p>
          <a:p>
            <a:pPr>
              <a:defRPr/>
            </a:pPr>
            <a:r>
              <a:rPr lang="cs-CZ" altLang="cs-CZ" b="1" dirty="0">
                <a:solidFill>
                  <a:srgbClr val="7030A0"/>
                </a:solidFill>
              </a:rPr>
              <a:t>Spojení s mozečkem </a:t>
            </a:r>
            <a:r>
              <a:rPr lang="cs-CZ" altLang="cs-CZ" sz="1200" b="1" dirty="0">
                <a:solidFill>
                  <a:srgbClr val="7030A0"/>
                </a:solidFill>
              </a:rPr>
              <a:t>(cerebellum):</a:t>
            </a:r>
          </a:p>
          <a:p>
            <a:pPr>
              <a:defRPr/>
            </a:pPr>
            <a:r>
              <a:rPr lang="cs-CZ" altLang="cs-CZ" b="1" dirty="0"/>
              <a:t> skrze </a:t>
            </a:r>
            <a:r>
              <a:rPr lang="cs-CZ" altLang="cs-CZ" sz="1500" b="1" dirty="0" err="1"/>
              <a:t>pedunculi</a:t>
            </a:r>
            <a:r>
              <a:rPr lang="cs-CZ" altLang="cs-CZ" sz="1500" b="1" dirty="0"/>
              <a:t> </a:t>
            </a:r>
            <a:r>
              <a:rPr lang="cs-CZ" altLang="cs-CZ" sz="1500" b="1" dirty="0" err="1"/>
              <a:t>cerebelares</a:t>
            </a:r>
            <a:r>
              <a:rPr lang="cs-CZ" altLang="cs-CZ" sz="1500" b="1" dirty="0"/>
              <a:t> medii*</a:t>
            </a:r>
            <a:endParaRPr lang="cs-CZ" altLang="cs-CZ" sz="1500" dirty="0"/>
          </a:p>
          <a:p>
            <a:pPr eaLnBrk="1" hangingPunct="1">
              <a:spcBef>
                <a:spcPct val="50000"/>
              </a:spcBef>
              <a:defRPr/>
            </a:pPr>
            <a:endParaRPr lang="cs-CZ" altLang="cs-CZ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403350" y="346359"/>
            <a:ext cx="1020146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700" b="1" dirty="0">
                <a:solidFill>
                  <a:srgbClr val="C00000"/>
                </a:solidFill>
              </a:rPr>
              <a:t>Ad 2. Pons </a:t>
            </a:r>
            <a:r>
              <a:rPr lang="cs-CZ" altLang="cs-CZ" sz="2700" b="1" dirty="0" err="1">
                <a:solidFill>
                  <a:srgbClr val="C00000"/>
                </a:solidFill>
              </a:rPr>
              <a:t>Varoli</a:t>
            </a:r>
            <a:r>
              <a:rPr lang="cs-CZ" altLang="cs-CZ" sz="2700" b="1" dirty="0">
                <a:solidFill>
                  <a:srgbClr val="C00000"/>
                </a:solidFill>
              </a:rPr>
              <a:t> </a:t>
            </a:r>
            <a:r>
              <a:rPr lang="cs-CZ" altLang="cs-CZ" sz="1400" b="1" dirty="0"/>
              <a:t>(Varolův most) – </a:t>
            </a:r>
            <a:r>
              <a:rPr lang="cs-CZ" altLang="cs-CZ" sz="1400" b="1" u="sng" dirty="0"/>
              <a:t>zdroj CN V., VI., VII., VIII.</a:t>
            </a:r>
            <a:endParaRPr lang="cs-CZ" altLang="cs-CZ" sz="1400" b="1" dirty="0"/>
          </a:p>
        </p:txBody>
      </p:sp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9" b="1659"/>
          <a:stretch>
            <a:fillRect/>
          </a:stretch>
        </p:blipFill>
        <p:spPr bwMode="auto">
          <a:xfrm>
            <a:off x="6094063" y="1812274"/>
            <a:ext cx="1994811" cy="2916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Přímá spojnice 2"/>
          <p:cNvCxnSpPr/>
          <p:nvPr/>
        </p:nvCxnSpPr>
        <p:spPr>
          <a:xfrm>
            <a:off x="6267450" y="3302561"/>
            <a:ext cx="15287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7" name="TextovéPole 1"/>
          <p:cNvSpPr txBox="1">
            <a:spLocks noChangeArrowheads="1"/>
          </p:cNvSpPr>
          <p:nvPr/>
        </p:nvSpPr>
        <p:spPr bwMode="auto">
          <a:xfrm>
            <a:off x="2198689" y="1512426"/>
            <a:ext cx="1377950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350" b="1" dirty="0"/>
              <a:t>Ventrální pohled</a:t>
            </a:r>
          </a:p>
        </p:txBody>
      </p:sp>
      <p:sp>
        <p:nvSpPr>
          <p:cNvPr id="15368" name="TextovéPole 3"/>
          <p:cNvSpPr txBox="1">
            <a:spLocks noChangeArrowheads="1"/>
          </p:cNvSpPr>
          <p:nvPr/>
        </p:nvSpPr>
        <p:spPr bwMode="auto">
          <a:xfrm>
            <a:off x="4948238" y="1577348"/>
            <a:ext cx="1319212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350" b="1" dirty="0"/>
              <a:t>Dorsální pohled</a:t>
            </a:r>
          </a:p>
        </p:txBody>
      </p:sp>
      <p:sp>
        <p:nvSpPr>
          <p:cNvPr id="15369" name="TextovéPole 6"/>
          <p:cNvSpPr txBox="1">
            <a:spLocks noChangeArrowheads="1"/>
          </p:cNvSpPr>
          <p:nvPr/>
        </p:nvSpPr>
        <p:spPr bwMode="auto">
          <a:xfrm>
            <a:off x="566271" y="5234782"/>
            <a:ext cx="497123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600" b="1" dirty="0" err="1"/>
              <a:t>Sulcus</a:t>
            </a:r>
            <a:r>
              <a:rPr lang="cs-CZ" altLang="cs-CZ" sz="1600" b="1" dirty="0"/>
              <a:t> </a:t>
            </a:r>
            <a:r>
              <a:rPr lang="cs-CZ" altLang="cs-CZ" sz="1600" b="1" dirty="0" err="1"/>
              <a:t>bulbopontinus</a:t>
            </a:r>
            <a:r>
              <a:rPr lang="cs-CZ" altLang="cs-CZ" sz="1600" b="1" dirty="0"/>
              <a:t> </a:t>
            </a:r>
            <a:r>
              <a:rPr lang="cs-CZ" altLang="cs-CZ" sz="1600" b="1" dirty="0">
                <a:solidFill>
                  <a:srgbClr val="C00000"/>
                </a:solidFill>
              </a:rPr>
              <a:t>(</a:t>
            </a:r>
            <a:r>
              <a:rPr lang="cs-CZ" altLang="cs-CZ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výstup n. </a:t>
            </a:r>
            <a:r>
              <a:rPr lang="cs-CZ" altLang="cs-CZ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abducens</a:t>
            </a:r>
            <a:r>
              <a:rPr lang="cs-CZ" altLang="cs-CZ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CN VI.;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facialis</a:t>
            </a:r>
            <a:r>
              <a:rPr lang="cs-CZ" altLang="cs-CZ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CN VII.; n. </a:t>
            </a:r>
            <a:r>
              <a:rPr lang="cs-CZ" altLang="cs-CZ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vestibulocochlearis</a:t>
            </a:r>
            <a:r>
              <a:rPr lang="cs-CZ" altLang="cs-CZ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CN VIII.)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600" b="1" dirty="0" err="1"/>
              <a:t>Angulus</a:t>
            </a:r>
            <a:r>
              <a:rPr lang="cs-CZ" altLang="cs-CZ" sz="1600" b="1" dirty="0"/>
              <a:t> </a:t>
            </a:r>
            <a:r>
              <a:rPr lang="cs-CZ" altLang="cs-CZ" sz="1600" b="1" dirty="0" err="1"/>
              <a:t>pontocerebellaris</a:t>
            </a:r>
            <a:r>
              <a:rPr lang="cs-CZ" altLang="cs-CZ" sz="1600" b="1" dirty="0"/>
              <a:t> = úhel </a:t>
            </a:r>
            <a:r>
              <a:rPr lang="cs-CZ" altLang="cs-CZ" sz="1600" b="1" dirty="0" err="1"/>
              <a:t>mostomozečkový</a:t>
            </a:r>
            <a:endParaRPr lang="cs-CZ" altLang="cs-CZ" sz="1600" b="1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600" b="1" dirty="0"/>
              <a:t> </a:t>
            </a:r>
            <a:r>
              <a:rPr lang="cs-CZ" altLang="cs-CZ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(výstup n. trigeminus CN V.)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600" b="1" dirty="0" err="1"/>
              <a:t>Sulcus</a:t>
            </a:r>
            <a:r>
              <a:rPr lang="cs-CZ" altLang="cs-CZ" sz="1600" b="1" dirty="0"/>
              <a:t> </a:t>
            </a:r>
            <a:r>
              <a:rPr lang="cs-CZ" altLang="cs-CZ" sz="1600" b="1" dirty="0" err="1"/>
              <a:t>basilaris</a:t>
            </a:r>
            <a:r>
              <a:rPr lang="cs-CZ" altLang="cs-CZ" sz="1600" b="1" dirty="0"/>
              <a:t> </a:t>
            </a:r>
            <a:r>
              <a:rPr lang="cs-CZ" altLang="cs-CZ" sz="1600" dirty="0"/>
              <a:t>(a. </a:t>
            </a:r>
            <a:r>
              <a:rPr lang="cs-CZ" altLang="cs-CZ" sz="1600" dirty="0" err="1"/>
              <a:t>basilaris</a:t>
            </a:r>
            <a:r>
              <a:rPr lang="cs-CZ" altLang="cs-CZ" sz="1600" dirty="0"/>
              <a:t>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600" dirty="0" err="1"/>
              <a:t>Foramen</a:t>
            </a:r>
            <a:r>
              <a:rPr lang="cs-CZ" altLang="cs-CZ" sz="1600" dirty="0"/>
              <a:t> </a:t>
            </a:r>
            <a:r>
              <a:rPr lang="cs-CZ" altLang="cs-CZ" sz="1600" dirty="0" err="1"/>
              <a:t>caecum</a:t>
            </a:r>
            <a:endParaRPr lang="cs-CZ" altLang="cs-CZ" sz="1600" dirty="0"/>
          </a:p>
        </p:txBody>
      </p:sp>
      <p:sp>
        <p:nvSpPr>
          <p:cNvPr id="15370" name="TextovéPole 1"/>
          <p:cNvSpPr txBox="1">
            <a:spLocks noChangeArrowheads="1"/>
          </p:cNvSpPr>
          <p:nvPr/>
        </p:nvSpPr>
        <p:spPr bwMode="auto">
          <a:xfrm>
            <a:off x="6267450" y="5150135"/>
            <a:ext cx="497737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800" b="1" dirty="0">
                <a:latin typeface="Arial" panose="020B0604020202020204" pitchFamily="34" charset="0"/>
              </a:rPr>
              <a:t>Na dně </a:t>
            </a:r>
            <a:r>
              <a:rPr lang="cs-CZ" altLang="cs-CZ" sz="1800" dirty="0">
                <a:latin typeface="Arial" panose="020B0604020202020204" pitchFamily="34" charset="0"/>
              </a:rPr>
              <a:t>celé IV. komory mozkové jádra </a:t>
            </a:r>
            <a:r>
              <a:rPr lang="cs-CZ" altLang="cs-CZ" sz="1800" b="1" dirty="0">
                <a:latin typeface="Arial" panose="020B0604020202020204" pitchFamily="34" charset="0"/>
              </a:rPr>
              <a:t>XII. – V. </a:t>
            </a:r>
            <a:r>
              <a:rPr lang="cs-CZ" altLang="cs-CZ" sz="1800" dirty="0">
                <a:latin typeface="Arial" panose="020B0604020202020204" pitchFamily="34" charset="0"/>
              </a:rPr>
              <a:t>hlavového nervu </a:t>
            </a:r>
          </a:p>
        </p:txBody>
      </p:sp>
      <p:sp>
        <p:nvSpPr>
          <p:cNvPr id="15371" name="Obdélník 1"/>
          <p:cNvSpPr>
            <a:spLocks noChangeArrowheads="1"/>
          </p:cNvSpPr>
          <p:nvPr/>
        </p:nvSpPr>
        <p:spPr bwMode="auto">
          <a:xfrm>
            <a:off x="7671758" y="2574883"/>
            <a:ext cx="2889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100" b="1" dirty="0"/>
              <a:t>*</a:t>
            </a:r>
          </a:p>
        </p:txBody>
      </p:sp>
      <p:sp>
        <p:nvSpPr>
          <p:cNvPr id="15372" name="Obdélník 3"/>
          <p:cNvSpPr>
            <a:spLocks noChangeArrowheads="1"/>
          </p:cNvSpPr>
          <p:nvPr/>
        </p:nvSpPr>
        <p:spPr bwMode="auto">
          <a:xfrm>
            <a:off x="3287714" y="3520027"/>
            <a:ext cx="288925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100" b="1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93476591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6" descr="Scan0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252" y="820738"/>
            <a:ext cx="2806700" cy="2160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3" name="TextovéPole 2"/>
          <p:cNvSpPr txBox="1">
            <a:spLocks noChangeArrowheads="1"/>
          </p:cNvSpPr>
          <p:nvPr/>
        </p:nvSpPr>
        <p:spPr bwMode="auto">
          <a:xfrm>
            <a:off x="4549775" y="549275"/>
            <a:ext cx="32337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3200" b="1" dirty="0">
                <a:solidFill>
                  <a:srgbClr val="C00000"/>
                </a:solidFill>
              </a:rPr>
              <a:t>CEREBELLUM</a:t>
            </a:r>
            <a:r>
              <a:rPr lang="cs-CZ" altLang="cs-CZ" sz="2400" b="1" dirty="0"/>
              <a:t> </a:t>
            </a:r>
            <a:r>
              <a:rPr lang="cs-CZ" altLang="cs-CZ" sz="1350" b="1" dirty="0"/>
              <a:t>(mozeček)</a:t>
            </a:r>
          </a:p>
        </p:txBody>
      </p:sp>
      <p:sp>
        <p:nvSpPr>
          <p:cNvPr id="35844" name="TextovéPole 3"/>
          <p:cNvSpPr txBox="1">
            <a:spLocks noChangeArrowheads="1"/>
          </p:cNvSpPr>
          <p:nvPr/>
        </p:nvSpPr>
        <p:spPr bwMode="auto">
          <a:xfrm>
            <a:off x="4295776" y="3944938"/>
            <a:ext cx="9026525" cy="268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600" b="1" u="sng" dirty="0"/>
              <a:t>Hemisféry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350" b="1" dirty="0"/>
              <a:t>Folia </a:t>
            </a:r>
            <a:r>
              <a:rPr lang="cs-CZ" altLang="cs-CZ" sz="1350" b="1" dirty="0" err="1"/>
              <a:t>cerebelli</a:t>
            </a:r>
            <a:r>
              <a:rPr lang="cs-CZ" altLang="cs-CZ" sz="1350" b="1" dirty="0"/>
              <a:t>, sulci </a:t>
            </a:r>
            <a:r>
              <a:rPr lang="cs-CZ" altLang="cs-CZ" sz="1350" b="1" dirty="0" err="1"/>
              <a:t>cerebelli</a:t>
            </a:r>
            <a:r>
              <a:rPr lang="cs-CZ" altLang="cs-CZ" sz="1350" b="1" dirty="0"/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600" b="1" dirty="0" err="1"/>
              <a:t>Lobus</a:t>
            </a:r>
            <a:r>
              <a:rPr lang="cs-CZ" altLang="cs-CZ" sz="1600" b="1" dirty="0"/>
              <a:t> </a:t>
            </a:r>
            <a:r>
              <a:rPr lang="cs-CZ" altLang="cs-CZ" sz="1600" b="1" dirty="0" err="1"/>
              <a:t>anterior</a:t>
            </a:r>
            <a:r>
              <a:rPr lang="cs-CZ" altLang="cs-CZ" sz="1600" b="1" dirty="0"/>
              <a:t> a </a:t>
            </a:r>
            <a:r>
              <a:rPr lang="cs-CZ" altLang="cs-CZ" sz="1600" b="1" dirty="0" err="1"/>
              <a:t>posterior</a:t>
            </a:r>
            <a:endParaRPr lang="cs-CZ" altLang="cs-CZ" sz="1600" b="1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350" b="1" dirty="0"/>
              <a:t>Spojovací část hemisfér=</a:t>
            </a:r>
            <a:r>
              <a:rPr lang="cs-CZ" altLang="cs-CZ" sz="1600" b="1" dirty="0" err="1"/>
              <a:t>vermis</a:t>
            </a:r>
            <a:r>
              <a:rPr lang="cs-CZ" altLang="cs-CZ" sz="1600" b="1" dirty="0"/>
              <a:t> </a:t>
            </a:r>
            <a:r>
              <a:rPr lang="cs-CZ" altLang="cs-CZ" sz="1600" b="1" dirty="0" err="1"/>
              <a:t>cerebelli</a:t>
            </a:r>
            <a:r>
              <a:rPr lang="cs-CZ" altLang="cs-CZ" sz="1350" b="1" dirty="0"/>
              <a:t>* (</a:t>
            </a:r>
            <a:r>
              <a:rPr lang="cs-CZ" altLang="cs-CZ" sz="1350" b="1" dirty="0" err="1"/>
              <a:t>nodulus</a:t>
            </a:r>
            <a:r>
              <a:rPr lang="cs-CZ" altLang="cs-CZ" sz="1350" b="1" dirty="0"/>
              <a:t>, </a:t>
            </a:r>
            <a:r>
              <a:rPr lang="cs-CZ" altLang="cs-CZ" sz="1350" b="1" dirty="0" err="1"/>
              <a:t>lingula</a:t>
            </a:r>
            <a:r>
              <a:rPr lang="cs-CZ" altLang="cs-CZ" sz="1350" b="1" dirty="0"/>
              <a:t>, </a:t>
            </a:r>
            <a:r>
              <a:rPr lang="cs-CZ" altLang="cs-CZ" sz="1350" b="1" dirty="0" err="1"/>
              <a:t>floculus</a:t>
            </a:r>
            <a:r>
              <a:rPr lang="cs-CZ" altLang="cs-CZ" sz="1350" b="1" dirty="0"/>
              <a:t>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cs-CZ" altLang="cs-CZ" sz="1600" b="1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800" b="1" dirty="0" err="1"/>
              <a:t>Pedunculi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cerebellares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superiores</a:t>
            </a:r>
            <a:r>
              <a:rPr lang="cs-CZ" altLang="cs-CZ" sz="1800" b="1" dirty="0"/>
              <a:t>, medii, </a:t>
            </a:r>
            <a:r>
              <a:rPr lang="cs-CZ" altLang="cs-CZ" sz="1800" b="1" dirty="0" err="1"/>
              <a:t>inferiores</a:t>
            </a:r>
            <a:endParaRPr lang="cs-CZ" altLang="cs-CZ" sz="1800" b="1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350" b="1" dirty="0" err="1"/>
              <a:t>Pedunculus</a:t>
            </a:r>
            <a:r>
              <a:rPr lang="cs-CZ" altLang="cs-CZ" sz="1350" b="1" dirty="0"/>
              <a:t> </a:t>
            </a:r>
            <a:r>
              <a:rPr lang="cs-CZ" altLang="cs-CZ" sz="1350" b="1" dirty="0" err="1"/>
              <a:t>flocculi</a:t>
            </a:r>
            <a:r>
              <a:rPr lang="cs-CZ" altLang="cs-CZ" sz="1350" b="1" dirty="0"/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cs-CZ" altLang="cs-CZ" sz="1350" b="1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b="1" dirty="0"/>
              <a:t>Spojení mozečku s dalšími částmi CNS skrze </a:t>
            </a:r>
            <a:r>
              <a:rPr lang="cs-CZ" altLang="cs-CZ" sz="1800" b="1" u="sng" dirty="0" err="1"/>
              <a:t>pedunculi</a:t>
            </a:r>
            <a:r>
              <a:rPr lang="cs-CZ" altLang="cs-CZ" sz="1800" b="1" u="sng" dirty="0"/>
              <a:t> </a:t>
            </a:r>
            <a:r>
              <a:rPr lang="cs-CZ" altLang="cs-CZ" sz="1800" b="1" u="sng" dirty="0" err="1"/>
              <a:t>cerebellares</a:t>
            </a:r>
            <a:endParaRPr lang="cs-CZ" altLang="cs-CZ" sz="1800" b="1" u="sng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b="1" dirty="0"/>
              <a:t> </a:t>
            </a:r>
            <a:endParaRPr lang="cs-CZ" altLang="cs-CZ" sz="1400" b="1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cs-CZ" altLang="cs-CZ" sz="1350" b="1" dirty="0"/>
          </a:p>
        </p:txBody>
      </p:sp>
      <p:sp>
        <p:nvSpPr>
          <p:cNvPr id="35845" name="TextovéPole 4"/>
          <p:cNvSpPr txBox="1">
            <a:spLocks noChangeArrowheads="1"/>
          </p:cNvSpPr>
          <p:nvPr/>
        </p:nvSpPr>
        <p:spPr bwMode="auto">
          <a:xfrm>
            <a:off x="1197252" y="3057133"/>
            <a:ext cx="2906565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600" b="1" u="sng" dirty="0"/>
              <a:t>Tvoří strop IV. mozkové komory</a:t>
            </a:r>
            <a:r>
              <a:rPr lang="cs-CZ" altLang="cs-CZ" sz="1350" b="1" u="sng" dirty="0"/>
              <a:t>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350" b="1" dirty="0"/>
              <a:t>Velum </a:t>
            </a:r>
            <a:r>
              <a:rPr lang="cs-CZ" altLang="cs-CZ" sz="1350" b="1" dirty="0" err="1"/>
              <a:t>medullare</a:t>
            </a:r>
            <a:r>
              <a:rPr lang="cs-CZ" altLang="cs-CZ" sz="1350" b="1" dirty="0"/>
              <a:t> </a:t>
            </a:r>
            <a:r>
              <a:rPr lang="cs-CZ" altLang="cs-CZ" sz="1350" b="1" dirty="0" err="1"/>
              <a:t>inferius</a:t>
            </a:r>
            <a:endParaRPr lang="cs-CZ" altLang="cs-CZ" sz="1350" b="1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350" b="1" dirty="0"/>
              <a:t>Velum </a:t>
            </a:r>
            <a:r>
              <a:rPr lang="cs-CZ" altLang="cs-CZ" sz="1350" b="1" dirty="0" err="1"/>
              <a:t>medullare</a:t>
            </a:r>
            <a:r>
              <a:rPr lang="cs-CZ" altLang="cs-CZ" sz="1350" b="1" dirty="0"/>
              <a:t> </a:t>
            </a:r>
            <a:r>
              <a:rPr lang="cs-CZ" altLang="cs-CZ" sz="1350" b="1" dirty="0" err="1"/>
              <a:t>superius</a:t>
            </a:r>
            <a:r>
              <a:rPr lang="cs-CZ" altLang="cs-CZ" sz="1350" b="1" dirty="0"/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350" b="1" u="sng" dirty="0" err="1"/>
              <a:t>Fastigium</a:t>
            </a:r>
            <a:endParaRPr lang="cs-CZ" altLang="cs-CZ" sz="1350" b="1" u="sng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cs-CZ" altLang="cs-CZ" sz="1350" dirty="0"/>
          </a:p>
        </p:txBody>
      </p:sp>
      <p:pic>
        <p:nvPicPr>
          <p:cNvPr id="29702" name="Picture 5" descr="Scan00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30"/>
          <a:stretch>
            <a:fillRect/>
          </a:stretch>
        </p:blipFill>
        <p:spPr bwMode="auto">
          <a:xfrm>
            <a:off x="4351339" y="1673226"/>
            <a:ext cx="2998787" cy="173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3" name="Obdélník 1"/>
          <p:cNvSpPr>
            <a:spLocks noChangeArrowheads="1"/>
          </p:cNvSpPr>
          <p:nvPr/>
        </p:nvSpPr>
        <p:spPr bwMode="auto">
          <a:xfrm>
            <a:off x="8896350" y="1973264"/>
            <a:ext cx="2746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/>
              <a:t>*</a:t>
            </a:r>
            <a:endParaRPr lang="cs-CZ" altLang="cs-CZ" sz="1800"/>
          </a:p>
        </p:txBody>
      </p:sp>
      <p:sp>
        <p:nvSpPr>
          <p:cNvPr id="29704" name="Obdélník 2"/>
          <p:cNvSpPr>
            <a:spLocks noChangeArrowheads="1"/>
          </p:cNvSpPr>
          <p:nvPr/>
        </p:nvSpPr>
        <p:spPr bwMode="auto">
          <a:xfrm>
            <a:off x="5651500" y="2262188"/>
            <a:ext cx="2746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/>
              <a:t>*</a:t>
            </a:r>
            <a:endParaRPr lang="cs-CZ" altLang="cs-CZ" sz="1800"/>
          </a:p>
        </p:txBody>
      </p:sp>
      <p:pic>
        <p:nvPicPr>
          <p:cNvPr id="29705" name="Picture 5" descr="Scan00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40"/>
          <a:stretch>
            <a:fillRect/>
          </a:stretch>
        </p:blipFill>
        <p:spPr bwMode="auto">
          <a:xfrm>
            <a:off x="7896225" y="23814"/>
            <a:ext cx="2592388" cy="375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68975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13" y="1536701"/>
            <a:ext cx="3455987" cy="219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5505254" y="1536701"/>
            <a:ext cx="6686746" cy="163121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  <a:defRPr/>
            </a:pPr>
            <a:r>
              <a:rPr lang="cs-CZ" altLang="cs-CZ" sz="2100" b="1" u="sng" dirty="0">
                <a:solidFill>
                  <a:srgbClr val="8E8E8E"/>
                </a:solidFill>
              </a:rPr>
              <a:t>Šedá hmota </a:t>
            </a:r>
            <a:r>
              <a:rPr lang="cs-CZ" altLang="cs-CZ" sz="1350" b="1" u="sng" dirty="0">
                <a:solidFill>
                  <a:srgbClr val="8E8E8E"/>
                </a:solidFill>
              </a:rPr>
              <a:t>tvoří </a:t>
            </a:r>
          </a:p>
          <a:p>
            <a:pPr marL="457200" indent="-457200">
              <a:spcBef>
                <a:spcPct val="50000"/>
              </a:spcBef>
              <a:buAutoNum type="arabicPeriod"/>
              <a:defRPr/>
            </a:pPr>
            <a:r>
              <a:rPr lang="cs-CZ" altLang="cs-CZ" sz="2100" b="1" dirty="0" err="1">
                <a:solidFill>
                  <a:srgbClr val="8E8E8E"/>
                </a:solidFill>
              </a:rPr>
              <a:t>Cortex</a:t>
            </a:r>
            <a:r>
              <a:rPr lang="cs-CZ" altLang="cs-CZ" sz="2100" b="1" dirty="0">
                <a:solidFill>
                  <a:srgbClr val="8E8E8E"/>
                </a:solidFill>
              </a:rPr>
              <a:t> </a:t>
            </a:r>
            <a:r>
              <a:rPr lang="cs-CZ" altLang="cs-CZ" sz="2100" b="1" dirty="0" err="1">
                <a:solidFill>
                  <a:srgbClr val="8E8E8E"/>
                </a:solidFill>
              </a:rPr>
              <a:t>cerebelli</a:t>
            </a:r>
            <a:r>
              <a:rPr lang="cs-CZ" altLang="cs-CZ" sz="2100" b="1" dirty="0">
                <a:solidFill>
                  <a:srgbClr val="8E8E8E"/>
                </a:solidFill>
              </a:rPr>
              <a:t> </a:t>
            </a:r>
            <a:r>
              <a:rPr lang="cs-CZ" altLang="cs-CZ" sz="1350" b="1" dirty="0">
                <a:solidFill>
                  <a:srgbClr val="8E8E8E"/>
                </a:solidFill>
              </a:rPr>
              <a:t>(kůra)- </a:t>
            </a:r>
            <a:r>
              <a:rPr lang="cs-CZ" altLang="cs-CZ" sz="1600" b="1" dirty="0">
                <a:solidFill>
                  <a:srgbClr val="8E8E8E"/>
                </a:solidFill>
              </a:rPr>
              <a:t>sem přicházejí </a:t>
            </a:r>
            <a:r>
              <a:rPr lang="cs-CZ" altLang="cs-CZ" sz="1600" b="1" u="sng" dirty="0">
                <a:solidFill>
                  <a:srgbClr val="8E8E8E"/>
                </a:solidFill>
              </a:rPr>
              <a:t>aferentní</a:t>
            </a:r>
            <a:r>
              <a:rPr lang="cs-CZ" altLang="cs-CZ" sz="1600" b="1" dirty="0">
                <a:solidFill>
                  <a:srgbClr val="8E8E8E"/>
                </a:solidFill>
              </a:rPr>
              <a:t> vlákna</a:t>
            </a:r>
          </a:p>
          <a:p>
            <a:pPr>
              <a:spcBef>
                <a:spcPct val="50000"/>
              </a:spcBef>
              <a:buNone/>
              <a:defRPr/>
            </a:pPr>
            <a:r>
              <a:rPr lang="cs-CZ" altLang="cs-CZ" sz="2100" b="1" dirty="0">
                <a:solidFill>
                  <a:srgbClr val="8E8E8E"/>
                </a:solidFill>
              </a:rPr>
              <a:t>2. </a:t>
            </a:r>
            <a:r>
              <a:rPr lang="cs-CZ" altLang="cs-CZ" sz="2100" b="1" dirty="0" err="1">
                <a:solidFill>
                  <a:srgbClr val="8E8E8E"/>
                </a:solidFill>
              </a:rPr>
              <a:t>Nuclei</a:t>
            </a:r>
            <a:r>
              <a:rPr lang="cs-CZ" altLang="cs-CZ" sz="2100" b="1" dirty="0">
                <a:solidFill>
                  <a:srgbClr val="8E8E8E"/>
                </a:solidFill>
              </a:rPr>
              <a:t> </a:t>
            </a:r>
            <a:r>
              <a:rPr lang="cs-CZ" altLang="cs-CZ" sz="2100" b="1" dirty="0" err="1">
                <a:solidFill>
                  <a:srgbClr val="8E8E8E"/>
                </a:solidFill>
              </a:rPr>
              <a:t>cerebellares</a:t>
            </a:r>
            <a:r>
              <a:rPr lang="cs-CZ" altLang="cs-CZ" sz="2100" b="1" dirty="0">
                <a:solidFill>
                  <a:srgbClr val="8E8E8E"/>
                </a:solidFill>
              </a:rPr>
              <a:t> </a:t>
            </a:r>
            <a:r>
              <a:rPr lang="cs-CZ" altLang="cs-CZ" sz="1350" b="1" dirty="0">
                <a:solidFill>
                  <a:srgbClr val="8E8E8E"/>
                </a:solidFill>
              </a:rPr>
              <a:t>(jádra mozečku - </a:t>
            </a:r>
            <a:r>
              <a:rPr lang="cs-CZ" sz="1050" b="1" dirty="0" err="1"/>
              <a:t>ncl</a:t>
            </a:r>
            <a:r>
              <a:rPr lang="cs-CZ" sz="1050" b="1" dirty="0"/>
              <a:t>. </a:t>
            </a:r>
            <a:r>
              <a:rPr lang="cs-CZ" sz="1050" b="1" dirty="0" err="1"/>
              <a:t>emboliformis</a:t>
            </a:r>
            <a:r>
              <a:rPr lang="cs-CZ" sz="1050" b="1" dirty="0"/>
              <a:t>, </a:t>
            </a:r>
            <a:r>
              <a:rPr lang="cs-CZ" sz="1050" b="1" dirty="0" err="1"/>
              <a:t>globosus</a:t>
            </a:r>
            <a:r>
              <a:rPr lang="cs-CZ" sz="1050" b="1" dirty="0"/>
              <a:t>, </a:t>
            </a:r>
            <a:r>
              <a:rPr lang="cs-CZ" sz="1050" b="1" dirty="0" err="1"/>
              <a:t>fastigii</a:t>
            </a:r>
            <a:r>
              <a:rPr lang="cs-CZ" sz="1050" b="1" dirty="0"/>
              <a:t> a </a:t>
            </a:r>
            <a:r>
              <a:rPr lang="cs-CZ" sz="1050" b="1" dirty="0" err="1"/>
              <a:t>dentatus</a:t>
            </a:r>
            <a:r>
              <a:rPr lang="cs-CZ" sz="1600" b="1" dirty="0">
                <a:solidFill>
                  <a:schemeClr val="bg1">
                    <a:lumMod val="85000"/>
                  </a:schemeClr>
                </a:solidFill>
              </a:rPr>
              <a:t>)</a:t>
            </a:r>
            <a:r>
              <a:rPr lang="cs-CZ" sz="1050" b="1" dirty="0"/>
              <a:t>,</a:t>
            </a:r>
            <a:r>
              <a:rPr lang="cs-CZ" sz="1400" b="1" dirty="0"/>
              <a:t> z jader odcházejí </a:t>
            </a:r>
            <a:r>
              <a:rPr lang="cs-CZ" sz="1400" b="1" u="sng" dirty="0"/>
              <a:t>eferentní </a:t>
            </a:r>
            <a:r>
              <a:rPr lang="cs-CZ" sz="1400" b="1" dirty="0"/>
              <a:t>vlákna</a:t>
            </a:r>
            <a:endParaRPr lang="cs-CZ" altLang="cs-CZ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748" name="Text Box 6"/>
          <p:cNvSpPr txBox="1">
            <a:spLocks noChangeArrowheads="1"/>
          </p:cNvSpPr>
          <p:nvPr/>
        </p:nvSpPr>
        <p:spPr bwMode="auto">
          <a:xfrm>
            <a:off x="3935414" y="717550"/>
            <a:ext cx="421322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700" b="1">
                <a:solidFill>
                  <a:srgbClr val="C00000"/>
                </a:solidFill>
              </a:rPr>
              <a:t>Struktura</a:t>
            </a:r>
            <a:r>
              <a:rPr lang="cs-CZ" altLang="cs-CZ" sz="2100" b="1">
                <a:solidFill>
                  <a:srgbClr val="C00000"/>
                </a:solidFill>
              </a:rPr>
              <a:t> mozečku</a:t>
            </a:r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4638675" y="4008438"/>
            <a:ext cx="5767388" cy="206210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100" b="1" u="sng" dirty="0">
                <a:solidFill>
                  <a:schemeClr val="bg1"/>
                </a:solidFill>
              </a:rPr>
              <a:t>Bílá hmota mozečku </a:t>
            </a:r>
            <a:r>
              <a:rPr lang="cs-CZ" altLang="cs-CZ" sz="1300" b="1" u="sng" dirty="0">
                <a:solidFill>
                  <a:schemeClr val="bg1"/>
                </a:solidFill>
              </a:rPr>
              <a:t>tvoří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100" b="1" dirty="0" err="1">
                <a:solidFill>
                  <a:schemeClr val="bg1"/>
                </a:solidFill>
              </a:rPr>
              <a:t>Substantia</a:t>
            </a:r>
            <a:r>
              <a:rPr lang="cs-CZ" altLang="cs-CZ" sz="2100" b="1" dirty="0">
                <a:solidFill>
                  <a:schemeClr val="bg1"/>
                </a:solidFill>
              </a:rPr>
              <a:t> </a:t>
            </a:r>
            <a:r>
              <a:rPr lang="cs-CZ" altLang="cs-CZ" sz="2100" b="1" dirty="0" err="1">
                <a:solidFill>
                  <a:schemeClr val="bg1"/>
                </a:solidFill>
              </a:rPr>
              <a:t>medullaris</a:t>
            </a:r>
            <a:r>
              <a:rPr lang="cs-CZ" altLang="cs-CZ" sz="2100" b="1" dirty="0">
                <a:solidFill>
                  <a:schemeClr val="bg1"/>
                </a:solidFill>
              </a:rPr>
              <a:t> - </a:t>
            </a:r>
            <a:r>
              <a:rPr lang="cs-CZ" altLang="cs-CZ" sz="1300" b="1" dirty="0">
                <a:solidFill>
                  <a:schemeClr val="bg1"/>
                </a:solidFill>
              </a:rPr>
              <a:t>tvoří </a:t>
            </a:r>
            <a:r>
              <a:rPr lang="cs-CZ" altLang="cs-CZ" sz="1300" b="1" dirty="0" err="1">
                <a:solidFill>
                  <a:schemeClr val="bg1"/>
                </a:solidFill>
              </a:rPr>
              <a:t>laminae</a:t>
            </a:r>
            <a:r>
              <a:rPr lang="cs-CZ" altLang="cs-CZ" sz="1300" b="1" dirty="0">
                <a:solidFill>
                  <a:schemeClr val="bg1"/>
                </a:solidFill>
              </a:rPr>
              <a:t> </a:t>
            </a:r>
            <a:r>
              <a:rPr lang="cs-CZ" altLang="cs-CZ" sz="1300" b="1" dirty="0" err="1">
                <a:solidFill>
                  <a:schemeClr val="bg1"/>
                </a:solidFill>
              </a:rPr>
              <a:t>albae</a:t>
            </a:r>
            <a:r>
              <a:rPr lang="cs-CZ" altLang="cs-CZ" sz="1300" b="1" dirty="0">
                <a:solidFill>
                  <a:schemeClr val="bg1"/>
                </a:solidFill>
              </a:rPr>
              <a:t> </a:t>
            </a:r>
            <a:r>
              <a:rPr lang="cs-CZ" altLang="cs-CZ" sz="1300" dirty="0">
                <a:solidFill>
                  <a:schemeClr val="bg1"/>
                </a:solidFill>
              </a:rPr>
              <a:t>(</a:t>
            </a:r>
            <a:r>
              <a:rPr lang="cs-CZ" altLang="cs-CZ" sz="1300" dirty="0" err="1">
                <a:solidFill>
                  <a:schemeClr val="bg1"/>
                </a:solidFill>
              </a:rPr>
              <a:t>arbor</a:t>
            </a:r>
            <a:r>
              <a:rPr lang="cs-CZ" altLang="cs-CZ" sz="1300" dirty="0">
                <a:solidFill>
                  <a:schemeClr val="bg1"/>
                </a:solidFill>
              </a:rPr>
              <a:t> vitae)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300" dirty="0">
                <a:solidFill>
                  <a:schemeClr val="bg1"/>
                </a:solidFill>
              </a:rPr>
              <a:t>Spojení mozečku s dalšími útvary CNS skrze </a:t>
            </a:r>
            <a:r>
              <a:rPr lang="cs-CZ" altLang="cs-CZ" sz="1300" dirty="0" err="1">
                <a:solidFill>
                  <a:schemeClr val="bg1"/>
                </a:solidFill>
              </a:rPr>
              <a:t>pedunculi</a:t>
            </a:r>
            <a:r>
              <a:rPr lang="cs-CZ" altLang="cs-CZ" sz="1300" dirty="0">
                <a:solidFill>
                  <a:schemeClr val="bg1"/>
                </a:solidFill>
              </a:rPr>
              <a:t> </a:t>
            </a:r>
            <a:r>
              <a:rPr lang="cs-CZ" altLang="cs-CZ" sz="1300" dirty="0" err="1">
                <a:solidFill>
                  <a:schemeClr val="bg1"/>
                </a:solidFill>
              </a:rPr>
              <a:t>cerebellares</a:t>
            </a:r>
            <a:r>
              <a:rPr lang="cs-CZ" altLang="cs-CZ" sz="1300" dirty="0">
                <a:solidFill>
                  <a:schemeClr val="bg1"/>
                </a:solidFill>
              </a:rPr>
              <a:t>: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600" dirty="0">
                <a:solidFill>
                  <a:schemeClr val="bg1"/>
                </a:solidFill>
              </a:rPr>
              <a:t>Skrze </a:t>
            </a:r>
            <a:r>
              <a:rPr lang="cs-CZ" altLang="cs-CZ" sz="1600" dirty="0" err="1">
                <a:solidFill>
                  <a:schemeClr val="bg1"/>
                </a:solidFill>
              </a:rPr>
              <a:t>inferiores</a:t>
            </a:r>
            <a:r>
              <a:rPr lang="cs-CZ" altLang="cs-CZ" sz="1600" dirty="0">
                <a:solidFill>
                  <a:schemeClr val="bg1"/>
                </a:solidFill>
              </a:rPr>
              <a:t> spojení s </a:t>
            </a:r>
            <a:r>
              <a:rPr lang="cs-CZ" altLang="cs-CZ" sz="1600" dirty="0" err="1">
                <a:solidFill>
                  <a:schemeClr val="bg1"/>
                </a:solidFill>
              </a:rPr>
              <a:t>medulla</a:t>
            </a:r>
            <a:r>
              <a:rPr lang="cs-CZ" altLang="cs-CZ" sz="1600" dirty="0">
                <a:solidFill>
                  <a:schemeClr val="bg1"/>
                </a:solidFill>
              </a:rPr>
              <a:t> </a:t>
            </a:r>
            <a:r>
              <a:rPr lang="cs-CZ" altLang="cs-CZ" sz="1600" dirty="0" err="1">
                <a:solidFill>
                  <a:schemeClr val="bg1"/>
                </a:solidFill>
              </a:rPr>
              <a:t>oblongata</a:t>
            </a:r>
            <a:r>
              <a:rPr lang="cs-CZ" altLang="cs-CZ" sz="1600" dirty="0">
                <a:solidFill>
                  <a:schemeClr val="bg1"/>
                </a:solidFill>
              </a:rPr>
              <a:t>, skrze medii s pons </a:t>
            </a:r>
            <a:r>
              <a:rPr lang="cs-CZ" altLang="cs-CZ" sz="1600" dirty="0" err="1">
                <a:solidFill>
                  <a:schemeClr val="bg1"/>
                </a:solidFill>
              </a:rPr>
              <a:t>Varoli</a:t>
            </a:r>
            <a:r>
              <a:rPr lang="cs-CZ" altLang="cs-CZ" sz="1600" dirty="0">
                <a:solidFill>
                  <a:schemeClr val="bg1"/>
                </a:solidFill>
              </a:rPr>
              <a:t> a skrze </a:t>
            </a:r>
            <a:r>
              <a:rPr lang="cs-CZ" altLang="cs-CZ" sz="1600" dirty="0" err="1">
                <a:solidFill>
                  <a:schemeClr val="bg1"/>
                </a:solidFill>
              </a:rPr>
              <a:t>pedunculi</a:t>
            </a:r>
            <a:r>
              <a:rPr lang="cs-CZ" altLang="cs-CZ" sz="1600" dirty="0">
                <a:solidFill>
                  <a:schemeClr val="bg1"/>
                </a:solidFill>
              </a:rPr>
              <a:t> </a:t>
            </a:r>
            <a:r>
              <a:rPr lang="cs-CZ" altLang="cs-CZ" sz="1600" dirty="0" err="1">
                <a:solidFill>
                  <a:schemeClr val="bg1"/>
                </a:solidFill>
              </a:rPr>
              <a:t>cerebellares</a:t>
            </a:r>
            <a:r>
              <a:rPr lang="cs-CZ" altLang="cs-CZ" sz="1600" dirty="0">
                <a:solidFill>
                  <a:schemeClr val="bg1"/>
                </a:solidFill>
              </a:rPr>
              <a:t> </a:t>
            </a:r>
            <a:r>
              <a:rPr lang="cs-CZ" altLang="cs-CZ" sz="1600" dirty="0" err="1">
                <a:solidFill>
                  <a:schemeClr val="bg1"/>
                </a:solidFill>
              </a:rPr>
              <a:t>superiores</a:t>
            </a:r>
            <a:r>
              <a:rPr lang="cs-CZ" altLang="cs-CZ" sz="1600" dirty="0">
                <a:solidFill>
                  <a:schemeClr val="bg1"/>
                </a:solidFill>
              </a:rPr>
              <a:t> spoje se středním mozkem….</a:t>
            </a:r>
          </a:p>
        </p:txBody>
      </p:sp>
      <p:pic>
        <p:nvPicPr>
          <p:cNvPr id="31750" name="Picture 4" descr="Scan00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13" y="3773488"/>
            <a:ext cx="3078162" cy="199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057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ovéPole 1"/>
          <p:cNvSpPr txBox="1">
            <a:spLocks noChangeArrowheads="1"/>
          </p:cNvSpPr>
          <p:nvPr/>
        </p:nvSpPr>
        <p:spPr bwMode="auto">
          <a:xfrm>
            <a:off x="1714501" y="808038"/>
            <a:ext cx="9841156" cy="458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b="1" dirty="0"/>
              <a:t>1. Vestibulární mozeček </a:t>
            </a:r>
            <a:r>
              <a:rPr lang="cs-CZ" altLang="cs-CZ" sz="1800" b="1" dirty="0"/>
              <a:t>– </a:t>
            </a:r>
            <a:r>
              <a:rPr lang="cs-CZ" altLang="cs-CZ" sz="1200" b="1" dirty="0"/>
              <a:t>část </a:t>
            </a:r>
            <a:r>
              <a:rPr lang="cs-CZ" altLang="cs-CZ" sz="1200" b="1" dirty="0" err="1"/>
              <a:t>vermis</a:t>
            </a:r>
            <a:r>
              <a:rPr lang="cs-CZ" altLang="cs-CZ" sz="1200" b="1" dirty="0"/>
              <a:t> a </a:t>
            </a:r>
            <a:r>
              <a:rPr lang="cs-CZ" altLang="cs-CZ" sz="1200" b="1" dirty="0" err="1"/>
              <a:t>flocculus</a:t>
            </a:r>
            <a:r>
              <a:rPr lang="cs-CZ" altLang="cs-CZ" sz="1800" b="1" dirty="0"/>
              <a:t>, nejstarší část mozečku,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 </a:t>
            </a:r>
            <a:r>
              <a:rPr lang="cs-CZ" altLang="cs-CZ" sz="1400" b="1" dirty="0"/>
              <a:t>dostává informace </a:t>
            </a:r>
            <a:r>
              <a:rPr lang="cs-CZ" altLang="cs-CZ" sz="1400" b="1" u="sng" dirty="0"/>
              <a:t>o poloze a pohybech</a:t>
            </a:r>
            <a:r>
              <a:rPr lang="cs-CZ" altLang="cs-CZ" sz="1400" b="1" dirty="0"/>
              <a:t> z vestibulárních jader a rovnovážného ústrojí, vyhodnocuje je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1" dirty="0"/>
              <a:t> a vede informace zpět </a:t>
            </a:r>
            <a:r>
              <a:rPr lang="cs-CZ" altLang="cs-CZ" sz="1400" b="1" u="sng" dirty="0"/>
              <a:t>na vestibulární jádra a do retikulární formace- </a:t>
            </a:r>
            <a:r>
              <a:rPr lang="cs-CZ" altLang="cs-CZ" sz="1400" b="1" u="sng" dirty="0">
                <a:solidFill>
                  <a:srgbClr val="C00000"/>
                </a:solidFill>
              </a:rPr>
              <a:t>kontroluje stoj a rovnováhu.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 b="1" dirty="0"/>
              <a:t>2. Spinální mozeček</a:t>
            </a:r>
            <a:r>
              <a:rPr lang="cs-CZ" altLang="cs-CZ" sz="1800" b="1" dirty="0"/>
              <a:t>– </a:t>
            </a:r>
            <a:r>
              <a:rPr lang="cs-CZ" altLang="cs-CZ" sz="1400" b="1" dirty="0"/>
              <a:t>podílí se zejména na řízení koordinace pohybů a svalového napětí,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1" dirty="0"/>
              <a:t> přicházejí sem informace z pohybového ústrojí, </a:t>
            </a:r>
            <a:r>
              <a:rPr lang="cs-CZ" altLang="cs-CZ" sz="1200" b="1" dirty="0"/>
              <a:t>z mimických svalů, žvýkacích, svalů faryngu, laryngu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1" dirty="0"/>
              <a:t> a měkkého patra, z retikulární formace, ze struktur ovlivňujících mimovolní motoriku, z motorických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1" dirty="0"/>
              <a:t> oblastí kůry mozkové. </a:t>
            </a:r>
            <a:r>
              <a:rPr lang="cs-CZ" altLang="cs-CZ" sz="1400" b="1" dirty="0"/>
              <a:t>Po zpracování a vyhodnocení jde informace po přepojení na mozečkových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1" dirty="0"/>
              <a:t>  jádrech </a:t>
            </a:r>
            <a:r>
              <a:rPr lang="cs-CZ" altLang="cs-CZ" sz="1400" b="1" u="sng" dirty="0"/>
              <a:t>do zpracovacích motorických okruhů</a:t>
            </a:r>
            <a:r>
              <a:rPr lang="cs-CZ" altLang="cs-CZ" sz="1400" b="1" dirty="0"/>
              <a:t>, prostřednictvím retikulární formace </a:t>
            </a:r>
            <a:r>
              <a:rPr lang="cs-CZ" altLang="cs-CZ" sz="1400" b="1" u="sng" dirty="0"/>
              <a:t>k jádrům hlavových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1" u="sng" dirty="0"/>
              <a:t>  nervů </a:t>
            </a:r>
            <a:r>
              <a:rPr lang="cs-CZ" altLang="cs-CZ" sz="1200" b="1" u="sng" dirty="0"/>
              <a:t>a</a:t>
            </a:r>
            <a:r>
              <a:rPr lang="cs-CZ" altLang="cs-CZ" sz="1400" b="1" u="sng" dirty="0"/>
              <a:t> jádrům předních rohů míšních - </a:t>
            </a:r>
            <a:r>
              <a:rPr lang="cs-CZ" altLang="cs-CZ" sz="1400" b="1" u="sng" dirty="0">
                <a:solidFill>
                  <a:srgbClr val="C00000"/>
                </a:solidFill>
              </a:rPr>
              <a:t>reguluje svalové napětí (tonus)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 b="1" dirty="0"/>
              <a:t>3. </a:t>
            </a:r>
            <a:r>
              <a:rPr lang="cs-CZ" altLang="cs-CZ" sz="2800" b="1" dirty="0" err="1"/>
              <a:t>Neocerebellum</a:t>
            </a:r>
            <a:r>
              <a:rPr lang="cs-CZ" altLang="cs-CZ" sz="2800" b="1" dirty="0"/>
              <a:t> </a:t>
            </a:r>
            <a:r>
              <a:rPr lang="cs-CZ" altLang="cs-CZ" sz="1800" b="1" dirty="0"/>
              <a:t>– slouží k </a:t>
            </a:r>
            <a:r>
              <a:rPr lang="cs-CZ" altLang="cs-CZ" sz="1800" b="1" u="sng" dirty="0"/>
              <a:t>volní hybnosti </a:t>
            </a:r>
            <a:r>
              <a:rPr lang="cs-CZ" altLang="cs-CZ" sz="1800" b="1" dirty="0"/>
              <a:t>a </a:t>
            </a:r>
            <a:r>
              <a:rPr lang="cs-CZ" altLang="cs-CZ" sz="1800" b="1" dirty="0">
                <a:solidFill>
                  <a:srgbClr val="C00000"/>
                </a:solidFill>
              </a:rPr>
              <a:t>koordinaci pohybů</a:t>
            </a:r>
            <a:r>
              <a:rPr lang="cs-CZ" altLang="cs-CZ" sz="1800" b="1" dirty="0"/>
              <a:t>, z motorické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kůry sem přicházejí mohutné </a:t>
            </a:r>
            <a:r>
              <a:rPr lang="cs-CZ" altLang="cs-CZ" sz="1800" b="1" dirty="0" err="1"/>
              <a:t>tractus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cortico-ponto-cerebellares</a:t>
            </a:r>
            <a:r>
              <a:rPr lang="cs-CZ" altLang="cs-CZ" sz="1800" b="1" dirty="0"/>
              <a:t>, po vyhodnocení v kůře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mozečku odcházejí informace přes </a:t>
            </a:r>
            <a:r>
              <a:rPr lang="cs-CZ" altLang="cs-CZ" sz="1800" b="1" dirty="0" err="1"/>
              <a:t>ncl</a:t>
            </a:r>
            <a:r>
              <a:rPr lang="cs-CZ" altLang="cs-CZ" sz="1800" b="1" dirty="0"/>
              <a:t>. </a:t>
            </a:r>
            <a:r>
              <a:rPr lang="cs-CZ" altLang="cs-CZ" sz="1800" b="1" dirty="0" err="1"/>
              <a:t>dentatus</a:t>
            </a:r>
            <a:r>
              <a:rPr lang="cs-CZ" altLang="cs-CZ" sz="1800" b="1" dirty="0"/>
              <a:t> </a:t>
            </a:r>
            <a:r>
              <a:rPr lang="cs-CZ" altLang="cs-CZ" sz="1800" b="1" u="sng" dirty="0"/>
              <a:t>do motorických jader thalamu a pak do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u="sng" dirty="0"/>
              <a:t>motorických oblastí kůry mozkové.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pic>
        <p:nvPicPr>
          <p:cNvPr id="33795" name="Picture 5" descr="Scan00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30"/>
          <a:stretch>
            <a:fillRect/>
          </a:stretch>
        </p:blipFill>
        <p:spPr bwMode="auto">
          <a:xfrm>
            <a:off x="1695451" y="5213351"/>
            <a:ext cx="2460625" cy="1420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Scan00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373"/>
          <a:stretch>
            <a:fillRect/>
          </a:stretch>
        </p:blipFill>
        <p:spPr bwMode="auto">
          <a:xfrm>
            <a:off x="7104064" y="5151439"/>
            <a:ext cx="2865437" cy="1482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3797" name="Object 2"/>
          <p:cNvGraphicFramePr>
            <a:graphicFrameLocks noChangeAspect="1"/>
          </p:cNvGraphicFramePr>
          <p:nvPr/>
        </p:nvGraphicFramePr>
        <p:xfrm>
          <a:off x="4570413" y="5000626"/>
          <a:ext cx="1955800" cy="168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4" imgW="4153480" imgH="3580952" progId="Paint.Picture">
                  <p:embed/>
                </p:oleObj>
              </mc:Choice>
              <mc:Fallback>
                <p:oleObj name="Rastrový obrázek" r:id="rId4" imgW="4153480" imgH="358095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0413" y="5000626"/>
                        <a:ext cx="1955800" cy="168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8" name="TextovéPole 4"/>
          <p:cNvSpPr txBox="1">
            <a:spLocks noChangeArrowheads="1"/>
          </p:cNvSpPr>
          <p:nvPr/>
        </p:nvSpPr>
        <p:spPr bwMode="auto">
          <a:xfrm>
            <a:off x="1714501" y="260351"/>
            <a:ext cx="39869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b="1" dirty="0">
                <a:cs typeface="Arial" panose="020B0604020202020204" pitchFamily="34" charset="0"/>
              </a:rPr>
              <a:t>Rozdělení mozečku</a:t>
            </a:r>
          </a:p>
        </p:txBody>
      </p:sp>
      <p:sp>
        <p:nvSpPr>
          <p:cNvPr id="33799" name="TextovéPole 5"/>
          <p:cNvSpPr txBox="1">
            <a:spLocks noChangeArrowheads="1"/>
          </p:cNvSpPr>
          <p:nvPr/>
        </p:nvSpPr>
        <p:spPr bwMode="auto">
          <a:xfrm>
            <a:off x="5310189" y="5732463"/>
            <a:ext cx="312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/>
              <a:t>1</a:t>
            </a:r>
          </a:p>
        </p:txBody>
      </p:sp>
      <p:sp>
        <p:nvSpPr>
          <p:cNvPr id="33800" name="TextovéPole 7"/>
          <p:cNvSpPr txBox="1">
            <a:spLocks noChangeArrowheads="1"/>
          </p:cNvSpPr>
          <p:nvPr/>
        </p:nvSpPr>
        <p:spPr bwMode="auto">
          <a:xfrm>
            <a:off x="5637214" y="5224463"/>
            <a:ext cx="312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/>
              <a:t>2</a:t>
            </a:r>
          </a:p>
        </p:txBody>
      </p:sp>
      <p:sp>
        <p:nvSpPr>
          <p:cNvPr id="33801" name="TextovéPole 8"/>
          <p:cNvSpPr txBox="1">
            <a:spLocks noChangeArrowheads="1"/>
          </p:cNvSpPr>
          <p:nvPr/>
        </p:nvSpPr>
        <p:spPr bwMode="auto">
          <a:xfrm>
            <a:off x="5843589" y="5745164"/>
            <a:ext cx="312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/>
              <a:t>3</a:t>
            </a:r>
          </a:p>
        </p:txBody>
      </p:sp>
      <p:sp>
        <p:nvSpPr>
          <p:cNvPr id="33802" name="TextovéPole 9"/>
          <p:cNvSpPr txBox="1">
            <a:spLocks noChangeArrowheads="1"/>
          </p:cNvSpPr>
          <p:nvPr/>
        </p:nvSpPr>
        <p:spPr bwMode="auto">
          <a:xfrm>
            <a:off x="7648575" y="5592764"/>
            <a:ext cx="312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/>
              <a:t>1</a:t>
            </a:r>
          </a:p>
        </p:txBody>
      </p:sp>
      <p:sp>
        <p:nvSpPr>
          <p:cNvPr id="33803" name="Obdélník 10"/>
          <p:cNvSpPr>
            <a:spLocks noChangeArrowheads="1"/>
          </p:cNvSpPr>
          <p:nvPr/>
        </p:nvSpPr>
        <p:spPr bwMode="auto">
          <a:xfrm>
            <a:off x="3062289" y="5421314"/>
            <a:ext cx="312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/>
              <a:t>2</a:t>
            </a:r>
          </a:p>
        </p:txBody>
      </p:sp>
      <p:sp>
        <p:nvSpPr>
          <p:cNvPr id="33804" name="Obdélník 11"/>
          <p:cNvSpPr>
            <a:spLocks noChangeArrowheads="1"/>
          </p:cNvSpPr>
          <p:nvPr/>
        </p:nvSpPr>
        <p:spPr bwMode="auto">
          <a:xfrm>
            <a:off x="3287714" y="5922964"/>
            <a:ext cx="312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799931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Scan0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938" y="3429000"/>
            <a:ext cx="2800350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5" descr="Scan00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3429000"/>
            <a:ext cx="2724150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6" descr="Scan00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333376"/>
            <a:ext cx="4133850" cy="317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4" descr="Scan00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692151"/>
            <a:ext cx="3763962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38843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Scan00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129" y="0"/>
            <a:ext cx="5427663" cy="6858000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2894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63070" y="215153"/>
            <a:ext cx="7668510" cy="4955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Hlavové nervy – jádra v zónách:</a:t>
            </a:r>
          </a:p>
          <a:p>
            <a:endParaRPr lang="cs-CZ" b="1" dirty="0"/>
          </a:p>
          <a:p>
            <a:r>
              <a:rPr lang="cs-CZ" b="1" dirty="0" err="1"/>
              <a:t>Medulla</a:t>
            </a:r>
            <a:r>
              <a:rPr lang="cs-CZ" b="1" dirty="0"/>
              <a:t> </a:t>
            </a:r>
            <a:r>
              <a:rPr lang="cs-CZ" b="1" dirty="0" err="1"/>
              <a:t>oblongata</a:t>
            </a:r>
            <a:endParaRPr lang="cs-CZ" b="1" dirty="0"/>
          </a:p>
          <a:p>
            <a:r>
              <a:rPr lang="cs-CZ" dirty="0"/>
              <a:t>XII </a:t>
            </a:r>
            <a:r>
              <a:rPr lang="cs-CZ" dirty="0">
                <a:solidFill>
                  <a:srgbClr val="FF0000"/>
                </a:solidFill>
              </a:rPr>
              <a:t>– </a:t>
            </a:r>
            <a:r>
              <a:rPr lang="cs-CZ" dirty="0" err="1">
                <a:solidFill>
                  <a:srgbClr val="FF0000"/>
                </a:solidFill>
              </a:rPr>
              <a:t>somatomotorická</a:t>
            </a:r>
            <a:endParaRPr lang="cs-CZ" dirty="0">
              <a:solidFill>
                <a:srgbClr val="FF0000"/>
              </a:solidFill>
            </a:endParaRPr>
          </a:p>
          <a:p>
            <a:r>
              <a:rPr lang="cs-CZ" dirty="0"/>
              <a:t>XI – </a:t>
            </a:r>
            <a:r>
              <a:rPr lang="cs-CZ" dirty="0" err="1">
                <a:solidFill>
                  <a:srgbClr val="FF3399"/>
                </a:solidFill>
              </a:rPr>
              <a:t>branchiomotorická</a:t>
            </a:r>
            <a:endParaRPr lang="cs-CZ" dirty="0">
              <a:solidFill>
                <a:srgbClr val="FF3399"/>
              </a:solidFill>
            </a:endParaRPr>
          </a:p>
          <a:p>
            <a:r>
              <a:rPr lang="cs-CZ" dirty="0"/>
              <a:t>X – </a:t>
            </a:r>
            <a:r>
              <a:rPr lang="cs-CZ" dirty="0" err="1">
                <a:solidFill>
                  <a:srgbClr val="FF3399"/>
                </a:solidFill>
              </a:rPr>
              <a:t>branchiomotorická</a:t>
            </a:r>
            <a:r>
              <a:rPr lang="cs-CZ" dirty="0"/>
              <a:t>, </a:t>
            </a:r>
            <a:r>
              <a:rPr lang="cs-CZ" dirty="0" err="1">
                <a:solidFill>
                  <a:srgbClr val="00B050"/>
                </a:solidFill>
              </a:rPr>
              <a:t>visceromotorická</a:t>
            </a:r>
            <a:r>
              <a:rPr lang="cs-CZ" dirty="0"/>
              <a:t>, </a:t>
            </a:r>
            <a:r>
              <a:rPr lang="cs-CZ" dirty="0" err="1">
                <a:solidFill>
                  <a:srgbClr val="00B0F0"/>
                </a:solidFill>
              </a:rPr>
              <a:t>somatosenzorická</a:t>
            </a:r>
            <a:r>
              <a:rPr lang="cs-CZ" dirty="0">
                <a:solidFill>
                  <a:srgbClr val="00B0F0"/>
                </a:solidFill>
              </a:rPr>
              <a:t>, </a:t>
            </a:r>
            <a:r>
              <a:rPr lang="cs-CZ" dirty="0" err="1">
                <a:solidFill>
                  <a:srgbClr val="002060"/>
                </a:solidFill>
              </a:rPr>
              <a:t>viscerosenzorická</a:t>
            </a:r>
            <a:endParaRPr lang="cs-CZ" dirty="0">
              <a:solidFill>
                <a:srgbClr val="00B0F0"/>
              </a:solidFill>
            </a:endParaRPr>
          </a:p>
          <a:p>
            <a:r>
              <a:rPr lang="cs-CZ" dirty="0"/>
              <a:t>IX – </a:t>
            </a:r>
            <a:r>
              <a:rPr lang="cs-CZ" dirty="0" err="1">
                <a:solidFill>
                  <a:srgbClr val="FF3399"/>
                </a:solidFill>
              </a:rPr>
              <a:t>branchiomotorická</a:t>
            </a:r>
            <a:r>
              <a:rPr lang="cs-CZ" dirty="0"/>
              <a:t>, </a:t>
            </a:r>
            <a:r>
              <a:rPr lang="cs-CZ" dirty="0" err="1">
                <a:solidFill>
                  <a:srgbClr val="00B050"/>
                </a:solidFill>
              </a:rPr>
              <a:t>visceromotorická</a:t>
            </a:r>
            <a:r>
              <a:rPr lang="cs-CZ" dirty="0">
                <a:solidFill>
                  <a:srgbClr val="00B050"/>
                </a:solidFill>
              </a:rPr>
              <a:t>, </a:t>
            </a:r>
            <a:r>
              <a:rPr lang="cs-CZ" dirty="0" err="1">
                <a:solidFill>
                  <a:srgbClr val="002060"/>
                </a:solidFill>
              </a:rPr>
              <a:t>viscerosenzorická</a:t>
            </a:r>
            <a:endParaRPr lang="cs-CZ" dirty="0">
              <a:solidFill>
                <a:srgbClr val="00B050"/>
              </a:solidFill>
            </a:endParaRPr>
          </a:p>
          <a:p>
            <a:endParaRPr lang="cs-CZ" dirty="0"/>
          </a:p>
          <a:p>
            <a:r>
              <a:rPr lang="cs-CZ" b="1" dirty="0"/>
              <a:t>Pons </a:t>
            </a:r>
            <a:r>
              <a:rPr lang="cs-CZ" b="1" dirty="0" err="1"/>
              <a:t>Varoli</a:t>
            </a:r>
            <a:endParaRPr lang="cs-CZ" b="1" dirty="0"/>
          </a:p>
          <a:p>
            <a:r>
              <a:rPr lang="cs-CZ" dirty="0"/>
              <a:t>VIII – </a:t>
            </a:r>
            <a:r>
              <a:rPr lang="cs-CZ" dirty="0" err="1">
                <a:solidFill>
                  <a:srgbClr val="002060"/>
                </a:solidFill>
              </a:rPr>
              <a:t>viscerosenzorická</a:t>
            </a:r>
            <a:endParaRPr lang="cs-CZ" dirty="0">
              <a:solidFill>
                <a:srgbClr val="002060"/>
              </a:solidFill>
            </a:endParaRPr>
          </a:p>
          <a:p>
            <a:r>
              <a:rPr lang="cs-CZ" dirty="0"/>
              <a:t>VII – </a:t>
            </a:r>
            <a:r>
              <a:rPr lang="cs-CZ" dirty="0" err="1">
                <a:solidFill>
                  <a:srgbClr val="FF3399"/>
                </a:solidFill>
              </a:rPr>
              <a:t>branchiomotorická</a:t>
            </a:r>
            <a:r>
              <a:rPr lang="cs-CZ" dirty="0"/>
              <a:t>, </a:t>
            </a:r>
            <a:r>
              <a:rPr lang="cs-CZ" dirty="0" err="1">
                <a:solidFill>
                  <a:srgbClr val="00B050"/>
                </a:solidFill>
              </a:rPr>
              <a:t>visceromotorická</a:t>
            </a:r>
            <a:r>
              <a:rPr lang="cs-CZ" dirty="0"/>
              <a:t>, </a:t>
            </a:r>
            <a:r>
              <a:rPr lang="cs-CZ" dirty="0" err="1">
                <a:solidFill>
                  <a:srgbClr val="002060"/>
                </a:solidFill>
              </a:rPr>
              <a:t>viscerosenzorická</a:t>
            </a:r>
            <a:r>
              <a:rPr lang="cs-CZ" dirty="0"/>
              <a:t>, </a:t>
            </a:r>
            <a:r>
              <a:rPr lang="cs-CZ" dirty="0" err="1">
                <a:solidFill>
                  <a:srgbClr val="00B0F0"/>
                </a:solidFill>
              </a:rPr>
              <a:t>somatosenzorická</a:t>
            </a:r>
            <a:endParaRPr lang="cs-CZ" dirty="0">
              <a:solidFill>
                <a:srgbClr val="00B0F0"/>
              </a:solidFill>
            </a:endParaRPr>
          </a:p>
          <a:p>
            <a:r>
              <a:rPr lang="cs-CZ" dirty="0"/>
              <a:t>VI – </a:t>
            </a:r>
            <a:r>
              <a:rPr lang="cs-CZ" dirty="0" err="1">
                <a:solidFill>
                  <a:srgbClr val="FF0000"/>
                </a:solidFill>
              </a:rPr>
              <a:t>somatomotorická</a:t>
            </a:r>
            <a:endParaRPr lang="cs-CZ" dirty="0">
              <a:solidFill>
                <a:srgbClr val="FF0000"/>
              </a:solidFill>
            </a:endParaRPr>
          </a:p>
          <a:p>
            <a:r>
              <a:rPr lang="cs-CZ" dirty="0"/>
              <a:t>V – </a:t>
            </a:r>
            <a:r>
              <a:rPr lang="cs-CZ" dirty="0" err="1">
                <a:solidFill>
                  <a:srgbClr val="FF3399"/>
                </a:solidFill>
              </a:rPr>
              <a:t>branchiomotorická</a:t>
            </a:r>
            <a:r>
              <a:rPr lang="cs-CZ" dirty="0"/>
              <a:t>, </a:t>
            </a:r>
            <a:r>
              <a:rPr lang="cs-CZ" dirty="0" err="1">
                <a:solidFill>
                  <a:srgbClr val="00B0F0"/>
                </a:solidFill>
              </a:rPr>
              <a:t>somatosensorická</a:t>
            </a:r>
            <a:endParaRPr lang="cs-CZ" dirty="0">
              <a:solidFill>
                <a:srgbClr val="00B0F0"/>
              </a:solidFill>
            </a:endParaRPr>
          </a:p>
          <a:p>
            <a:endParaRPr lang="cs-CZ" dirty="0"/>
          </a:p>
          <a:p>
            <a:r>
              <a:rPr lang="cs-CZ" b="1" dirty="0" err="1"/>
              <a:t>Mesencephalon</a:t>
            </a:r>
            <a:endParaRPr lang="cs-CZ" b="1" dirty="0"/>
          </a:p>
          <a:p>
            <a:r>
              <a:rPr lang="cs-CZ" dirty="0"/>
              <a:t>IV – </a:t>
            </a:r>
            <a:r>
              <a:rPr lang="cs-CZ" dirty="0" err="1">
                <a:solidFill>
                  <a:srgbClr val="FF0000"/>
                </a:solidFill>
              </a:rPr>
              <a:t>somatomotorická</a:t>
            </a:r>
            <a:endParaRPr lang="cs-CZ" dirty="0">
              <a:solidFill>
                <a:srgbClr val="FF0000"/>
              </a:solidFill>
            </a:endParaRPr>
          </a:p>
          <a:p>
            <a:r>
              <a:rPr lang="cs-CZ" dirty="0"/>
              <a:t>III – </a:t>
            </a:r>
            <a:r>
              <a:rPr lang="cs-CZ" dirty="0" err="1">
                <a:solidFill>
                  <a:srgbClr val="FF0000"/>
                </a:solidFill>
              </a:rPr>
              <a:t>somatomotorická</a:t>
            </a:r>
            <a:r>
              <a:rPr lang="cs-CZ" dirty="0"/>
              <a:t>, </a:t>
            </a:r>
            <a:r>
              <a:rPr lang="cs-CZ" dirty="0" err="1">
                <a:solidFill>
                  <a:srgbClr val="00B050"/>
                </a:solidFill>
              </a:rPr>
              <a:t>visceromotorická</a:t>
            </a:r>
            <a:endParaRPr lang="cs-CZ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0875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8111524" y="1425388"/>
            <a:ext cx="4170244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FF0000"/>
                </a:solidFill>
              </a:rPr>
              <a:t>1 </a:t>
            </a:r>
            <a:r>
              <a:rPr lang="cs-CZ" sz="1400" dirty="0" err="1">
                <a:solidFill>
                  <a:srgbClr val="FF0000"/>
                </a:solidFill>
              </a:rPr>
              <a:t>ncl</a:t>
            </a:r>
            <a:r>
              <a:rPr lang="cs-CZ" sz="1400" dirty="0">
                <a:solidFill>
                  <a:srgbClr val="FF0000"/>
                </a:solidFill>
              </a:rPr>
              <a:t>. </a:t>
            </a:r>
            <a:r>
              <a:rPr lang="cs-CZ" sz="1400" dirty="0" err="1">
                <a:solidFill>
                  <a:srgbClr val="FF0000"/>
                </a:solidFill>
              </a:rPr>
              <a:t>originis</a:t>
            </a:r>
            <a:r>
              <a:rPr lang="cs-CZ" sz="1400" dirty="0">
                <a:solidFill>
                  <a:srgbClr val="FF0000"/>
                </a:solidFill>
              </a:rPr>
              <a:t> n. III</a:t>
            </a:r>
          </a:p>
          <a:p>
            <a:r>
              <a:rPr lang="cs-CZ" sz="1400" dirty="0">
                <a:solidFill>
                  <a:srgbClr val="FF0000"/>
                </a:solidFill>
              </a:rPr>
              <a:t>2 </a:t>
            </a:r>
            <a:r>
              <a:rPr lang="cs-CZ" sz="1400" dirty="0" err="1">
                <a:solidFill>
                  <a:srgbClr val="FF0000"/>
                </a:solidFill>
              </a:rPr>
              <a:t>ncl</a:t>
            </a:r>
            <a:r>
              <a:rPr lang="cs-CZ" sz="1400" dirty="0">
                <a:solidFill>
                  <a:srgbClr val="FF0000"/>
                </a:solidFill>
              </a:rPr>
              <a:t>. </a:t>
            </a:r>
            <a:r>
              <a:rPr lang="cs-CZ" sz="1400" dirty="0" err="1">
                <a:solidFill>
                  <a:srgbClr val="FF0000"/>
                </a:solidFill>
              </a:rPr>
              <a:t>originis</a:t>
            </a:r>
            <a:r>
              <a:rPr lang="cs-CZ" sz="1400" dirty="0">
                <a:solidFill>
                  <a:srgbClr val="FF0000"/>
                </a:solidFill>
              </a:rPr>
              <a:t> n. IV</a:t>
            </a:r>
          </a:p>
          <a:p>
            <a:r>
              <a:rPr lang="cs-CZ" sz="1400" dirty="0">
                <a:solidFill>
                  <a:srgbClr val="FF0000"/>
                </a:solidFill>
              </a:rPr>
              <a:t>3 </a:t>
            </a:r>
            <a:r>
              <a:rPr lang="cs-CZ" sz="1400" dirty="0" err="1">
                <a:solidFill>
                  <a:srgbClr val="FF0000"/>
                </a:solidFill>
              </a:rPr>
              <a:t>ncl</a:t>
            </a:r>
            <a:r>
              <a:rPr lang="cs-CZ" sz="1400" dirty="0">
                <a:solidFill>
                  <a:srgbClr val="FF0000"/>
                </a:solidFill>
              </a:rPr>
              <a:t>. </a:t>
            </a:r>
            <a:r>
              <a:rPr lang="cs-CZ" sz="1400" dirty="0" err="1">
                <a:solidFill>
                  <a:srgbClr val="FF0000"/>
                </a:solidFill>
              </a:rPr>
              <a:t>originis</a:t>
            </a:r>
            <a:r>
              <a:rPr lang="cs-CZ" sz="1400" dirty="0">
                <a:solidFill>
                  <a:srgbClr val="FF0000"/>
                </a:solidFill>
              </a:rPr>
              <a:t> n. VI</a:t>
            </a:r>
          </a:p>
          <a:p>
            <a:r>
              <a:rPr lang="cs-CZ" sz="1400" dirty="0">
                <a:solidFill>
                  <a:srgbClr val="FF0000"/>
                </a:solidFill>
              </a:rPr>
              <a:t>4 </a:t>
            </a:r>
            <a:r>
              <a:rPr lang="cs-CZ" sz="1400" dirty="0" err="1">
                <a:solidFill>
                  <a:srgbClr val="FF0000"/>
                </a:solidFill>
              </a:rPr>
              <a:t>ncl</a:t>
            </a:r>
            <a:r>
              <a:rPr lang="cs-CZ" sz="1400" dirty="0">
                <a:solidFill>
                  <a:srgbClr val="FF0000"/>
                </a:solidFill>
              </a:rPr>
              <a:t>. </a:t>
            </a:r>
            <a:r>
              <a:rPr lang="cs-CZ" sz="1400" dirty="0" err="1">
                <a:solidFill>
                  <a:srgbClr val="FF0000"/>
                </a:solidFill>
              </a:rPr>
              <a:t>originis</a:t>
            </a:r>
            <a:r>
              <a:rPr lang="cs-CZ" sz="1400" dirty="0">
                <a:solidFill>
                  <a:srgbClr val="FF0000"/>
                </a:solidFill>
              </a:rPr>
              <a:t> n. XII</a:t>
            </a:r>
          </a:p>
          <a:p>
            <a:endParaRPr lang="cs-CZ" sz="1400" dirty="0"/>
          </a:p>
          <a:p>
            <a:r>
              <a:rPr lang="cs-CZ" sz="1400" dirty="0">
                <a:solidFill>
                  <a:srgbClr val="FF3399"/>
                </a:solidFill>
              </a:rPr>
              <a:t>5 </a:t>
            </a:r>
            <a:r>
              <a:rPr lang="cs-CZ" sz="1400" dirty="0" err="1">
                <a:solidFill>
                  <a:srgbClr val="FF3399"/>
                </a:solidFill>
              </a:rPr>
              <a:t>ncl</a:t>
            </a:r>
            <a:r>
              <a:rPr lang="cs-CZ" sz="1400" dirty="0">
                <a:solidFill>
                  <a:srgbClr val="FF3399"/>
                </a:solidFill>
              </a:rPr>
              <a:t>. </a:t>
            </a:r>
            <a:r>
              <a:rPr lang="cs-CZ" sz="1400" dirty="0" err="1">
                <a:solidFill>
                  <a:srgbClr val="FF3399"/>
                </a:solidFill>
              </a:rPr>
              <a:t>originis</a:t>
            </a:r>
            <a:r>
              <a:rPr lang="cs-CZ" sz="1400" dirty="0">
                <a:solidFill>
                  <a:srgbClr val="FF3399"/>
                </a:solidFill>
              </a:rPr>
              <a:t> n. V</a:t>
            </a:r>
          </a:p>
          <a:p>
            <a:r>
              <a:rPr lang="cs-CZ" sz="1400" dirty="0">
                <a:solidFill>
                  <a:srgbClr val="FF3399"/>
                </a:solidFill>
              </a:rPr>
              <a:t>6 </a:t>
            </a:r>
            <a:r>
              <a:rPr lang="cs-CZ" sz="1400" dirty="0" err="1">
                <a:solidFill>
                  <a:srgbClr val="FF3399"/>
                </a:solidFill>
              </a:rPr>
              <a:t>ncl</a:t>
            </a:r>
            <a:r>
              <a:rPr lang="cs-CZ" sz="1400" dirty="0">
                <a:solidFill>
                  <a:srgbClr val="FF3399"/>
                </a:solidFill>
              </a:rPr>
              <a:t>. </a:t>
            </a:r>
            <a:r>
              <a:rPr lang="cs-CZ" sz="1400" dirty="0" err="1">
                <a:solidFill>
                  <a:srgbClr val="FF3399"/>
                </a:solidFill>
              </a:rPr>
              <a:t>originis</a:t>
            </a:r>
            <a:r>
              <a:rPr lang="cs-CZ" sz="1400" dirty="0">
                <a:solidFill>
                  <a:srgbClr val="FF3399"/>
                </a:solidFill>
              </a:rPr>
              <a:t> n. VII</a:t>
            </a:r>
          </a:p>
          <a:p>
            <a:r>
              <a:rPr lang="cs-CZ" sz="1400" dirty="0">
                <a:solidFill>
                  <a:srgbClr val="FF3399"/>
                </a:solidFill>
              </a:rPr>
              <a:t>7 </a:t>
            </a:r>
            <a:r>
              <a:rPr lang="cs-CZ" sz="1400" dirty="0" err="1">
                <a:solidFill>
                  <a:srgbClr val="FF3399"/>
                </a:solidFill>
              </a:rPr>
              <a:t>ncll</a:t>
            </a:r>
            <a:r>
              <a:rPr lang="cs-CZ" sz="1400" dirty="0">
                <a:solidFill>
                  <a:srgbClr val="FF3399"/>
                </a:solidFill>
              </a:rPr>
              <a:t>. </a:t>
            </a:r>
            <a:r>
              <a:rPr lang="cs-CZ" sz="1400" dirty="0" err="1">
                <a:solidFill>
                  <a:srgbClr val="FF3399"/>
                </a:solidFill>
              </a:rPr>
              <a:t>originis</a:t>
            </a:r>
            <a:r>
              <a:rPr lang="cs-CZ" sz="1400" dirty="0">
                <a:solidFill>
                  <a:srgbClr val="FF3399"/>
                </a:solidFill>
              </a:rPr>
              <a:t> </a:t>
            </a:r>
            <a:r>
              <a:rPr lang="cs-CZ" sz="1400" dirty="0" err="1">
                <a:solidFill>
                  <a:srgbClr val="FF3399"/>
                </a:solidFill>
              </a:rPr>
              <a:t>nn</a:t>
            </a:r>
            <a:r>
              <a:rPr lang="cs-CZ" sz="1400" dirty="0">
                <a:solidFill>
                  <a:srgbClr val="FF3399"/>
                </a:solidFill>
              </a:rPr>
              <a:t>. XI, X, IX</a:t>
            </a:r>
          </a:p>
          <a:p>
            <a:endParaRPr lang="cs-CZ" sz="1400" dirty="0">
              <a:solidFill>
                <a:srgbClr val="FF3399"/>
              </a:solidFill>
            </a:endParaRPr>
          </a:p>
          <a:p>
            <a:r>
              <a:rPr lang="cs-CZ" sz="1400" dirty="0">
                <a:solidFill>
                  <a:srgbClr val="00B050"/>
                </a:solidFill>
              </a:rPr>
              <a:t>8 </a:t>
            </a:r>
            <a:r>
              <a:rPr lang="cs-CZ" sz="1400" dirty="0" err="1">
                <a:solidFill>
                  <a:srgbClr val="00B050"/>
                </a:solidFill>
              </a:rPr>
              <a:t>ncl</a:t>
            </a:r>
            <a:r>
              <a:rPr lang="cs-CZ" sz="1400" dirty="0">
                <a:solidFill>
                  <a:srgbClr val="00B050"/>
                </a:solidFill>
              </a:rPr>
              <a:t>. </a:t>
            </a:r>
            <a:r>
              <a:rPr lang="cs-CZ" sz="1400" dirty="0" err="1">
                <a:solidFill>
                  <a:srgbClr val="00B050"/>
                </a:solidFill>
              </a:rPr>
              <a:t>originis</a:t>
            </a:r>
            <a:r>
              <a:rPr lang="cs-CZ" sz="1400" dirty="0">
                <a:solidFill>
                  <a:srgbClr val="00B050"/>
                </a:solidFill>
              </a:rPr>
              <a:t> dorsalis (</a:t>
            </a:r>
            <a:r>
              <a:rPr lang="cs-CZ" sz="1400" dirty="0" err="1">
                <a:solidFill>
                  <a:srgbClr val="00B050"/>
                </a:solidFill>
              </a:rPr>
              <a:t>Edinger-Westphal</a:t>
            </a:r>
            <a:r>
              <a:rPr lang="cs-CZ" sz="1400" dirty="0">
                <a:solidFill>
                  <a:srgbClr val="00B050"/>
                </a:solidFill>
              </a:rPr>
              <a:t>) n. III</a:t>
            </a:r>
          </a:p>
          <a:p>
            <a:r>
              <a:rPr lang="cs-CZ" sz="1400" dirty="0">
                <a:solidFill>
                  <a:srgbClr val="00B050"/>
                </a:solidFill>
              </a:rPr>
              <a:t>9 </a:t>
            </a:r>
            <a:r>
              <a:rPr lang="cs-CZ" sz="1400" dirty="0" err="1">
                <a:solidFill>
                  <a:srgbClr val="00B050"/>
                </a:solidFill>
              </a:rPr>
              <a:t>ncl</a:t>
            </a:r>
            <a:r>
              <a:rPr lang="cs-CZ" sz="1400" dirty="0">
                <a:solidFill>
                  <a:srgbClr val="00B050"/>
                </a:solidFill>
              </a:rPr>
              <a:t>. </a:t>
            </a:r>
            <a:r>
              <a:rPr lang="cs-CZ" sz="1400" dirty="0" err="1">
                <a:solidFill>
                  <a:srgbClr val="00B050"/>
                </a:solidFill>
              </a:rPr>
              <a:t>originis</a:t>
            </a:r>
            <a:r>
              <a:rPr lang="cs-CZ" sz="1400" dirty="0">
                <a:solidFill>
                  <a:srgbClr val="00B050"/>
                </a:solidFill>
              </a:rPr>
              <a:t> dorsalis (=</a:t>
            </a:r>
            <a:r>
              <a:rPr lang="cs-CZ" sz="1400" dirty="0" err="1">
                <a:solidFill>
                  <a:srgbClr val="00B050"/>
                </a:solidFill>
              </a:rPr>
              <a:t>ncl</a:t>
            </a:r>
            <a:r>
              <a:rPr lang="cs-CZ" sz="1400" dirty="0">
                <a:solidFill>
                  <a:srgbClr val="00B050"/>
                </a:solidFill>
              </a:rPr>
              <a:t>. </a:t>
            </a:r>
            <a:r>
              <a:rPr lang="cs-CZ" sz="1400" dirty="0" err="1">
                <a:solidFill>
                  <a:srgbClr val="00B050"/>
                </a:solidFill>
              </a:rPr>
              <a:t>salivatorius</a:t>
            </a:r>
            <a:r>
              <a:rPr lang="cs-CZ" sz="1400" dirty="0">
                <a:solidFill>
                  <a:srgbClr val="00B050"/>
                </a:solidFill>
              </a:rPr>
              <a:t> superior) n. VII</a:t>
            </a:r>
          </a:p>
          <a:p>
            <a:r>
              <a:rPr lang="cs-CZ" sz="1400" dirty="0">
                <a:solidFill>
                  <a:srgbClr val="00B050"/>
                </a:solidFill>
              </a:rPr>
              <a:t>10 </a:t>
            </a:r>
            <a:r>
              <a:rPr lang="cs-CZ" sz="1400" dirty="0" err="1">
                <a:solidFill>
                  <a:srgbClr val="00B050"/>
                </a:solidFill>
              </a:rPr>
              <a:t>ncl</a:t>
            </a:r>
            <a:r>
              <a:rPr lang="cs-CZ" sz="1400" dirty="0">
                <a:solidFill>
                  <a:srgbClr val="00B050"/>
                </a:solidFill>
              </a:rPr>
              <a:t>. </a:t>
            </a:r>
            <a:r>
              <a:rPr lang="cs-CZ" sz="1400" dirty="0" err="1">
                <a:solidFill>
                  <a:srgbClr val="00B050"/>
                </a:solidFill>
              </a:rPr>
              <a:t>originis</a:t>
            </a:r>
            <a:r>
              <a:rPr lang="cs-CZ" sz="1400" dirty="0">
                <a:solidFill>
                  <a:srgbClr val="00B050"/>
                </a:solidFill>
              </a:rPr>
              <a:t> dorsalis (=</a:t>
            </a:r>
            <a:r>
              <a:rPr lang="cs-CZ" sz="1400" dirty="0" err="1">
                <a:solidFill>
                  <a:srgbClr val="00B050"/>
                </a:solidFill>
              </a:rPr>
              <a:t>ncl</a:t>
            </a:r>
            <a:r>
              <a:rPr lang="cs-CZ" sz="1400" dirty="0">
                <a:solidFill>
                  <a:srgbClr val="00B050"/>
                </a:solidFill>
              </a:rPr>
              <a:t>. </a:t>
            </a:r>
            <a:r>
              <a:rPr lang="cs-CZ" sz="1400" dirty="0" err="1">
                <a:solidFill>
                  <a:srgbClr val="00B050"/>
                </a:solidFill>
              </a:rPr>
              <a:t>salivatorius</a:t>
            </a:r>
            <a:r>
              <a:rPr lang="cs-CZ" sz="1400" dirty="0">
                <a:solidFill>
                  <a:srgbClr val="00B050"/>
                </a:solidFill>
              </a:rPr>
              <a:t> </a:t>
            </a:r>
            <a:r>
              <a:rPr lang="cs-CZ" sz="1400" dirty="0" err="1">
                <a:solidFill>
                  <a:srgbClr val="00B050"/>
                </a:solidFill>
              </a:rPr>
              <a:t>inferior</a:t>
            </a:r>
            <a:r>
              <a:rPr lang="cs-CZ" sz="1400" dirty="0">
                <a:solidFill>
                  <a:srgbClr val="00B050"/>
                </a:solidFill>
              </a:rPr>
              <a:t>) n. IX</a:t>
            </a:r>
          </a:p>
          <a:p>
            <a:r>
              <a:rPr lang="cs-CZ" sz="1400" dirty="0">
                <a:solidFill>
                  <a:srgbClr val="00B050"/>
                </a:solidFill>
              </a:rPr>
              <a:t>11 </a:t>
            </a:r>
            <a:r>
              <a:rPr lang="cs-CZ" sz="1400" dirty="0" err="1">
                <a:solidFill>
                  <a:srgbClr val="00B050"/>
                </a:solidFill>
              </a:rPr>
              <a:t>ncl</a:t>
            </a:r>
            <a:r>
              <a:rPr lang="cs-CZ" sz="1400" dirty="0">
                <a:solidFill>
                  <a:srgbClr val="00B050"/>
                </a:solidFill>
              </a:rPr>
              <a:t>. </a:t>
            </a:r>
            <a:r>
              <a:rPr lang="cs-CZ" sz="1400" dirty="0" err="1">
                <a:solidFill>
                  <a:srgbClr val="00B050"/>
                </a:solidFill>
              </a:rPr>
              <a:t>originis</a:t>
            </a:r>
            <a:r>
              <a:rPr lang="cs-CZ" sz="1400" dirty="0">
                <a:solidFill>
                  <a:srgbClr val="00B050"/>
                </a:solidFill>
              </a:rPr>
              <a:t> dorsalis n. X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-79712" y="1425388"/>
            <a:ext cx="485910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12 </a:t>
            </a:r>
            <a:r>
              <a:rPr lang="cs-CZ" altLang="cs-CZ" sz="1400" b="1" dirty="0" err="1">
                <a:solidFill>
                  <a:srgbClr val="002060"/>
                </a:solidFill>
              </a:rPr>
              <a:t>Ncl</a:t>
            </a:r>
            <a:r>
              <a:rPr lang="cs-CZ" altLang="cs-CZ" sz="1400" b="1" dirty="0">
                <a:solidFill>
                  <a:srgbClr val="002060"/>
                </a:solidFill>
              </a:rPr>
              <a:t>. </a:t>
            </a:r>
            <a:r>
              <a:rPr lang="cs-CZ" altLang="cs-CZ" sz="1400" b="1" dirty="0" err="1">
                <a:solidFill>
                  <a:srgbClr val="002060"/>
                </a:solidFill>
              </a:rPr>
              <a:t>tractus</a:t>
            </a:r>
            <a:r>
              <a:rPr lang="cs-CZ" altLang="cs-CZ" sz="1400" b="1" dirty="0">
                <a:solidFill>
                  <a:srgbClr val="002060"/>
                </a:solidFill>
              </a:rPr>
              <a:t> </a:t>
            </a:r>
            <a:r>
              <a:rPr lang="cs-CZ" altLang="cs-CZ" sz="1400" b="1" dirty="0" err="1">
                <a:solidFill>
                  <a:srgbClr val="002060"/>
                </a:solidFill>
              </a:rPr>
              <a:t>solitarii</a:t>
            </a:r>
            <a:endParaRPr lang="cs-CZ" altLang="cs-CZ" sz="1400" b="1" dirty="0">
              <a:solidFill>
                <a:srgbClr val="002060"/>
              </a:solidFill>
            </a:endParaRPr>
          </a:p>
          <a:p>
            <a:r>
              <a:rPr lang="cs-CZ" altLang="cs-CZ" sz="1400" b="1" dirty="0">
                <a:solidFill>
                  <a:srgbClr val="002060"/>
                </a:solidFill>
              </a:rPr>
              <a:t>(přepojení </a:t>
            </a:r>
            <a:r>
              <a:rPr lang="cs-CZ" altLang="cs-CZ" sz="1400" b="1" dirty="0" err="1">
                <a:solidFill>
                  <a:srgbClr val="002060"/>
                </a:solidFill>
              </a:rPr>
              <a:t>viscerosensorického</a:t>
            </a:r>
            <a:r>
              <a:rPr lang="cs-CZ" altLang="cs-CZ" sz="1400" b="1" dirty="0">
                <a:solidFill>
                  <a:srgbClr val="002060"/>
                </a:solidFill>
              </a:rPr>
              <a:t> (chuťového) čití z CN VII, IX, X)</a:t>
            </a:r>
          </a:p>
          <a:p>
            <a:r>
              <a:rPr lang="cs-CZ" sz="1400" dirty="0"/>
              <a:t>13 </a:t>
            </a:r>
            <a:r>
              <a:rPr lang="cs-CZ" sz="1400" dirty="0" err="1">
                <a:solidFill>
                  <a:srgbClr val="0070C0"/>
                </a:solidFill>
              </a:rPr>
              <a:t>Ncl</a:t>
            </a:r>
            <a:r>
              <a:rPr lang="cs-CZ" sz="1400" dirty="0">
                <a:solidFill>
                  <a:srgbClr val="0070C0"/>
                </a:solidFill>
              </a:rPr>
              <a:t>. </a:t>
            </a:r>
            <a:r>
              <a:rPr lang="cs-CZ" sz="1400" dirty="0" err="1">
                <a:solidFill>
                  <a:srgbClr val="0070C0"/>
                </a:solidFill>
              </a:rPr>
              <a:t>tractus</a:t>
            </a:r>
            <a:r>
              <a:rPr lang="cs-CZ" sz="1400" dirty="0">
                <a:solidFill>
                  <a:srgbClr val="0070C0"/>
                </a:solidFill>
              </a:rPr>
              <a:t> </a:t>
            </a:r>
            <a:r>
              <a:rPr lang="cs-CZ" sz="1400" dirty="0" err="1">
                <a:solidFill>
                  <a:srgbClr val="0070C0"/>
                </a:solidFill>
              </a:rPr>
              <a:t>spinalis</a:t>
            </a:r>
            <a:r>
              <a:rPr lang="cs-CZ" sz="1400" dirty="0">
                <a:solidFill>
                  <a:srgbClr val="0070C0"/>
                </a:solidFill>
              </a:rPr>
              <a:t> n. V.</a:t>
            </a:r>
          </a:p>
          <a:p>
            <a:r>
              <a:rPr lang="cs-CZ" sz="1400" dirty="0">
                <a:solidFill>
                  <a:srgbClr val="0070C0"/>
                </a:solidFill>
              </a:rPr>
              <a:t>(přepojení </a:t>
            </a:r>
            <a:r>
              <a:rPr lang="cs-CZ" sz="1400" dirty="0" err="1">
                <a:solidFill>
                  <a:srgbClr val="0070C0"/>
                </a:solidFill>
              </a:rPr>
              <a:t>somatosensitivního</a:t>
            </a:r>
            <a:r>
              <a:rPr lang="cs-CZ" sz="1400" dirty="0">
                <a:solidFill>
                  <a:srgbClr val="0070C0"/>
                </a:solidFill>
              </a:rPr>
              <a:t> čití z V., VII., IX., X.) </a:t>
            </a:r>
          </a:p>
          <a:p>
            <a:r>
              <a:rPr lang="cs-CZ" sz="1400" dirty="0"/>
              <a:t>14 </a:t>
            </a:r>
            <a:r>
              <a:rPr lang="cs-CZ" altLang="cs-CZ" sz="1400" dirty="0" err="1">
                <a:solidFill>
                  <a:srgbClr val="3399FF"/>
                </a:solidFill>
              </a:rPr>
              <a:t>Ncl</a:t>
            </a:r>
            <a:r>
              <a:rPr lang="cs-CZ" altLang="cs-CZ" sz="1400" dirty="0">
                <a:solidFill>
                  <a:srgbClr val="3399FF"/>
                </a:solidFill>
              </a:rPr>
              <a:t>. </a:t>
            </a:r>
            <a:r>
              <a:rPr lang="cs-CZ" altLang="cs-CZ" sz="1400" dirty="0" err="1">
                <a:solidFill>
                  <a:srgbClr val="3399FF"/>
                </a:solidFill>
              </a:rPr>
              <a:t>sensorius</a:t>
            </a:r>
            <a:r>
              <a:rPr lang="cs-CZ" altLang="cs-CZ" sz="1400" dirty="0">
                <a:solidFill>
                  <a:srgbClr val="3399FF"/>
                </a:solidFill>
              </a:rPr>
              <a:t> </a:t>
            </a:r>
            <a:r>
              <a:rPr lang="cs-CZ" altLang="cs-CZ" sz="1400" dirty="0" err="1">
                <a:solidFill>
                  <a:srgbClr val="3399FF"/>
                </a:solidFill>
              </a:rPr>
              <a:t>principalis</a:t>
            </a:r>
            <a:r>
              <a:rPr lang="cs-CZ" altLang="cs-CZ" sz="1400" dirty="0">
                <a:solidFill>
                  <a:srgbClr val="3399FF"/>
                </a:solidFill>
              </a:rPr>
              <a:t> n. V.</a:t>
            </a:r>
          </a:p>
          <a:p>
            <a:r>
              <a:rPr lang="cs-CZ" altLang="cs-CZ" sz="1400" dirty="0">
                <a:solidFill>
                  <a:srgbClr val="3399FF"/>
                </a:solidFill>
              </a:rPr>
              <a:t>(přepojení </a:t>
            </a:r>
            <a:r>
              <a:rPr lang="cs-CZ" altLang="cs-CZ" sz="1400" dirty="0" err="1">
                <a:solidFill>
                  <a:srgbClr val="3399FF"/>
                </a:solidFill>
              </a:rPr>
              <a:t>epikritického</a:t>
            </a:r>
            <a:r>
              <a:rPr lang="cs-CZ" altLang="cs-CZ" sz="1400" dirty="0">
                <a:solidFill>
                  <a:srgbClr val="3399FF"/>
                </a:solidFill>
              </a:rPr>
              <a:t> čití z hlavových nervů)</a:t>
            </a:r>
          </a:p>
          <a:p>
            <a:r>
              <a:rPr lang="cs-CZ" sz="1400" dirty="0"/>
              <a:t>15 </a:t>
            </a:r>
            <a:r>
              <a:rPr lang="cs-CZ" sz="1400" dirty="0" err="1">
                <a:solidFill>
                  <a:srgbClr val="0070C0"/>
                </a:solidFill>
              </a:rPr>
              <a:t>Ncl</a:t>
            </a:r>
            <a:r>
              <a:rPr lang="cs-CZ" sz="1400" dirty="0">
                <a:solidFill>
                  <a:srgbClr val="0070C0"/>
                </a:solidFill>
              </a:rPr>
              <a:t>. </a:t>
            </a:r>
            <a:r>
              <a:rPr lang="cs-CZ" sz="1400" dirty="0" err="1">
                <a:solidFill>
                  <a:srgbClr val="0070C0"/>
                </a:solidFill>
              </a:rPr>
              <a:t>mesencephalicus</a:t>
            </a:r>
            <a:r>
              <a:rPr lang="cs-CZ" sz="1400" dirty="0">
                <a:solidFill>
                  <a:srgbClr val="0070C0"/>
                </a:solidFill>
              </a:rPr>
              <a:t> n. V</a:t>
            </a:r>
          </a:p>
          <a:p>
            <a:r>
              <a:rPr lang="cs-CZ" sz="1400" dirty="0">
                <a:solidFill>
                  <a:srgbClr val="0070C0"/>
                </a:solidFill>
              </a:rPr>
              <a:t>(přepojení </a:t>
            </a:r>
            <a:r>
              <a:rPr lang="cs-CZ" sz="1400" dirty="0" err="1">
                <a:solidFill>
                  <a:srgbClr val="0070C0"/>
                </a:solidFill>
              </a:rPr>
              <a:t>propriocepce</a:t>
            </a:r>
            <a:r>
              <a:rPr lang="cs-CZ" sz="1400" dirty="0">
                <a:solidFill>
                  <a:srgbClr val="0070C0"/>
                </a:solidFill>
              </a:rPr>
              <a:t> z hlavových nervů)</a:t>
            </a:r>
          </a:p>
          <a:p>
            <a:r>
              <a:rPr lang="cs-CZ" sz="1400" dirty="0"/>
              <a:t>16 j</a:t>
            </a:r>
            <a:r>
              <a:rPr lang="cs-CZ" sz="1400" dirty="0">
                <a:solidFill>
                  <a:srgbClr val="002060"/>
                </a:solidFill>
              </a:rPr>
              <a:t>ádra přepojení II. neuronů sluchových a vestibulárních</a:t>
            </a:r>
          </a:p>
          <a:p>
            <a:r>
              <a:rPr lang="cs-CZ" sz="1400" dirty="0">
                <a:solidFill>
                  <a:srgbClr val="002060"/>
                </a:solidFill>
              </a:rPr>
              <a:t>drah n. VIII</a:t>
            </a:r>
          </a:p>
          <a:p>
            <a:r>
              <a:rPr lang="cs-CZ" dirty="0"/>
              <a:t>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941294" y="376518"/>
            <a:ext cx="47845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/>
              <a:t>Jádra hlavových nervů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644" y="1084404"/>
            <a:ext cx="3580880" cy="541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6549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Obdélník 2"/>
          <p:cNvSpPr>
            <a:spLocks noChangeArrowheads="1"/>
          </p:cNvSpPr>
          <p:nvPr/>
        </p:nvSpPr>
        <p:spPr bwMode="auto">
          <a:xfrm>
            <a:off x="266700" y="936625"/>
            <a:ext cx="11480800" cy="578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3600" b="1" dirty="0">
                <a:solidFill>
                  <a:srgbClr val="CC0000"/>
                </a:solidFill>
                <a:latin typeface="Arial" panose="020B0604020202020204" pitchFamily="34" charset="0"/>
              </a:rPr>
              <a:t>Použité obrázky: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3600" b="1" dirty="0">
              <a:solidFill>
                <a:srgbClr val="CC0000"/>
              </a:solidFill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latin typeface="Arial" panose="020B0604020202020204" pitchFamily="34" charset="0"/>
              </a:rPr>
              <a:t>Barr</a:t>
            </a:r>
            <a:r>
              <a:rPr lang="cs-CZ" altLang="cs-CZ" sz="2400" b="1" dirty="0">
                <a:latin typeface="Arial" panose="020B0604020202020204" pitchFamily="34" charset="0"/>
              </a:rPr>
              <a:t>, L.M., </a:t>
            </a:r>
            <a:r>
              <a:rPr lang="cs-CZ" altLang="cs-CZ" sz="2400" b="1" dirty="0" err="1">
                <a:latin typeface="Arial" panose="020B0604020202020204" pitchFamily="34" charset="0"/>
              </a:rPr>
              <a:t>Kiernan</a:t>
            </a:r>
            <a:r>
              <a:rPr lang="cs-CZ" altLang="cs-CZ" sz="2400" b="1" dirty="0">
                <a:latin typeface="Arial" panose="020B0604020202020204" pitchFamily="34" charset="0"/>
              </a:rPr>
              <a:t>, J.A. (1983): </a:t>
            </a:r>
            <a:r>
              <a:rPr lang="cs-CZ" altLang="cs-CZ" sz="2400" dirty="0" err="1">
                <a:latin typeface="Arial" panose="020B0604020202020204" pitchFamily="34" charset="0"/>
              </a:rPr>
              <a:t>The</a:t>
            </a:r>
            <a:r>
              <a:rPr lang="cs-CZ" altLang="cs-CZ" sz="2400" dirty="0">
                <a:latin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</a:rPr>
              <a:t>Human</a:t>
            </a:r>
            <a:r>
              <a:rPr lang="cs-CZ" altLang="cs-CZ" sz="2400" dirty="0">
                <a:latin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</a:rPr>
              <a:t>Nervous</a:t>
            </a:r>
            <a:r>
              <a:rPr lang="cs-CZ" altLang="cs-CZ" sz="2400" dirty="0">
                <a:latin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</a:rPr>
              <a:t>System</a:t>
            </a:r>
            <a:r>
              <a:rPr lang="cs-CZ" altLang="cs-CZ" sz="2400" dirty="0">
                <a:latin typeface="Arial" panose="020B0604020202020204" pitchFamily="34" charset="0"/>
              </a:rPr>
              <a:t>. 4th </a:t>
            </a:r>
            <a:r>
              <a:rPr lang="cs-CZ" altLang="cs-CZ" sz="2400" dirty="0" err="1">
                <a:latin typeface="Arial" panose="020B0604020202020204" pitchFamily="34" charset="0"/>
              </a:rPr>
              <a:t>edition</a:t>
            </a:r>
            <a:r>
              <a:rPr lang="cs-CZ" altLang="cs-CZ" sz="2400" dirty="0">
                <a:latin typeface="Arial" panose="020B0604020202020204" pitchFamily="34" charset="0"/>
              </a:rPr>
              <a:t>, </a:t>
            </a:r>
            <a:r>
              <a:rPr lang="cs-CZ" altLang="cs-CZ" sz="2400" dirty="0" err="1">
                <a:latin typeface="Arial" panose="020B0604020202020204" pitchFamily="34" charset="0"/>
              </a:rPr>
              <a:t>Harper</a:t>
            </a:r>
            <a:r>
              <a:rPr lang="cs-CZ" altLang="cs-CZ" sz="2400" dirty="0">
                <a:latin typeface="Arial" panose="020B0604020202020204" pitchFamily="34" charset="0"/>
              </a:rPr>
              <a:t> and </a:t>
            </a:r>
            <a:r>
              <a:rPr lang="cs-CZ" altLang="cs-CZ" sz="2400" dirty="0" err="1">
                <a:latin typeface="Arial" panose="020B0604020202020204" pitchFamily="34" charset="0"/>
              </a:rPr>
              <a:t>Row</a:t>
            </a:r>
            <a:r>
              <a:rPr lang="cs-CZ" altLang="cs-CZ" sz="2400" dirty="0">
                <a:latin typeface="Arial" panose="020B0604020202020204" pitchFamily="34" charset="0"/>
              </a:rPr>
              <a:t>, </a:t>
            </a:r>
            <a:r>
              <a:rPr lang="cs-CZ" altLang="cs-CZ" sz="2400" dirty="0" err="1">
                <a:latin typeface="Arial" panose="020B0604020202020204" pitchFamily="34" charset="0"/>
              </a:rPr>
              <a:t>Publishers</a:t>
            </a:r>
            <a:r>
              <a:rPr lang="cs-CZ" altLang="cs-CZ" sz="2400" dirty="0">
                <a:latin typeface="Arial" panose="020B0604020202020204" pitchFamily="34" charset="0"/>
              </a:rPr>
              <a:t>, Philadelphia.</a:t>
            </a:r>
            <a:endParaRPr lang="cs-CZ" altLang="cs-CZ" sz="2400" b="1" dirty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cs-CZ" altLang="cs-CZ" sz="1800" b="1" dirty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cs-CZ" altLang="cs-CZ" sz="1800" dirty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Arial" panose="020B0604020202020204" pitchFamily="34" charset="0"/>
              </a:rPr>
              <a:t>Čihák, R. (2016): </a:t>
            </a:r>
            <a:r>
              <a:rPr lang="cs-CZ" altLang="cs-CZ" sz="2400" dirty="0">
                <a:latin typeface="Arial" panose="020B0604020202020204" pitchFamily="34" charset="0"/>
              </a:rPr>
              <a:t>Anatomie 3. </a:t>
            </a:r>
            <a:r>
              <a:rPr lang="cs-CZ" altLang="cs-CZ" sz="2400" dirty="0" err="1">
                <a:latin typeface="Arial" panose="020B0604020202020204" pitchFamily="34" charset="0"/>
              </a:rPr>
              <a:t>Grada</a:t>
            </a:r>
            <a:r>
              <a:rPr lang="cs-CZ" altLang="cs-CZ" sz="2400" dirty="0">
                <a:latin typeface="Arial" panose="020B0604020202020204" pitchFamily="34" charset="0"/>
              </a:rPr>
              <a:t>.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cs-CZ" altLang="cs-CZ" sz="2400" dirty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latin typeface="Arial" panose="020B0604020202020204" pitchFamily="34" charset="0"/>
              </a:rPr>
              <a:t>Gilroy</a:t>
            </a:r>
            <a:r>
              <a:rPr lang="cs-CZ" altLang="cs-CZ" sz="2400" b="1" dirty="0">
                <a:latin typeface="Arial" panose="020B0604020202020204" pitchFamily="34" charset="0"/>
              </a:rPr>
              <a:t>, A. M. et al. (2009):</a:t>
            </a:r>
            <a:r>
              <a:rPr lang="cs-CZ" altLang="cs-CZ" sz="2400" dirty="0">
                <a:latin typeface="Arial" panose="020B0604020202020204" pitchFamily="34" charset="0"/>
              </a:rPr>
              <a:t> Atlas </a:t>
            </a:r>
            <a:r>
              <a:rPr lang="cs-CZ" altLang="cs-CZ" sz="2400" dirty="0" err="1">
                <a:latin typeface="Arial" panose="020B0604020202020204" pitchFamily="34" charset="0"/>
              </a:rPr>
              <a:t>of</a:t>
            </a:r>
            <a:r>
              <a:rPr lang="cs-CZ" altLang="cs-CZ" sz="2400" dirty="0">
                <a:latin typeface="Arial" panose="020B0604020202020204" pitchFamily="34" charset="0"/>
              </a:rPr>
              <a:t> Anatomy. </a:t>
            </a:r>
            <a:r>
              <a:rPr lang="cs-CZ" altLang="cs-CZ" sz="2400" dirty="0" err="1">
                <a:latin typeface="Arial" panose="020B0604020202020204" pitchFamily="34" charset="0"/>
              </a:rPr>
              <a:t>Thieme</a:t>
            </a:r>
            <a:r>
              <a:rPr lang="cs-CZ" altLang="cs-CZ" sz="2400" dirty="0">
                <a:latin typeface="Arial" panose="020B0604020202020204" pitchFamily="34" charset="0"/>
              </a:rPr>
              <a:t> New York, Stuttgart.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cs-CZ" altLang="cs-CZ" sz="2400" b="1" dirty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latin typeface="Arial" panose="020B0604020202020204" pitchFamily="34" charset="0"/>
              </a:rPr>
              <a:t>Moore</a:t>
            </a:r>
            <a:r>
              <a:rPr lang="cs-CZ" altLang="cs-CZ" sz="2400" b="1" dirty="0">
                <a:latin typeface="Arial" panose="020B0604020202020204" pitchFamily="34" charset="0"/>
              </a:rPr>
              <a:t>, K. L. (1992):</a:t>
            </a:r>
            <a:r>
              <a:rPr lang="cs-CZ" altLang="cs-CZ" sz="2400" dirty="0">
                <a:latin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</a:rPr>
              <a:t>Clinical</a:t>
            </a:r>
            <a:r>
              <a:rPr lang="cs-CZ" altLang="cs-CZ" sz="2400" dirty="0">
                <a:latin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</a:rPr>
              <a:t>oriented</a:t>
            </a:r>
            <a:r>
              <a:rPr lang="cs-CZ" altLang="cs-CZ" sz="2400" dirty="0">
                <a:latin typeface="Arial" panose="020B0604020202020204" pitchFamily="34" charset="0"/>
              </a:rPr>
              <a:t> anatomy. </a:t>
            </a:r>
            <a:r>
              <a:rPr lang="cs-CZ" altLang="cs-CZ" sz="2400" dirty="0" err="1">
                <a:latin typeface="Arial" panose="020B0604020202020204" pitchFamily="34" charset="0"/>
              </a:rPr>
              <a:t>Third</a:t>
            </a:r>
            <a:r>
              <a:rPr lang="cs-CZ" altLang="cs-CZ" sz="2400" dirty="0">
                <a:latin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</a:rPr>
              <a:t>edition</a:t>
            </a:r>
            <a:r>
              <a:rPr lang="cs-CZ" altLang="cs-CZ" sz="2400" dirty="0">
                <a:latin typeface="Arial" panose="020B0604020202020204" pitchFamily="34" charset="0"/>
              </a:rPr>
              <a:t>. </a:t>
            </a:r>
            <a:r>
              <a:rPr lang="cs-CZ" altLang="cs-CZ" sz="2400" dirty="0" err="1">
                <a:latin typeface="Arial" panose="020B0604020202020204" pitchFamily="34" charset="0"/>
              </a:rPr>
              <a:t>Williams</a:t>
            </a:r>
            <a:r>
              <a:rPr lang="en-US" altLang="cs-CZ" sz="2400" dirty="0">
                <a:latin typeface="Arial" panose="020B0604020202020204" pitchFamily="34" charset="0"/>
              </a:rPr>
              <a:t>&amp;</a:t>
            </a:r>
            <a:r>
              <a:rPr lang="cs-CZ" altLang="cs-CZ" sz="2400" dirty="0">
                <a:latin typeface="Arial" panose="020B0604020202020204" pitchFamily="34" charset="0"/>
              </a:rPr>
              <a:t>Wilkins, A </a:t>
            </a:r>
            <a:r>
              <a:rPr lang="cs-CZ" altLang="cs-CZ" sz="2400" dirty="0" err="1">
                <a:latin typeface="Arial" panose="020B0604020202020204" pitchFamily="34" charset="0"/>
              </a:rPr>
              <a:t>Waverly</a:t>
            </a:r>
            <a:r>
              <a:rPr lang="cs-CZ" altLang="cs-CZ" sz="2400" dirty="0">
                <a:latin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</a:rPr>
              <a:t>Company</a:t>
            </a:r>
            <a:r>
              <a:rPr lang="cs-CZ" altLang="cs-CZ" sz="2400" dirty="0">
                <a:latin typeface="Arial" panose="020B0604020202020204" pitchFamily="34" charset="0"/>
              </a:rPr>
              <a:t>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2400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latin typeface="Arial" panose="020B0604020202020204" pitchFamily="34" charset="0"/>
              </a:rPr>
              <a:t>Putz</a:t>
            </a:r>
            <a:r>
              <a:rPr lang="cs-CZ" altLang="cs-CZ" sz="2400" b="1" dirty="0">
                <a:latin typeface="Arial" panose="020B0604020202020204" pitchFamily="34" charset="0"/>
              </a:rPr>
              <a:t>, R. (2008): </a:t>
            </a:r>
            <a:r>
              <a:rPr lang="cs-CZ" altLang="cs-CZ" sz="2400" dirty="0">
                <a:latin typeface="Arial" panose="020B0604020202020204" pitchFamily="34" charset="0"/>
              </a:rPr>
              <a:t>Atlas </a:t>
            </a:r>
            <a:r>
              <a:rPr lang="cs-CZ" altLang="cs-CZ" sz="2400" dirty="0" err="1">
                <a:latin typeface="Arial" panose="020B0604020202020204" pitchFamily="34" charset="0"/>
              </a:rPr>
              <a:t>of</a:t>
            </a:r>
            <a:r>
              <a:rPr lang="cs-CZ" altLang="cs-CZ" sz="2400" dirty="0">
                <a:latin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</a:rPr>
              <a:t>Human</a:t>
            </a:r>
            <a:r>
              <a:rPr lang="cs-CZ" altLang="cs-CZ" sz="2400" dirty="0">
                <a:latin typeface="Arial" panose="020B0604020202020204" pitchFamily="34" charset="0"/>
              </a:rPr>
              <a:t> Anatomy </a:t>
            </a:r>
            <a:r>
              <a:rPr lang="cs-CZ" altLang="cs-CZ" sz="2400" dirty="0" err="1">
                <a:latin typeface="Arial" panose="020B0604020202020204" pitchFamily="34" charset="0"/>
              </a:rPr>
              <a:t>Sobotta</a:t>
            </a:r>
            <a:r>
              <a:rPr lang="cs-CZ" altLang="cs-CZ" sz="2400" dirty="0">
                <a:latin typeface="Arial" panose="020B0604020202020204" pitchFamily="34" charset="0"/>
              </a:rPr>
              <a:t>. </a:t>
            </a:r>
            <a:r>
              <a:rPr lang="cs-CZ" altLang="cs-CZ" sz="2400" dirty="0" err="1">
                <a:latin typeface="Arial" panose="020B0604020202020204" pitchFamily="34" charset="0"/>
              </a:rPr>
              <a:t>Elsevier</a:t>
            </a:r>
            <a:r>
              <a:rPr lang="cs-CZ" altLang="cs-CZ" sz="2400" dirty="0">
                <a:latin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</a:rPr>
              <a:t>Books</a:t>
            </a:r>
            <a:r>
              <a:rPr lang="cs-CZ" altLang="cs-CZ" sz="2400" dirty="0">
                <a:latin typeface="Arial" panose="020B0604020202020204" pitchFamily="34" charset="0"/>
              </a:rPr>
              <a:t>.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cs-CZ" altLang="cs-CZ" sz="2400" b="1" dirty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latin typeface="Arial" panose="020B0604020202020204" pitchFamily="34" charset="0"/>
              </a:rPr>
              <a:t>Rohen</a:t>
            </a:r>
            <a:r>
              <a:rPr lang="cs-CZ" altLang="cs-CZ" sz="2400" b="1" dirty="0">
                <a:latin typeface="Arial" panose="020B0604020202020204" pitchFamily="34" charset="0"/>
              </a:rPr>
              <a:t>, J.W., </a:t>
            </a:r>
            <a:r>
              <a:rPr lang="cs-CZ" altLang="cs-CZ" sz="2400" b="1" dirty="0" err="1">
                <a:latin typeface="Arial" panose="020B0604020202020204" pitchFamily="34" charset="0"/>
              </a:rPr>
              <a:t>Yokochi</a:t>
            </a:r>
            <a:r>
              <a:rPr lang="cs-CZ" altLang="cs-CZ" sz="2400" b="1" dirty="0">
                <a:latin typeface="Arial" panose="020B0604020202020204" pitchFamily="34" charset="0"/>
              </a:rPr>
              <a:t>, Ch. (1988): </a:t>
            </a:r>
            <a:r>
              <a:rPr lang="cs-CZ" altLang="cs-CZ" sz="2400" dirty="0" err="1">
                <a:latin typeface="Arial" panose="020B0604020202020204" pitchFamily="34" charset="0"/>
              </a:rPr>
              <a:t>Anatómia</a:t>
            </a:r>
            <a:r>
              <a:rPr lang="cs-CZ" altLang="cs-CZ" sz="2400" dirty="0">
                <a:latin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</a:rPr>
              <a:t>človeka</a:t>
            </a:r>
            <a:r>
              <a:rPr lang="cs-CZ" altLang="cs-CZ" sz="2400" dirty="0">
                <a:latin typeface="Arial" panose="020B0604020202020204" pitchFamily="34" charset="0"/>
              </a:rPr>
              <a:t>. </a:t>
            </a:r>
            <a:r>
              <a:rPr lang="cs-CZ" altLang="cs-CZ" sz="2400" dirty="0" err="1">
                <a:latin typeface="Arial" panose="020B0604020202020204" pitchFamily="34" charset="0"/>
              </a:rPr>
              <a:t>Schattauer</a:t>
            </a:r>
            <a:r>
              <a:rPr lang="cs-CZ" altLang="cs-CZ" sz="2400" dirty="0">
                <a:latin typeface="Arial" panose="020B0604020202020204" pitchFamily="34" charset="0"/>
              </a:rPr>
              <a:t> Stuttgart- New York.</a:t>
            </a:r>
          </a:p>
        </p:txBody>
      </p:sp>
    </p:spTree>
    <p:extLst>
      <p:ext uri="{BB962C8B-B14F-4D97-AF65-F5344CB8AC3E}">
        <p14:creationId xmlns:p14="http://schemas.microsoft.com/office/powerpoint/2010/main" val="37739679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57F526A6-05F8-4B41-B1C7-CB693F899D0B}"/>
              </a:ext>
            </a:extLst>
          </p:cNvPr>
          <p:cNvSpPr/>
          <p:nvPr/>
        </p:nvSpPr>
        <p:spPr>
          <a:xfrm>
            <a:off x="5749909" y="2145672"/>
            <a:ext cx="1964602" cy="8238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ggl</a:t>
            </a:r>
            <a:r>
              <a:rPr lang="cs-CZ" dirty="0"/>
              <a:t>. </a:t>
            </a:r>
            <a:r>
              <a:rPr lang="cs-CZ" dirty="0" err="1"/>
              <a:t>oticum</a:t>
            </a:r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A434089-AB30-45E1-AE4C-DC89F9238817}"/>
              </a:ext>
            </a:extLst>
          </p:cNvPr>
          <p:cNvSpPr txBox="1"/>
          <p:nvPr/>
        </p:nvSpPr>
        <p:spPr>
          <a:xfrm>
            <a:off x="1050202" y="2399168"/>
            <a:ext cx="24200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IX. </a:t>
            </a:r>
            <a:r>
              <a:rPr lang="cs-CZ" dirty="0" err="1"/>
              <a:t>ncl</a:t>
            </a:r>
            <a:r>
              <a:rPr lang="cs-CZ" dirty="0"/>
              <a:t>. </a:t>
            </a:r>
            <a:r>
              <a:rPr lang="cs-CZ" dirty="0" err="1"/>
              <a:t>originis</a:t>
            </a:r>
            <a:r>
              <a:rPr lang="cs-CZ" dirty="0"/>
              <a:t> dorsalis</a:t>
            </a:r>
          </a:p>
          <a:p>
            <a:r>
              <a:rPr lang="cs-CZ" sz="1200" dirty="0"/>
              <a:t>(</a:t>
            </a:r>
            <a:r>
              <a:rPr lang="cs-CZ" sz="1200" dirty="0" err="1"/>
              <a:t>ncl</a:t>
            </a:r>
            <a:r>
              <a:rPr lang="cs-CZ" sz="1200" dirty="0"/>
              <a:t>. </a:t>
            </a:r>
            <a:r>
              <a:rPr lang="cs-CZ" sz="1200" dirty="0" err="1"/>
              <a:t>salivatorius</a:t>
            </a:r>
            <a:r>
              <a:rPr lang="cs-CZ" sz="1200" dirty="0"/>
              <a:t> </a:t>
            </a:r>
            <a:r>
              <a:rPr lang="cs-CZ" sz="1200" dirty="0" err="1"/>
              <a:t>inferior</a:t>
            </a:r>
            <a:r>
              <a:rPr lang="cs-CZ" sz="1200" dirty="0"/>
              <a:t>)</a:t>
            </a:r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9A44A586-2A3B-4B38-AE48-6524CB87C3D4}"/>
              </a:ext>
            </a:extLst>
          </p:cNvPr>
          <p:cNvCxnSpPr/>
          <p:nvPr/>
        </p:nvCxnSpPr>
        <p:spPr>
          <a:xfrm flipV="1">
            <a:off x="3585172" y="2722333"/>
            <a:ext cx="1557196" cy="25393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>
            <a:extLst>
              <a:ext uri="{FF2B5EF4-FFF2-40B4-BE49-F238E27FC236}">
                <a16:creationId xmlns:a16="http://schemas.microsoft.com/office/drawing/2014/main" id="{3B486B00-B960-4A4A-AFE7-C0C41C6F30D6}"/>
              </a:ext>
            </a:extLst>
          </p:cNvPr>
          <p:cNvSpPr txBox="1"/>
          <p:nvPr/>
        </p:nvSpPr>
        <p:spPr>
          <a:xfrm>
            <a:off x="2770360" y="2969537"/>
            <a:ext cx="3432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B050"/>
                </a:solidFill>
              </a:rPr>
              <a:t>n. </a:t>
            </a:r>
            <a:r>
              <a:rPr lang="cs-CZ" dirty="0" err="1">
                <a:solidFill>
                  <a:srgbClr val="00B050"/>
                </a:solidFill>
              </a:rPr>
              <a:t>tympanicus</a:t>
            </a:r>
            <a:r>
              <a:rPr lang="cs-CZ" dirty="0">
                <a:solidFill>
                  <a:srgbClr val="00B050"/>
                </a:solidFill>
              </a:rPr>
              <a:t> – n. </a:t>
            </a:r>
            <a:r>
              <a:rPr lang="cs-CZ" dirty="0" err="1">
                <a:solidFill>
                  <a:srgbClr val="00B050"/>
                </a:solidFill>
              </a:rPr>
              <a:t>petrosus</a:t>
            </a:r>
            <a:r>
              <a:rPr lang="cs-CZ" dirty="0">
                <a:solidFill>
                  <a:srgbClr val="00B050"/>
                </a:solidFill>
              </a:rPr>
              <a:t> minor </a:t>
            </a:r>
          </a:p>
        </p:txBody>
      </p: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6EC35449-24A5-4D4C-B042-8BADA70D8673}"/>
              </a:ext>
            </a:extLst>
          </p:cNvPr>
          <p:cNvCxnSpPr/>
          <p:nvPr/>
        </p:nvCxnSpPr>
        <p:spPr>
          <a:xfrm>
            <a:off x="7994210" y="2557604"/>
            <a:ext cx="1548142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>
            <a:extLst>
              <a:ext uri="{FF2B5EF4-FFF2-40B4-BE49-F238E27FC236}">
                <a16:creationId xmlns:a16="http://schemas.microsoft.com/office/drawing/2014/main" id="{760AF1BD-0038-4655-95A2-F0298375CC62}"/>
              </a:ext>
            </a:extLst>
          </p:cNvPr>
          <p:cNvSpPr txBox="1"/>
          <p:nvPr/>
        </p:nvSpPr>
        <p:spPr>
          <a:xfrm>
            <a:off x="7586804" y="2969537"/>
            <a:ext cx="26731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spolu s vlákny </a:t>
            </a:r>
            <a:r>
              <a:rPr lang="cs-CZ" sz="1400" b="1" dirty="0"/>
              <a:t>n. </a:t>
            </a:r>
            <a:r>
              <a:rPr lang="cs-CZ" sz="1400" b="1" dirty="0" err="1"/>
              <a:t>auriculotemporalis</a:t>
            </a:r>
            <a:endParaRPr lang="cs-CZ" sz="1400" b="1" dirty="0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90FE6222-AF2C-48B0-A1A5-48E6ADB9115D}"/>
              </a:ext>
            </a:extLst>
          </p:cNvPr>
          <p:cNvSpPr/>
          <p:nvPr/>
        </p:nvSpPr>
        <p:spPr>
          <a:xfrm>
            <a:off x="9822051" y="2329283"/>
            <a:ext cx="1766112" cy="487895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40536A8-479E-46F4-86D4-06840FC215C3}"/>
              </a:ext>
            </a:extLst>
          </p:cNvPr>
          <p:cNvSpPr txBox="1"/>
          <p:nvPr/>
        </p:nvSpPr>
        <p:spPr>
          <a:xfrm>
            <a:off x="10132931" y="2399168"/>
            <a:ext cx="11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gl</a:t>
            </a:r>
            <a:r>
              <a:rPr lang="cs-CZ" dirty="0"/>
              <a:t>. </a:t>
            </a:r>
            <a:r>
              <a:rPr lang="cs-CZ" dirty="0" err="1"/>
              <a:t>parotis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49385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99047" y="2046155"/>
            <a:ext cx="1852449" cy="9144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ggl</a:t>
            </a:r>
            <a:r>
              <a:rPr lang="cs-CZ" dirty="0"/>
              <a:t>. </a:t>
            </a:r>
            <a:r>
              <a:rPr lang="cs-CZ" dirty="0" err="1"/>
              <a:t>pterygopalatinum</a:t>
            </a:r>
            <a:endParaRPr lang="cs-CZ" dirty="0"/>
          </a:p>
        </p:txBody>
      </p:sp>
      <p:cxnSp>
        <p:nvCxnSpPr>
          <p:cNvPr id="4" name="Přímá spojnice se šipkou 3"/>
          <p:cNvCxnSpPr/>
          <p:nvPr/>
        </p:nvCxnSpPr>
        <p:spPr>
          <a:xfrm>
            <a:off x="1079938" y="2443655"/>
            <a:ext cx="961696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se šipkou 5"/>
          <p:cNvCxnSpPr/>
          <p:nvPr/>
        </p:nvCxnSpPr>
        <p:spPr>
          <a:xfrm>
            <a:off x="4236239" y="2459421"/>
            <a:ext cx="1158767" cy="40202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ál 6"/>
          <p:cNvSpPr/>
          <p:nvPr/>
        </p:nvSpPr>
        <p:spPr>
          <a:xfrm>
            <a:off x="7572940" y="1939159"/>
            <a:ext cx="1860331" cy="9144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7945420" y="2274755"/>
            <a:ext cx="1115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Slzní žláza</a:t>
            </a:r>
          </a:p>
        </p:txBody>
      </p:sp>
      <p:sp>
        <p:nvSpPr>
          <p:cNvPr id="9" name="Ovál 8"/>
          <p:cNvSpPr/>
          <p:nvPr/>
        </p:nvSpPr>
        <p:spPr>
          <a:xfrm>
            <a:off x="7711964" y="2965020"/>
            <a:ext cx="1860331" cy="9144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7917392" y="3189155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Nosní žlázky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4943282" y="2780354"/>
            <a:ext cx="2594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připojení k n. </a:t>
            </a:r>
            <a:r>
              <a:rPr lang="cs-CZ" dirty="0" err="1"/>
              <a:t>lingualis</a:t>
            </a:r>
            <a:r>
              <a:rPr lang="cs-CZ" dirty="0"/>
              <a:t> z V.</a:t>
            </a:r>
          </a:p>
        </p:txBody>
      </p:sp>
      <p:cxnSp>
        <p:nvCxnSpPr>
          <p:cNvPr id="14" name="Přímá spojnice se šipkou 13"/>
          <p:cNvCxnSpPr>
            <a:stCxn id="11" idx="3"/>
          </p:cNvCxnSpPr>
          <p:nvPr/>
        </p:nvCxnSpPr>
        <p:spPr>
          <a:xfrm flipV="1">
            <a:off x="7538223" y="2644087"/>
            <a:ext cx="257825" cy="32093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>
            <a:off x="7496181" y="3074276"/>
            <a:ext cx="233456" cy="22071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77460" y="2046155"/>
            <a:ext cx="25521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VII. </a:t>
            </a:r>
            <a:r>
              <a:rPr lang="cs-CZ" dirty="0"/>
              <a:t>–   </a:t>
            </a:r>
            <a:r>
              <a:rPr lang="cs-CZ" dirty="0" err="1">
                <a:solidFill>
                  <a:srgbClr val="00B050"/>
                </a:solidFill>
              </a:rPr>
              <a:t>n.petrosus</a:t>
            </a:r>
            <a:r>
              <a:rPr lang="cs-CZ" dirty="0">
                <a:solidFill>
                  <a:srgbClr val="00B050"/>
                </a:solidFill>
              </a:rPr>
              <a:t> major</a:t>
            </a:r>
          </a:p>
          <a:p>
            <a:r>
              <a:rPr lang="cs-CZ" sz="1200" dirty="0" err="1">
                <a:solidFill>
                  <a:srgbClr val="00B050"/>
                </a:solidFill>
              </a:rPr>
              <a:t>ncl</a:t>
            </a:r>
            <a:r>
              <a:rPr lang="cs-CZ" sz="1200" dirty="0">
                <a:solidFill>
                  <a:srgbClr val="00B050"/>
                </a:solidFill>
              </a:rPr>
              <a:t>. </a:t>
            </a:r>
            <a:r>
              <a:rPr lang="cs-CZ" sz="1200" dirty="0" err="1">
                <a:solidFill>
                  <a:srgbClr val="00B050"/>
                </a:solidFill>
              </a:rPr>
              <a:t>originis</a:t>
            </a:r>
            <a:r>
              <a:rPr lang="cs-CZ" sz="1200" dirty="0">
                <a:solidFill>
                  <a:srgbClr val="00B050"/>
                </a:solidFill>
              </a:rPr>
              <a:t> </a:t>
            </a:r>
          </a:p>
          <a:p>
            <a:r>
              <a:rPr lang="cs-CZ" sz="1200" dirty="0">
                <a:solidFill>
                  <a:srgbClr val="00B050"/>
                </a:solidFill>
              </a:rPr>
              <a:t>dorsalis </a:t>
            </a:r>
            <a:r>
              <a:rPr lang="cs-CZ" sz="1200" dirty="0"/>
              <a:t>n. VII</a:t>
            </a:r>
          </a:p>
        </p:txBody>
      </p:sp>
      <p:sp>
        <p:nvSpPr>
          <p:cNvPr id="19" name="Obdélník 18"/>
          <p:cNvSpPr/>
          <p:nvPr/>
        </p:nvSpPr>
        <p:spPr>
          <a:xfrm>
            <a:off x="2443685" y="4306614"/>
            <a:ext cx="1852449" cy="9144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ggl</a:t>
            </a:r>
            <a:r>
              <a:rPr lang="cs-CZ" dirty="0"/>
              <a:t>. </a:t>
            </a:r>
            <a:r>
              <a:rPr lang="cs-CZ" dirty="0" err="1"/>
              <a:t>submandibulare</a:t>
            </a:r>
            <a:endParaRPr lang="cs-CZ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77460" y="4666593"/>
            <a:ext cx="23209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VII. </a:t>
            </a:r>
            <a:r>
              <a:rPr lang="cs-CZ" dirty="0"/>
              <a:t>- </a:t>
            </a:r>
            <a:r>
              <a:rPr lang="cs-CZ" b="1" dirty="0">
                <a:solidFill>
                  <a:srgbClr val="00B050"/>
                </a:solidFill>
              </a:rPr>
              <a:t>chorda </a:t>
            </a:r>
            <a:r>
              <a:rPr lang="cs-CZ" b="1" dirty="0" err="1">
                <a:solidFill>
                  <a:srgbClr val="00B050"/>
                </a:solidFill>
              </a:rPr>
              <a:t>tympani</a:t>
            </a:r>
            <a:endParaRPr lang="cs-CZ" b="1" dirty="0">
              <a:solidFill>
                <a:srgbClr val="00B050"/>
              </a:solidFill>
            </a:endParaRPr>
          </a:p>
          <a:p>
            <a:r>
              <a:rPr lang="cs-CZ" sz="1200" dirty="0" err="1">
                <a:solidFill>
                  <a:srgbClr val="00B050"/>
                </a:solidFill>
              </a:rPr>
              <a:t>ncl</a:t>
            </a:r>
            <a:r>
              <a:rPr lang="cs-CZ" sz="1200" dirty="0">
                <a:solidFill>
                  <a:srgbClr val="00B050"/>
                </a:solidFill>
              </a:rPr>
              <a:t>. </a:t>
            </a:r>
            <a:r>
              <a:rPr lang="cs-CZ" sz="1200" dirty="0" err="1">
                <a:solidFill>
                  <a:srgbClr val="00B050"/>
                </a:solidFill>
              </a:rPr>
              <a:t>originis</a:t>
            </a:r>
            <a:r>
              <a:rPr lang="cs-CZ" sz="1200" dirty="0">
                <a:solidFill>
                  <a:srgbClr val="00B050"/>
                </a:solidFill>
              </a:rPr>
              <a:t> </a:t>
            </a:r>
          </a:p>
          <a:p>
            <a:r>
              <a:rPr lang="cs-CZ" sz="1200" dirty="0">
                <a:solidFill>
                  <a:srgbClr val="00B050"/>
                </a:solidFill>
              </a:rPr>
              <a:t>dorsalis </a:t>
            </a:r>
            <a:r>
              <a:rPr lang="cs-CZ" sz="1200" dirty="0"/>
              <a:t>n. VII</a:t>
            </a:r>
          </a:p>
          <a:p>
            <a:endParaRPr lang="cs-CZ" b="1" dirty="0">
              <a:solidFill>
                <a:srgbClr val="00B050"/>
              </a:solidFill>
            </a:endParaRPr>
          </a:p>
        </p:txBody>
      </p:sp>
      <p:cxnSp>
        <p:nvCxnSpPr>
          <p:cNvPr id="21" name="Přímá spojnice se šipkou 20"/>
          <p:cNvCxnSpPr/>
          <p:nvPr/>
        </p:nvCxnSpPr>
        <p:spPr>
          <a:xfrm>
            <a:off x="1079938" y="5035925"/>
            <a:ext cx="961696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>
            <a:off x="4587766" y="4666593"/>
            <a:ext cx="2598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připojení k n. </a:t>
            </a:r>
            <a:r>
              <a:rPr lang="cs-CZ" dirty="0" err="1"/>
              <a:t>lingualis</a:t>
            </a:r>
            <a:r>
              <a:rPr lang="cs-CZ" dirty="0"/>
              <a:t> z V.</a:t>
            </a:r>
          </a:p>
        </p:txBody>
      </p:sp>
      <p:sp>
        <p:nvSpPr>
          <p:cNvPr id="23" name="Ovál 22"/>
          <p:cNvSpPr/>
          <p:nvPr/>
        </p:nvSpPr>
        <p:spPr>
          <a:xfrm>
            <a:off x="7533020" y="4304143"/>
            <a:ext cx="1860331" cy="9144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TextovéPole 23"/>
          <p:cNvSpPr txBox="1"/>
          <p:nvPr/>
        </p:nvSpPr>
        <p:spPr>
          <a:xfrm>
            <a:off x="7428579" y="4578727"/>
            <a:ext cx="2048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gl</a:t>
            </a:r>
            <a:r>
              <a:rPr lang="cs-CZ" dirty="0"/>
              <a:t>. </a:t>
            </a:r>
            <a:r>
              <a:rPr lang="cs-CZ" dirty="0" err="1"/>
              <a:t>submandibularis</a:t>
            </a:r>
            <a:endParaRPr lang="cs-CZ" dirty="0"/>
          </a:p>
        </p:txBody>
      </p:sp>
      <p:sp>
        <p:nvSpPr>
          <p:cNvPr id="25" name="Ovál 24"/>
          <p:cNvSpPr/>
          <p:nvPr/>
        </p:nvSpPr>
        <p:spPr>
          <a:xfrm>
            <a:off x="7612909" y="5313293"/>
            <a:ext cx="1860331" cy="9144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TextovéPole 25"/>
          <p:cNvSpPr txBox="1"/>
          <p:nvPr/>
        </p:nvSpPr>
        <p:spPr>
          <a:xfrm>
            <a:off x="7667135" y="5573901"/>
            <a:ext cx="1592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gl</a:t>
            </a:r>
            <a:r>
              <a:rPr lang="cs-CZ" dirty="0"/>
              <a:t>. </a:t>
            </a:r>
            <a:r>
              <a:rPr lang="cs-CZ" dirty="0" err="1"/>
              <a:t>sublingualis</a:t>
            </a:r>
            <a:endParaRPr lang="cs-CZ" dirty="0"/>
          </a:p>
        </p:txBody>
      </p:sp>
      <p:cxnSp>
        <p:nvCxnSpPr>
          <p:cNvPr id="28" name="Přímá spojnice se šipkou 27"/>
          <p:cNvCxnSpPr/>
          <p:nvPr/>
        </p:nvCxnSpPr>
        <p:spPr>
          <a:xfrm>
            <a:off x="4372573" y="4526752"/>
            <a:ext cx="1098061" cy="23706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se šipkou 31"/>
          <p:cNvCxnSpPr/>
          <p:nvPr/>
        </p:nvCxnSpPr>
        <p:spPr>
          <a:xfrm flipV="1">
            <a:off x="7083340" y="4773167"/>
            <a:ext cx="345239" cy="5678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se šipkou 33"/>
          <p:cNvCxnSpPr/>
          <p:nvPr/>
        </p:nvCxnSpPr>
        <p:spPr>
          <a:xfrm>
            <a:off x="7085158" y="4953157"/>
            <a:ext cx="411023" cy="69505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035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ál 13"/>
          <p:cNvSpPr/>
          <p:nvPr/>
        </p:nvSpPr>
        <p:spPr>
          <a:xfrm>
            <a:off x="1076664" y="4022400"/>
            <a:ext cx="1686296" cy="14441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dirty="0">
              <a:solidFill>
                <a:srgbClr val="FF0000"/>
              </a:solidFill>
            </a:endParaRPr>
          </a:p>
        </p:txBody>
      </p:sp>
      <p:cxnSp>
        <p:nvCxnSpPr>
          <p:cNvPr id="17" name="Přímá spojnice 16"/>
          <p:cNvCxnSpPr/>
          <p:nvPr/>
        </p:nvCxnSpPr>
        <p:spPr>
          <a:xfrm>
            <a:off x="1377538" y="368135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 descr="Scan009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6" b="5850"/>
          <a:stretch/>
        </p:blipFill>
        <p:spPr bwMode="auto">
          <a:xfrm>
            <a:off x="3016603" y="3416961"/>
            <a:ext cx="2827248" cy="2290247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97176" y="533901"/>
            <a:ext cx="10047943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 dirty="0">
                <a:solidFill>
                  <a:srgbClr val="C00000"/>
                </a:solidFill>
                <a:cs typeface="Arial" panose="020B0604020202020204" pitchFamily="34" charset="0"/>
              </a:rPr>
              <a:t>N. </a:t>
            </a:r>
            <a:r>
              <a:rPr lang="cs-CZ" altLang="cs-CZ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vestibulocochlearis</a:t>
            </a:r>
            <a:r>
              <a:rPr lang="cs-CZ" altLang="cs-CZ" sz="2800" b="1" dirty="0">
                <a:solidFill>
                  <a:srgbClr val="C00000"/>
                </a:solidFill>
                <a:cs typeface="Arial" panose="020B0604020202020204" pitchFamily="34" charset="0"/>
              </a:rPr>
              <a:t> (CN VIII)</a:t>
            </a:r>
          </a:p>
          <a:p>
            <a:pPr eaLnBrk="1" hangingPunct="1"/>
            <a:r>
              <a:rPr lang="cs-CZ" altLang="cs-CZ" sz="2000" b="1" dirty="0" err="1">
                <a:cs typeface="Arial" panose="020B0604020202020204" pitchFamily="34" charset="0"/>
              </a:rPr>
              <a:t>pars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cs typeface="Arial" panose="020B0604020202020204" pitchFamily="34" charset="0"/>
              </a:rPr>
              <a:t>cochlearis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1600" b="1" dirty="0">
                <a:cs typeface="Arial" panose="020B0604020202020204" pitchFamily="34" charset="0"/>
              </a:rPr>
              <a:t>(sluchová – vnímání zvuků)</a:t>
            </a:r>
          </a:p>
          <a:p>
            <a:pPr eaLnBrk="1" hangingPunct="1"/>
            <a:r>
              <a:rPr lang="cs-CZ" altLang="cs-CZ" sz="2000" b="1" dirty="0" err="1">
                <a:cs typeface="Arial" panose="020B0604020202020204" pitchFamily="34" charset="0"/>
              </a:rPr>
              <a:t>pars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cs typeface="Arial" panose="020B0604020202020204" pitchFamily="34" charset="0"/>
              </a:rPr>
              <a:t>vestibularis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1600" b="1" dirty="0">
                <a:cs typeface="Arial" panose="020B0604020202020204" pitchFamily="34" charset="0"/>
              </a:rPr>
              <a:t>(</a:t>
            </a:r>
            <a:r>
              <a:rPr lang="cs-CZ" altLang="cs-CZ" sz="1400" b="1" dirty="0">
                <a:cs typeface="Arial" panose="020B0604020202020204" pitchFamily="34" charset="0"/>
              </a:rPr>
              <a:t>rovnovážná</a:t>
            </a:r>
            <a:r>
              <a:rPr lang="cs-CZ" altLang="cs-CZ" sz="1600" b="1" dirty="0">
                <a:cs typeface="Arial" panose="020B0604020202020204" pitchFamily="34" charset="0"/>
              </a:rPr>
              <a:t> – informace o pohybech hlavy, orientace v prostoru)</a:t>
            </a:r>
          </a:p>
          <a:p>
            <a:pPr eaLnBrk="1" hangingPunct="1"/>
            <a:endParaRPr lang="cs-CZ" altLang="cs-CZ" sz="2000" b="1" dirty="0">
              <a:cs typeface="Arial" panose="020B0604020202020204" pitchFamily="34" charset="0"/>
            </a:endParaRPr>
          </a:p>
          <a:p>
            <a:r>
              <a:rPr lang="cs-CZ" altLang="cs-CZ" sz="2000" b="1" dirty="0">
                <a:cs typeface="Arial" panose="020B0604020202020204" pitchFamily="34" charset="0"/>
              </a:rPr>
              <a:t>Od </a:t>
            </a:r>
            <a:r>
              <a:rPr lang="cs-CZ" altLang="cs-CZ" sz="2000" b="1" u="sng" dirty="0">
                <a:cs typeface="Arial" panose="020B0604020202020204" pitchFamily="34" charset="0"/>
              </a:rPr>
              <a:t>smyslových buněk ve vnitřním uchu </a:t>
            </a:r>
            <a:r>
              <a:rPr lang="cs-CZ" altLang="cs-CZ" sz="1200" b="1" u="sng" dirty="0">
                <a:cs typeface="Arial" panose="020B0604020202020204" pitchFamily="34" charset="0"/>
              </a:rPr>
              <a:t>(</a:t>
            </a:r>
            <a:r>
              <a:rPr lang="cs-CZ" altLang="cs-CZ" sz="1400" b="1" u="sng" dirty="0">
                <a:cs typeface="Arial" panose="020B0604020202020204" pitchFamily="34" charset="0"/>
              </a:rPr>
              <a:t>I. neurony</a:t>
            </a:r>
            <a:r>
              <a:rPr lang="cs-CZ" altLang="cs-CZ" sz="1200" b="1" u="sng" dirty="0">
                <a:cs typeface="Arial" panose="020B0604020202020204" pitchFamily="34" charset="0"/>
              </a:rPr>
              <a:t> sluchové i vestibulární dráhy)</a:t>
            </a:r>
          </a:p>
          <a:p>
            <a:pPr eaLnBrk="1" hangingPunct="1"/>
            <a:r>
              <a:rPr lang="cs-CZ" altLang="cs-CZ" sz="1200" b="1" u="sng" dirty="0">
                <a:cs typeface="Arial" panose="020B0604020202020204" pitchFamily="34" charset="0"/>
              </a:rPr>
              <a:t> </a:t>
            </a:r>
            <a:r>
              <a:rPr lang="cs-CZ" altLang="cs-CZ" sz="1400" b="1" dirty="0">
                <a:cs typeface="Arial" panose="020B0604020202020204" pitchFamily="34" charset="0"/>
              </a:rPr>
              <a:t>jdou vlákna </a:t>
            </a:r>
            <a:r>
              <a:rPr lang="cs-CZ" altLang="cs-CZ" sz="1600" b="1" dirty="0">
                <a:cs typeface="Arial" panose="020B0604020202020204" pitchFamily="34" charset="0"/>
              </a:rPr>
              <a:t>skrze dno fundus </a:t>
            </a:r>
            <a:r>
              <a:rPr lang="cs-CZ" altLang="cs-CZ" sz="1600" b="1" dirty="0" err="1">
                <a:cs typeface="Arial" panose="020B0604020202020204" pitchFamily="34" charset="0"/>
              </a:rPr>
              <a:t>acusticus</a:t>
            </a:r>
            <a:r>
              <a:rPr lang="cs-CZ" altLang="cs-CZ" sz="1600" b="1" dirty="0"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cs typeface="Arial" panose="020B0604020202020204" pitchFamily="34" charset="0"/>
              </a:rPr>
              <a:t>internus</a:t>
            </a:r>
            <a:r>
              <a:rPr lang="cs-CZ" altLang="cs-CZ" sz="1600" b="1" dirty="0">
                <a:cs typeface="Arial" panose="020B0604020202020204" pitchFamily="34" charset="0"/>
              </a:rPr>
              <a:t>, pak ve štěrbině mezi pons </a:t>
            </a:r>
            <a:r>
              <a:rPr lang="cs-CZ" altLang="cs-CZ" sz="1600" b="1" dirty="0" err="1">
                <a:cs typeface="Arial" panose="020B0604020202020204" pitchFamily="34" charset="0"/>
              </a:rPr>
              <a:t>Varoli</a:t>
            </a:r>
            <a:r>
              <a:rPr lang="cs-CZ" altLang="cs-CZ" sz="1600" b="1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cs-CZ" altLang="cs-CZ" sz="1600" b="1" dirty="0">
                <a:cs typeface="Arial" panose="020B0604020202020204" pitchFamily="34" charset="0"/>
              </a:rPr>
              <a:t>a </a:t>
            </a:r>
            <a:r>
              <a:rPr lang="cs-CZ" altLang="cs-CZ" sz="1600" b="1" dirty="0" err="1">
                <a:cs typeface="Arial" panose="020B0604020202020204" pitchFamily="34" charset="0"/>
              </a:rPr>
              <a:t>medulla</a:t>
            </a:r>
            <a:r>
              <a:rPr lang="cs-CZ" altLang="cs-CZ" sz="1600" b="1" dirty="0"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cs typeface="Arial" panose="020B0604020202020204" pitchFamily="34" charset="0"/>
              </a:rPr>
              <a:t>oblongata</a:t>
            </a:r>
            <a:r>
              <a:rPr lang="cs-CZ" altLang="cs-CZ" sz="1600" b="1" dirty="0">
                <a:cs typeface="Arial" panose="020B0604020202020204" pitchFamily="34" charset="0"/>
              </a:rPr>
              <a:t> do mozkového kmene – ve </a:t>
            </a:r>
            <a:r>
              <a:rPr lang="cs-CZ" altLang="cs-CZ" sz="1600" b="1" dirty="0" err="1">
                <a:cs typeface="Arial" panose="020B0604020202020204" pitchFamily="34" charset="0"/>
              </a:rPr>
              <a:t>fossa</a:t>
            </a:r>
            <a:r>
              <a:rPr lang="cs-CZ" altLang="cs-CZ" sz="1600" b="1" dirty="0"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cs typeface="Arial" panose="020B0604020202020204" pitchFamily="34" charset="0"/>
              </a:rPr>
              <a:t>rhomboidea</a:t>
            </a:r>
            <a:r>
              <a:rPr lang="cs-CZ" altLang="cs-CZ" sz="1600" b="1" dirty="0">
                <a:cs typeface="Arial" panose="020B0604020202020204" pitchFamily="34" charset="0"/>
              </a:rPr>
              <a:t> mají jádra </a:t>
            </a:r>
          </a:p>
          <a:p>
            <a:pPr eaLnBrk="1" hangingPunct="1"/>
            <a:r>
              <a:rPr lang="cs-CZ" altLang="cs-CZ" sz="1600" b="1" dirty="0">
                <a:cs typeface="Arial" panose="020B0604020202020204" pitchFamily="34" charset="0"/>
              </a:rPr>
              <a:t>v její </a:t>
            </a:r>
            <a:r>
              <a:rPr lang="cs-CZ" altLang="cs-CZ" sz="1600" b="1" u="sng" dirty="0" err="1">
                <a:cs typeface="Arial" panose="020B0604020202020204" pitchFamily="34" charset="0"/>
              </a:rPr>
              <a:t>nejlaterálnější</a:t>
            </a:r>
            <a:r>
              <a:rPr lang="cs-CZ" altLang="cs-CZ" sz="1600" b="1" u="sng" dirty="0">
                <a:cs typeface="Arial" panose="020B0604020202020204" pitchFamily="34" charset="0"/>
              </a:rPr>
              <a:t> části </a:t>
            </a:r>
            <a:r>
              <a:rPr lang="cs-CZ" altLang="cs-CZ" sz="1600" b="1" dirty="0">
                <a:cs typeface="Arial" panose="020B0604020202020204" pitchFamily="34" charset="0"/>
              </a:rPr>
              <a:t>tzn. </a:t>
            </a:r>
            <a:r>
              <a:rPr lang="cs-CZ" altLang="cs-CZ" sz="1600" b="1" u="sng" dirty="0">
                <a:cs typeface="Arial" panose="020B0604020202020204" pitchFamily="34" charset="0"/>
              </a:rPr>
              <a:t>II. neurony sluchové a vestibulární dráhy </a:t>
            </a:r>
            <a:r>
              <a:rPr lang="cs-CZ" altLang="cs-CZ" sz="1600" b="1" dirty="0">
                <a:cs typeface="Arial" panose="020B0604020202020204" pitchFamily="34" charset="0"/>
              </a:rPr>
              <a:t>– jejich neurity </a:t>
            </a:r>
            <a:r>
              <a:rPr lang="cs-CZ" altLang="cs-CZ" sz="1200" b="1" dirty="0">
                <a:cs typeface="Arial" panose="020B0604020202020204" pitchFamily="34" charset="0"/>
              </a:rPr>
              <a:t>skrze </a:t>
            </a:r>
            <a:r>
              <a:rPr lang="cs-CZ" altLang="cs-CZ" sz="1200" b="1" dirty="0" err="1">
                <a:cs typeface="Arial" panose="020B0604020202020204" pitchFamily="34" charset="0"/>
              </a:rPr>
              <a:t>mesencefalon</a:t>
            </a:r>
            <a:r>
              <a:rPr lang="cs-CZ" altLang="cs-CZ" sz="1200" b="1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cs-CZ" altLang="cs-CZ" sz="1200" b="1" dirty="0">
                <a:cs typeface="Arial" panose="020B0604020202020204" pitchFamily="34" charset="0"/>
              </a:rPr>
              <a:t>            a meta- a thalamus – do </a:t>
            </a:r>
            <a:r>
              <a:rPr lang="cs-CZ" altLang="cs-CZ" sz="1200" b="1" dirty="0" err="1">
                <a:cs typeface="Arial" panose="020B0604020202020204" pitchFamily="34" charset="0"/>
              </a:rPr>
              <a:t>capsula</a:t>
            </a:r>
            <a:r>
              <a:rPr lang="cs-CZ" altLang="cs-CZ" sz="1200" b="1" dirty="0">
                <a:cs typeface="Arial" panose="020B0604020202020204" pitchFamily="34" charset="0"/>
              </a:rPr>
              <a:t> interna do kůry mozkové – do </a:t>
            </a:r>
            <a:r>
              <a:rPr lang="cs-CZ" altLang="cs-CZ" sz="1200" b="1" dirty="0" err="1">
                <a:cs typeface="Arial" panose="020B0604020202020204" pitchFamily="34" charset="0"/>
              </a:rPr>
              <a:t>lobus</a:t>
            </a:r>
            <a:r>
              <a:rPr lang="cs-CZ" altLang="cs-CZ" sz="1200" b="1" dirty="0">
                <a:cs typeface="Arial" panose="020B0604020202020204" pitchFamily="34" charset="0"/>
              </a:rPr>
              <a:t> </a:t>
            </a:r>
            <a:r>
              <a:rPr lang="cs-CZ" altLang="cs-CZ" sz="1200" b="1" dirty="0" err="1">
                <a:cs typeface="Arial" panose="020B0604020202020204" pitchFamily="34" charset="0"/>
              </a:rPr>
              <a:t>temporalis</a:t>
            </a:r>
            <a:r>
              <a:rPr lang="cs-CZ" altLang="cs-CZ" sz="1200" b="1" dirty="0">
                <a:cs typeface="Arial" panose="020B0604020202020204" pitchFamily="34" charset="0"/>
              </a:rPr>
              <a:t> area 41,42 a </a:t>
            </a:r>
            <a:r>
              <a:rPr lang="cs-CZ" altLang="cs-CZ" sz="1200" b="1" dirty="0" err="1">
                <a:cs typeface="Arial" panose="020B0604020202020204" pitchFamily="34" charset="0"/>
              </a:rPr>
              <a:t>lobulus</a:t>
            </a:r>
            <a:r>
              <a:rPr lang="cs-CZ" altLang="cs-CZ" sz="1200" b="1" dirty="0">
                <a:cs typeface="Arial" panose="020B0604020202020204" pitchFamily="34" charset="0"/>
              </a:rPr>
              <a:t> </a:t>
            </a:r>
            <a:r>
              <a:rPr lang="cs-CZ" altLang="cs-CZ" sz="1200" b="1" dirty="0" err="1">
                <a:cs typeface="Arial" panose="020B0604020202020204" pitchFamily="34" charset="0"/>
              </a:rPr>
              <a:t>parietalis</a:t>
            </a:r>
            <a:r>
              <a:rPr lang="cs-CZ" altLang="cs-CZ" sz="1200" b="1" dirty="0">
                <a:cs typeface="Arial" panose="020B0604020202020204" pitchFamily="34" charset="0"/>
              </a:rPr>
              <a:t> </a:t>
            </a:r>
            <a:r>
              <a:rPr lang="cs-CZ" altLang="cs-CZ" sz="1200" b="1" dirty="0" err="1">
                <a:cs typeface="Arial" panose="020B0604020202020204" pitchFamily="34" charset="0"/>
              </a:rPr>
              <a:t>inferior</a:t>
            </a:r>
            <a:r>
              <a:rPr lang="cs-CZ" altLang="cs-CZ" sz="1200" b="1" dirty="0">
                <a:cs typeface="Arial" panose="020B0604020202020204" pitchFamily="34" charset="0"/>
              </a:rPr>
              <a:t> </a:t>
            </a:r>
            <a:endParaRPr lang="cs-CZ" altLang="cs-CZ" sz="1200" b="1" dirty="0">
              <a:latin typeface="Times New Roman" panose="02020603050405020304" pitchFamily="18" charset="0"/>
            </a:endParaRPr>
          </a:p>
        </p:txBody>
      </p:sp>
      <p:cxnSp>
        <p:nvCxnSpPr>
          <p:cNvPr id="10" name="Přímá spojnice 9"/>
          <p:cNvCxnSpPr/>
          <p:nvPr/>
        </p:nvCxnSpPr>
        <p:spPr>
          <a:xfrm flipV="1">
            <a:off x="1076664" y="4756718"/>
            <a:ext cx="1686296" cy="273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 flipH="1">
            <a:off x="1907938" y="4022400"/>
            <a:ext cx="11874" cy="14441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ovéPole 22"/>
          <p:cNvSpPr txBox="1"/>
          <p:nvPr/>
        </p:nvSpPr>
        <p:spPr>
          <a:xfrm>
            <a:off x="1104810" y="4850242"/>
            <a:ext cx="15564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rgbClr val="002060"/>
                </a:solidFill>
              </a:rPr>
              <a:t>VIII. </a:t>
            </a:r>
            <a:r>
              <a:rPr lang="cs-CZ" sz="1400" b="1" dirty="0" err="1">
                <a:solidFill>
                  <a:srgbClr val="002060"/>
                </a:solidFill>
              </a:rPr>
              <a:t>cochl</a:t>
            </a:r>
            <a:r>
              <a:rPr lang="cs-CZ" sz="14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1822638" y="4592119"/>
            <a:ext cx="876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solidFill>
                  <a:srgbClr val="002060"/>
                </a:solidFill>
              </a:rPr>
              <a:t>VIII. vest.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-669709" y="5775132"/>
            <a:ext cx="58014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                             </a:t>
            </a:r>
            <a:r>
              <a:rPr lang="cs-CZ" sz="1600" dirty="0"/>
              <a:t>Dno fundus </a:t>
            </a:r>
            <a:r>
              <a:rPr lang="cs-CZ" sz="1600" dirty="0" err="1"/>
              <a:t>acusticus</a:t>
            </a:r>
            <a:r>
              <a:rPr lang="cs-CZ" sz="1600" dirty="0"/>
              <a:t> </a:t>
            </a:r>
            <a:r>
              <a:rPr lang="cs-CZ" sz="1600" dirty="0" err="1"/>
              <a:t>internus</a:t>
            </a:r>
            <a:r>
              <a:rPr lang="cs-CZ" sz="1600" dirty="0"/>
              <a:t> </a:t>
            </a:r>
            <a:r>
              <a:rPr lang="cs-CZ" sz="1200" dirty="0"/>
              <a:t>(pohled do </a:t>
            </a:r>
            <a:r>
              <a:rPr lang="cs-CZ" sz="1200" dirty="0" err="1"/>
              <a:t>porus</a:t>
            </a:r>
            <a:r>
              <a:rPr lang="cs-CZ" sz="1200" dirty="0"/>
              <a:t> </a:t>
            </a:r>
            <a:r>
              <a:rPr lang="cs-CZ" sz="1200" dirty="0" err="1"/>
              <a:t>acusticus</a:t>
            </a:r>
            <a:r>
              <a:rPr lang="cs-CZ" sz="1200" dirty="0"/>
              <a:t> </a:t>
            </a:r>
            <a:r>
              <a:rPr lang="cs-CZ" sz="1200" dirty="0" err="1"/>
              <a:t>dx</a:t>
            </a:r>
            <a:r>
              <a:rPr lang="cs-CZ" sz="1200" dirty="0"/>
              <a:t>)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104810" y="4306336"/>
            <a:ext cx="9864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solidFill>
                  <a:srgbClr val="FF3399"/>
                </a:solidFill>
              </a:rPr>
              <a:t>VII. </a:t>
            </a:r>
            <a:r>
              <a:rPr lang="cs-CZ" sz="1400" b="1" dirty="0" err="1">
                <a:solidFill>
                  <a:srgbClr val="FF3399"/>
                </a:solidFill>
              </a:rPr>
              <a:t>facialis</a:t>
            </a:r>
            <a:endParaRPr lang="cs-CZ" sz="1400" b="1" dirty="0">
              <a:solidFill>
                <a:srgbClr val="FF3399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31697" y="6398895"/>
            <a:ext cx="66951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Patologické procesy (záněty, hluk): až hluchota, závratě, nystagmus, poruchy stoje a chůze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531697" y="6113686"/>
            <a:ext cx="2192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FLM- </a:t>
            </a:r>
            <a:r>
              <a:rPr lang="cs-CZ" sz="1400" dirty="0" err="1"/>
              <a:t>fasciculus</a:t>
            </a:r>
            <a:r>
              <a:rPr lang="cs-CZ" sz="1400" dirty="0"/>
              <a:t> lg. </a:t>
            </a:r>
            <a:r>
              <a:rPr lang="cs-CZ" sz="1400" dirty="0" err="1"/>
              <a:t>medialis</a:t>
            </a:r>
            <a:r>
              <a:rPr lang="cs-CZ" sz="1400" dirty="0"/>
              <a:t> </a:t>
            </a:r>
          </a:p>
        </p:txBody>
      </p:sp>
      <p:graphicFrame>
        <p:nvGraphicFramePr>
          <p:cNvPr id="1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7064153"/>
              </p:ext>
            </p:extLst>
          </p:nvPr>
        </p:nvGraphicFramePr>
        <p:xfrm>
          <a:off x="5963025" y="3364807"/>
          <a:ext cx="1488333" cy="23424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3" imgW="4401164" imgH="3801006" progId="Paint.Picture">
                  <p:embed/>
                </p:oleObj>
              </mc:Choice>
              <mc:Fallback>
                <p:oleObj name="Rastrový obrázek" r:id="rId3" imgW="4401164" imgH="380100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4644" r="21927" b="2632"/>
                      <a:stretch>
                        <a:fillRect/>
                      </a:stretch>
                    </p:blipFill>
                    <p:spPr bwMode="auto">
                      <a:xfrm>
                        <a:off x="5963025" y="3364807"/>
                        <a:ext cx="1488333" cy="23424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4" descr="obr3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332" y="3873283"/>
            <a:ext cx="3286668" cy="205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9" b="1659"/>
          <a:stretch>
            <a:fillRect/>
          </a:stretch>
        </p:blipFill>
        <p:spPr bwMode="auto">
          <a:xfrm>
            <a:off x="7570532" y="3456533"/>
            <a:ext cx="1476469" cy="2158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57694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ál 1"/>
          <p:cNvSpPr/>
          <p:nvPr/>
        </p:nvSpPr>
        <p:spPr>
          <a:xfrm>
            <a:off x="7132421" y="3549869"/>
            <a:ext cx="1860331" cy="9144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vál 2"/>
          <p:cNvSpPr/>
          <p:nvPr/>
        </p:nvSpPr>
        <p:spPr>
          <a:xfrm>
            <a:off x="7048339" y="2239438"/>
            <a:ext cx="1860331" cy="9144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2829909" y="2711669"/>
            <a:ext cx="2041635" cy="9144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ggl</a:t>
            </a:r>
            <a:r>
              <a:rPr lang="cs-CZ" dirty="0"/>
              <a:t>. </a:t>
            </a:r>
            <a:r>
              <a:rPr lang="cs-CZ" dirty="0" err="1"/>
              <a:t>ciliare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488731" y="2979683"/>
            <a:ext cx="651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III. </a:t>
            </a:r>
          </a:p>
        </p:txBody>
      </p:sp>
      <p:cxnSp>
        <p:nvCxnSpPr>
          <p:cNvPr id="7" name="Přímá spojnice se šipkou 6"/>
          <p:cNvCxnSpPr/>
          <p:nvPr/>
        </p:nvCxnSpPr>
        <p:spPr>
          <a:xfrm flipV="1">
            <a:off x="1340069" y="3176752"/>
            <a:ext cx="1190297" cy="788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V="1">
            <a:off x="5171087" y="2806262"/>
            <a:ext cx="1702679" cy="37049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>
            <a:off x="5265683" y="3436883"/>
            <a:ext cx="1782656" cy="57018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7378262" y="2527003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m. </a:t>
            </a:r>
            <a:r>
              <a:rPr lang="cs-CZ" dirty="0" err="1"/>
              <a:t>ciliaris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7096904" y="3837792"/>
            <a:ext cx="19313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m. </a:t>
            </a:r>
            <a:r>
              <a:rPr lang="cs-CZ" sz="1600" dirty="0" err="1"/>
              <a:t>sphincter</a:t>
            </a:r>
            <a:r>
              <a:rPr lang="cs-CZ" sz="1600" dirty="0"/>
              <a:t> </a:t>
            </a:r>
            <a:r>
              <a:rPr lang="cs-CZ" sz="1600" dirty="0" err="1"/>
              <a:t>pupillae</a:t>
            </a:r>
            <a:endParaRPr lang="cs-CZ" sz="1600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5171087" y="3145955"/>
            <a:ext cx="13004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/>
              <a:t>nn</a:t>
            </a:r>
            <a:r>
              <a:rPr lang="cs-CZ" sz="1200" dirty="0"/>
              <a:t>. </a:t>
            </a:r>
            <a:r>
              <a:rPr lang="cs-CZ" sz="1200" dirty="0" err="1"/>
              <a:t>ciliares</a:t>
            </a:r>
            <a:r>
              <a:rPr lang="cs-CZ" sz="1200" dirty="0"/>
              <a:t> </a:t>
            </a:r>
            <a:r>
              <a:rPr lang="cs-CZ" sz="1200" dirty="0" err="1"/>
              <a:t>breves</a:t>
            </a:r>
            <a:endParaRPr lang="cs-CZ" sz="12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814301" y="2896335"/>
            <a:ext cx="20030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neurity z </a:t>
            </a:r>
            <a:r>
              <a:rPr lang="cs-CZ" sz="1200" dirty="0" err="1"/>
              <a:t>ncl</a:t>
            </a:r>
            <a:r>
              <a:rPr lang="cs-CZ" sz="1200" dirty="0"/>
              <a:t>. </a:t>
            </a:r>
            <a:r>
              <a:rPr lang="cs-CZ" sz="1200" dirty="0" err="1"/>
              <a:t>originis</a:t>
            </a:r>
            <a:r>
              <a:rPr lang="cs-CZ" sz="1200" dirty="0"/>
              <a:t> dorsalis</a:t>
            </a:r>
          </a:p>
        </p:txBody>
      </p:sp>
    </p:spTree>
    <p:extLst>
      <p:ext uri="{BB962C8B-B14F-4D97-AF65-F5344CB8AC3E}">
        <p14:creationId xmlns:p14="http://schemas.microsoft.com/office/powerpoint/2010/main" val="1023981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can009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862915" cy="1963271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79"/>
          <a:stretch/>
        </p:blipFill>
        <p:spPr>
          <a:xfrm>
            <a:off x="8616832" y="1963270"/>
            <a:ext cx="3575168" cy="397780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558705" y="119860"/>
            <a:ext cx="863329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C00000"/>
                </a:solidFill>
              </a:rPr>
              <a:t>N. </a:t>
            </a:r>
            <a:r>
              <a:rPr lang="cs-CZ" sz="3600" b="1" dirty="0" err="1">
                <a:solidFill>
                  <a:srgbClr val="C00000"/>
                </a:solidFill>
              </a:rPr>
              <a:t>facialis</a:t>
            </a:r>
            <a:r>
              <a:rPr lang="cs-CZ" sz="3600" b="1" dirty="0">
                <a:solidFill>
                  <a:srgbClr val="C00000"/>
                </a:solidFill>
              </a:rPr>
              <a:t> </a:t>
            </a:r>
            <a:r>
              <a:rPr lang="cs-CZ" sz="2000" b="1" dirty="0">
                <a:solidFill>
                  <a:srgbClr val="C00000"/>
                </a:solidFill>
              </a:rPr>
              <a:t>(CN VII)</a:t>
            </a:r>
          </a:p>
          <a:p>
            <a:r>
              <a:rPr lang="cs-CZ" sz="1600" dirty="0"/>
              <a:t>výstup z mozkového kmene </a:t>
            </a:r>
            <a:r>
              <a:rPr lang="cs-CZ" sz="1600" b="1" dirty="0"/>
              <a:t>v rýze </a:t>
            </a:r>
            <a:r>
              <a:rPr lang="cs-CZ" sz="1600" dirty="0"/>
              <a:t>mezi </a:t>
            </a:r>
            <a:r>
              <a:rPr lang="cs-CZ" sz="1600" dirty="0" err="1"/>
              <a:t>medulla</a:t>
            </a:r>
            <a:r>
              <a:rPr lang="cs-CZ" sz="1600" dirty="0"/>
              <a:t> </a:t>
            </a:r>
            <a:r>
              <a:rPr lang="cs-CZ" sz="1600" dirty="0" err="1"/>
              <a:t>oblongata</a:t>
            </a:r>
            <a:r>
              <a:rPr lang="cs-CZ" sz="1600" dirty="0"/>
              <a:t> a pons </a:t>
            </a:r>
            <a:r>
              <a:rPr lang="cs-CZ" sz="1600" dirty="0" err="1"/>
              <a:t>Varoli</a:t>
            </a:r>
            <a:r>
              <a:rPr lang="cs-CZ" sz="1600" dirty="0"/>
              <a:t>, laterálně od výstupu CN VI,</a:t>
            </a:r>
          </a:p>
          <a:p>
            <a:r>
              <a:rPr lang="cs-CZ" sz="1600" dirty="0"/>
              <a:t>pak do </a:t>
            </a:r>
            <a:r>
              <a:rPr lang="cs-CZ" sz="1600" dirty="0" err="1"/>
              <a:t>meatus</a:t>
            </a:r>
            <a:r>
              <a:rPr lang="cs-CZ" sz="1600" dirty="0"/>
              <a:t> </a:t>
            </a:r>
            <a:r>
              <a:rPr lang="cs-CZ" sz="1600" dirty="0" err="1"/>
              <a:t>acusticus</a:t>
            </a:r>
            <a:r>
              <a:rPr lang="cs-CZ" sz="1600" dirty="0"/>
              <a:t> </a:t>
            </a:r>
            <a:r>
              <a:rPr lang="cs-CZ" sz="1600" dirty="0" err="1"/>
              <a:t>internus</a:t>
            </a:r>
            <a:r>
              <a:rPr lang="cs-CZ" sz="1600" dirty="0"/>
              <a:t>, do </a:t>
            </a:r>
            <a:r>
              <a:rPr lang="cs-CZ" sz="1600" b="1" dirty="0" err="1"/>
              <a:t>canalis</a:t>
            </a:r>
            <a:r>
              <a:rPr lang="cs-CZ" sz="1600" b="1" dirty="0"/>
              <a:t> n. </a:t>
            </a:r>
            <a:r>
              <a:rPr lang="cs-CZ" sz="1600" b="1" dirty="0" err="1"/>
              <a:t>facialis</a:t>
            </a:r>
            <a:r>
              <a:rPr lang="cs-CZ" sz="1600" dirty="0"/>
              <a:t>, skrze </a:t>
            </a:r>
            <a:r>
              <a:rPr lang="cs-CZ" sz="1600" b="1" dirty="0" err="1"/>
              <a:t>foramen</a:t>
            </a:r>
            <a:r>
              <a:rPr lang="cs-CZ" sz="1600" b="1" dirty="0"/>
              <a:t> </a:t>
            </a:r>
            <a:r>
              <a:rPr lang="cs-CZ" sz="1600" b="1" dirty="0" err="1"/>
              <a:t>stylomastoideum</a:t>
            </a:r>
            <a:r>
              <a:rPr lang="cs-CZ" sz="1600" dirty="0"/>
              <a:t> ven z lebky, </a:t>
            </a:r>
          </a:p>
          <a:p>
            <a:r>
              <a:rPr lang="cs-CZ" sz="1600" dirty="0"/>
              <a:t>v </a:t>
            </a:r>
            <a:r>
              <a:rPr lang="cs-CZ" sz="1600" dirty="0" err="1"/>
              <a:t>gl</a:t>
            </a:r>
            <a:r>
              <a:rPr lang="cs-CZ" sz="1600" dirty="0"/>
              <a:t>. </a:t>
            </a:r>
            <a:r>
              <a:rPr lang="cs-CZ" sz="1600" dirty="0" err="1"/>
              <a:t>parotis</a:t>
            </a:r>
            <a:r>
              <a:rPr lang="cs-CZ" sz="1600" dirty="0"/>
              <a:t> tvoří jeho větve </a:t>
            </a:r>
            <a:r>
              <a:rPr lang="cs-CZ" sz="1600" b="1" dirty="0"/>
              <a:t>plexus </a:t>
            </a:r>
            <a:r>
              <a:rPr lang="cs-CZ" sz="1600" b="1" dirty="0" err="1"/>
              <a:t>parotideus</a:t>
            </a:r>
            <a:r>
              <a:rPr lang="cs-CZ" sz="1600" b="1" dirty="0"/>
              <a:t> </a:t>
            </a:r>
            <a:r>
              <a:rPr lang="cs-CZ" sz="1600" dirty="0"/>
              <a:t>pro mimické svaly </a:t>
            </a:r>
            <a:endParaRPr lang="cs-CZ" sz="1600" dirty="0">
              <a:solidFill>
                <a:srgbClr val="FF0000"/>
              </a:solidFill>
            </a:endParaRPr>
          </a:p>
          <a:p>
            <a:endParaRPr lang="cs-CZ" sz="1400" dirty="0"/>
          </a:p>
        </p:txBody>
      </p:sp>
      <p:pic>
        <p:nvPicPr>
          <p:cNvPr id="10" name="Picture 5" descr="nVI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775" y="0"/>
            <a:ext cx="1597929" cy="208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-46016" y="2554520"/>
            <a:ext cx="846492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Jádra:</a:t>
            </a:r>
          </a:p>
          <a:p>
            <a:r>
              <a:rPr lang="cs-CZ" sz="2400" b="1" dirty="0">
                <a:solidFill>
                  <a:srgbClr val="FF66CC"/>
                </a:solidFill>
              </a:rPr>
              <a:t>Zóna </a:t>
            </a:r>
            <a:r>
              <a:rPr lang="cs-CZ" sz="2400" b="1" dirty="0" err="1">
                <a:solidFill>
                  <a:srgbClr val="FF66CC"/>
                </a:solidFill>
              </a:rPr>
              <a:t>branchiomotorická</a:t>
            </a:r>
            <a:r>
              <a:rPr lang="cs-CZ" sz="1600" b="1" dirty="0">
                <a:solidFill>
                  <a:srgbClr val="FF66CC"/>
                </a:solidFill>
              </a:rPr>
              <a:t> </a:t>
            </a:r>
            <a:r>
              <a:rPr lang="cs-CZ" sz="1600" dirty="0"/>
              <a:t>(motorická jádra zejména pro mimické svaly) – </a:t>
            </a:r>
            <a:r>
              <a:rPr lang="cs-CZ" sz="1600" b="1" dirty="0" err="1">
                <a:solidFill>
                  <a:srgbClr val="FF3399"/>
                </a:solidFill>
              </a:rPr>
              <a:t>ncl</a:t>
            </a:r>
            <a:r>
              <a:rPr lang="cs-CZ" sz="1600" b="1" dirty="0">
                <a:solidFill>
                  <a:srgbClr val="FF3399"/>
                </a:solidFill>
              </a:rPr>
              <a:t>. </a:t>
            </a:r>
            <a:r>
              <a:rPr lang="cs-CZ" sz="1600" b="1" dirty="0" err="1">
                <a:solidFill>
                  <a:srgbClr val="FF3399"/>
                </a:solidFill>
              </a:rPr>
              <a:t>originis</a:t>
            </a:r>
            <a:endParaRPr lang="cs-CZ" sz="1600" b="1" dirty="0">
              <a:solidFill>
                <a:srgbClr val="FF3399"/>
              </a:solidFill>
            </a:endParaRPr>
          </a:p>
          <a:p>
            <a:endParaRPr lang="cs-CZ" sz="1600" b="1" dirty="0">
              <a:solidFill>
                <a:srgbClr val="FF0000"/>
              </a:solidFill>
            </a:endParaRPr>
          </a:p>
          <a:p>
            <a:r>
              <a:rPr lang="cs-CZ" sz="2400" b="1" dirty="0">
                <a:solidFill>
                  <a:srgbClr val="00B050"/>
                </a:solidFill>
              </a:rPr>
              <a:t>Zóna </a:t>
            </a:r>
            <a:r>
              <a:rPr lang="cs-CZ" sz="2400" b="1" dirty="0" err="1">
                <a:solidFill>
                  <a:srgbClr val="00B050"/>
                </a:solidFill>
              </a:rPr>
              <a:t>visceromotorická</a:t>
            </a:r>
            <a:r>
              <a:rPr lang="cs-CZ" sz="2400" b="1" dirty="0">
                <a:solidFill>
                  <a:srgbClr val="00B050"/>
                </a:solidFill>
              </a:rPr>
              <a:t> </a:t>
            </a:r>
            <a:r>
              <a:rPr lang="cs-CZ" sz="1600" dirty="0"/>
              <a:t>(</a:t>
            </a:r>
            <a:r>
              <a:rPr lang="cs-CZ" sz="1600" b="1" dirty="0" err="1"/>
              <a:t>ncl</a:t>
            </a:r>
            <a:r>
              <a:rPr lang="cs-CZ" sz="1600" b="1" dirty="0"/>
              <a:t>. </a:t>
            </a:r>
            <a:r>
              <a:rPr lang="cs-CZ" sz="1600" b="1" dirty="0" err="1"/>
              <a:t>originis</a:t>
            </a:r>
            <a:r>
              <a:rPr lang="cs-CZ" sz="1600" b="1" dirty="0"/>
              <a:t> dorsalis </a:t>
            </a:r>
            <a:r>
              <a:rPr lang="cs-CZ" sz="1600" dirty="0"/>
              <a:t>=</a:t>
            </a:r>
            <a:r>
              <a:rPr lang="cs-CZ" sz="1600" b="1" dirty="0" err="1">
                <a:solidFill>
                  <a:srgbClr val="00B050"/>
                </a:solidFill>
              </a:rPr>
              <a:t>ncl</a:t>
            </a:r>
            <a:r>
              <a:rPr lang="cs-CZ" sz="1600" b="1" dirty="0">
                <a:solidFill>
                  <a:srgbClr val="00B050"/>
                </a:solidFill>
              </a:rPr>
              <a:t>. </a:t>
            </a:r>
            <a:r>
              <a:rPr lang="cs-CZ" sz="1600" b="1" dirty="0" err="1">
                <a:solidFill>
                  <a:srgbClr val="00B050"/>
                </a:solidFill>
              </a:rPr>
              <a:t>salivatorius</a:t>
            </a:r>
            <a:r>
              <a:rPr lang="cs-CZ" sz="1600" b="1" dirty="0">
                <a:solidFill>
                  <a:srgbClr val="00B050"/>
                </a:solidFill>
              </a:rPr>
              <a:t> superior </a:t>
            </a:r>
            <a:r>
              <a:rPr lang="cs-CZ" sz="1600" dirty="0"/>
              <a:t>pro slinné žlázy </a:t>
            </a:r>
            <a:r>
              <a:rPr lang="cs-CZ" sz="1600" u="sng" dirty="0"/>
              <a:t>s výjimkou </a:t>
            </a:r>
            <a:r>
              <a:rPr lang="cs-CZ" sz="1600" dirty="0" err="1"/>
              <a:t>gl</a:t>
            </a:r>
            <a:r>
              <a:rPr lang="cs-CZ" sz="1600" dirty="0"/>
              <a:t>. </a:t>
            </a:r>
            <a:r>
              <a:rPr lang="cs-CZ" sz="1600" dirty="0" err="1"/>
              <a:t>parotis</a:t>
            </a:r>
            <a:r>
              <a:rPr lang="cs-CZ" sz="1600" dirty="0"/>
              <a:t>, dále pro slznou žlázu, nosní žlázky, přepojovací ganglia </a:t>
            </a:r>
            <a:r>
              <a:rPr lang="cs-CZ" sz="1600" dirty="0" err="1">
                <a:solidFill>
                  <a:srgbClr val="00B050"/>
                </a:solidFill>
              </a:rPr>
              <a:t>pterygopalatinum</a:t>
            </a:r>
            <a:r>
              <a:rPr lang="cs-CZ" sz="1600" dirty="0"/>
              <a:t> a </a:t>
            </a:r>
            <a:r>
              <a:rPr lang="cs-CZ" sz="1600" dirty="0" err="1">
                <a:solidFill>
                  <a:srgbClr val="00B050"/>
                </a:solidFill>
              </a:rPr>
              <a:t>submandibulare</a:t>
            </a:r>
            <a:r>
              <a:rPr lang="cs-CZ" sz="1600" dirty="0"/>
              <a:t>)</a:t>
            </a:r>
          </a:p>
          <a:p>
            <a:endParaRPr lang="cs-CZ" sz="1600" dirty="0"/>
          </a:p>
          <a:p>
            <a:r>
              <a:rPr lang="cs-CZ" sz="2400" b="1" dirty="0" err="1">
                <a:solidFill>
                  <a:srgbClr val="00B0F0"/>
                </a:solidFill>
              </a:rPr>
              <a:t>Somatosenzorická</a:t>
            </a:r>
            <a:r>
              <a:rPr lang="cs-CZ" sz="2400" dirty="0">
                <a:solidFill>
                  <a:srgbClr val="00B0F0"/>
                </a:solidFill>
              </a:rPr>
              <a:t> </a:t>
            </a:r>
            <a:r>
              <a:rPr lang="cs-CZ" sz="1600" dirty="0"/>
              <a:t>– </a:t>
            </a:r>
            <a:r>
              <a:rPr lang="cs-CZ" sz="1600" dirty="0" err="1"/>
              <a:t>pseudounipolární</a:t>
            </a:r>
            <a:r>
              <a:rPr lang="cs-CZ" sz="1600" dirty="0"/>
              <a:t> buňky v </a:t>
            </a:r>
            <a:r>
              <a:rPr lang="cs-CZ" sz="1600" b="1" dirty="0" err="1"/>
              <a:t>ggl</a:t>
            </a:r>
            <a:r>
              <a:rPr lang="cs-CZ" sz="1600" b="1" dirty="0"/>
              <a:t>. </a:t>
            </a:r>
            <a:r>
              <a:rPr lang="cs-CZ" sz="1600" b="1" dirty="0" err="1"/>
              <a:t>geniculi</a:t>
            </a:r>
            <a:r>
              <a:rPr lang="cs-CZ" sz="1600" b="1" dirty="0"/>
              <a:t> </a:t>
            </a:r>
            <a:r>
              <a:rPr lang="cs-CZ" sz="1600" dirty="0"/>
              <a:t>(na rozhraní I. a II. úseku </a:t>
            </a:r>
            <a:r>
              <a:rPr lang="cs-CZ" sz="1600" dirty="0" err="1"/>
              <a:t>canalis</a:t>
            </a:r>
            <a:r>
              <a:rPr lang="cs-CZ" sz="1600" dirty="0"/>
              <a:t> n. </a:t>
            </a:r>
            <a:r>
              <a:rPr lang="cs-CZ" sz="1600" dirty="0" err="1"/>
              <a:t>facialis</a:t>
            </a:r>
            <a:r>
              <a:rPr lang="cs-CZ" sz="1600" dirty="0"/>
              <a:t>) – pro kůži boltce ušního</a:t>
            </a:r>
          </a:p>
          <a:p>
            <a:endParaRPr lang="cs-CZ" sz="1600" dirty="0"/>
          </a:p>
          <a:p>
            <a:r>
              <a:rPr lang="cs-CZ" sz="2000" b="1" dirty="0" err="1">
                <a:solidFill>
                  <a:srgbClr val="0070C0"/>
                </a:solidFill>
              </a:rPr>
              <a:t>Viscerosenzorická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dirty="0">
                <a:solidFill>
                  <a:srgbClr val="0070C0"/>
                </a:solidFill>
              </a:rPr>
              <a:t>– </a:t>
            </a:r>
            <a:r>
              <a:rPr lang="cs-CZ" sz="1600" dirty="0"/>
              <a:t>chuťové informace přicházejí z předních 2/3 jazyka</a:t>
            </a:r>
          </a:p>
          <a:p>
            <a:endParaRPr lang="cs-CZ" sz="1400" dirty="0"/>
          </a:p>
          <a:p>
            <a:endParaRPr lang="cs-CZ" sz="1200" dirty="0"/>
          </a:p>
          <a:p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631150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Scan00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3"/>
          <a:stretch>
            <a:fillRect/>
          </a:stretch>
        </p:blipFill>
        <p:spPr bwMode="auto">
          <a:xfrm>
            <a:off x="3169156" y="139278"/>
            <a:ext cx="7965876" cy="6364761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91" y="1817321"/>
            <a:ext cx="2233612" cy="3290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Skupina 7"/>
          <p:cNvGrpSpPr/>
          <p:nvPr/>
        </p:nvGrpSpPr>
        <p:grpSpPr>
          <a:xfrm>
            <a:off x="1542313" y="2176984"/>
            <a:ext cx="562567" cy="669911"/>
            <a:chOff x="1179871" y="3849330"/>
            <a:chExt cx="530942" cy="678426"/>
          </a:xfrm>
          <a:solidFill>
            <a:srgbClr val="FF0000"/>
          </a:solidFill>
        </p:grpSpPr>
        <p:sp>
          <p:nvSpPr>
            <p:cNvPr id="3" name="Ovál 2"/>
            <p:cNvSpPr/>
            <p:nvPr/>
          </p:nvSpPr>
          <p:spPr>
            <a:xfrm>
              <a:off x="1536863" y="4321278"/>
              <a:ext cx="173950" cy="206478"/>
            </a:xfrm>
            <a:prstGeom prst="ellipse">
              <a:avLst/>
            </a:prstGeom>
            <a:solidFill>
              <a:srgbClr val="FF33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vál 4"/>
            <p:cNvSpPr/>
            <p:nvPr/>
          </p:nvSpPr>
          <p:spPr>
            <a:xfrm>
              <a:off x="1179871" y="3849330"/>
              <a:ext cx="88490" cy="7521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7" name="Ovál 6"/>
          <p:cNvSpPr/>
          <p:nvPr/>
        </p:nvSpPr>
        <p:spPr>
          <a:xfrm>
            <a:off x="1612576" y="2308860"/>
            <a:ext cx="45719" cy="45719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185502" y="1197997"/>
            <a:ext cx="2812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Uložení jader CN VII v pontu</a:t>
            </a:r>
          </a:p>
        </p:txBody>
      </p:sp>
    </p:spTree>
    <p:extLst>
      <p:ext uri="{BB962C8B-B14F-4D97-AF65-F5344CB8AC3E}">
        <p14:creationId xmlns:p14="http://schemas.microsoft.com/office/powerpoint/2010/main" val="3678564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n-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4" y="689544"/>
            <a:ext cx="4096512" cy="507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370" y="2537238"/>
            <a:ext cx="3962400" cy="322897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Přímá spojnice 5"/>
          <p:cNvCxnSpPr/>
          <p:nvPr/>
        </p:nvCxnSpPr>
        <p:spPr>
          <a:xfrm flipH="1" flipV="1">
            <a:off x="7786116" y="4599432"/>
            <a:ext cx="251460" cy="2287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 flipV="1">
            <a:off x="7836408" y="4151725"/>
            <a:ext cx="804672" cy="4477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 flipH="1">
            <a:off x="8595360" y="4151725"/>
            <a:ext cx="45720" cy="135296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6682669" y="2003314"/>
            <a:ext cx="3144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Os </a:t>
            </a:r>
            <a:r>
              <a:rPr lang="cs-CZ" dirty="0" err="1"/>
              <a:t>temporale</a:t>
            </a:r>
            <a:r>
              <a:rPr lang="cs-CZ" dirty="0"/>
              <a:t> </a:t>
            </a:r>
            <a:r>
              <a:rPr lang="cs-CZ" dirty="0" err="1"/>
              <a:t>dx</a:t>
            </a:r>
            <a:r>
              <a:rPr lang="cs-CZ" dirty="0"/>
              <a:t> – </a:t>
            </a:r>
            <a:r>
              <a:rPr lang="cs-CZ" b="1" dirty="0" err="1"/>
              <a:t>canalis</a:t>
            </a:r>
            <a:r>
              <a:rPr lang="cs-CZ" b="1" dirty="0"/>
              <a:t> n. VII</a:t>
            </a:r>
          </a:p>
        </p:txBody>
      </p:sp>
    </p:spTree>
    <p:extLst>
      <p:ext uri="{BB962C8B-B14F-4D97-AF65-F5344CB8AC3E}">
        <p14:creationId xmlns:p14="http://schemas.microsoft.com/office/powerpoint/2010/main" val="3604111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4841" y="2454297"/>
            <a:ext cx="11708091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/>
              <a:t>Větve:</a:t>
            </a:r>
          </a:p>
          <a:p>
            <a:r>
              <a:rPr lang="cs-CZ" sz="2400" b="1" dirty="0">
                <a:solidFill>
                  <a:srgbClr val="FF66CC"/>
                </a:solidFill>
              </a:rPr>
              <a:t>1. Svalové větve</a:t>
            </a:r>
            <a:r>
              <a:rPr lang="cs-CZ" sz="2400" dirty="0">
                <a:solidFill>
                  <a:srgbClr val="FF66CC"/>
                </a:solidFill>
              </a:rPr>
              <a:t> </a:t>
            </a:r>
            <a:r>
              <a:rPr lang="cs-CZ" dirty="0"/>
              <a:t>(</a:t>
            </a:r>
            <a:r>
              <a:rPr lang="cs-CZ" b="1" u="sng" dirty="0"/>
              <a:t>pro mimické svaly</a:t>
            </a:r>
            <a:r>
              <a:rPr lang="cs-CZ" dirty="0"/>
              <a:t>) - </a:t>
            </a:r>
            <a:r>
              <a:rPr lang="cs-CZ" dirty="0">
                <a:solidFill>
                  <a:srgbClr val="FF3399"/>
                </a:solidFill>
              </a:rPr>
              <a:t>plexus </a:t>
            </a:r>
            <a:r>
              <a:rPr lang="cs-CZ" dirty="0" err="1">
                <a:solidFill>
                  <a:srgbClr val="FF3399"/>
                </a:solidFill>
              </a:rPr>
              <a:t>parotideus</a:t>
            </a:r>
            <a:r>
              <a:rPr lang="cs-CZ" dirty="0"/>
              <a:t>; </a:t>
            </a:r>
          </a:p>
          <a:p>
            <a:r>
              <a:rPr lang="cs-CZ" dirty="0">
                <a:solidFill>
                  <a:srgbClr val="FF3399"/>
                </a:solidFill>
              </a:rPr>
              <a:t>r. </a:t>
            </a:r>
            <a:r>
              <a:rPr lang="cs-CZ" dirty="0" err="1">
                <a:solidFill>
                  <a:srgbClr val="FF3399"/>
                </a:solidFill>
              </a:rPr>
              <a:t>colli</a:t>
            </a:r>
            <a:r>
              <a:rPr lang="cs-CZ" dirty="0">
                <a:solidFill>
                  <a:srgbClr val="FF3399"/>
                </a:solidFill>
              </a:rPr>
              <a:t> </a:t>
            </a:r>
            <a:r>
              <a:rPr lang="cs-CZ" dirty="0"/>
              <a:t>pro m. </a:t>
            </a:r>
            <a:r>
              <a:rPr lang="cs-CZ" dirty="0" err="1"/>
              <a:t>platysma</a:t>
            </a:r>
            <a:r>
              <a:rPr lang="cs-CZ" dirty="0"/>
              <a:t>, dále svalové větve pro </a:t>
            </a:r>
            <a:r>
              <a:rPr lang="cs-CZ" dirty="0">
                <a:solidFill>
                  <a:srgbClr val="FF3399"/>
                </a:solidFill>
              </a:rPr>
              <a:t>m. </a:t>
            </a:r>
            <a:r>
              <a:rPr lang="cs-CZ" dirty="0" err="1">
                <a:solidFill>
                  <a:srgbClr val="FF3399"/>
                </a:solidFill>
              </a:rPr>
              <a:t>stylohyoideus</a:t>
            </a:r>
            <a:r>
              <a:rPr lang="cs-CZ" dirty="0">
                <a:solidFill>
                  <a:srgbClr val="FF3399"/>
                </a:solidFill>
              </a:rPr>
              <a:t> </a:t>
            </a:r>
            <a:r>
              <a:rPr lang="cs-CZ" dirty="0"/>
              <a:t>a </a:t>
            </a:r>
            <a:r>
              <a:rPr lang="cs-CZ" dirty="0">
                <a:solidFill>
                  <a:srgbClr val="FF3399"/>
                </a:solidFill>
              </a:rPr>
              <a:t>zadní bříško m. </a:t>
            </a:r>
            <a:r>
              <a:rPr lang="cs-CZ" dirty="0" err="1">
                <a:solidFill>
                  <a:srgbClr val="FF3399"/>
                </a:solidFill>
              </a:rPr>
              <a:t>digastricus</a:t>
            </a:r>
            <a:endParaRPr lang="cs-CZ" dirty="0">
              <a:solidFill>
                <a:srgbClr val="FF3399"/>
              </a:solidFill>
            </a:endParaRPr>
          </a:p>
          <a:p>
            <a:r>
              <a:rPr lang="cs-CZ" sz="2400" b="1" dirty="0">
                <a:solidFill>
                  <a:srgbClr val="FF66CC"/>
                </a:solidFill>
              </a:rPr>
              <a:t>     n. </a:t>
            </a:r>
            <a:r>
              <a:rPr lang="cs-CZ" sz="2400" b="1" dirty="0" err="1">
                <a:solidFill>
                  <a:srgbClr val="FF66CC"/>
                </a:solidFill>
              </a:rPr>
              <a:t>stapedius</a:t>
            </a:r>
            <a:r>
              <a:rPr lang="cs-CZ" sz="2400" b="1" dirty="0">
                <a:solidFill>
                  <a:srgbClr val="FF66CC"/>
                </a:solidFill>
              </a:rPr>
              <a:t> </a:t>
            </a:r>
            <a:r>
              <a:rPr lang="cs-CZ" dirty="0"/>
              <a:t>pro </a:t>
            </a:r>
            <a:r>
              <a:rPr lang="cs-CZ" dirty="0">
                <a:solidFill>
                  <a:srgbClr val="FF3399"/>
                </a:solidFill>
              </a:rPr>
              <a:t>m. </a:t>
            </a:r>
            <a:r>
              <a:rPr lang="cs-CZ" dirty="0" err="1">
                <a:solidFill>
                  <a:srgbClr val="FF3399"/>
                </a:solidFill>
              </a:rPr>
              <a:t>stapedius</a:t>
            </a:r>
            <a:r>
              <a:rPr lang="cs-CZ" dirty="0">
                <a:solidFill>
                  <a:srgbClr val="FF3399"/>
                </a:solidFill>
              </a:rPr>
              <a:t> </a:t>
            </a:r>
            <a:r>
              <a:rPr lang="cs-CZ" dirty="0"/>
              <a:t>ve středním uchu</a:t>
            </a:r>
            <a:endParaRPr lang="cs-CZ" sz="2400" b="1" dirty="0"/>
          </a:p>
          <a:p>
            <a:endParaRPr lang="cs-CZ" sz="2400" b="1" dirty="0">
              <a:solidFill>
                <a:srgbClr val="00B050"/>
              </a:solidFill>
            </a:endParaRPr>
          </a:p>
          <a:p>
            <a:r>
              <a:rPr lang="cs-CZ" sz="2400" b="1" dirty="0">
                <a:solidFill>
                  <a:srgbClr val="00B050"/>
                </a:solidFill>
              </a:rPr>
              <a:t>2. </a:t>
            </a:r>
            <a:r>
              <a:rPr lang="cs-CZ" sz="2400" b="1" dirty="0" err="1">
                <a:solidFill>
                  <a:srgbClr val="00B050"/>
                </a:solidFill>
              </a:rPr>
              <a:t>Visceromotorické</a:t>
            </a:r>
            <a:r>
              <a:rPr lang="cs-CZ" sz="2400" b="1" dirty="0">
                <a:solidFill>
                  <a:srgbClr val="00B050"/>
                </a:solidFill>
              </a:rPr>
              <a:t> </a:t>
            </a:r>
          </a:p>
          <a:p>
            <a:r>
              <a:rPr lang="cs-CZ" sz="2000" b="1" dirty="0"/>
              <a:t>a. </a:t>
            </a:r>
            <a:r>
              <a:rPr lang="cs-CZ" sz="2000" b="1" dirty="0">
                <a:solidFill>
                  <a:srgbClr val="00B050"/>
                </a:solidFill>
              </a:rPr>
              <a:t>n. </a:t>
            </a:r>
            <a:r>
              <a:rPr lang="cs-CZ" sz="2000" b="1" dirty="0" err="1">
                <a:solidFill>
                  <a:srgbClr val="00B050"/>
                </a:solidFill>
              </a:rPr>
              <a:t>petrosus</a:t>
            </a:r>
            <a:r>
              <a:rPr lang="cs-CZ" sz="2000" b="1" dirty="0">
                <a:solidFill>
                  <a:srgbClr val="00B050"/>
                </a:solidFill>
              </a:rPr>
              <a:t> major </a:t>
            </a:r>
            <a:r>
              <a:rPr lang="cs-CZ" sz="1600" dirty="0"/>
              <a:t>– přepojení v </a:t>
            </a:r>
            <a:r>
              <a:rPr lang="cs-CZ" sz="1600" b="1" dirty="0" err="1"/>
              <a:t>ggl</a:t>
            </a:r>
            <a:r>
              <a:rPr lang="cs-CZ" sz="1600" b="1" dirty="0"/>
              <a:t>. </a:t>
            </a:r>
            <a:r>
              <a:rPr lang="cs-CZ" sz="1600" b="1" dirty="0" err="1"/>
              <a:t>pterygopalatinum</a:t>
            </a:r>
            <a:r>
              <a:rPr lang="cs-CZ" sz="1600" b="1" dirty="0"/>
              <a:t> </a:t>
            </a:r>
            <a:r>
              <a:rPr lang="cs-CZ" sz="1600" dirty="0"/>
              <a:t>– vstup do n. </a:t>
            </a:r>
            <a:r>
              <a:rPr lang="cs-CZ" sz="1600" dirty="0" err="1"/>
              <a:t>zygomaticus</a:t>
            </a:r>
            <a:r>
              <a:rPr lang="cs-CZ" sz="1600" dirty="0"/>
              <a:t>, s n. </a:t>
            </a:r>
            <a:r>
              <a:rPr lang="cs-CZ" sz="1600" dirty="0" err="1"/>
              <a:t>lacrimalis</a:t>
            </a:r>
            <a:r>
              <a:rPr lang="cs-CZ" sz="1600" dirty="0"/>
              <a:t> do </a:t>
            </a:r>
            <a:r>
              <a:rPr lang="cs-CZ" sz="1600" b="1" u="sng" dirty="0" err="1"/>
              <a:t>glandula</a:t>
            </a:r>
            <a:r>
              <a:rPr lang="cs-CZ" sz="1600" b="1" u="sng" dirty="0"/>
              <a:t> </a:t>
            </a:r>
            <a:r>
              <a:rPr lang="cs-CZ" sz="1600" b="1" u="sng" dirty="0" err="1"/>
              <a:t>lacrimalis</a:t>
            </a:r>
            <a:endParaRPr lang="cs-CZ" sz="1600" b="1" u="sng" dirty="0"/>
          </a:p>
          <a:p>
            <a:r>
              <a:rPr lang="cs-CZ" sz="2000" b="1" dirty="0"/>
              <a:t>b. </a:t>
            </a:r>
            <a:r>
              <a:rPr lang="cs-CZ" sz="2000" b="1" dirty="0">
                <a:solidFill>
                  <a:srgbClr val="00B050"/>
                </a:solidFill>
              </a:rPr>
              <a:t>chorda </a:t>
            </a:r>
            <a:r>
              <a:rPr lang="cs-CZ" sz="2000" b="1" dirty="0" err="1">
                <a:solidFill>
                  <a:srgbClr val="00B050"/>
                </a:solidFill>
              </a:rPr>
              <a:t>tympani</a:t>
            </a:r>
            <a:r>
              <a:rPr lang="cs-CZ" sz="2000" b="1" dirty="0">
                <a:solidFill>
                  <a:srgbClr val="00B050"/>
                </a:solidFill>
              </a:rPr>
              <a:t> </a:t>
            </a:r>
            <a:r>
              <a:rPr lang="cs-CZ" sz="1600" b="1" dirty="0"/>
              <a:t>smíšená </a:t>
            </a:r>
            <a:r>
              <a:rPr lang="cs-CZ" sz="1600" dirty="0"/>
              <a:t>– výstup ve </a:t>
            </a:r>
            <a:r>
              <a:rPr lang="cs-CZ" sz="1600" dirty="0" err="1"/>
              <a:t>fissura</a:t>
            </a:r>
            <a:r>
              <a:rPr lang="cs-CZ" sz="1600" dirty="0"/>
              <a:t> </a:t>
            </a:r>
            <a:r>
              <a:rPr lang="cs-CZ" sz="1600" dirty="0" err="1"/>
              <a:t>petrotympanica</a:t>
            </a:r>
            <a:r>
              <a:rPr lang="cs-CZ" sz="1600" dirty="0"/>
              <a:t>, vstup do n. </a:t>
            </a:r>
            <a:r>
              <a:rPr lang="cs-CZ" sz="1600" dirty="0" err="1"/>
              <a:t>lingualis</a:t>
            </a:r>
            <a:r>
              <a:rPr lang="cs-CZ" sz="1600" dirty="0"/>
              <a:t> – přepojení v </a:t>
            </a:r>
            <a:r>
              <a:rPr lang="cs-CZ" sz="1600" b="1" dirty="0" err="1"/>
              <a:t>ggl</a:t>
            </a:r>
            <a:r>
              <a:rPr lang="cs-CZ" sz="1600" b="1" dirty="0"/>
              <a:t>. </a:t>
            </a:r>
            <a:r>
              <a:rPr lang="cs-CZ" sz="1600" b="1" dirty="0" err="1"/>
              <a:t>submandibulare</a:t>
            </a:r>
            <a:r>
              <a:rPr lang="cs-CZ" sz="1600" b="1" dirty="0"/>
              <a:t> </a:t>
            </a:r>
            <a:r>
              <a:rPr lang="cs-CZ" sz="1600" dirty="0"/>
              <a:t>– inervace </a:t>
            </a:r>
            <a:r>
              <a:rPr lang="cs-CZ" sz="1600" b="1" u="sng" dirty="0" err="1"/>
              <a:t>gl</a:t>
            </a:r>
            <a:r>
              <a:rPr lang="cs-CZ" sz="1600" b="1" u="sng" dirty="0"/>
              <a:t>. </a:t>
            </a:r>
            <a:r>
              <a:rPr lang="cs-CZ" sz="1600" b="1" u="sng" dirty="0" err="1"/>
              <a:t>submandibularis</a:t>
            </a:r>
            <a:r>
              <a:rPr lang="cs-CZ" sz="1600" b="1" u="sng" dirty="0"/>
              <a:t> a </a:t>
            </a:r>
            <a:r>
              <a:rPr lang="cs-CZ" sz="1600" b="1" u="sng" dirty="0" err="1"/>
              <a:t>sublingualis</a:t>
            </a:r>
            <a:endParaRPr lang="cs-CZ" sz="1600" b="1" u="sng" dirty="0"/>
          </a:p>
          <a:p>
            <a:endParaRPr lang="cs-CZ" sz="1600" dirty="0"/>
          </a:p>
          <a:p>
            <a:r>
              <a:rPr lang="cs-CZ" sz="2400" b="1" dirty="0">
                <a:solidFill>
                  <a:srgbClr val="0070C0"/>
                </a:solidFill>
              </a:rPr>
              <a:t>3. </a:t>
            </a:r>
            <a:r>
              <a:rPr lang="cs-CZ" sz="2400" b="1" dirty="0" err="1">
                <a:solidFill>
                  <a:srgbClr val="0070C0"/>
                </a:solidFill>
              </a:rPr>
              <a:t>Viscerosenzorické</a:t>
            </a:r>
            <a:r>
              <a:rPr lang="cs-CZ" sz="2400" b="1" dirty="0">
                <a:solidFill>
                  <a:srgbClr val="0070C0"/>
                </a:solidFill>
              </a:rPr>
              <a:t> (chuťové)</a:t>
            </a:r>
          </a:p>
          <a:p>
            <a:r>
              <a:rPr lang="cs-CZ" sz="2400" b="1" dirty="0" err="1">
                <a:solidFill>
                  <a:srgbClr val="0070C0"/>
                </a:solidFill>
              </a:rPr>
              <a:t>rr</a:t>
            </a:r>
            <a:r>
              <a:rPr lang="cs-CZ" sz="2400" b="1" dirty="0">
                <a:solidFill>
                  <a:srgbClr val="0070C0"/>
                </a:solidFill>
              </a:rPr>
              <a:t>. </a:t>
            </a:r>
            <a:r>
              <a:rPr lang="cs-CZ" sz="2400" b="1" dirty="0" err="1">
                <a:solidFill>
                  <a:srgbClr val="0070C0"/>
                </a:solidFill>
              </a:rPr>
              <a:t>linguales</a:t>
            </a:r>
            <a:r>
              <a:rPr lang="cs-CZ" sz="2400" b="1" dirty="0">
                <a:solidFill>
                  <a:srgbClr val="0070C0"/>
                </a:solidFill>
              </a:rPr>
              <a:t> </a:t>
            </a:r>
            <a:r>
              <a:rPr lang="cs-CZ" sz="1600" dirty="0">
                <a:solidFill>
                  <a:srgbClr val="0070C0"/>
                </a:solidFill>
              </a:rPr>
              <a:t>– </a:t>
            </a:r>
            <a:r>
              <a:rPr lang="cs-CZ" sz="1600" dirty="0" err="1"/>
              <a:t>ggl</a:t>
            </a:r>
            <a:r>
              <a:rPr lang="cs-CZ" sz="1600" dirty="0"/>
              <a:t>. </a:t>
            </a:r>
            <a:r>
              <a:rPr lang="cs-CZ" sz="1600" dirty="0" err="1"/>
              <a:t>geniculi</a:t>
            </a:r>
            <a:r>
              <a:rPr lang="cs-CZ" sz="1600" dirty="0"/>
              <a:t> na rozhraní 1. a 2. části </a:t>
            </a:r>
            <a:r>
              <a:rPr lang="cs-CZ" sz="1600" dirty="0" err="1"/>
              <a:t>canalis</a:t>
            </a:r>
            <a:r>
              <a:rPr lang="cs-CZ" sz="1600" dirty="0"/>
              <a:t> n. VII. </a:t>
            </a:r>
            <a:r>
              <a:rPr lang="cs-CZ" sz="1600" dirty="0">
                <a:solidFill>
                  <a:srgbClr val="002060"/>
                </a:solidFill>
              </a:rPr>
              <a:t>– sbírá informace z předních 2/3 jazyka</a:t>
            </a:r>
          </a:p>
          <a:p>
            <a:r>
              <a:rPr lang="cs-CZ" sz="2400" b="1" dirty="0">
                <a:solidFill>
                  <a:srgbClr val="00B0F0"/>
                </a:solidFill>
              </a:rPr>
              <a:t>4. </a:t>
            </a:r>
            <a:r>
              <a:rPr lang="cs-CZ" sz="2400" b="1" dirty="0" err="1">
                <a:solidFill>
                  <a:srgbClr val="00B0F0"/>
                </a:solidFill>
              </a:rPr>
              <a:t>Somatosenzorické</a:t>
            </a:r>
            <a:r>
              <a:rPr lang="cs-CZ" sz="2400" dirty="0">
                <a:solidFill>
                  <a:srgbClr val="00B0F0"/>
                </a:solidFill>
              </a:rPr>
              <a:t> </a:t>
            </a:r>
            <a:r>
              <a:rPr lang="cs-CZ" sz="1600" dirty="0"/>
              <a:t>– </a:t>
            </a:r>
            <a:r>
              <a:rPr lang="cs-CZ" sz="1600" dirty="0" err="1"/>
              <a:t>pseudounipolární</a:t>
            </a:r>
            <a:r>
              <a:rPr lang="cs-CZ" sz="1600" dirty="0"/>
              <a:t> buňky v </a:t>
            </a:r>
            <a:r>
              <a:rPr lang="cs-CZ" sz="1600" b="1" dirty="0" err="1"/>
              <a:t>ggl</a:t>
            </a:r>
            <a:r>
              <a:rPr lang="cs-CZ" sz="1600" b="1" dirty="0"/>
              <a:t>. </a:t>
            </a:r>
            <a:r>
              <a:rPr lang="cs-CZ" sz="1600" b="1" dirty="0" err="1"/>
              <a:t>geniculi</a:t>
            </a:r>
            <a:r>
              <a:rPr lang="cs-CZ" sz="1600" b="1" dirty="0"/>
              <a:t> </a:t>
            </a:r>
            <a:r>
              <a:rPr lang="cs-CZ" sz="1600" dirty="0"/>
              <a:t>(na rozhraní I. a II. úseku </a:t>
            </a:r>
            <a:r>
              <a:rPr lang="cs-CZ" sz="1600" dirty="0" err="1"/>
              <a:t>canalis</a:t>
            </a:r>
            <a:r>
              <a:rPr lang="cs-CZ" sz="1600" dirty="0"/>
              <a:t> n. </a:t>
            </a:r>
            <a:r>
              <a:rPr lang="cs-CZ" sz="1600" dirty="0" err="1"/>
              <a:t>facialis</a:t>
            </a:r>
            <a:r>
              <a:rPr lang="cs-CZ" sz="1600" dirty="0"/>
              <a:t>) – pro kůži boltce ušního</a:t>
            </a:r>
          </a:p>
          <a:p>
            <a:endParaRPr lang="cs-CZ" sz="1600" dirty="0">
              <a:solidFill>
                <a:srgbClr val="002060"/>
              </a:solidFill>
            </a:endParaRPr>
          </a:p>
        </p:txBody>
      </p:sp>
      <p:pic>
        <p:nvPicPr>
          <p:cNvPr id="3" name="Picture 5" descr="nVI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563" y="6724"/>
            <a:ext cx="2091368" cy="272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39226" y="404192"/>
            <a:ext cx="2030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>
                <a:solidFill>
                  <a:srgbClr val="C00000"/>
                </a:solidFill>
              </a:rPr>
              <a:t>N. </a:t>
            </a:r>
            <a:r>
              <a:rPr lang="cs-CZ" sz="3600" b="1" dirty="0" err="1">
                <a:solidFill>
                  <a:srgbClr val="C00000"/>
                </a:solidFill>
              </a:rPr>
              <a:t>facialis</a:t>
            </a:r>
            <a:endParaRPr lang="cs-CZ" sz="3600" b="1" dirty="0">
              <a:solidFill>
                <a:srgbClr val="C0000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393" y="404192"/>
            <a:ext cx="2968227" cy="318617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370" y="157470"/>
            <a:ext cx="2191684" cy="281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508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55"/>
          <a:stretch/>
        </p:blipFill>
        <p:spPr>
          <a:xfrm>
            <a:off x="596905" y="2636226"/>
            <a:ext cx="6556314" cy="411632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98230" y="160473"/>
            <a:ext cx="2030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>
                <a:solidFill>
                  <a:srgbClr val="C00000"/>
                </a:solidFill>
              </a:rPr>
              <a:t>N. </a:t>
            </a:r>
            <a:r>
              <a:rPr lang="cs-CZ" sz="3600" b="1" dirty="0" err="1">
                <a:solidFill>
                  <a:srgbClr val="C00000"/>
                </a:solidFill>
              </a:rPr>
              <a:t>facialis</a:t>
            </a:r>
            <a:endParaRPr lang="cs-CZ" sz="16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0" y="905674"/>
            <a:ext cx="1240775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Motorická složka n. VII je zapojena také do několika </a:t>
            </a:r>
            <a:r>
              <a:rPr lang="cs-CZ" sz="2000" b="1" dirty="0"/>
              <a:t>reflexů </a:t>
            </a:r>
            <a:r>
              <a:rPr lang="cs-CZ" sz="2000" dirty="0"/>
              <a:t>(mrkacího, korneálního….)</a:t>
            </a:r>
          </a:p>
          <a:p>
            <a:r>
              <a:rPr lang="cs-CZ" sz="2000" b="1" u="sng" dirty="0"/>
              <a:t>Centrální </a:t>
            </a:r>
            <a:r>
              <a:rPr lang="cs-CZ" sz="2000" b="1" dirty="0"/>
              <a:t>obrna n. </a:t>
            </a:r>
            <a:r>
              <a:rPr lang="cs-CZ" sz="2000" b="1" dirty="0" err="1"/>
              <a:t>facialis</a:t>
            </a:r>
            <a:r>
              <a:rPr lang="cs-CZ" sz="2000" b="1" dirty="0"/>
              <a:t> </a:t>
            </a:r>
            <a:r>
              <a:rPr lang="cs-CZ" sz="2000" dirty="0"/>
              <a:t>-  </a:t>
            </a:r>
            <a:r>
              <a:rPr lang="cs-CZ" sz="2000" u="sng" dirty="0"/>
              <a:t>kontralaterální </a:t>
            </a:r>
            <a:r>
              <a:rPr lang="cs-CZ" sz="2000" dirty="0"/>
              <a:t>postižení svalstva kolem ústní štěrbiny – hybnost kolem oční štěrbiny je </a:t>
            </a:r>
          </a:p>
          <a:p>
            <a:r>
              <a:rPr lang="cs-CZ" sz="2000" dirty="0"/>
              <a:t>zachována, protože část motorického jádra VII. pro tyto svaly dostává vlákna </a:t>
            </a:r>
            <a:r>
              <a:rPr lang="cs-CZ" sz="2000" b="1" dirty="0"/>
              <a:t>z obou </a:t>
            </a:r>
            <a:r>
              <a:rPr lang="cs-CZ" sz="2000" dirty="0"/>
              <a:t>hemisfér (dolní část jen z </a:t>
            </a:r>
          </a:p>
          <a:p>
            <a:r>
              <a:rPr lang="cs-CZ" sz="2000" dirty="0"/>
              <a:t>protilehlé strany).</a:t>
            </a:r>
          </a:p>
          <a:p>
            <a:r>
              <a:rPr lang="cs-CZ" sz="2000" b="1" u="sng" dirty="0"/>
              <a:t>Periferní</a:t>
            </a:r>
            <a:r>
              <a:rPr lang="cs-CZ" sz="2000" b="1" dirty="0"/>
              <a:t> obrna </a:t>
            </a:r>
            <a:r>
              <a:rPr lang="cs-CZ" sz="2000" dirty="0"/>
              <a:t>– dle místa poškození - </a:t>
            </a:r>
            <a:r>
              <a:rPr lang="cs-CZ" sz="2000" u="sng" dirty="0" err="1"/>
              <a:t>stejnostranně</a:t>
            </a:r>
            <a:endParaRPr lang="cs-CZ" sz="2000" u="sng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923" y="2918479"/>
            <a:ext cx="4382399" cy="313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1767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1310</TotalTime>
  <Words>3016</Words>
  <Application>Microsoft Office PowerPoint</Application>
  <PresentationFormat>Širokoúhlá obrazovka</PresentationFormat>
  <Paragraphs>400</Paragraphs>
  <Slides>40</Slides>
  <Notes>8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7" baseType="lpstr">
      <vt:lpstr>Arial</vt:lpstr>
      <vt:lpstr>Calibri</vt:lpstr>
      <vt:lpstr>Calibri Light</vt:lpstr>
      <vt:lpstr>Tahoma</vt:lpstr>
      <vt:lpstr>Times New Roman</vt:lpstr>
      <vt:lpstr>Motiv Office</vt:lpstr>
      <vt:lpstr>Rastrový obrázek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Ladislava</dc:creator>
  <cp:lastModifiedBy>Sabina Bartošová</cp:lastModifiedBy>
  <cp:revision>51</cp:revision>
  <dcterms:created xsi:type="dcterms:W3CDTF">2022-03-28T07:36:54Z</dcterms:created>
  <dcterms:modified xsi:type="dcterms:W3CDTF">2024-02-28T21:44:04Z</dcterms:modified>
</cp:coreProperties>
</file>