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440" r:id="rId2"/>
    <p:sldId id="441" r:id="rId3"/>
    <p:sldId id="442" r:id="rId4"/>
    <p:sldId id="443" r:id="rId5"/>
    <p:sldId id="451" r:id="rId6"/>
    <p:sldId id="357" r:id="rId7"/>
    <p:sldId id="328" r:id="rId8"/>
    <p:sldId id="350" r:id="rId9"/>
    <p:sldId id="334" r:id="rId10"/>
    <p:sldId id="347" r:id="rId11"/>
    <p:sldId id="330" r:id="rId12"/>
    <p:sldId id="331" r:id="rId13"/>
    <p:sldId id="333" r:id="rId14"/>
    <p:sldId id="335" r:id="rId15"/>
    <p:sldId id="348" r:id="rId16"/>
    <p:sldId id="336" r:id="rId17"/>
    <p:sldId id="337" r:id="rId18"/>
    <p:sldId id="462" r:id="rId19"/>
    <p:sldId id="338" r:id="rId20"/>
    <p:sldId id="459" r:id="rId21"/>
    <p:sldId id="460" r:id="rId22"/>
    <p:sldId id="340" r:id="rId23"/>
    <p:sldId id="341" r:id="rId24"/>
    <p:sldId id="342" r:id="rId25"/>
    <p:sldId id="343" r:id="rId26"/>
    <p:sldId id="349" r:id="rId27"/>
    <p:sldId id="456" r:id="rId28"/>
    <p:sldId id="457" r:id="rId29"/>
    <p:sldId id="355" r:id="rId30"/>
    <p:sldId id="463" r:id="rId31"/>
    <p:sldId id="321" r:id="rId32"/>
    <p:sldId id="461" r:id="rId33"/>
    <p:sldId id="301" r:id="rId34"/>
    <p:sldId id="307" r:id="rId35"/>
    <p:sldId id="323" r:id="rId36"/>
    <p:sldId id="309" r:id="rId37"/>
    <p:sldId id="352" r:id="rId38"/>
    <p:sldId id="310" r:id="rId39"/>
    <p:sldId id="358" r:id="rId40"/>
    <p:sldId id="353" r:id="rId41"/>
    <p:sldId id="354" r:id="rId42"/>
    <p:sldId id="304" r:id="rId43"/>
    <p:sldId id="346" r:id="rId44"/>
    <p:sldId id="327" r:id="rId45"/>
    <p:sldId id="356" r:id="rId46"/>
    <p:sldId id="326" r:id="rId47"/>
    <p:sldId id="325" r:id="rId4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00FFCC"/>
    <a:srgbClr val="F08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2096" autoAdjust="0"/>
  </p:normalViewPr>
  <p:slideViewPr>
    <p:cSldViewPr snapToGrid="0">
      <p:cViewPr>
        <p:scale>
          <a:sx n="119" d="100"/>
          <a:sy n="119" d="100"/>
        </p:scale>
        <p:origin x="42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4D187-FF4C-48F0-BE24-57389BE110A4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5FD74-AB2A-4212-9E14-175B19D54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10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>
            <a:extLst>
              <a:ext uri="{FF2B5EF4-FFF2-40B4-BE49-F238E27FC236}">
                <a16:creationId xmlns:a16="http://schemas.microsoft.com/office/drawing/2014/main" id="{3962969B-7074-49E8-A920-4235A0C1AF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Zástupný symbol pro poznámky 2">
            <a:extLst>
              <a:ext uri="{FF2B5EF4-FFF2-40B4-BE49-F238E27FC236}">
                <a16:creationId xmlns:a16="http://schemas.microsoft.com/office/drawing/2014/main" id="{692C579C-516B-4560-BF9D-1493BBDB82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148" name="Zástupný symbol pro číslo snímku 3">
            <a:extLst>
              <a:ext uri="{FF2B5EF4-FFF2-40B4-BE49-F238E27FC236}">
                <a16:creationId xmlns:a16="http://schemas.microsoft.com/office/drawing/2014/main" id="{FCCA90E0-1F9E-460C-B1CC-B37FAC9C7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ACBCB2-36AA-4D6D-8E00-BD0E03CD252C}" type="slidenum">
              <a:rPr lang="cs-CZ" altLang="cs-CZ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813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>
            <a:extLst>
              <a:ext uri="{FF2B5EF4-FFF2-40B4-BE49-F238E27FC236}">
                <a16:creationId xmlns:a16="http://schemas.microsoft.com/office/drawing/2014/main" id="{A233A7A8-5711-434B-82CD-B93DDF640D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Zástupný symbol pro poznámky 2">
            <a:extLst>
              <a:ext uri="{FF2B5EF4-FFF2-40B4-BE49-F238E27FC236}">
                <a16:creationId xmlns:a16="http://schemas.microsoft.com/office/drawing/2014/main" id="{ACF988D2-90D1-4B0B-A8BB-2C8AEFB288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8196" name="Zástupný symbol pro číslo snímku 3">
            <a:extLst>
              <a:ext uri="{FF2B5EF4-FFF2-40B4-BE49-F238E27FC236}">
                <a16:creationId xmlns:a16="http://schemas.microsoft.com/office/drawing/2014/main" id="{73E9B9D9-5416-4477-9F8C-71952B6E2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F368485-4537-424D-9813-092F94E6BD90}" type="slidenum">
              <a:rPr lang="cs-CZ" altLang="cs-CZ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795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5AC9101-4700-4643-AFA9-184896829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BF7B26-FA5C-4E8E-B320-36AF520F236D}" type="slidenum">
              <a:rPr lang="cs-CZ" altLang="cs-CZ">
                <a:latin typeface="Arial" panose="020B0604020202020204" pitchFamily="34" charset="0"/>
              </a:rPr>
              <a:pPr/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0243" name="Rectangle 7">
            <a:extLst>
              <a:ext uri="{FF2B5EF4-FFF2-40B4-BE49-F238E27FC236}">
                <a16:creationId xmlns:a16="http://schemas.microsoft.com/office/drawing/2014/main" id="{2432FACF-2EBE-40F8-BA64-F66B6ECAE6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33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253218D4-241B-4FB9-8A11-203534E22271}" type="slidenum">
              <a:rPr lang="cs-CZ" altLang="cs-CZ" sz="1200">
                <a:latin typeface="Arial" panose="020B0604020202020204" pitchFamily="34" charset="0"/>
              </a:rPr>
              <a:pPr algn="r" eaLnBrk="1" hangingPunct="1"/>
              <a:t>3</a:t>
            </a:fld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75F8CE5A-5A96-463D-A02A-55A66C4DC6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9D2214E7-DDDD-4F6B-A838-E7F9B07F5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301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7ED0F-5F38-45FD-87C6-5DF60F4C4D0F}" type="slidenum">
              <a:rPr lang="cs-CZ" altLang="cs-CZ" smtClean="0">
                <a:latin typeface="Calibri" panose="020F0502020204030204" pitchFamily="34" charset="0"/>
              </a:rPr>
              <a:pPr/>
              <a:t>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5FD74-AB2A-4212-9E14-175B19D5407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77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73BE1F-2BB0-40B9-BCF9-485E14563B8E}" type="slidenum">
              <a:rPr lang="cs-CZ" altLang="cs-CZ" smtClean="0">
                <a:latin typeface="Calibri" panose="020F0502020204030204" pitchFamily="34" charset="0"/>
              </a:rPr>
              <a:pPr/>
              <a:t>13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762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9BD42F-78AD-463A-953A-53F6FFDED587}" type="slidenum">
              <a:rPr lang="cs-CZ" altLang="cs-CZ" smtClean="0">
                <a:latin typeface="Calibri" panose="020F0502020204030204" pitchFamily="34" charset="0"/>
              </a:rPr>
              <a:pPr/>
              <a:t>14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66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A1845D-0CB7-4F4C-B0AC-850474DD8E84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23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5FD74-AB2A-4212-9E14-175B19D5407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745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29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59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48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617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96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84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65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26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8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276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AB20F-7F71-44EE-86AC-2A238B49B132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E403-56C2-4D1F-BB0E-C287C87E1C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50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pfyziollfup.upol.cz/castwiki/wp-content/uploads/2013/04/Limb3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med">
            <a:extLst>
              <a:ext uri="{FF2B5EF4-FFF2-40B4-BE49-F238E27FC236}">
                <a16:creationId xmlns:a16="http://schemas.microsoft.com/office/drawing/2014/main" id="{81654127-EFDB-40E5-A97F-095ADD2D9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3373439" y="3019426"/>
            <a:ext cx="236378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3">
            <a:extLst>
              <a:ext uri="{FF2B5EF4-FFF2-40B4-BE49-F238E27FC236}">
                <a16:creationId xmlns:a16="http://schemas.microsoft.com/office/drawing/2014/main" id="{FDC51BE7-7B90-4905-AFCA-49C9EBED8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825" y="546101"/>
            <a:ext cx="6057900" cy="252376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b="1" dirty="0">
                <a:solidFill>
                  <a:srgbClr val="C00000"/>
                </a:solidFill>
                <a:latin typeface="Calibri" panose="020F0502020204030204" pitchFamily="34" charset="0"/>
              </a:rPr>
              <a:t>DIENCEPHALON</a:t>
            </a:r>
            <a:r>
              <a:rPr lang="cs-CZ" altLang="cs-CZ" sz="2025" b="1" dirty="0">
                <a:latin typeface="Calibri" panose="020F0502020204030204" pitchFamily="34" charset="0"/>
              </a:rPr>
              <a:t> </a:t>
            </a:r>
            <a:r>
              <a:rPr lang="cs-CZ" altLang="cs-CZ" sz="1350" b="1" dirty="0">
                <a:latin typeface="Calibri" panose="020F0502020204030204" pitchFamily="34" charset="0"/>
              </a:rPr>
              <a:t>(</a:t>
            </a:r>
            <a:r>
              <a:rPr lang="cs-CZ" altLang="cs-CZ" sz="2000" b="1" dirty="0">
                <a:latin typeface="Calibri" panose="020F0502020204030204" pitchFamily="34" charset="0"/>
              </a:rPr>
              <a:t>mezimozek</a:t>
            </a:r>
            <a:r>
              <a:rPr lang="cs-CZ" altLang="cs-CZ" sz="1350" b="1" dirty="0">
                <a:latin typeface="Calibri" panose="020F0502020204030204" pitchFamily="34" charset="0"/>
              </a:rPr>
              <a:t>) tvoří jej:</a:t>
            </a:r>
            <a:endParaRPr lang="cs-CZ" altLang="cs-CZ" sz="2025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cs typeface="Arial" panose="020B0604020202020204" pitchFamily="34" charset="0"/>
              </a:rPr>
              <a:t>Thalamus*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 err="1">
                <a:cs typeface="Arial" panose="020B0604020202020204" pitchFamily="34" charset="0"/>
              </a:rPr>
              <a:t>Epithalamus</a:t>
            </a:r>
            <a:r>
              <a:rPr lang="cs-CZ" altLang="cs-CZ" sz="1600" b="1" dirty="0">
                <a:cs typeface="Arial" panose="020B0604020202020204" pitchFamily="34" charset="0"/>
              </a:rPr>
              <a:t>**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 err="1">
                <a:cs typeface="Arial" panose="020B0604020202020204" pitchFamily="34" charset="0"/>
              </a:rPr>
              <a:t>Metathalamus</a:t>
            </a:r>
            <a:r>
              <a:rPr lang="cs-CZ" altLang="cs-CZ" sz="1600" b="1" dirty="0">
                <a:solidFill>
                  <a:srgbClr val="FFFF00"/>
                </a:solidFill>
                <a:cs typeface="Arial" panose="020B0604020202020204" pitchFamily="34" charset="0"/>
              </a:rPr>
              <a:t>***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 err="1">
                <a:cs typeface="Arial" panose="020B0604020202020204" pitchFamily="34" charset="0"/>
              </a:rPr>
              <a:t>Hypothalamus</a:t>
            </a:r>
            <a:r>
              <a:rPr lang="cs-CZ" altLang="cs-CZ" sz="1600" b="1" dirty="0">
                <a:solidFill>
                  <a:srgbClr val="00B050"/>
                </a:solidFill>
                <a:cs typeface="Arial" panose="020B0604020202020204" pitchFamily="34" charset="0"/>
              </a:rPr>
              <a:t>*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6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6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 err="1">
                <a:cs typeface="Arial" panose="020B0604020202020204" pitchFamily="34" charset="0"/>
              </a:rPr>
              <a:t>Sulcus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hypothalamicus</a:t>
            </a:r>
            <a:r>
              <a:rPr lang="cs-CZ" altLang="cs-CZ" sz="1600" b="1" dirty="0">
                <a:cs typeface="Arial" panose="020B0604020202020204" pitchFamily="34" charset="0"/>
              </a:rPr>
              <a:t> = </a:t>
            </a:r>
            <a:r>
              <a:rPr lang="cs-CZ" altLang="cs-CZ" sz="1600" b="1" dirty="0" err="1">
                <a:cs typeface="Arial" panose="020B0604020202020204" pitchFamily="34" charset="0"/>
              </a:rPr>
              <a:t>sulcus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limitans</a:t>
            </a:r>
            <a:r>
              <a:rPr lang="cs-CZ" altLang="cs-CZ" sz="1600" b="1" dirty="0">
                <a:solidFill>
                  <a:srgbClr val="C00000"/>
                </a:solidFill>
                <a:cs typeface="Arial" panose="020B0604020202020204" pitchFamily="34" charset="0"/>
              </a:rPr>
              <a:t>*</a:t>
            </a:r>
            <a:endParaRPr lang="cs-CZ" altLang="cs-CZ" sz="16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b="1" dirty="0" err="1">
                <a:cs typeface="Arial" panose="020B0604020202020204" pitchFamily="34" charset="0"/>
              </a:rPr>
              <a:t>Subthalamus</a:t>
            </a:r>
            <a:endParaRPr lang="cs-CZ" altLang="cs-CZ" sz="1400" b="1" dirty="0">
              <a:cs typeface="Arial" panose="020B0604020202020204" pitchFamily="34" charset="0"/>
            </a:endParaRPr>
          </a:p>
        </p:txBody>
      </p:sp>
      <p:sp>
        <p:nvSpPr>
          <p:cNvPr id="27652" name="TextovéPole 4">
            <a:extLst>
              <a:ext uri="{FF2B5EF4-FFF2-40B4-BE49-F238E27FC236}">
                <a16:creationId xmlns:a16="http://schemas.microsoft.com/office/drawing/2014/main" id="{E779E160-1E4A-48CA-BF48-DE9BF1D63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4" y="4679950"/>
            <a:ext cx="2657475" cy="560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013" dirty="0"/>
              <a:t>Ventrální hranice: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013" b="1" dirty="0"/>
              <a:t>Lamina </a:t>
            </a:r>
            <a:r>
              <a:rPr lang="cs-CZ" altLang="cs-CZ" sz="1013" b="1" dirty="0" err="1"/>
              <a:t>terminalis</a:t>
            </a:r>
            <a:r>
              <a:rPr lang="cs-CZ" altLang="cs-CZ" sz="1013" b="1" dirty="0"/>
              <a:t> </a:t>
            </a:r>
            <a:r>
              <a:rPr lang="cs-CZ" altLang="cs-CZ" sz="1013" dirty="0"/>
              <a:t>(mezi </a:t>
            </a:r>
            <a:r>
              <a:rPr lang="cs-CZ" altLang="cs-CZ" sz="1013" dirty="0" err="1"/>
              <a:t>commissura</a:t>
            </a:r>
            <a:r>
              <a:rPr lang="cs-CZ" altLang="cs-CZ" sz="1013" dirty="0"/>
              <a:t> </a:t>
            </a:r>
            <a:r>
              <a:rPr lang="cs-CZ" altLang="cs-CZ" sz="1013" dirty="0" err="1"/>
              <a:t>anterior</a:t>
            </a:r>
            <a:r>
              <a:rPr lang="cs-CZ" altLang="cs-CZ" sz="1013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013" dirty="0"/>
          </a:p>
        </p:txBody>
      </p:sp>
      <p:graphicFrame>
        <p:nvGraphicFramePr>
          <p:cNvPr id="5125" name="Object 5">
            <a:extLst>
              <a:ext uri="{FF2B5EF4-FFF2-40B4-BE49-F238E27FC236}">
                <a16:creationId xmlns:a16="http://schemas.microsoft.com/office/drawing/2014/main" id="{518F97E9-249C-4C5E-B9B3-1DA289142A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1014" y="2055813"/>
          <a:ext cx="2071687" cy="24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2886478" imgH="3543795" progId="PBrush">
                  <p:embed/>
                </p:oleObj>
              </mc:Choice>
              <mc:Fallback>
                <p:oleObj name="Rastrový obrázek" r:id="rId4" imgW="2886478" imgH="3543795" progId="PBrush">
                  <p:embed/>
                  <p:pic>
                    <p:nvPicPr>
                      <p:cNvPr id="5125" name="Object 5">
                        <a:extLst>
                          <a:ext uri="{FF2B5EF4-FFF2-40B4-BE49-F238E27FC236}">
                            <a16:creationId xmlns:a16="http://schemas.microsoft.com/office/drawing/2014/main" id="{518F97E9-249C-4C5E-B9B3-1DA289142A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69"/>
                      <a:stretch>
                        <a:fillRect/>
                      </a:stretch>
                    </p:blipFill>
                    <p:spPr bwMode="auto">
                      <a:xfrm>
                        <a:off x="6831014" y="2055813"/>
                        <a:ext cx="2071687" cy="243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TextovéPole 1">
            <a:extLst>
              <a:ext uri="{FF2B5EF4-FFF2-40B4-BE49-F238E27FC236}">
                <a16:creationId xmlns:a16="http://schemas.microsoft.com/office/drawing/2014/main" id="{EF96640D-6E03-4D28-A2A2-D72B302AD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3598863"/>
            <a:ext cx="296862" cy="438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250"/>
              <a:t>*</a:t>
            </a:r>
          </a:p>
        </p:txBody>
      </p:sp>
      <p:sp>
        <p:nvSpPr>
          <p:cNvPr id="35847" name="Obdélník 2">
            <a:extLst>
              <a:ext uri="{FF2B5EF4-FFF2-40B4-BE49-F238E27FC236}">
                <a16:creationId xmlns:a16="http://schemas.microsoft.com/office/drawing/2014/main" id="{5E0047A0-F1EA-439C-93EF-2ACDD32B7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513" y="3770314"/>
            <a:ext cx="252412" cy="300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350" b="1"/>
              <a:t>*</a:t>
            </a:r>
            <a:endParaRPr lang="cs-CZ" altLang="cs-CZ" sz="1350"/>
          </a:p>
        </p:txBody>
      </p:sp>
      <p:sp>
        <p:nvSpPr>
          <p:cNvPr id="35848" name="Obdélník 3">
            <a:extLst>
              <a:ext uri="{FF2B5EF4-FFF2-40B4-BE49-F238E27FC236}">
                <a16:creationId xmlns:a16="http://schemas.microsoft.com/office/drawing/2014/main" id="{DF45C1C9-9A7F-4136-8C33-3EF1D1E99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663" y="3797301"/>
            <a:ext cx="341312" cy="334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575" b="1"/>
              <a:t>**</a:t>
            </a:r>
          </a:p>
        </p:txBody>
      </p:sp>
      <p:sp>
        <p:nvSpPr>
          <p:cNvPr id="35849" name="Obdélník 4">
            <a:extLst>
              <a:ext uri="{FF2B5EF4-FFF2-40B4-BE49-F238E27FC236}">
                <a16:creationId xmlns:a16="http://schemas.microsoft.com/office/drawing/2014/main" id="{16D5D85A-56C8-4F6F-B640-2148E7AB9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638" y="4230689"/>
            <a:ext cx="385762" cy="3016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350" b="1">
                <a:solidFill>
                  <a:srgbClr val="FFFF00"/>
                </a:solidFill>
              </a:rPr>
              <a:t>***</a:t>
            </a:r>
          </a:p>
        </p:txBody>
      </p:sp>
      <p:sp>
        <p:nvSpPr>
          <p:cNvPr id="35850" name="Obdélník 5">
            <a:extLst>
              <a:ext uri="{FF2B5EF4-FFF2-40B4-BE49-F238E27FC236}">
                <a16:creationId xmlns:a16="http://schemas.microsoft.com/office/drawing/2014/main" id="{746B55DB-877E-4794-B3D3-D32B9E18E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3856039"/>
            <a:ext cx="252412" cy="300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350" b="1">
                <a:solidFill>
                  <a:srgbClr val="C00000"/>
                </a:solidFill>
              </a:rPr>
              <a:t>*</a:t>
            </a:r>
            <a:endParaRPr lang="cs-CZ" altLang="cs-CZ" sz="1350"/>
          </a:p>
        </p:txBody>
      </p:sp>
      <p:sp>
        <p:nvSpPr>
          <p:cNvPr id="35851" name="Obdélník 6">
            <a:extLst>
              <a:ext uri="{FF2B5EF4-FFF2-40B4-BE49-F238E27FC236}">
                <a16:creationId xmlns:a16="http://schemas.microsoft.com/office/drawing/2014/main" id="{39D6F8AD-ECF0-40B8-9E95-E6B801A71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3905250"/>
            <a:ext cx="252412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solidFill>
                  <a:srgbClr val="00B050"/>
                </a:solidFill>
              </a:rPr>
              <a:t>*</a:t>
            </a:r>
            <a:endParaRPr lang="cs-CZ" altLang="cs-CZ" sz="1350" dirty="0"/>
          </a:p>
        </p:txBody>
      </p:sp>
      <p:sp>
        <p:nvSpPr>
          <p:cNvPr id="2" name="Pěticípá hvězda 1">
            <a:extLst>
              <a:ext uri="{FF2B5EF4-FFF2-40B4-BE49-F238E27FC236}">
                <a16:creationId xmlns:a16="http://schemas.microsoft.com/office/drawing/2014/main" id="{09C0C262-8C0C-4609-99D7-5868954136C5}"/>
              </a:ext>
            </a:extLst>
          </p:cNvPr>
          <p:cNvSpPr/>
          <p:nvPr/>
        </p:nvSpPr>
        <p:spPr>
          <a:xfrm>
            <a:off x="5438775" y="4846638"/>
            <a:ext cx="71438" cy="1143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Pěticípá hvězda 12">
            <a:extLst>
              <a:ext uri="{FF2B5EF4-FFF2-40B4-BE49-F238E27FC236}">
                <a16:creationId xmlns:a16="http://schemas.microsoft.com/office/drawing/2014/main" id="{5BC78D6B-F859-4D91-9A2D-B6AD3E691D89}"/>
              </a:ext>
            </a:extLst>
          </p:cNvPr>
          <p:cNvSpPr/>
          <p:nvPr/>
        </p:nvSpPr>
        <p:spPr>
          <a:xfrm>
            <a:off x="4322764" y="3919538"/>
            <a:ext cx="71437" cy="1143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br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92868"/>
            <a:ext cx="7794877" cy="486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594205" y="421064"/>
            <a:ext cx="809266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Facies </a:t>
            </a:r>
            <a:r>
              <a:rPr lang="cs-CZ" sz="3600" b="1" dirty="0" err="1">
                <a:solidFill>
                  <a:srgbClr val="C00000"/>
                </a:solidFill>
              </a:rPr>
              <a:t>superolateralis</a:t>
            </a:r>
            <a:r>
              <a:rPr lang="cs-CZ" sz="3600" b="1" dirty="0">
                <a:solidFill>
                  <a:srgbClr val="C00000"/>
                </a:solidFill>
              </a:rPr>
              <a:t> mozkové hemisféry</a:t>
            </a:r>
          </a:p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 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0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387494"/>
            <a:ext cx="12192000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C00000"/>
                </a:solidFill>
                <a:cs typeface="Arial" panose="020B0604020202020204" pitchFamily="34" charset="0"/>
              </a:rPr>
              <a:t>Facies </a:t>
            </a:r>
            <a:r>
              <a:rPr lang="cs-CZ" altLang="cs-CZ" b="1" dirty="0" err="1">
                <a:solidFill>
                  <a:srgbClr val="C00000"/>
                </a:solidFill>
                <a:cs typeface="Arial" panose="020B0604020202020204" pitchFamily="34" charset="0"/>
              </a:rPr>
              <a:t>inferior</a:t>
            </a:r>
            <a:r>
              <a:rPr lang="cs-CZ" altLang="cs-CZ" b="1" dirty="0">
                <a:solidFill>
                  <a:srgbClr val="C00000"/>
                </a:solidFill>
                <a:cs typeface="Arial" panose="020B0604020202020204" pitchFamily="34" charset="0"/>
              </a:rPr>
              <a:t> mozkové hemisféry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cs typeface="Arial" panose="020B0604020202020204" pitchFamily="34" charset="0"/>
              </a:rPr>
              <a:t>Lobus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cs typeface="Arial" panose="020B0604020202020204" pitchFamily="34" charset="0"/>
              </a:rPr>
              <a:t>frontalis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1500" b="1" dirty="0">
                <a:cs typeface="Arial" panose="020B0604020202020204" pitchFamily="34" charset="0"/>
              </a:rPr>
              <a:t>– bulbus, </a:t>
            </a:r>
            <a:r>
              <a:rPr lang="cs-CZ" altLang="cs-CZ" sz="1500" b="1" dirty="0" err="1">
                <a:cs typeface="Arial" panose="020B0604020202020204" pitchFamily="34" charset="0"/>
              </a:rPr>
              <a:t>tractus</a:t>
            </a:r>
            <a:r>
              <a:rPr lang="cs-CZ" altLang="cs-CZ" sz="1500" b="1" dirty="0">
                <a:cs typeface="Arial" panose="020B0604020202020204" pitchFamily="34" charset="0"/>
              </a:rPr>
              <a:t> a </a:t>
            </a:r>
            <a:r>
              <a:rPr lang="cs-CZ" altLang="cs-CZ" sz="1500" b="1" dirty="0" err="1">
                <a:cs typeface="Arial" panose="020B0604020202020204" pitchFamily="34" charset="0"/>
              </a:rPr>
              <a:t>trigonum</a:t>
            </a:r>
            <a:r>
              <a:rPr lang="cs-CZ" altLang="cs-CZ" sz="1500" b="1" dirty="0">
                <a:cs typeface="Arial" panose="020B0604020202020204" pitchFamily="34" charset="0"/>
              </a:rPr>
              <a:t> </a:t>
            </a:r>
            <a:r>
              <a:rPr lang="cs-CZ" altLang="cs-CZ" sz="1500" b="1" dirty="0" err="1">
                <a:cs typeface="Arial" panose="020B0604020202020204" pitchFamily="34" charset="0"/>
              </a:rPr>
              <a:t>olfactorium</a:t>
            </a:r>
            <a:r>
              <a:rPr lang="cs-CZ" altLang="cs-CZ" sz="1500" b="1" dirty="0">
                <a:cs typeface="Arial" panose="020B0604020202020204" pitchFamily="34" charset="0"/>
              </a:rPr>
              <a:t>, chiasma </a:t>
            </a:r>
            <a:r>
              <a:rPr lang="cs-CZ" altLang="cs-CZ" sz="1500" b="1" dirty="0" err="1">
                <a:cs typeface="Arial" panose="020B0604020202020204" pitchFamily="34" charset="0"/>
              </a:rPr>
              <a:t>opticum</a:t>
            </a:r>
            <a:r>
              <a:rPr lang="cs-CZ" altLang="cs-CZ" sz="1500" b="1" dirty="0">
                <a:cs typeface="Arial" panose="020B0604020202020204" pitchFamily="34" charset="0"/>
              </a:rPr>
              <a:t>, </a:t>
            </a:r>
            <a:r>
              <a:rPr lang="cs-CZ" altLang="cs-CZ" sz="1500" b="1" dirty="0" err="1">
                <a:cs typeface="Arial" panose="020B0604020202020204" pitchFamily="34" charset="0"/>
              </a:rPr>
              <a:t>prefrontální</a:t>
            </a:r>
            <a:r>
              <a:rPr lang="cs-CZ" altLang="cs-CZ" sz="1500" b="1" dirty="0">
                <a:cs typeface="Arial" panose="020B0604020202020204" pitchFamily="34" charset="0"/>
              </a:rPr>
              <a:t> kůra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err="1">
                <a:cs typeface="Arial" panose="020B0604020202020204" pitchFamily="34" charset="0"/>
              </a:rPr>
              <a:t>Gyrus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parahippocampalis</a:t>
            </a:r>
            <a:r>
              <a:rPr lang="cs-CZ" altLang="cs-CZ" sz="1800" b="1" dirty="0">
                <a:cs typeface="Arial" panose="020B0604020202020204" pitchFamily="34" charset="0"/>
              </a:rPr>
              <a:t>*</a:t>
            </a:r>
            <a:r>
              <a:rPr lang="cs-CZ" altLang="cs-CZ" sz="1500" b="1" dirty="0">
                <a:cs typeface="Arial" panose="020B0604020202020204" pitchFamily="34" charset="0"/>
              </a:rPr>
              <a:t> = mediální část </a:t>
            </a:r>
            <a:r>
              <a:rPr lang="cs-CZ" altLang="cs-CZ" sz="1500" b="1" dirty="0" err="1">
                <a:cs typeface="Arial" panose="020B0604020202020204" pitchFamily="34" charset="0"/>
              </a:rPr>
              <a:t>lobus</a:t>
            </a:r>
            <a:r>
              <a:rPr lang="cs-CZ" altLang="cs-CZ" sz="1500" b="1" dirty="0">
                <a:cs typeface="Arial" panose="020B0604020202020204" pitchFamily="34" charset="0"/>
              </a:rPr>
              <a:t> </a:t>
            </a:r>
            <a:r>
              <a:rPr lang="cs-CZ" altLang="cs-CZ" sz="1500" b="1" dirty="0" err="1">
                <a:cs typeface="Arial" panose="020B0604020202020204" pitchFamily="34" charset="0"/>
              </a:rPr>
              <a:t>temporalis</a:t>
            </a:r>
            <a:r>
              <a:rPr lang="cs-CZ" altLang="cs-CZ" sz="1500" b="1" dirty="0">
                <a:cs typeface="Arial" panose="020B0604020202020204" pitchFamily="34" charset="0"/>
              </a:rPr>
              <a:t> (dovnitř postranní komory se vyklenuje jako </a:t>
            </a:r>
            <a:r>
              <a:rPr lang="cs-CZ" altLang="cs-CZ" sz="1800" b="1" dirty="0">
                <a:cs typeface="Arial" panose="020B0604020202020204" pitchFamily="34" charset="0"/>
              </a:rPr>
              <a:t>hippocampus</a:t>
            </a:r>
            <a:r>
              <a:rPr lang="cs-CZ" altLang="cs-CZ" sz="1500" b="1" dirty="0">
                <a:cs typeface="Arial" panose="020B0604020202020204" pitchFamily="34" charset="0"/>
              </a:rPr>
              <a:t>**,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500" b="1" dirty="0"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slouží limbickému systému)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5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3" name="Picture 3" descr="Scan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2460626"/>
            <a:ext cx="3684588" cy="338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2460626"/>
            <a:ext cx="268605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4" descr="laterální komora mozkov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9713" r="17752" b="7886"/>
          <a:stretch>
            <a:fillRect/>
          </a:stretch>
        </p:blipFill>
        <p:spPr bwMode="auto">
          <a:xfrm>
            <a:off x="8231188" y="2946400"/>
            <a:ext cx="248126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109012" y="378753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cs typeface="Arial" panose="020B0604020202020204" pitchFamily="34" charset="0"/>
              </a:rPr>
              <a:t>*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9679646" y="388601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cs typeface="Arial" panose="020B0604020202020204" pitchFamily="34" charset="0"/>
              </a:rPr>
              <a:t>**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2499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0" y="438180"/>
            <a:ext cx="7892715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mozkové hemisféry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corpus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callosum</a:t>
            </a:r>
            <a:r>
              <a:rPr lang="cs-CZ" altLang="cs-CZ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hlavní </a:t>
            </a:r>
            <a:r>
              <a:rPr lang="cs-CZ" altLang="cs-CZ" sz="1350" b="1" u="sng" dirty="0">
                <a:latin typeface="Arial" panose="020B0604020202020204" pitchFamily="34" charset="0"/>
                <a:cs typeface="Arial" panose="020B0604020202020204" pitchFamily="34" charset="0"/>
              </a:rPr>
              <a:t>komisura 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CNS = propojení pravé a levé hemisféry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cinguli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- navazuje na </a:t>
            </a:r>
            <a:r>
              <a:rPr lang="cs-CZ" altLang="cs-CZ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parahippocampalis</a:t>
            </a: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=spolu tvoří </a:t>
            </a:r>
            <a:r>
              <a:rPr lang="cs-CZ" altLang="cs-CZ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limbicus</a:t>
            </a:r>
            <a:endParaRPr lang="cs-CZ" altLang="cs-CZ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spojuje </a:t>
            </a:r>
            <a:r>
              <a:rPr lang="cs-CZ" altLang="cs-CZ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corpora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mammilaria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 a hippocampus </a:t>
            </a:r>
            <a:endParaRPr lang="cs-CZ" altLang="cs-CZ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7" name="Picture 5" descr="Scan0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401" y="488939"/>
            <a:ext cx="21304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00287"/>
            <a:ext cx="3719512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 descr="forn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t="18924" r="13655" b="12616"/>
          <a:stretch>
            <a:fillRect/>
          </a:stretch>
        </p:blipFill>
        <p:spPr bwMode="auto">
          <a:xfrm>
            <a:off x="9811453" y="891830"/>
            <a:ext cx="2006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laterální komora mozkov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9713" r="17752" b="7886"/>
          <a:stretch>
            <a:fillRect/>
          </a:stretch>
        </p:blipFill>
        <p:spPr bwMode="auto">
          <a:xfrm>
            <a:off x="8335078" y="2977804"/>
            <a:ext cx="3157070" cy="307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Obdélník 3"/>
          <p:cNvSpPr>
            <a:spLocks noChangeArrowheads="1"/>
          </p:cNvSpPr>
          <p:nvPr/>
        </p:nvSpPr>
        <p:spPr bwMode="auto">
          <a:xfrm>
            <a:off x="11091861" y="1525244"/>
            <a:ext cx="27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*</a:t>
            </a:r>
            <a:endParaRPr lang="cs-CZ" altLang="cs-CZ" sz="1200" dirty="0">
              <a:cs typeface="Arial" panose="020B0604020202020204" pitchFamily="34" charset="0"/>
            </a:endParaRPr>
          </a:p>
        </p:txBody>
      </p:sp>
      <p:sp>
        <p:nvSpPr>
          <p:cNvPr id="47112" name="Obdélník 4"/>
          <p:cNvSpPr>
            <a:spLocks noChangeArrowheads="1"/>
          </p:cNvSpPr>
          <p:nvPr/>
        </p:nvSpPr>
        <p:spPr bwMode="auto">
          <a:xfrm>
            <a:off x="1594570" y="3259143"/>
            <a:ext cx="273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B050"/>
                </a:solidFill>
                <a:cs typeface="Arial" panose="020B0604020202020204" pitchFamily="34" charset="0"/>
              </a:rPr>
              <a:t>*</a:t>
            </a:r>
            <a:endParaRPr lang="cs-CZ" altLang="cs-CZ" sz="1800"/>
          </a:p>
        </p:txBody>
      </p:sp>
      <p:sp>
        <p:nvSpPr>
          <p:cNvPr id="47113" name="Obdélník 5"/>
          <p:cNvSpPr>
            <a:spLocks noChangeArrowheads="1"/>
          </p:cNvSpPr>
          <p:nvPr/>
        </p:nvSpPr>
        <p:spPr bwMode="auto">
          <a:xfrm>
            <a:off x="2118519" y="3428999"/>
            <a:ext cx="274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*</a:t>
            </a:r>
            <a:endParaRPr lang="cs-CZ" altLang="cs-CZ" sz="1200" dirty="0">
              <a:cs typeface="Arial" panose="020B0604020202020204" pitchFamily="34" charset="0"/>
            </a:endParaRPr>
          </a:p>
        </p:txBody>
      </p:sp>
      <p:sp>
        <p:nvSpPr>
          <p:cNvPr id="47114" name="Obdélník 6"/>
          <p:cNvSpPr>
            <a:spLocks noChangeArrowheads="1"/>
          </p:cNvSpPr>
          <p:nvPr/>
        </p:nvSpPr>
        <p:spPr bwMode="auto">
          <a:xfrm>
            <a:off x="9839325" y="4227038"/>
            <a:ext cx="27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*</a:t>
            </a:r>
            <a:endParaRPr lang="cs-CZ" altLang="cs-CZ" sz="1200" dirty="0">
              <a:cs typeface="Arial" panose="020B0604020202020204" pitchFamily="34" charset="0"/>
            </a:endParaRPr>
          </a:p>
        </p:txBody>
      </p:sp>
      <p:sp>
        <p:nvSpPr>
          <p:cNvPr id="47115" name="Obdélník 7"/>
          <p:cNvSpPr>
            <a:spLocks noChangeArrowheads="1"/>
          </p:cNvSpPr>
          <p:nvPr/>
        </p:nvSpPr>
        <p:spPr bwMode="auto">
          <a:xfrm>
            <a:off x="8641296" y="1346982"/>
            <a:ext cx="274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B050"/>
                </a:solidFill>
                <a:cs typeface="Arial" panose="020B0604020202020204" pitchFamily="34" charset="0"/>
              </a:rPr>
              <a:t>*</a:t>
            </a:r>
            <a:endParaRPr lang="cs-CZ" altLang="cs-CZ" sz="1800" dirty="0"/>
          </a:p>
        </p:txBody>
      </p:sp>
      <p:pic>
        <p:nvPicPr>
          <p:cNvPr id="13" name="Picture 4" descr="frnx%20med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11" y="2489993"/>
            <a:ext cx="3480692" cy="2523636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Limbický systém">
            <a:extLst>
              <a:ext uri="{FF2B5EF4-FFF2-40B4-BE49-F238E27FC236}">
                <a16:creationId xmlns:a16="http://schemas.microsoft.com/office/drawing/2014/main" id="{04C0F1BD-C9A1-4DDE-B74C-EA66A80E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5" y="4849907"/>
            <a:ext cx="2671429" cy="17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15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74826" y="390526"/>
            <a:ext cx="8728672" cy="10695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(mozková kůra)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(dva typy kůry mozkové -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allocortex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-5 (</a:t>
            </a:r>
            <a:r>
              <a:rPr lang="cs-CZ" altLang="cs-CZ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paleocortex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archicortex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neocortex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6  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vrstev neuronů)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59089" y="1810914"/>
            <a:ext cx="102554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Paleocortex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1500" b="1" dirty="0">
                <a:cs typeface="Arial" panose="020B0604020202020204" pitchFamily="34" charset="0"/>
              </a:rPr>
              <a:t>– čichová kůra na spodní straně čelního laloku (bulbus, </a:t>
            </a:r>
            <a:r>
              <a:rPr lang="cs-CZ" altLang="cs-CZ" sz="1500" b="1" dirty="0" err="1">
                <a:cs typeface="Arial" panose="020B0604020202020204" pitchFamily="34" charset="0"/>
              </a:rPr>
              <a:t>tractus</a:t>
            </a:r>
            <a:r>
              <a:rPr lang="cs-CZ" altLang="cs-CZ" sz="1500" b="1" dirty="0">
                <a:cs typeface="Arial" panose="020B0604020202020204" pitchFamily="34" charset="0"/>
              </a:rPr>
              <a:t>, </a:t>
            </a:r>
            <a:r>
              <a:rPr lang="cs-CZ" altLang="cs-CZ" sz="1500" b="1" dirty="0" err="1">
                <a:cs typeface="Arial" panose="020B0604020202020204" pitchFamily="34" charset="0"/>
              </a:rPr>
              <a:t>trigonum</a:t>
            </a:r>
            <a:r>
              <a:rPr lang="cs-CZ" altLang="cs-CZ" sz="1500" b="1" dirty="0">
                <a:cs typeface="Arial" panose="020B0604020202020204" pitchFamily="34" charset="0"/>
              </a:rPr>
              <a:t> </a:t>
            </a:r>
            <a:r>
              <a:rPr lang="cs-CZ" altLang="cs-CZ" sz="1500" b="1" dirty="0" err="1">
                <a:cs typeface="Arial" panose="020B0604020202020204" pitchFamily="34" charset="0"/>
              </a:rPr>
              <a:t>olfactorium</a:t>
            </a:r>
            <a:r>
              <a:rPr lang="cs-CZ" altLang="cs-CZ" sz="15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16569" y="4661799"/>
            <a:ext cx="9917245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Archicortex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– hippokampová formace na mediální ploše temporálního laloku,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má silné spoje s </a:t>
            </a:r>
            <a:r>
              <a:rPr lang="cs-CZ" altLang="cs-CZ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neokortexem</a:t>
            </a: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 – je součástí </a:t>
            </a:r>
            <a:r>
              <a:rPr lang="cs-CZ" altLang="cs-CZ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limbického systému</a:t>
            </a: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 mozku – sídlem emočních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 a paměťových mechanismů</a:t>
            </a:r>
          </a:p>
        </p:txBody>
      </p:sp>
      <p:pic>
        <p:nvPicPr>
          <p:cNvPr id="50181" name="Picture 6" descr="Scan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09"/>
          <a:stretch>
            <a:fillRect/>
          </a:stretch>
        </p:blipFill>
        <p:spPr bwMode="auto">
          <a:xfrm>
            <a:off x="3023937" y="2263776"/>
            <a:ext cx="4462713" cy="1730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4" descr="laterální komora mozk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9713" r="17752" b="7886"/>
          <a:stretch>
            <a:fillRect/>
          </a:stretch>
        </p:blipFill>
        <p:spPr bwMode="auto">
          <a:xfrm>
            <a:off x="8571415" y="3764757"/>
            <a:ext cx="2935287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213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83127" y="2449"/>
            <a:ext cx="12025745" cy="590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Neocortex</a:t>
            </a:r>
            <a:r>
              <a:rPr lang="cs-CZ" altLang="cs-CZ" sz="21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500" b="1" dirty="0">
                <a:cs typeface="Arial" panose="020B0604020202020204" pitchFamily="34" charset="0"/>
              </a:rPr>
              <a:t>– (6 vrstev neuronů); propojení komisurálními, asociačními, projekčními neurony, </a:t>
            </a:r>
            <a:r>
              <a:rPr lang="cs-CZ" altLang="cs-CZ" sz="1000" b="1" dirty="0">
                <a:cs typeface="Arial" panose="020B0604020202020204" pitchFamily="34" charset="0"/>
              </a:rPr>
              <a:t>jeho vývoj udělal ze zvířete člověka</a:t>
            </a:r>
          </a:p>
          <a:p>
            <a:pPr>
              <a:spcBef>
                <a:spcPct val="0"/>
              </a:spcBef>
              <a:buNone/>
            </a:pPr>
            <a:r>
              <a:rPr lang="cs-CZ" sz="1200" dirty="0"/>
              <a:t>většina senzorických vstupů končí ve vrstvě IV</a:t>
            </a:r>
          </a:p>
          <a:p>
            <a:pPr>
              <a:spcBef>
                <a:spcPct val="0"/>
              </a:spcBef>
              <a:buNone/>
            </a:pPr>
            <a:r>
              <a:rPr lang="pl-PL" sz="1200" dirty="0"/>
              <a:t>výstupy z V (do kmene a míchy) a VI (do thalamu)</a:t>
            </a:r>
          </a:p>
          <a:p>
            <a:pPr>
              <a:spcBef>
                <a:spcPct val="0"/>
              </a:spcBef>
              <a:buNone/>
            </a:pPr>
            <a:r>
              <a:rPr lang="cs-CZ" sz="1200" dirty="0" err="1"/>
              <a:t>intrakortikální</a:t>
            </a:r>
            <a:r>
              <a:rPr lang="cs-CZ" sz="1200" dirty="0"/>
              <a:t> asociace: I, II, III</a:t>
            </a:r>
            <a:endParaRPr lang="cs-CZ" altLang="cs-CZ" sz="1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5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Motorická oblast </a:t>
            </a:r>
            <a:r>
              <a:rPr lang="cs-CZ" altLang="cs-CZ" sz="1600" b="1" dirty="0">
                <a:cs typeface="Arial" panose="020B0604020202020204" pitchFamily="34" charset="0"/>
              </a:rPr>
              <a:t>=</a:t>
            </a:r>
            <a:r>
              <a:rPr lang="cs-CZ" altLang="cs-CZ" sz="1600" b="1" dirty="0" err="1">
                <a:cs typeface="Arial" panose="020B0604020202020204" pitchFamily="34" charset="0"/>
              </a:rPr>
              <a:t>lobus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frontalis</a:t>
            </a:r>
            <a:r>
              <a:rPr lang="cs-CZ" altLang="cs-CZ" sz="1600" b="1" dirty="0">
                <a:cs typeface="Arial" panose="020B0604020202020204" pitchFamily="34" charset="0"/>
              </a:rPr>
              <a:t> - </a:t>
            </a:r>
            <a:r>
              <a:rPr lang="cs-CZ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gyrus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praecentralis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cs typeface="Arial" panose="020B0604020202020204" pitchFamily="34" charset="0"/>
              </a:rPr>
              <a:t>(area 4) – motorický </a:t>
            </a:r>
            <a:r>
              <a:rPr lang="cs-CZ" altLang="cs-CZ" sz="1600" b="1" dirty="0" err="1">
                <a:cs typeface="Arial" panose="020B0604020202020204" pitchFamily="34" charset="0"/>
              </a:rPr>
              <a:t>homunculus</a:t>
            </a:r>
            <a:r>
              <a:rPr lang="cs-CZ" altLang="cs-CZ" sz="1600" b="1" dirty="0">
                <a:cs typeface="Arial" panose="020B0604020202020204" pitchFamily="34" charset="0"/>
              </a:rPr>
              <a:t>, </a:t>
            </a:r>
            <a:r>
              <a:rPr lang="cs-CZ" altLang="cs-CZ" sz="1600" b="1" dirty="0" err="1">
                <a:cs typeface="Arial" panose="020B0604020202020204" pitchFamily="34" charset="0"/>
              </a:rPr>
              <a:t>gyri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frontales</a:t>
            </a:r>
            <a:r>
              <a:rPr lang="cs-CZ" altLang="cs-CZ" sz="1600" b="1" dirty="0">
                <a:cs typeface="Arial" panose="020B0604020202020204" pitchFamily="34" charset="0"/>
              </a:rPr>
              <a:t> (area 6,8)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 dirty="0" err="1">
                <a:cs typeface="Arial" panose="020B0604020202020204" pitchFamily="34" charset="0"/>
              </a:rPr>
              <a:t>Brocovo</a:t>
            </a:r>
            <a:r>
              <a:rPr lang="cs-CZ" altLang="cs-CZ" sz="1600" b="1" u="sng" dirty="0">
                <a:cs typeface="Arial" panose="020B0604020202020204" pitchFamily="34" charset="0"/>
              </a:rPr>
              <a:t> centrum řeči</a:t>
            </a:r>
            <a:r>
              <a:rPr lang="cs-CZ" altLang="cs-CZ" sz="1600" b="1" dirty="0">
                <a:cs typeface="Arial" panose="020B0604020202020204" pitchFamily="34" charset="0"/>
              </a:rPr>
              <a:t> – zadní třetina </a:t>
            </a:r>
            <a:r>
              <a:rPr lang="cs-CZ" altLang="cs-CZ" sz="1600" b="1" dirty="0" err="1">
                <a:cs typeface="Arial" panose="020B0604020202020204" pitchFamily="34" charset="0"/>
              </a:rPr>
              <a:t>gyrus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frontalis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inferior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u="sng" dirty="0">
                <a:cs typeface="Arial" panose="020B0604020202020204" pitchFamily="34" charset="0"/>
              </a:rPr>
              <a:t>dominantní</a:t>
            </a:r>
            <a:r>
              <a:rPr lang="cs-CZ" altLang="cs-CZ" sz="1600" b="1" dirty="0">
                <a:cs typeface="Arial" panose="020B0604020202020204" pitchFamily="34" charset="0"/>
              </a:rPr>
              <a:t> hemisféry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u="sng" dirty="0" err="1">
                <a:cs typeface="Arial" panose="020B0604020202020204" pitchFamily="34" charset="0"/>
              </a:rPr>
              <a:t>Prefrontální</a:t>
            </a:r>
            <a:r>
              <a:rPr lang="cs-CZ" altLang="cs-CZ" sz="1600" b="1" u="sng" dirty="0">
                <a:cs typeface="Arial" panose="020B0604020202020204" pitchFamily="34" charset="0"/>
              </a:rPr>
              <a:t> korová oblast</a:t>
            </a:r>
            <a:r>
              <a:rPr lang="cs-CZ" altLang="cs-CZ" sz="1600" dirty="0"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cs typeface="Arial" panose="020B0604020202020204" pitchFamily="34" charset="0"/>
              </a:rPr>
              <a:t>– </a:t>
            </a:r>
            <a:r>
              <a:rPr lang="cs-CZ" altLang="cs-CZ" sz="1600" b="1" u="sng" dirty="0">
                <a:cs typeface="Arial" panose="020B0604020202020204" pitchFamily="34" charset="0"/>
              </a:rPr>
              <a:t>asociační </a:t>
            </a:r>
            <a:r>
              <a:rPr lang="cs-CZ" altLang="cs-CZ" sz="1600" b="1" dirty="0">
                <a:cs typeface="Arial" panose="020B0604020202020204" pitchFamily="34" charset="0"/>
              </a:rPr>
              <a:t>oblast (při poškození nastává apatie, poruchy paměti, zanedbávání zevnějšku, hygieny…)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u="sng" dirty="0">
              <a:solidFill>
                <a:srgbClr val="0070C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100" b="1" dirty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1" name="Picture 5" descr="Scan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09"/>
          <a:stretch>
            <a:fillRect/>
          </a:stretch>
        </p:blipFill>
        <p:spPr bwMode="auto">
          <a:xfrm>
            <a:off x="544344" y="3598716"/>
            <a:ext cx="3342101" cy="1299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2" descr="cor1"/>
          <p:cNvPicPr>
            <a:picLocks noChangeAspect="1" noChangeArrowheads="1"/>
          </p:cNvPicPr>
          <p:nvPr/>
        </p:nvPicPr>
        <p:blipFill>
          <a:blip r:embed="rId4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7576"/>
            <a:ext cx="3835138" cy="252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Scan004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5"/>
          <a:stretch/>
        </p:blipFill>
        <p:spPr bwMode="auto">
          <a:xfrm>
            <a:off x="9323294" y="3351990"/>
            <a:ext cx="2228909" cy="2530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1" y="4996087"/>
            <a:ext cx="3049178" cy="181595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58438" y="5882326"/>
            <a:ext cx="6463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Wernickeho</a:t>
            </a:r>
            <a:r>
              <a:rPr lang="cs-CZ" sz="1200" dirty="0"/>
              <a:t> centrum - nejdůležitější centrum vyšších intelektuálních</a:t>
            </a:r>
            <a:br>
              <a:rPr lang="cs-CZ" sz="1200" dirty="0"/>
            </a:br>
            <a:r>
              <a:rPr lang="cs-CZ" sz="1200" dirty="0"/>
              <a:t>funkcí (protože ty jsou všechny založeny na řeči, při poruše pacient bez problémů rozumí mluvenému</a:t>
            </a:r>
            <a:br>
              <a:rPr lang="cs-CZ" sz="1200" dirty="0"/>
            </a:br>
            <a:r>
              <a:rPr lang="cs-CZ" sz="1200" dirty="0"/>
              <a:t>slovu, ale čtenému ne)</a:t>
            </a:r>
          </a:p>
        </p:txBody>
      </p:sp>
    </p:spTree>
    <p:extLst>
      <p:ext uri="{BB962C8B-B14F-4D97-AF65-F5344CB8AC3E}">
        <p14:creationId xmlns:p14="http://schemas.microsoft.com/office/powerpoint/2010/main" val="2073178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3951" y="1065229"/>
            <a:ext cx="11472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400" b="1" u="sng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Senzorická korová oblast</a:t>
            </a:r>
            <a:r>
              <a:rPr lang="cs-CZ" altLang="cs-CZ" sz="24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cs-CZ" altLang="cs-CZ" b="1" dirty="0">
                <a:latin typeface="Calibri" panose="020F0502020204030204" pitchFamily="34" charset="0"/>
                <a:cs typeface="Arial" panose="020B0604020202020204" pitchFamily="34" charset="0"/>
              </a:rPr>
              <a:t>v </a:t>
            </a:r>
            <a:r>
              <a:rPr lang="cs-CZ" altLang="cs-CZ" sz="2000" b="1" dirty="0" err="1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2000" b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postcentralis</a:t>
            </a:r>
            <a:r>
              <a:rPr lang="cs-CZ" altLang="cs-CZ" sz="2000" b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latin typeface="Calibri" panose="020F0502020204030204" pitchFamily="34" charset="0"/>
                <a:cs typeface="Arial" panose="020B0604020202020204" pitchFamily="34" charset="0"/>
              </a:rPr>
              <a:t>v temenním laloku – area 3, 1, 2, sensitivní </a:t>
            </a:r>
            <a:r>
              <a:rPr lang="cs-CZ" altLang="cs-CZ" b="1" dirty="0" err="1">
                <a:latin typeface="Calibri" panose="020F0502020204030204" pitchFamily="34" charset="0"/>
                <a:cs typeface="Arial" panose="020B0604020202020204" pitchFamily="34" charset="0"/>
              </a:rPr>
              <a:t>homunculus</a:t>
            </a:r>
            <a:endParaRPr lang="cs-CZ" altLang="cs-CZ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 descr="Scan0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02" y="2218898"/>
            <a:ext cx="6522912" cy="3550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45858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0070C0"/>
                </a:solidFill>
              </a:rPr>
              <a:t>Gyrus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postcentralis</a:t>
            </a:r>
            <a:endParaRPr lang="cs-CZ" altLang="cs-CZ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0070C0"/>
                </a:solidFill>
              </a:rPr>
              <a:t>sensorika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88371" y="47272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FF0000"/>
                </a:solidFill>
              </a:rPr>
              <a:t>Gyrus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praecentralis</a:t>
            </a:r>
            <a:endParaRPr lang="cs-CZ" altLang="cs-CZ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motorika</a:t>
            </a:r>
          </a:p>
        </p:txBody>
      </p:sp>
    </p:spTree>
    <p:extLst>
      <p:ext uri="{BB962C8B-B14F-4D97-AF65-F5344CB8AC3E}">
        <p14:creationId xmlns:p14="http://schemas.microsoft.com/office/powerpoint/2010/main" val="37656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bdélník 1"/>
          <p:cNvSpPr>
            <a:spLocks noChangeArrowheads="1"/>
          </p:cNvSpPr>
          <p:nvPr/>
        </p:nvSpPr>
        <p:spPr bwMode="auto">
          <a:xfrm>
            <a:off x="324293" y="222644"/>
            <a:ext cx="1111042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C00000"/>
                </a:solidFill>
                <a:cs typeface="Arial" panose="020B0604020202020204" pitchFamily="34" charset="0"/>
              </a:rPr>
              <a:t>Oblast kůry pro smysly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7030A0"/>
                </a:solidFill>
                <a:cs typeface="Arial" panose="020B0604020202020204" pitchFamily="34" charset="0"/>
              </a:rPr>
              <a:t>Zraková korová oblast </a:t>
            </a:r>
            <a:r>
              <a:rPr lang="cs-CZ" altLang="cs-CZ" sz="2000" b="1" dirty="0"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cs typeface="Arial" panose="020B0604020202020204" pitchFamily="34" charset="0"/>
              </a:rPr>
              <a:t>area 17 v </a:t>
            </a:r>
            <a:r>
              <a:rPr lang="cs-CZ" altLang="cs-CZ" sz="1800" b="1" dirty="0" err="1"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occipitalis</a:t>
            </a:r>
            <a:r>
              <a:rPr lang="cs-CZ" altLang="cs-CZ" sz="1800" b="1" dirty="0">
                <a:cs typeface="Arial" panose="020B0604020202020204" pitchFamily="34" charset="0"/>
              </a:rPr>
              <a:t>, area 18, 19 rozvádí zrakové signály do dalších oblastí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7030A0"/>
                </a:solidFill>
                <a:cs typeface="Arial" panose="020B0604020202020204" pitchFamily="34" charset="0"/>
              </a:rPr>
              <a:t>Sluchová korová oblast </a:t>
            </a:r>
            <a:r>
              <a:rPr lang="cs-CZ" altLang="cs-CZ" sz="2000" b="1" dirty="0"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cs typeface="Arial" panose="020B0604020202020204" pitchFamily="34" charset="0"/>
              </a:rPr>
              <a:t>v </a:t>
            </a:r>
            <a:r>
              <a:rPr lang="cs-CZ" altLang="cs-CZ" sz="1800" b="1" dirty="0" err="1"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temporalis</a:t>
            </a:r>
            <a:r>
              <a:rPr lang="cs-CZ" altLang="cs-CZ" sz="1800" b="1" dirty="0">
                <a:cs typeface="Arial" panose="020B0604020202020204" pitchFamily="34" charset="0"/>
              </a:rPr>
              <a:t> superior (</a:t>
            </a:r>
            <a:r>
              <a:rPr lang="cs-CZ" altLang="cs-CZ" sz="1800" b="1" dirty="0" err="1">
                <a:cs typeface="Arial" panose="020B0604020202020204" pitchFamily="34" charset="0"/>
              </a:rPr>
              <a:t>Heschlovy</a:t>
            </a:r>
            <a:r>
              <a:rPr lang="cs-CZ" altLang="cs-CZ" sz="1800" b="1" dirty="0">
                <a:cs typeface="Arial" panose="020B0604020202020204" pitchFamily="34" charset="0"/>
              </a:rPr>
              <a:t> závity) area 41,42 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sekundární area 22 – součást </a:t>
            </a:r>
            <a:r>
              <a:rPr lang="cs-CZ" altLang="cs-CZ" sz="1800" b="1" dirty="0" err="1">
                <a:cs typeface="Arial" panose="020B0604020202020204" pitchFamily="34" charset="0"/>
              </a:rPr>
              <a:t>Wernickeova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sensorického</a:t>
            </a:r>
            <a:r>
              <a:rPr lang="cs-CZ" altLang="cs-CZ" sz="1800" b="1" dirty="0">
                <a:cs typeface="Arial" panose="020B0604020202020204" pitchFamily="34" charset="0"/>
              </a:rPr>
              <a:t> centra řeči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7030A0"/>
                </a:solidFill>
                <a:cs typeface="Arial" panose="020B0604020202020204" pitchFamily="34" charset="0"/>
              </a:rPr>
              <a:t>Chuťová korová oblast</a:t>
            </a:r>
            <a:r>
              <a:rPr lang="cs-CZ" alt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cs typeface="Arial" panose="020B0604020202020204" pitchFamily="34" charset="0"/>
              </a:rPr>
              <a:t>area 43, dolní část </a:t>
            </a:r>
            <a:r>
              <a:rPr lang="cs-CZ" altLang="cs-CZ" sz="1800" b="1" dirty="0" err="1"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postcentralis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7030A0"/>
                </a:solidFill>
                <a:cs typeface="Arial" panose="020B0604020202020204" pitchFamily="34" charset="0"/>
              </a:rPr>
              <a:t>Čichová korová oblast</a:t>
            </a:r>
            <a:r>
              <a:rPr lang="cs-CZ" altLang="cs-CZ" sz="2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– </a:t>
            </a:r>
            <a:r>
              <a:rPr lang="cs-CZ" altLang="cs-CZ" sz="1800" b="1" dirty="0">
                <a:cs typeface="Arial" panose="020B0604020202020204" pitchFamily="34" charset="0"/>
              </a:rPr>
              <a:t>shodná s rozsahem </a:t>
            </a:r>
            <a:r>
              <a:rPr lang="cs-CZ" altLang="cs-CZ" sz="1800" b="1" dirty="0" err="1">
                <a:cs typeface="Arial" panose="020B0604020202020204" pitchFamily="34" charset="0"/>
              </a:rPr>
              <a:t>paleocortexu</a:t>
            </a:r>
            <a:r>
              <a:rPr lang="cs-CZ" altLang="cs-CZ" sz="1800" b="1" dirty="0">
                <a:cs typeface="Arial" panose="020B0604020202020204" pitchFamily="34" charset="0"/>
              </a:rPr>
              <a:t> (bulbus </a:t>
            </a:r>
            <a:r>
              <a:rPr lang="cs-CZ" altLang="cs-CZ" sz="1800" b="1" dirty="0" err="1">
                <a:cs typeface="Arial" panose="020B0604020202020204" pitchFamily="34" charset="0"/>
              </a:rPr>
              <a:t>olfactorius</a:t>
            </a:r>
            <a:r>
              <a:rPr lang="cs-CZ" altLang="cs-CZ" sz="1800" b="1" dirty="0">
                <a:cs typeface="Arial" panose="020B0604020202020204" pitchFamily="34" charset="0"/>
              </a:rPr>
              <a:t>…..)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solidFill>
                  <a:srgbClr val="7030A0"/>
                </a:solidFill>
                <a:cs typeface="Arial" panose="020B0604020202020204" pitchFamily="34" charset="0"/>
              </a:rPr>
              <a:t>Hmat </a:t>
            </a:r>
            <a:r>
              <a:rPr lang="cs-CZ" altLang="cs-CZ" sz="1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-</a:t>
            </a:r>
            <a:r>
              <a:rPr lang="cs-CZ" altLang="cs-CZ" sz="1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postcentralis</a:t>
            </a:r>
            <a:r>
              <a:rPr lang="cs-CZ" altLang="cs-CZ" sz="1800" b="1" dirty="0">
                <a:cs typeface="Arial" panose="020B0604020202020204" pitchFamily="34" charset="0"/>
              </a:rPr>
              <a:t> (area 1,2,3)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7030A0"/>
                </a:solidFill>
                <a:cs typeface="Arial" panose="020B0604020202020204" pitchFamily="34" charset="0"/>
              </a:rPr>
              <a:t>Vestibulární čití </a:t>
            </a:r>
            <a:r>
              <a:rPr lang="cs-CZ" altLang="cs-CZ" sz="1800" b="1" dirty="0">
                <a:cs typeface="Arial" panose="020B0604020202020204" pitchFamily="34" charset="0"/>
              </a:rPr>
              <a:t>– </a:t>
            </a:r>
            <a:r>
              <a:rPr lang="cs-CZ" altLang="cs-CZ" sz="1200" b="1" dirty="0" err="1">
                <a:cs typeface="Arial" panose="020B0604020202020204" pitchFamily="34" charset="0"/>
              </a:rPr>
              <a:t>lobulus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parietalis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inferior</a:t>
            </a:r>
            <a:endParaRPr lang="cs-CZ" altLang="cs-CZ" sz="12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0070C0"/>
              </a:solidFill>
            </a:endParaRPr>
          </a:p>
        </p:txBody>
      </p:sp>
      <p:pic>
        <p:nvPicPr>
          <p:cNvPr id="55299" name="Picture 4" descr="obr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49" y="4140092"/>
            <a:ext cx="4350649" cy="271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6" descr="Scan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4730" r="20456" b="57709"/>
          <a:stretch>
            <a:fillRect/>
          </a:stretch>
        </p:blipFill>
        <p:spPr bwMode="auto">
          <a:xfrm>
            <a:off x="652456" y="5050993"/>
            <a:ext cx="2649538" cy="143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r1"/>
          <p:cNvPicPr>
            <a:picLocks noChangeAspect="1" noChangeArrowheads="1"/>
          </p:cNvPicPr>
          <p:nvPr/>
        </p:nvPicPr>
        <p:blipFill>
          <a:blip r:embed="rId4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98" y="4597758"/>
            <a:ext cx="3192466" cy="210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331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103189"/>
            <a:ext cx="12192000" cy="140038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Bazální ganglia 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350" b="1" u="sng" dirty="0">
                <a:latin typeface="Arial" panose="020B0604020202020204" pitchFamily="34" charset="0"/>
                <a:cs typeface="Arial" panose="020B0604020202020204" pitchFamily="34" charset="0"/>
              </a:rPr>
              <a:t>šedá hmota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=těla nervových buněk 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uvnitř hemisfér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(účastní se </a:t>
            </a:r>
            <a:r>
              <a:rPr lang="cs-CZ" altLang="cs-CZ" sz="13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motorických okruhů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, potlačují nežádoucí pohybové aktivity 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hyperkineze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a vybírají </a:t>
            </a:r>
            <a:r>
              <a:rPr lang="cs-CZ" altLang="cs-CZ" sz="1350" b="1" u="sng" dirty="0">
                <a:latin typeface="Arial" panose="020B0604020202020204" pitchFamily="34" charset="0"/>
                <a:cs typeface="Arial" panose="020B0604020202020204" pitchFamily="34" charset="0"/>
              </a:rPr>
              <a:t>optimální motorické </a:t>
            </a: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programy k dosažení cíle pohybu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03695" y="1473201"/>
            <a:ext cx="10219818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nucleus</a:t>
            </a:r>
            <a:r>
              <a:rPr lang="cs-CZ" alt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caudatus+putamen</a:t>
            </a:r>
            <a:r>
              <a:rPr lang="cs-CZ" alt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= corpus </a:t>
            </a:r>
            <a:r>
              <a:rPr lang="cs-CZ" alt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striatum</a:t>
            </a:r>
            <a:r>
              <a:rPr lang="cs-CZ" alt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globus </a:t>
            </a:r>
            <a:r>
              <a:rPr lang="cs-CZ" alt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pallidus</a:t>
            </a:r>
            <a:endParaRPr lang="cs-CZ" altLang="cs-CZ" sz="18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nucleus</a:t>
            </a:r>
            <a:r>
              <a:rPr lang="cs-CZ" alt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amygdalae</a:t>
            </a:r>
            <a:r>
              <a:rPr lang="cs-CZ" alt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500" b="1" dirty="0">
                <a:cs typeface="Arial" panose="020B0604020202020204" pitchFamily="34" charset="0"/>
              </a:rPr>
              <a:t>– součást limbického systému, ovlivňuje vegetativní reakce, emoce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 err="1">
                <a:solidFill>
                  <a:srgbClr val="C00000"/>
                </a:solidFill>
                <a:cs typeface="Arial" panose="020B0604020202020204" pitchFamily="34" charset="0"/>
              </a:rPr>
              <a:t>claustrum</a:t>
            </a:r>
            <a:endParaRPr lang="cs-CZ" altLang="cs-CZ" sz="1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2438400" y="3657600"/>
            <a:ext cx="708660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350">
                <a:solidFill>
                  <a:srgbClr val="FF0000"/>
                </a:solidFill>
                <a:latin typeface="Times New Roman" panose="02020603050405020304" pitchFamily="18" charset="0"/>
              </a:rPr>
              <a:t>         </a:t>
            </a:r>
            <a:endParaRPr lang="cs-CZ" altLang="cs-CZ" sz="1350">
              <a:latin typeface="Times New Roman" panose="02020603050405020304" pitchFamily="18" charset="0"/>
            </a:endParaRPr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2838450" y="4000500"/>
            <a:ext cx="668655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altLang="cs-CZ" sz="1350">
                <a:latin typeface="Times New Roman" panose="02020603050405020304" pitchFamily="18" charset="0"/>
              </a:rPr>
              <a:t>              </a:t>
            </a:r>
            <a:endParaRPr lang="cs-CZ" altLang="cs-CZ" sz="135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6326" name="Picture 8" descr="Scan0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35" y="2986088"/>
            <a:ext cx="2239963" cy="2141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10" descr="Scan0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52" y="2980754"/>
            <a:ext cx="2374900" cy="2141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7"/>
          <p:cNvPicPr>
            <a:picLocks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46" y="2988470"/>
            <a:ext cx="1727200" cy="2141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5" name="Obdélník 1"/>
          <p:cNvSpPr>
            <a:spLocks noChangeArrowheads="1"/>
          </p:cNvSpPr>
          <p:nvPr/>
        </p:nvSpPr>
        <p:spPr bwMode="auto">
          <a:xfrm>
            <a:off x="6862346" y="5182494"/>
            <a:ext cx="1800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dirty="0">
                <a:latin typeface="Arial" panose="020B0604020202020204" pitchFamily="34" charset="0"/>
              </a:rPr>
              <a:t>Parkinsonova nemoc</a:t>
            </a:r>
          </a:p>
        </p:txBody>
      </p:sp>
      <p:pic>
        <p:nvPicPr>
          <p:cNvPr id="56330" name="Picture 6" descr="SN-Parkin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4" y="3000376"/>
            <a:ext cx="1232901" cy="219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3" descr="CNS_telencephalon_bazalni_gang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4" y="944564"/>
            <a:ext cx="134937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5570922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 normální funkci bazálních ganglií je nutný </a:t>
            </a:r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dopamin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vytvářený zejména v </a:t>
            </a:r>
            <a:r>
              <a:rPr lang="cs-CZ" alt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substantia</a:t>
            </a:r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nigra</a:t>
            </a:r>
            <a:r>
              <a:rPr lang="cs-CZ" alt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středního mozku</a:t>
            </a:r>
            <a:endParaRPr lang="cs-CZ" altLang="cs-CZ" sz="1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7AE345F-132A-444E-8DEB-6B50E52F5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96" y="-79562"/>
            <a:ext cx="6658535" cy="665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04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NS_telencephalon_bazalni_ganglia_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4" y="358218"/>
            <a:ext cx="4546074" cy="612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CNS_telencephalon_bazalni_gang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2397125"/>
            <a:ext cx="2671762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1168924"/>
            <a:ext cx="4059526" cy="363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7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med">
            <a:extLst>
              <a:ext uri="{FF2B5EF4-FFF2-40B4-BE49-F238E27FC236}">
                <a16:creationId xmlns:a16="http://schemas.microsoft.com/office/drawing/2014/main" id="{6673CC54-EE81-4B49-A78A-0299AE82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315410" y="983668"/>
            <a:ext cx="28575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1" name="Object 5">
            <a:extLst>
              <a:ext uri="{FF2B5EF4-FFF2-40B4-BE49-F238E27FC236}">
                <a16:creationId xmlns:a16="http://schemas.microsoft.com/office/drawing/2014/main" id="{EE4A55D1-23C7-461B-802D-3349BD66DD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354981"/>
              </p:ext>
            </p:extLst>
          </p:nvPr>
        </p:nvGraphicFramePr>
        <p:xfrm>
          <a:off x="10392165" y="56568"/>
          <a:ext cx="1644650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2886478" imgH="3543795" progId="PBrush">
                  <p:embed/>
                </p:oleObj>
              </mc:Choice>
              <mc:Fallback>
                <p:oleObj name="Rastrový obrázek" r:id="rId4" imgW="2886478" imgH="3543795" progId="PBrush">
                  <p:embed/>
                  <p:pic>
                    <p:nvPicPr>
                      <p:cNvPr id="7171" name="Object 5">
                        <a:extLst>
                          <a:ext uri="{FF2B5EF4-FFF2-40B4-BE49-F238E27FC236}">
                            <a16:creationId xmlns:a16="http://schemas.microsoft.com/office/drawing/2014/main" id="{EE4A55D1-23C7-461B-802D-3349BD66DD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69"/>
                      <a:stretch>
                        <a:fillRect/>
                      </a:stretch>
                    </p:blipFill>
                    <p:spPr bwMode="auto">
                      <a:xfrm>
                        <a:off x="10392165" y="56568"/>
                        <a:ext cx="1644650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TextovéPole 2">
            <a:extLst>
              <a:ext uri="{FF2B5EF4-FFF2-40B4-BE49-F238E27FC236}">
                <a16:creationId xmlns:a16="http://schemas.microsoft.com/office/drawing/2014/main" id="{8877DD8C-AC41-4BAC-B148-BAC6F10F4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422" y="938372"/>
            <a:ext cx="8863905" cy="6410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75" b="1" dirty="0">
                <a:solidFill>
                  <a:srgbClr val="C00000"/>
                </a:solidFill>
                <a:latin typeface="Calibri" panose="020F0502020204030204" pitchFamily="34" charset="0"/>
              </a:rPr>
              <a:t>1. Thalamus</a:t>
            </a:r>
            <a:r>
              <a:rPr lang="cs-CZ" altLang="cs-CZ" sz="2475" b="1" dirty="0">
                <a:latin typeface="Calibri" panose="020F0502020204030204" pitchFamily="34" charset="0"/>
              </a:rPr>
              <a:t> </a:t>
            </a:r>
            <a:r>
              <a:rPr lang="cs-CZ" altLang="cs-CZ" sz="1125" b="1" dirty="0">
                <a:latin typeface="Calibri" panose="020F0502020204030204" pitchFamily="34" charset="0"/>
              </a:rPr>
              <a:t>(„brána vědomí“)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cs-CZ" altLang="cs-CZ" sz="1600" b="1" dirty="0">
                <a:latin typeface="Calibri" panose="020F0502020204030204" pitchFamily="34" charset="0"/>
              </a:rPr>
              <a:t>po stranách III. mozkové komory</a:t>
            </a:r>
            <a:r>
              <a:rPr lang="cs-CZ" alt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r>
              <a:rPr lang="cs-CZ" altLang="cs-CZ" sz="1600" b="1" dirty="0">
                <a:latin typeface="Calibri" panose="020F0502020204030204" pitchFamily="34" charset="0"/>
              </a:rPr>
              <a:t> </a:t>
            </a:r>
            <a:r>
              <a:rPr lang="cs-CZ" altLang="cs-CZ" sz="1100" b="1" dirty="0">
                <a:latin typeface="Calibri" panose="020F0502020204030204" pitchFamily="34" charset="0"/>
              </a:rPr>
              <a:t>(velikost holubího vejce)</a:t>
            </a:r>
            <a:r>
              <a:rPr lang="cs-CZ" altLang="cs-CZ" sz="1600" b="1" dirty="0">
                <a:latin typeface="Calibri" panose="020F0502020204030204" pitchFamily="34" charset="0"/>
              </a:rPr>
              <a:t>, nakupení šedé hmoty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cs-CZ" altLang="cs-CZ" sz="1600" b="1" dirty="0">
                <a:latin typeface="Calibri" panose="020F0502020204030204" pitchFamily="34" charset="0"/>
              </a:rPr>
              <a:t>(přepojovací stanice </a:t>
            </a:r>
            <a:r>
              <a:rPr lang="cs-CZ" altLang="cs-CZ" sz="1600" b="1" dirty="0">
                <a:solidFill>
                  <a:srgbClr val="00B0F0"/>
                </a:solidFill>
                <a:latin typeface="Calibri" panose="020F0502020204030204" pitchFamily="34" charset="0"/>
              </a:rPr>
              <a:t>senzorických</a:t>
            </a:r>
            <a:r>
              <a:rPr lang="cs-CZ" altLang="cs-CZ" sz="1600" b="1" dirty="0">
                <a:latin typeface="Calibri" panose="020F0502020204030204" pitchFamily="34" charset="0"/>
              </a:rPr>
              <a:t> drah – brána vědomí), </a:t>
            </a:r>
            <a:r>
              <a:rPr lang="cs-CZ" altLang="cs-CZ" sz="1400" b="1" dirty="0">
                <a:latin typeface="Calibri" panose="020F0502020204030204" pitchFamily="34" charset="0"/>
              </a:rPr>
              <a:t>(obsahuje jádra specifická,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cs-CZ" altLang="cs-CZ" sz="1400" b="1" dirty="0">
                <a:latin typeface="Calibri" panose="020F0502020204030204" pitchFamily="34" charset="0"/>
              </a:rPr>
              <a:t>nespecifická a asociační, motorická), mezi oběma thalamy </a:t>
            </a:r>
            <a:r>
              <a:rPr lang="cs-CZ" altLang="cs-CZ" sz="1600" b="1" dirty="0">
                <a:latin typeface="Calibri" panose="020F0502020204030204" pitchFamily="34" charset="0"/>
              </a:rPr>
              <a:t>je III. mozková komora </a:t>
            </a:r>
          </a:p>
          <a:p>
            <a:pPr>
              <a:spcBef>
                <a:spcPts val="0"/>
              </a:spcBef>
              <a:buNone/>
              <a:defRPr/>
            </a:pPr>
            <a:endParaRPr lang="cs-CZ" altLang="cs-CZ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2. Hypothalamus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400" b="1" dirty="0">
                <a:cs typeface="Arial" panose="020B0604020202020204" pitchFamily="34" charset="0"/>
              </a:rPr>
              <a:t>podkorové </a:t>
            </a:r>
            <a:r>
              <a:rPr lang="cs-CZ" altLang="cs-CZ" sz="1400" b="1" dirty="0">
                <a:solidFill>
                  <a:srgbClr val="00B050"/>
                </a:solidFill>
                <a:cs typeface="Arial" panose="020B0604020202020204" pitchFamily="34" charset="0"/>
              </a:rPr>
              <a:t>parasympatické</a:t>
            </a:r>
            <a:r>
              <a:rPr lang="cs-CZ" altLang="cs-CZ" sz="1400" b="1" dirty="0">
                <a:cs typeface="Arial" panose="020B0604020202020204" pitchFamily="34" charset="0"/>
              </a:rPr>
              <a:t> a </a:t>
            </a:r>
            <a:r>
              <a:rPr lang="cs-CZ" altLang="cs-CZ" sz="1400" b="1" dirty="0">
                <a:solidFill>
                  <a:srgbClr val="00FF00"/>
                </a:solidFill>
                <a:cs typeface="Arial" panose="020B0604020202020204" pitchFamily="34" charset="0"/>
              </a:rPr>
              <a:t>sympatické </a:t>
            </a:r>
            <a:r>
              <a:rPr lang="cs-CZ" altLang="cs-CZ" sz="1400" b="1" dirty="0">
                <a:cs typeface="Arial" panose="020B0604020202020204" pitchFamily="34" charset="0"/>
              </a:rPr>
              <a:t>regulační </a:t>
            </a:r>
            <a:r>
              <a:rPr lang="cs-CZ" altLang="cs-CZ" sz="1400" b="1" u="sng" dirty="0">
                <a:cs typeface="Arial" panose="020B0604020202020204" pitchFamily="34" charset="0"/>
              </a:rPr>
              <a:t>ústředí</a:t>
            </a:r>
            <a:r>
              <a:rPr lang="cs-CZ" altLang="cs-CZ" sz="1400" b="1" dirty="0">
                <a:cs typeface="Arial" panose="020B0604020202020204" pitchFamily="34" charset="0"/>
              </a:rPr>
              <a:t>, koordinuje nervové a hormonální řízení organismu </a:t>
            </a:r>
            <a:r>
              <a:rPr lang="cs-CZ" altLang="cs-CZ" sz="1200" b="1" dirty="0">
                <a:cs typeface="Arial" panose="020B0604020202020204" pitchFamily="34" charset="0"/>
              </a:rPr>
              <a:t>(spánek-bdění, sexuální chování, příjem potravy..)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Hypophysis</a:t>
            </a:r>
            <a:r>
              <a:rPr lang="cs-CZ" altLang="cs-CZ" sz="1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solidFill>
                  <a:srgbClr val="C00000"/>
                </a:solidFill>
                <a:cs typeface="Arial" panose="020B0604020202020204" pitchFamily="34" charset="0"/>
              </a:rPr>
              <a:t>cerebri</a:t>
            </a:r>
            <a:r>
              <a:rPr lang="cs-CZ" altLang="cs-CZ" sz="1400" b="1" dirty="0">
                <a:solidFill>
                  <a:srgbClr val="C00000"/>
                </a:solidFill>
                <a:cs typeface="Arial" panose="020B0604020202020204" pitchFamily="34" charset="0"/>
              </a:rPr>
              <a:t> – </a:t>
            </a:r>
            <a:r>
              <a:rPr lang="cs-CZ" altLang="cs-CZ" sz="1200" b="1" dirty="0">
                <a:cs typeface="Arial" panose="020B0604020202020204" pitchFamily="34" charset="0"/>
              </a:rPr>
              <a:t>hormony</a:t>
            </a:r>
            <a:endParaRPr lang="cs-CZ" altLang="cs-CZ" sz="1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75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475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75" b="1" dirty="0">
                <a:solidFill>
                  <a:srgbClr val="C00000"/>
                </a:solidFill>
                <a:latin typeface="Calibri" panose="020F0502020204030204" pitchFamily="34" charset="0"/>
              </a:rPr>
              <a:t>3. </a:t>
            </a:r>
            <a:r>
              <a:rPr lang="cs-CZ" altLang="cs-CZ" sz="2475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Epithalamus</a:t>
            </a:r>
            <a:r>
              <a:rPr lang="cs-CZ" altLang="cs-CZ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**</a:t>
            </a:r>
            <a:r>
              <a:rPr lang="cs-CZ" altLang="cs-CZ" sz="2475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600" b="1" dirty="0">
                <a:latin typeface="Calibri" panose="020F0502020204030204" pitchFamily="34" charset="0"/>
              </a:rPr>
              <a:t>Corpus </a:t>
            </a:r>
            <a:r>
              <a:rPr lang="cs-CZ" altLang="cs-CZ" sz="1600" b="1" dirty="0" err="1">
                <a:latin typeface="Calibri" panose="020F0502020204030204" pitchFamily="34" charset="0"/>
              </a:rPr>
              <a:t>pineale</a:t>
            </a:r>
            <a:r>
              <a:rPr lang="cs-CZ" altLang="cs-CZ" sz="1400" b="1" dirty="0">
                <a:latin typeface="Calibri" panose="020F0502020204030204" pitchFamily="34" charset="0"/>
              </a:rPr>
              <a:t>* </a:t>
            </a:r>
            <a:r>
              <a:rPr lang="cs-CZ" altLang="cs-CZ" sz="1600" b="1" dirty="0">
                <a:latin typeface="Calibri" panose="020F0502020204030204" pitchFamily="34" charset="0"/>
              </a:rPr>
              <a:t>(</a:t>
            </a:r>
            <a:r>
              <a:rPr lang="cs-CZ" altLang="cs-CZ" sz="1600" b="1" dirty="0" err="1">
                <a:latin typeface="Calibri" panose="020F0502020204030204" pitchFamily="34" charset="0"/>
              </a:rPr>
              <a:t>epiphysis</a:t>
            </a:r>
            <a:r>
              <a:rPr lang="cs-CZ" altLang="cs-CZ" sz="1600" b="1" dirty="0">
                <a:latin typeface="Calibri" panose="020F0502020204030204" pitchFamily="34" charset="0"/>
              </a:rPr>
              <a:t> </a:t>
            </a:r>
            <a:r>
              <a:rPr lang="cs-CZ" altLang="cs-CZ" sz="1600" b="1" dirty="0" err="1">
                <a:latin typeface="Calibri" panose="020F0502020204030204" pitchFamily="34" charset="0"/>
              </a:rPr>
              <a:t>cerebri</a:t>
            </a:r>
            <a:r>
              <a:rPr lang="cs-CZ" altLang="cs-CZ" sz="1600" b="1" dirty="0">
                <a:latin typeface="Calibri" panose="020F0502020204030204" pitchFamily="34" charset="0"/>
              </a:rPr>
              <a:t>-šišinka)- </a:t>
            </a:r>
            <a:r>
              <a:rPr lang="cs-CZ" altLang="cs-CZ" sz="1200" b="1" dirty="0">
                <a:latin typeface="Calibri" panose="020F0502020204030204" pitchFamily="34" charset="0"/>
              </a:rPr>
              <a:t>cirkadiánní rytmy</a:t>
            </a:r>
            <a:r>
              <a:rPr lang="cs-CZ" altLang="cs-CZ" sz="1200" dirty="0">
                <a:latin typeface="Calibri" panose="020F0502020204030204" pitchFamily="34" charset="0"/>
              </a:rPr>
              <a:t> (melatonin změna hladiny během dne)</a:t>
            </a:r>
            <a:r>
              <a:rPr lang="cs-CZ" altLang="cs-CZ" sz="1200" b="1" dirty="0">
                <a:latin typeface="Calibri" panose="020F0502020204030204" pitchFamily="34" charset="0"/>
              </a:rPr>
              <a:t>, rudimentární endokrinní žláza s tlumivým účinkem na činnost pohlavních žláz</a:t>
            </a:r>
            <a:r>
              <a:rPr lang="cs-CZ" altLang="cs-CZ" sz="1200" dirty="0">
                <a:latin typeface="Calibri" panose="020F0502020204030204" pitchFamily="34" charset="0"/>
              </a:rPr>
              <a:t>, dorzálně vybíhá nad mozkový kmen (nad čtverohrbolí </a:t>
            </a:r>
            <a:r>
              <a:rPr lang="cs-CZ" altLang="cs-CZ" sz="1200" dirty="0" err="1">
                <a:latin typeface="Calibri" panose="020F0502020204030204" pitchFamily="34" charset="0"/>
              </a:rPr>
              <a:t>stř</a:t>
            </a:r>
            <a:r>
              <a:rPr lang="cs-CZ" altLang="cs-CZ" sz="1200" dirty="0">
                <a:latin typeface="Calibri" panose="020F0502020204030204" pitchFamily="34" charset="0"/>
              </a:rPr>
              <a:t>. mozku)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 dirty="0" err="1">
                <a:latin typeface="Calibri" panose="020F0502020204030204" pitchFamily="34" charset="0"/>
              </a:rPr>
              <a:t>trigonum</a:t>
            </a:r>
            <a:r>
              <a:rPr lang="cs-CZ" altLang="cs-CZ" sz="1200" b="1" dirty="0">
                <a:latin typeface="Calibri" panose="020F0502020204030204" pitchFamily="34" charset="0"/>
              </a:rPr>
              <a:t> </a:t>
            </a:r>
            <a:r>
              <a:rPr lang="cs-CZ" altLang="cs-CZ" sz="1200" b="1" dirty="0" err="1">
                <a:latin typeface="Calibri" panose="020F0502020204030204" pitchFamily="34" charset="0"/>
              </a:rPr>
              <a:t>habenulae</a:t>
            </a:r>
            <a:r>
              <a:rPr lang="cs-CZ" altLang="cs-CZ" sz="1200" b="1" dirty="0">
                <a:latin typeface="Calibri" panose="020F0502020204030204" pitchFamily="34" charset="0"/>
              </a:rPr>
              <a:t>, </a:t>
            </a:r>
            <a:r>
              <a:rPr lang="cs-CZ" altLang="cs-CZ" sz="1200" b="1" dirty="0" err="1">
                <a:latin typeface="Calibri" panose="020F0502020204030204" pitchFamily="34" charset="0"/>
              </a:rPr>
              <a:t>commissura</a:t>
            </a:r>
            <a:r>
              <a:rPr lang="cs-CZ" altLang="cs-CZ" sz="1200" b="1" dirty="0">
                <a:latin typeface="Calibri" panose="020F0502020204030204" pitchFamily="34" charset="0"/>
              </a:rPr>
              <a:t> </a:t>
            </a:r>
            <a:r>
              <a:rPr lang="cs-CZ" altLang="cs-CZ" sz="1200" b="1" dirty="0" err="1">
                <a:latin typeface="Calibri" panose="020F0502020204030204" pitchFamily="34" charset="0"/>
              </a:rPr>
              <a:t>habenularum</a:t>
            </a:r>
            <a:r>
              <a:rPr lang="cs-CZ" altLang="cs-CZ" sz="1200" b="1" dirty="0">
                <a:latin typeface="Calibri" panose="020F0502020204030204" pitchFamily="34" charset="0"/>
              </a:rPr>
              <a:t> </a:t>
            </a:r>
            <a:r>
              <a:rPr lang="cs-CZ" altLang="cs-CZ" sz="1400" b="1" dirty="0">
                <a:latin typeface="Calibri" panose="020F0502020204030204" pitchFamily="34" charset="0"/>
              </a:rPr>
              <a:t>–  informace z limbického systému - </a:t>
            </a:r>
            <a:r>
              <a:rPr lang="cs-CZ" altLang="cs-CZ" sz="1400" b="1" dirty="0" err="1">
                <a:solidFill>
                  <a:srgbClr val="339933"/>
                </a:solidFill>
                <a:latin typeface="Calibri" panose="020F0502020204030204" pitchFamily="34" charset="0"/>
              </a:rPr>
              <a:t>visceromotorická</a:t>
            </a:r>
            <a:r>
              <a:rPr lang="cs-CZ" altLang="cs-CZ" sz="1400" b="1" dirty="0">
                <a:solidFill>
                  <a:srgbClr val="339933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400" b="1" dirty="0">
                <a:latin typeface="Calibri" panose="020F0502020204030204" pitchFamily="34" charset="0"/>
              </a:rPr>
              <a:t>odpověď na emoční stavy </a:t>
            </a:r>
            <a:r>
              <a:rPr lang="cs-CZ" altLang="cs-CZ" sz="1100" b="1" dirty="0">
                <a:latin typeface="Calibri" panose="020F0502020204030204" pitchFamily="34" charset="0"/>
              </a:rPr>
              <a:t>(přes jádra </a:t>
            </a:r>
            <a:r>
              <a:rPr lang="cs-CZ" altLang="cs-CZ" sz="1100" b="1" dirty="0" err="1">
                <a:latin typeface="Calibri" panose="020F0502020204030204" pitchFamily="34" charset="0"/>
              </a:rPr>
              <a:t>stř</a:t>
            </a:r>
            <a:r>
              <a:rPr lang="cs-CZ" altLang="cs-CZ" sz="1100" b="1" dirty="0">
                <a:latin typeface="Calibri" panose="020F0502020204030204" pitchFamily="34" charset="0"/>
              </a:rPr>
              <a:t>. mozku a retikulární formaci na </a:t>
            </a:r>
            <a:r>
              <a:rPr lang="cs-CZ" altLang="cs-CZ" sz="1100" b="1" dirty="0" err="1">
                <a:latin typeface="Calibri" panose="020F0502020204030204" pitchFamily="34" charset="0"/>
              </a:rPr>
              <a:t>visceromotorická</a:t>
            </a:r>
            <a:r>
              <a:rPr lang="cs-CZ" altLang="cs-CZ" sz="1100" b="1" dirty="0">
                <a:latin typeface="Calibri" panose="020F0502020204030204" pitchFamily="34" charset="0"/>
              </a:rPr>
              <a:t> jádra autonomních nervů (III., VII., IX., X. a sympatikus) – slzení, pocení……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1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4. </a:t>
            </a:r>
            <a:r>
              <a:rPr lang="cs-CZ" altLang="cs-CZ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Metathalamus</a:t>
            </a:r>
            <a:r>
              <a:rPr lang="cs-CZ" altLang="cs-CZ" sz="1400" b="1" dirty="0">
                <a:latin typeface="Calibri" panose="020F0502020204030204" pitchFamily="34" charset="0"/>
              </a:rPr>
              <a:t> (pod dorsálním koncem thalamu, přepojovací stanice sluchové a zrakové dráhy)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 dirty="0">
                <a:latin typeface="Calibri" panose="020F0502020204030204" pitchFamily="34" charset="0"/>
              </a:rPr>
              <a:t>Corpus </a:t>
            </a:r>
            <a:r>
              <a:rPr lang="cs-CZ" altLang="cs-CZ" sz="1200" b="1" dirty="0" err="1">
                <a:latin typeface="Calibri" panose="020F0502020204030204" pitchFamily="34" charset="0"/>
              </a:rPr>
              <a:t>geniculatum</a:t>
            </a:r>
            <a:r>
              <a:rPr lang="cs-CZ" altLang="cs-CZ" sz="1200" b="1" dirty="0">
                <a:latin typeface="Calibri" panose="020F0502020204030204" pitchFamily="34" charset="0"/>
              </a:rPr>
              <a:t> </a:t>
            </a:r>
            <a:r>
              <a:rPr lang="cs-CZ" altLang="cs-CZ" sz="1200" b="1" dirty="0" err="1">
                <a:latin typeface="Calibri" panose="020F0502020204030204" pitchFamily="34" charset="0"/>
              </a:rPr>
              <a:t>mediale</a:t>
            </a:r>
            <a:r>
              <a:rPr lang="cs-CZ" altLang="cs-CZ" sz="1200" b="1" dirty="0">
                <a:latin typeface="Calibri" panose="020F0502020204030204" pitchFamily="34" charset="0"/>
              </a:rPr>
              <a:t> (součást sluchové dráhy)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 dirty="0">
                <a:latin typeface="Calibri" panose="020F0502020204030204" pitchFamily="34" charset="0"/>
              </a:rPr>
              <a:t>Corpus </a:t>
            </a:r>
            <a:r>
              <a:rPr lang="cs-CZ" altLang="cs-CZ" sz="1200" b="1" dirty="0" err="1">
                <a:latin typeface="Calibri" panose="020F0502020204030204" pitchFamily="34" charset="0"/>
              </a:rPr>
              <a:t>geniculatum</a:t>
            </a:r>
            <a:r>
              <a:rPr lang="cs-CZ" altLang="cs-CZ" sz="1200" b="1" dirty="0">
                <a:latin typeface="Calibri" panose="020F0502020204030204" pitchFamily="34" charset="0"/>
              </a:rPr>
              <a:t> </a:t>
            </a:r>
            <a:r>
              <a:rPr lang="cs-CZ" altLang="cs-CZ" sz="1200" b="1" dirty="0" err="1">
                <a:latin typeface="Calibri" panose="020F0502020204030204" pitchFamily="34" charset="0"/>
              </a:rPr>
              <a:t>laterale</a:t>
            </a:r>
            <a:r>
              <a:rPr lang="cs-CZ" altLang="cs-CZ" sz="1200" b="1" dirty="0">
                <a:latin typeface="Calibri" panose="020F0502020204030204" pitchFamily="34" charset="0"/>
              </a:rPr>
              <a:t> </a:t>
            </a:r>
            <a:r>
              <a:rPr lang="cs-CZ" altLang="cs-CZ" sz="1100" b="1" dirty="0">
                <a:latin typeface="Calibri" panose="020F0502020204030204" pitchFamily="34" charset="0"/>
              </a:rPr>
              <a:t>(součást zrakové dráhy)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600" b="1" dirty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>
                <a:solidFill>
                  <a:srgbClr val="C00000"/>
                </a:solidFill>
              </a:rPr>
              <a:t>5. </a:t>
            </a:r>
            <a:r>
              <a:rPr lang="cs-CZ" altLang="cs-CZ" sz="1600" b="1" dirty="0" err="1">
                <a:solidFill>
                  <a:srgbClr val="C00000"/>
                </a:solidFill>
              </a:rPr>
              <a:t>Subthalamus</a:t>
            </a:r>
            <a:r>
              <a:rPr lang="cs-CZ" altLang="cs-CZ" sz="16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– </a:t>
            </a:r>
            <a:r>
              <a:rPr lang="cs-CZ" altLang="cs-CZ" sz="1100" b="1" dirty="0"/>
              <a:t>šedá hmota uložená </a:t>
            </a:r>
            <a:r>
              <a:rPr lang="cs-CZ" altLang="cs-CZ" sz="1100" dirty="0"/>
              <a:t>V</a:t>
            </a:r>
            <a:r>
              <a:rPr lang="cs-CZ" altLang="cs-CZ" sz="1100" b="1" dirty="0"/>
              <a:t> od thalamu a </a:t>
            </a:r>
            <a:r>
              <a:rPr lang="cs-CZ" altLang="cs-CZ" sz="1100" dirty="0"/>
              <a:t>L </a:t>
            </a:r>
            <a:r>
              <a:rPr lang="cs-CZ" altLang="cs-CZ" sz="1100" b="1" dirty="0"/>
              <a:t>od </a:t>
            </a:r>
            <a:r>
              <a:rPr lang="cs-CZ" altLang="cs-CZ" sz="1100" b="1" dirty="0" err="1"/>
              <a:t>hypothalamu</a:t>
            </a:r>
            <a:r>
              <a:rPr lang="cs-CZ" altLang="cs-CZ" sz="1100" b="1" dirty="0"/>
              <a:t>, je </a:t>
            </a:r>
            <a:r>
              <a:rPr lang="cs-CZ" altLang="cs-CZ" sz="1200" b="1" dirty="0"/>
              <a:t>zapojený do zpracovacích motorických okruhů</a:t>
            </a:r>
            <a:endParaRPr lang="cs-CZ" altLang="cs-CZ" sz="1200" b="1" u="sng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100" b="1" dirty="0">
              <a:latin typeface="Calibri" panose="020F0502020204030204" pitchFamily="34" charset="0"/>
            </a:endParaRPr>
          </a:p>
        </p:txBody>
      </p:sp>
      <p:sp>
        <p:nvSpPr>
          <p:cNvPr id="37895" name="Obdélník 4">
            <a:extLst>
              <a:ext uri="{FF2B5EF4-FFF2-40B4-BE49-F238E27FC236}">
                <a16:creationId xmlns:a16="http://schemas.microsoft.com/office/drawing/2014/main" id="{484D10D4-DF8A-42FB-A5D8-07BB44743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9077" y="1224654"/>
            <a:ext cx="250825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350" dirty="0">
                <a:solidFill>
                  <a:srgbClr val="FF0000"/>
                </a:solidFill>
              </a:rPr>
              <a:t>*</a:t>
            </a:r>
            <a:endParaRPr lang="cs-CZ" altLang="cs-CZ" sz="135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21472" y="296562"/>
            <a:ext cx="3776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Diencephalon</a:t>
            </a:r>
            <a:r>
              <a:rPr lang="cs-CZ" dirty="0"/>
              <a:t> (mezimozek)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1043651" y="1283641"/>
            <a:ext cx="562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000" b="1" dirty="0">
                <a:solidFill>
                  <a:srgbClr val="C00000"/>
                </a:solidFill>
                <a:latin typeface="Calibri" panose="020F0502020204030204" pitchFamily="34" charset="0"/>
              </a:rPr>
              <a:t>**</a:t>
            </a:r>
            <a:r>
              <a:rPr lang="cs-CZ" altLang="cs-CZ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endParaRPr lang="cs-CZ" dirty="0"/>
          </a:p>
        </p:txBody>
      </p:sp>
      <p:pic>
        <p:nvPicPr>
          <p:cNvPr id="1026" name="Picture 2" descr="Diencephalon">
            <a:extLst>
              <a:ext uri="{FF2B5EF4-FFF2-40B4-BE49-F238E27FC236}">
                <a16:creationId xmlns:a16="http://schemas.microsoft.com/office/drawing/2014/main" id="{FC2E772D-C040-4F96-6EF9-1A42178B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" y="3064436"/>
            <a:ext cx="3202298" cy="30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aps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30" y="2322417"/>
            <a:ext cx="2701417" cy="2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096001" y="631617"/>
            <a:ext cx="18473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4" name="Picture 2" descr="tel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/>
          <a:stretch>
            <a:fillRect/>
          </a:stretch>
        </p:blipFill>
        <p:spPr>
          <a:xfrm>
            <a:off x="371922" y="332026"/>
            <a:ext cx="5201236" cy="602127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>
          <a:xfrm flipH="1">
            <a:off x="3586348" y="2196935"/>
            <a:ext cx="344384" cy="498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3586348" y="2743200"/>
            <a:ext cx="439387" cy="950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632319" y="332026"/>
            <a:ext cx="65596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>
                <a:solidFill>
                  <a:srgbClr val="C00000"/>
                </a:solidFill>
              </a:rPr>
              <a:t>Capsula</a:t>
            </a:r>
            <a:r>
              <a:rPr lang="cs-CZ" sz="4000" b="1" dirty="0">
                <a:solidFill>
                  <a:srgbClr val="C00000"/>
                </a:solidFill>
              </a:rPr>
              <a:t> interna!!! </a:t>
            </a:r>
            <a:r>
              <a:rPr lang="cs-CZ" dirty="0"/>
              <a:t>– </a:t>
            </a:r>
            <a:r>
              <a:rPr lang="cs-CZ" b="1" dirty="0"/>
              <a:t>projekční dráhy=axony</a:t>
            </a:r>
          </a:p>
          <a:p>
            <a:r>
              <a:rPr lang="cs-CZ" b="1" dirty="0"/>
              <a:t> </a:t>
            </a:r>
            <a:r>
              <a:rPr lang="cs-CZ" sz="2800" b="1" u="sng" dirty="0">
                <a:solidFill>
                  <a:srgbClr val="00B0F0"/>
                </a:solidFill>
              </a:rPr>
              <a:t>do</a:t>
            </a:r>
            <a:r>
              <a:rPr lang="cs-CZ" b="1" dirty="0"/>
              <a:t> a </a:t>
            </a:r>
            <a:r>
              <a:rPr lang="cs-CZ" sz="2800" b="1" u="sng" dirty="0">
                <a:solidFill>
                  <a:srgbClr val="FF0000"/>
                </a:solidFill>
              </a:rPr>
              <a:t>z </a:t>
            </a:r>
            <a:r>
              <a:rPr lang="cs-CZ" b="1" dirty="0"/>
              <a:t>kůry mozkové</a:t>
            </a:r>
          </a:p>
          <a:p>
            <a:r>
              <a:rPr lang="cs-CZ" b="1" dirty="0"/>
              <a:t>                          </a:t>
            </a:r>
            <a:r>
              <a:rPr lang="cs-CZ" sz="2000" b="1" dirty="0">
                <a:solidFill>
                  <a:srgbClr val="C00000"/>
                </a:solidFill>
              </a:rPr>
              <a:t>Poloha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- mezi thalamem a bazálními ganglii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096001" y="5291710"/>
            <a:ext cx="5913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Capsula</a:t>
            </a:r>
            <a:r>
              <a:rPr lang="cs-CZ" dirty="0"/>
              <a:t> interna bývá často postižena krvácením,</a:t>
            </a:r>
          </a:p>
          <a:p>
            <a:r>
              <a:rPr lang="cs-CZ" dirty="0"/>
              <a:t> takže mohou být postiženy dráhy, které zde procházejí </a:t>
            </a:r>
          </a:p>
          <a:p>
            <a:r>
              <a:rPr lang="cs-CZ" dirty="0"/>
              <a:t>s následným funkčním výpadkem. Nejzávažnější je </a:t>
            </a:r>
          </a:p>
          <a:p>
            <a:r>
              <a:rPr lang="cs-CZ" dirty="0"/>
              <a:t>přerušení vláken pyramidové dráhy </a:t>
            </a:r>
            <a:r>
              <a:rPr lang="cs-CZ" sz="1200" dirty="0"/>
              <a:t>(</a:t>
            </a:r>
            <a:r>
              <a:rPr lang="cs-CZ" sz="1200" dirty="0" err="1"/>
              <a:t>tr</a:t>
            </a:r>
            <a:r>
              <a:rPr lang="cs-CZ" sz="1200" dirty="0"/>
              <a:t>. </a:t>
            </a:r>
            <a:r>
              <a:rPr lang="cs-CZ" sz="1200" dirty="0" err="1"/>
              <a:t>corticospinalis</a:t>
            </a:r>
            <a:r>
              <a:rPr lang="cs-CZ" sz="1200" dirty="0"/>
              <a:t> a </a:t>
            </a:r>
            <a:r>
              <a:rPr lang="cs-CZ" sz="1200" dirty="0" err="1"/>
              <a:t>corticonuclearis</a:t>
            </a:r>
            <a:r>
              <a:rPr lang="cs-CZ" sz="1200" dirty="0"/>
              <a:t>).</a:t>
            </a:r>
            <a:endParaRPr lang="en-GB" sz="12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A10E30-0B85-4256-A723-032CC8DB7186}"/>
              </a:ext>
            </a:extLst>
          </p:cNvPr>
          <p:cNvPicPr/>
          <p:nvPr/>
        </p:nvPicPr>
        <p:blipFill rotWithShape="1">
          <a:blip r:embed="rId4"/>
          <a:srcRect l="20503" t="15609" r="39484" b="29365"/>
          <a:stretch/>
        </p:blipFill>
        <p:spPr bwMode="auto">
          <a:xfrm>
            <a:off x="9275328" y="2196936"/>
            <a:ext cx="2734419" cy="2479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9878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el3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/>
          <a:stretch>
            <a:fillRect/>
          </a:stretch>
        </p:blipFill>
        <p:spPr>
          <a:xfrm>
            <a:off x="166876" y="1977015"/>
            <a:ext cx="3584575" cy="414972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3" descr="tel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 b="7990"/>
          <a:stretch>
            <a:fillRect/>
          </a:stretch>
        </p:blipFill>
        <p:spPr bwMode="auto">
          <a:xfrm>
            <a:off x="3857139" y="1977015"/>
            <a:ext cx="3490913" cy="2916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4" descr="scancapsu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25" y="4713401"/>
            <a:ext cx="1862840" cy="204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026907" y="6126740"/>
            <a:ext cx="28536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Crura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cerebri</a:t>
            </a:r>
            <a:r>
              <a:rPr lang="cs-CZ" altLang="cs-CZ" sz="1600" b="1" dirty="0"/>
              <a:t> </a:t>
            </a:r>
            <a:r>
              <a:rPr lang="cs-CZ" altLang="cs-CZ" sz="1600" dirty="0"/>
              <a:t>v </a:t>
            </a:r>
            <a:r>
              <a:rPr lang="cs-CZ" altLang="cs-CZ" sz="1600" dirty="0" err="1"/>
              <a:t>mesencefalu</a:t>
            </a:r>
            <a:endParaRPr lang="cs-CZ" altLang="cs-CZ" sz="1600" dirty="0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54228" y="213710"/>
            <a:ext cx="103415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C00000"/>
                </a:solidFill>
              </a:rPr>
              <a:t>CAPSULA INTERNA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její </a:t>
            </a:r>
            <a:r>
              <a:rPr lang="cs-CZ" altLang="cs-CZ" sz="2000" b="1" u="sng" dirty="0">
                <a:solidFill>
                  <a:srgbClr val="FF0000"/>
                </a:solidFill>
              </a:rPr>
              <a:t>descendentní</a:t>
            </a:r>
            <a:r>
              <a:rPr lang="cs-CZ" altLang="cs-CZ" sz="2000" b="1" dirty="0">
                <a:solidFill>
                  <a:srgbClr val="FF0000"/>
                </a:solidFill>
              </a:rPr>
              <a:t> (=motorická) </a:t>
            </a:r>
            <a:r>
              <a:rPr lang="cs-CZ" altLang="cs-CZ" sz="2000" b="1" dirty="0"/>
              <a:t>vlákna pokračují </a:t>
            </a:r>
            <a:r>
              <a:rPr lang="cs-CZ" altLang="cs-CZ" sz="2000" b="1" u="sng" dirty="0"/>
              <a:t>k motorickým jádrům skrze </a:t>
            </a:r>
            <a:r>
              <a:rPr lang="cs-CZ" altLang="cs-CZ" sz="2000" b="1" u="sng" dirty="0" err="1"/>
              <a:t>crura</a:t>
            </a:r>
            <a:r>
              <a:rPr lang="cs-CZ" altLang="cs-CZ" sz="2000" b="1" u="sng" dirty="0"/>
              <a:t> </a:t>
            </a:r>
            <a:r>
              <a:rPr lang="cs-CZ" altLang="cs-CZ" sz="2000" b="1" u="sng" dirty="0" err="1"/>
              <a:t>cerebri</a:t>
            </a:r>
            <a:r>
              <a:rPr lang="cs-CZ" altLang="cs-CZ" sz="2000" b="1" u="sng" dirty="0"/>
              <a:t> </a:t>
            </a:r>
            <a:r>
              <a:rPr lang="cs-CZ" altLang="cs-CZ" sz="2000" b="1" dirty="0"/>
              <a:t>středního mozku do </a:t>
            </a:r>
            <a:r>
              <a:rPr lang="cs-CZ" altLang="cs-CZ" sz="2000" b="1" u="sng" dirty="0"/>
              <a:t>pontu</a:t>
            </a:r>
            <a:r>
              <a:rPr lang="cs-CZ" altLang="cs-CZ" sz="2000" b="1" dirty="0"/>
              <a:t>, do </a:t>
            </a:r>
            <a:r>
              <a:rPr lang="cs-CZ" altLang="cs-CZ" sz="2000" b="1" u="sng" dirty="0" err="1"/>
              <a:t>medulla</a:t>
            </a:r>
            <a:r>
              <a:rPr lang="cs-CZ" altLang="cs-CZ" sz="2000" b="1" u="sng" dirty="0"/>
              <a:t> </a:t>
            </a:r>
            <a:r>
              <a:rPr lang="cs-CZ" altLang="cs-CZ" sz="2000" b="1" u="sng" dirty="0" err="1"/>
              <a:t>oblongata</a:t>
            </a:r>
            <a:r>
              <a:rPr lang="cs-CZ" altLang="cs-CZ" sz="2000" b="1" dirty="0"/>
              <a:t>, do </a:t>
            </a:r>
            <a:r>
              <a:rPr lang="cs-CZ" altLang="cs-CZ" sz="2000" b="1" u="sng" dirty="0" err="1"/>
              <a:t>medulla</a:t>
            </a:r>
            <a:r>
              <a:rPr lang="cs-CZ" altLang="cs-CZ" sz="2000" b="1" u="sng" dirty="0"/>
              <a:t> </a:t>
            </a:r>
            <a:r>
              <a:rPr lang="cs-CZ" altLang="cs-CZ" sz="2000" b="1" u="sng" dirty="0" err="1"/>
              <a:t>spinalis</a:t>
            </a:r>
            <a:endParaRPr lang="cs-CZ" altLang="cs-CZ" sz="2000" b="1" u="sng" dirty="0"/>
          </a:p>
        </p:txBody>
      </p:sp>
      <p:pic>
        <p:nvPicPr>
          <p:cNvPr id="8" name="Picture 4" descr="Scan00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8823"/>
          <a:stretch/>
        </p:blipFill>
        <p:spPr bwMode="auto">
          <a:xfrm>
            <a:off x="9122122" y="1607683"/>
            <a:ext cx="2860081" cy="508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02935" y="1607683"/>
            <a:ext cx="219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Frontální řez mozkem</a:t>
            </a: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7453740" y="1969009"/>
          <a:ext cx="1743752" cy="2744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6" imgW="4401164" imgH="3801006" progId="Paint.Picture">
                  <p:embed/>
                </p:oleObj>
              </mc:Choice>
              <mc:Fallback>
                <p:oleObj name="Rastrový obrázek" r:id="rId6" imgW="4401164" imgH="3801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7453740" y="1969009"/>
                        <a:ext cx="1743752" cy="2744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2191932"/>
      </p:ext>
    </p:extLst>
  </p:cSld>
  <p:clrMapOvr>
    <a:masterClrMapping/>
  </p:clrMapOvr>
  <p:transition advClick="0" advTm="18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232611" y="-387350"/>
            <a:ext cx="11855115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C00000"/>
                </a:solidFill>
              </a:rPr>
              <a:t>DUTINY CNS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>
                <a:solidFill>
                  <a:srgbClr val="993300"/>
                </a:solidFill>
              </a:rPr>
              <a:t>Fossa</a:t>
            </a:r>
            <a:r>
              <a:rPr lang="cs-CZ" altLang="cs-CZ" sz="2800" b="1" dirty="0">
                <a:solidFill>
                  <a:srgbClr val="993300"/>
                </a:solidFill>
              </a:rPr>
              <a:t> </a:t>
            </a:r>
            <a:r>
              <a:rPr lang="cs-CZ" altLang="cs-CZ" sz="2800" b="1" dirty="0" err="1">
                <a:solidFill>
                  <a:srgbClr val="993300"/>
                </a:solidFill>
              </a:rPr>
              <a:t>rhomboidea</a:t>
            </a:r>
            <a:r>
              <a:rPr lang="cs-CZ" altLang="cs-CZ" sz="2400" b="1" dirty="0">
                <a:solidFill>
                  <a:srgbClr val="993300"/>
                </a:solidFill>
              </a:rPr>
              <a:t> </a:t>
            </a:r>
            <a:r>
              <a:rPr lang="cs-CZ" altLang="cs-CZ" sz="2400" b="1" dirty="0"/>
              <a:t>– </a:t>
            </a:r>
            <a:r>
              <a:rPr lang="cs-CZ" altLang="cs-CZ" sz="1800" b="1" dirty="0"/>
              <a:t>IV. komora mozková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1" dirty="0"/>
              <a:t> </a:t>
            </a:r>
            <a:r>
              <a:rPr lang="cs-CZ" altLang="cs-CZ" sz="1800" b="1" dirty="0"/>
              <a:t>spodina má kosočtverečný tvar, ji tvoří </a:t>
            </a:r>
            <a:r>
              <a:rPr lang="cs-CZ" sz="18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dorzální povrch Varolova mostu a horní části prodloužené míchy. laterální ohraničení tři páry </a:t>
            </a:r>
            <a:r>
              <a:rPr lang="cs-CZ" sz="18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pedunculi</a:t>
            </a:r>
            <a:r>
              <a:rPr lang="cs-CZ" sz="18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18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cerebellares</a:t>
            </a:r>
            <a:r>
              <a:rPr 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,strop</a:t>
            </a:r>
            <a:r>
              <a:rPr 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z největší části mozečkem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b="1" dirty="0"/>
              <a:t> rostrálně navazuje na </a:t>
            </a:r>
            <a:r>
              <a:rPr lang="cs-CZ" altLang="cs-CZ" sz="1800" b="1" i="1" dirty="0" err="1"/>
              <a:t>aquaeductus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cerebri</a:t>
            </a:r>
            <a:r>
              <a:rPr lang="cs-CZ" altLang="cs-CZ" sz="1800" b="1" dirty="0"/>
              <a:t>, kaudálně na </a:t>
            </a:r>
            <a:r>
              <a:rPr lang="cs-CZ" altLang="cs-CZ" sz="1800" b="1" i="1" dirty="0" err="1"/>
              <a:t>canalis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centralis</a:t>
            </a:r>
            <a:r>
              <a:rPr lang="cs-CZ" altLang="cs-CZ" sz="1800" b="1" i="1" dirty="0"/>
              <a:t> </a:t>
            </a:r>
            <a:r>
              <a:rPr lang="cs-CZ" altLang="cs-CZ" sz="1800" b="1" dirty="0"/>
              <a:t>hřbetní míchy</a:t>
            </a:r>
            <a:endParaRPr lang="cs-CZ" altLang="cs-CZ" sz="1800" b="1" i="1" dirty="0"/>
          </a:p>
          <a:p>
            <a:pPr eaLnBrk="1" hangingPunct="1">
              <a:spcBef>
                <a:spcPct val="0"/>
              </a:spcBef>
            </a:pPr>
            <a:r>
              <a:rPr lang="cs-CZ" altLang="cs-CZ" sz="2000" b="1" dirty="0"/>
              <a:t> </a:t>
            </a:r>
            <a:r>
              <a:rPr lang="cs-CZ" altLang="cs-CZ" sz="1800" b="1" u="sng" dirty="0"/>
              <a:t>rozhraní </a:t>
            </a:r>
            <a:r>
              <a:rPr lang="cs-CZ" altLang="cs-CZ" sz="1800" b="1" dirty="0"/>
              <a:t>mezi </a:t>
            </a:r>
            <a:r>
              <a:rPr lang="cs-CZ" altLang="cs-CZ" sz="1800" b="1" i="1" u="sng" dirty="0"/>
              <a:t>bazální ploténkou </a:t>
            </a:r>
            <a:r>
              <a:rPr lang="cs-CZ" altLang="cs-CZ" sz="2000" b="1" u="sng" dirty="0"/>
              <a:t>(</a:t>
            </a:r>
            <a:r>
              <a:rPr lang="cs-CZ" altLang="cs-CZ" sz="1600" b="1" u="sng" dirty="0"/>
              <a:t>zdroj motorických neuronů)</a:t>
            </a:r>
            <a:r>
              <a:rPr lang="cs-CZ" altLang="cs-CZ" sz="1600" b="1" dirty="0"/>
              <a:t>  </a:t>
            </a:r>
            <a:r>
              <a:rPr lang="cs-CZ" altLang="cs-CZ" sz="1800" b="1" dirty="0"/>
              <a:t>a </a:t>
            </a:r>
            <a:r>
              <a:rPr lang="cs-CZ" altLang="cs-CZ" sz="1800" b="1" u="sng" dirty="0"/>
              <a:t>dorzální tzv. </a:t>
            </a:r>
            <a:r>
              <a:rPr lang="cs-CZ" altLang="cs-CZ" sz="1800" b="1" i="1" u="sng" dirty="0" err="1"/>
              <a:t>alární</a:t>
            </a:r>
            <a:r>
              <a:rPr lang="cs-CZ" altLang="cs-CZ" sz="1800" b="1" i="1" u="sng" dirty="0"/>
              <a:t> ploténkou </a:t>
            </a:r>
            <a:r>
              <a:rPr lang="cs-CZ" altLang="cs-CZ" sz="2000" b="1" u="sng" dirty="0"/>
              <a:t>(</a:t>
            </a:r>
            <a:r>
              <a:rPr lang="cs-CZ" altLang="cs-CZ" sz="1600" b="1" u="sng" dirty="0"/>
              <a:t>zdroj senzorických neuronů) tvoří </a:t>
            </a:r>
            <a:r>
              <a:rPr lang="cs-CZ" altLang="cs-CZ" sz="2000" b="1" u="sng" dirty="0" err="1"/>
              <a:t>sulcus</a:t>
            </a:r>
            <a:r>
              <a:rPr lang="cs-CZ" altLang="cs-CZ" sz="2000" b="1" u="sng" dirty="0"/>
              <a:t> </a:t>
            </a:r>
            <a:r>
              <a:rPr lang="cs-CZ" altLang="cs-CZ" sz="2000" b="1" u="sng" dirty="0" err="1"/>
              <a:t>limitans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</a:pPr>
            <a:r>
              <a:rPr lang="cs-CZ" altLang="cs-CZ" sz="2000" b="1" dirty="0"/>
              <a:t> </a:t>
            </a:r>
            <a:r>
              <a:rPr lang="cs-CZ" altLang="cs-CZ" sz="1800" b="1" dirty="0" err="1"/>
              <a:t>pars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inferior</a:t>
            </a:r>
            <a:r>
              <a:rPr lang="cs-CZ" altLang="cs-CZ" sz="1800" b="1" dirty="0"/>
              <a:t> (zdroj CN XII., XI., X., IX.) </a:t>
            </a:r>
            <a:r>
              <a:rPr lang="cs-CZ" altLang="cs-CZ" sz="1200" b="1" dirty="0"/>
              <a:t>překryta velum </a:t>
            </a:r>
            <a:r>
              <a:rPr lang="cs-CZ" altLang="cs-CZ" sz="1200" b="1" dirty="0" err="1"/>
              <a:t>medullare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inferius</a:t>
            </a:r>
            <a:r>
              <a:rPr lang="cs-CZ" altLang="cs-CZ" sz="1200" b="1" dirty="0"/>
              <a:t> (napjaté mezi dolními </a:t>
            </a:r>
            <a:r>
              <a:rPr lang="cs-CZ" altLang="cs-CZ" sz="1200" b="1" dirty="0" err="1"/>
              <a:t>pedunkuly</a:t>
            </a:r>
            <a:r>
              <a:rPr lang="cs-CZ" altLang="cs-CZ" sz="1200" b="1" dirty="0"/>
              <a:t> mozečku)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1" dirty="0"/>
              <a:t> </a:t>
            </a:r>
            <a:r>
              <a:rPr lang="cs-CZ" altLang="cs-CZ" sz="1800" b="1" dirty="0" err="1"/>
              <a:t>pars</a:t>
            </a:r>
            <a:r>
              <a:rPr lang="cs-CZ" altLang="cs-CZ" sz="1800" b="1" dirty="0"/>
              <a:t> intermedia (zdroj CN VIII., VII., VI.) </a:t>
            </a:r>
            <a:r>
              <a:rPr lang="cs-CZ" altLang="cs-CZ" sz="1200" b="1" dirty="0"/>
              <a:t>překryta </a:t>
            </a:r>
            <a:r>
              <a:rPr lang="cs-CZ" altLang="cs-CZ" sz="1200" b="1" dirty="0" err="1"/>
              <a:t>fastigiem</a:t>
            </a:r>
            <a:r>
              <a:rPr lang="cs-CZ" altLang="cs-CZ" sz="1200" b="1" dirty="0"/>
              <a:t> mozečku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1" dirty="0"/>
              <a:t> </a:t>
            </a:r>
            <a:r>
              <a:rPr lang="cs-CZ" altLang="cs-CZ" sz="1800" b="1" dirty="0" err="1"/>
              <a:t>pars</a:t>
            </a:r>
            <a:r>
              <a:rPr lang="cs-CZ" altLang="cs-CZ" sz="1800" b="1" dirty="0"/>
              <a:t> superior čtvrté mozkové komory – (zdroj CN V.) </a:t>
            </a:r>
            <a:r>
              <a:rPr lang="cs-CZ" altLang="cs-CZ" sz="1200" b="1" dirty="0"/>
              <a:t>překryta velum  </a:t>
            </a:r>
            <a:r>
              <a:rPr lang="cs-CZ" altLang="cs-CZ" sz="1200" b="1" dirty="0" err="1"/>
              <a:t>medullare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superius</a:t>
            </a:r>
            <a:r>
              <a:rPr lang="cs-CZ" altLang="cs-CZ" sz="1200" b="1" dirty="0"/>
              <a:t> - napjaté mezi horními </a:t>
            </a:r>
            <a:r>
              <a:rPr lang="cs-CZ" altLang="cs-CZ" sz="1200" b="1" dirty="0" err="1"/>
              <a:t>pedunkuly</a:t>
            </a:r>
            <a:r>
              <a:rPr lang="cs-CZ" altLang="cs-CZ" sz="1200" b="1" dirty="0"/>
              <a:t> mozečku</a:t>
            </a:r>
          </a:p>
          <a:p>
            <a:pPr>
              <a:spcBef>
                <a:spcPct val="0"/>
              </a:spcBef>
            </a:pPr>
            <a:r>
              <a:rPr lang="cs-CZ" altLang="cs-CZ" sz="1800" b="1" dirty="0"/>
              <a:t> rozsáhlá FR </a:t>
            </a:r>
            <a:r>
              <a:rPr lang="cs-CZ" altLang="cs-CZ" sz="1200" b="1" dirty="0"/>
              <a:t>(=</a:t>
            </a:r>
            <a:r>
              <a:rPr lang="cs-CZ" altLang="cs-CZ" sz="1200" b="1" dirty="0">
                <a:solidFill>
                  <a:srgbClr val="C00000"/>
                </a:solidFill>
              </a:rPr>
              <a:t>retikulární formace!!</a:t>
            </a:r>
            <a:r>
              <a:rPr lang="cs-CZ" altLang="cs-CZ" sz="1200" b="1" dirty="0"/>
              <a:t>, aktivační, inhibiční, životní reflexy)</a:t>
            </a:r>
          </a:p>
          <a:p>
            <a:pPr eaLnBrk="1" hangingPunct="1">
              <a:spcBef>
                <a:spcPct val="0"/>
              </a:spcBef>
            </a:pPr>
            <a:endParaRPr lang="cs-CZ" altLang="cs-CZ" sz="2000" dirty="0">
              <a:solidFill>
                <a:schemeClr val="bg1"/>
              </a:solidFill>
            </a:endParaRP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1659"/>
          <a:stretch>
            <a:fillRect/>
          </a:stretch>
        </p:blipFill>
        <p:spPr bwMode="auto">
          <a:xfrm>
            <a:off x="5808663" y="4716463"/>
            <a:ext cx="144145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 descr="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7175501" y="4522789"/>
            <a:ext cx="3300413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002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bdélník 1"/>
          <p:cNvSpPr>
            <a:spLocks noChangeArrowheads="1"/>
          </p:cNvSpPr>
          <p:nvPr/>
        </p:nvSpPr>
        <p:spPr bwMode="auto">
          <a:xfrm>
            <a:off x="624808" y="95250"/>
            <a:ext cx="7239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b="1" u="sng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III. komora mozková</a:t>
            </a:r>
            <a:r>
              <a:rPr lang="cs-CZ" altLang="cs-CZ" sz="2400" b="1" dirty="0">
                <a:solidFill>
                  <a:srgbClr val="00B050"/>
                </a:solidFill>
                <a:cs typeface="Arial" panose="020B0604020202020204" pitchFamily="34" charset="0"/>
              </a:rPr>
              <a:t> **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– mezi oběma </a:t>
            </a:r>
            <a:r>
              <a:rPr lang="cs-CZ" altLang="cs-CZ" sz="1800" b="1" dirty="0" err="1">
                <a:cs typeface="Arial" panose="020B0604020202020204" pitchFamily="34" charset="0"/>
              </a:rPr>
              <a:t>thalami</a:t>
            </a:r>
            <a:r>
              <a:rPr lang="cs-CZ" altLang="cs-CZ" sz="1800" b="1" dirty="0">
                <a:cs typeface="Arial" panose="020B0604020202020204" pitchFamily="34" charset="0"/>
              </a:rPr>
              <a:t> a </a:t>
            </a:r>
            <a:r>
              <a:rPr lang="cs-CZ" altLang="cs-CZ" sz="1800" b="1" dirty="0" err="1">
                <a:cs typeface="Arial" panose="020B0604020202020204" pitchFamily="34" charset="0"/>
              </a:rPr>
              <a:t>sulcus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hypothalamicus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Mezi III. komorou a postranní komorou je </a:t>
            </a:r>
            <a:r>
              <a:rPr lang="cs-CZ" altLang="cs-CZ" sz="1600" b="1" u="sng" dirty="0" err="1">
                <a:cs typeface="Arial" panose="020B0604020202020204" pitchFamily="34" charset="0"/>
              </a:rPr>
              <a:t>foramen</a:t>
            </a:r>
            <a:r>
              <a:rPr lang="cs-CZ" altLang="cs-CZ" sz="1600" b="1" u="sng" dirty="0">
                <a:cs typeface="Arial" panose="020B0604020202020204" pitchFamily="34" charset="0"/>
              </a:rPr>
              <a:t> </a:t>
            </a:r>
            <a:r>
              <a:rPr lang="cs-CZ" altLang="cs-CZ" sz="1600" b="1" u="sng" dirty="0" err="1">
                <a:cs typeface="Arial" panose="020B0604020202020204" pitchFamily="34" charset="0"/>
              </a:rPr>
              <a:t>interventriculare</a:t>
            </a:r>
            <a:endParaRPr lang="cs-CZ" altLang="cs-CZ" sz="1600" b="1" u="sng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u="sng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u="sng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u="sng" dirty="0">
              <a:cs typeface="Arial" panose="020B0604020202020204" pitchFamily="34" charset="0"/>
            </a:endParaRPr>
          </a:p>
        </p:txBody>
      </p:sp>
      <p:sp>
        <p:nvSpPr>
          <p:cNvPr id="60419" name="Obdélník 2"/>
          <p:cNvSpPr>
            <a:spLocks noChangeArrowheads="1"/>
          </p:cNvSpPr>
          <p:nvPr/>
        </p:nvSpPr>
        <p:spPr bwMode="auto">
          <a:xfrm>
            <a:off x="556545" y="2411958"/>
            <a:ext cx="812549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C00000"/>
                </a:solidFill>
                <a:cs typeface="Arial" panose="020B0604020202020204" pitchFamily="34" charset="0"/>
              </a:rPr>
              <a:t>Postranní komory mozkové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cs-CZ" altLang="cs-CZ" sz="1600" b="1" dirty="0" err="1">
                <a:solidFill>
                  <a:srgbClr val="C00000"/>
                </a:solidFill>
                <a:cs typeface="Arial" panose="020B0604020202020204" pitchFamily="34" charset="0"/>
              </a:rPr>
              <a:t>ventriculi</a:t>
            </a:r>
            <a:r>
              <a:rPr lang="cs-CZ" altLang="cs-CZ" sz="16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C00000"/>
                </a:solidFill>
                <a:cs typeface="Arial" panose="020B0604020202020204" pitchFamily="34" charset="0"/>
              </a:rPr>
              <a:t>laterales</a:t>
            </a:r>
            <a:r>
              <a:rPr lang="cs-CZ" altLang="cs-CZ" sz="1600" b="1" dirty="0">
                <a:solidFill>
                  <a:srgbClr val="C00000"/>
                </a:solidFill>
                <a:cs typeface="Arial" panose="020B0604020202020204" pitchFamily="34" charset="0"/>
              </a:rPr>
              <a:t>)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cornu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anterius</a:t>
            </a:r>
            <a:r>
              <a:rPr lang="cs-CZ" altLang="cs-CZ" sz="1800" b="1" dirty="0">
                <a:cs typeface="Arial" panose="020B0604020202020204" pitchFamily="34" charset="0"/>
              </a:rPr>
              <a:t>* – v čelním laloku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pars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centralis</a:t>
            </a:r>
            <a:r>
              <a:rPr lang="cs-CZ" altLang="cs-CZ" sz="1800" b="1" dirty="0">
                <a:cs typeface="Arial" panose="020B0604020202020204" pitchFamily="34" charset="0"/>
              </a:rPr>
              <a:t>** – v temenním laloku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cornu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posterius</a:t>
            </a:r>
            <a:r>
              <a:rPr lang="cs-CZ" altLang="cs-CZ" sz="1800" b="1" dirty="0">
                <a:cs typeface="Arial" panose="020B0604020202020204" pitchFamily="34" charset="0"/>
              </a:rPr>
              <a:t>*** – v týlním laloku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cornu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inferius</a:t>
            </a:r>
            <a:r>
              <a:rPr lang="cs-CZ" altLang="cs-CZ" sz="1800" b="1" dirty="0">
                <a:cs typeface="Arial" panose="020B0604020202020204" pitchFamily="34" charset="0"/>
              </a:rPr>
              <a:t>**** – ve spánkovém laloku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</p:txBody>
      </p:sp>
      <p:graphicFrame>
        <p:nvGraphicFramePr>
          <p:cNvPr id="60420" name="Object 5"/>
          <p:cNvGraphicFramePr>
            <a:graphicFrameLocks noChangeAspect="1"/>
          </p:cNvGraphicFramePr>
          <p:nvPr/>
        </p:nvGraphicFramePr>
        <p:xfrm>
          <a:off x="8682038" y="25401"/>
          <a:ext cx="1985962" cy="232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2886478" imgH="3543795" progId="PBrush">
                  <p:embed/>
                </p:oleObj>
              </mc:Choice>
              <mc:Fallback>
                <p:oleObj name="Rastrový obrázek" r:id="rId2" imgW="2886478" imgH="354379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69"/>
                      <a:stretch>
                        <a:fillRect/>
                      </a:stretch>
                    </p:blipFill>
                    <p:spPr bwMode="auto">
                      <a:xfrm>
                        <a:off x="8682038" y="25401"/>
                        <a:ext cx="1985962" cy="232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1" name="TextovéPole 5"/>
          <p:cNvSpPr txBox="1">
            <a:spLocks noChangeArrowheads="1"/>
          </p:cNvSpPr>
          <p:nvPr/>
        </p:nvSpPr>
        <p:spPr bwMode="auto">
          <a:xfrm>
            <a:off x="9480550" y="1484314"/>
            <a:ext cx="363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50"/>
                </a:solidFill>
              </a:rPr>
              <a:t>**</a:t>
            </a:r>
          </a:p>
        </p:txBody>
      </p:sp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75" y="3995907"/>
            <a:ext cx="2938295" cy="218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Obdélník 7"/>
          <p:cNvSpPr>
            <a:spLocks noChangeArrowheads="1"/>
          </p:cNvSpPr>
          <p:nvPr/>
        </p:nvSpPr>
        <p:spPr bwMode="auto">
          <a:xfrm>
            <a:off x="4224339" y="4632325"/>
            <a:ext cx="78232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Komory jsou vyplněny mozkomíšním mokem (MM), tvoří  se v cévních 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pleteních </a:t>
            </a:r>
            <a:r>
              <a:rPr lang="cs-CZ" altLang="cs-CZ" sz="1400" b="1" dirty="0">
                <a:cs typeface="Arial" panose="020B0604020202020204" pitchFamily="34" charset="0"/>
              </a:rPr>
              <a:t>(plexus </a:t>
            </a:r>
            <a:r>
              <a:rPr lang="cs-CZ" altLang="cs-CZ" sz="1400" b="1" dirty="0" err="1">
                <a:cs typeface="Arial" panose="020B0604020202020204" pitchFamily="34" charset="0"/>
              </a:rPr>
              <a:t>choroideus</a:t>
            </a:r>
            <a:r>
              <a:rPr lang="cs-CZ" altLang="cs-CZ" sz="1400" b="1" dirty="0">
                <a:cs typeface="Arial" panose="020B0604020202020204" pitchFamily="34" charset="0"/>
              </a:rPr>
              <a:t>) </a:t>
            </a:r>
            <a:r>
              <a:rPr lang="cs-CZ" altLang="cs-CZ" sz="1800" b="1" dirty="0">
                <a:cs typeface="Arial" panose="020B0604020202020204" pitchFamily="34" charset="0"/>
              </a:rPr>
              <a:t>postranních komor, odtéká přes </a:t>
            </a:r>
            <a:r>
              <a:rPr lang="cs-CZ" altLang="cs-CZ" sz="18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foramina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interventricularia</a:t>
            </a:r>
            <a:r>
              <a:rPr lang="cs-CZ" alt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do 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III. komory mozkové</a:t>
            </a:r>
            <a:r>
              <a:rPr lang="cs-CZ" altLang="cs-CZ" sz="1800" b="1" dirty="0">
                <a:cs typeface="Arial" panose="020B0604020202020204" pitchFamily="34" charset="0"/>
              </a:rPr>
              <a:t>, odtud přes </a:t>
            </a:r>
            <a:r>
              <a:rPr lang="cs-CZ" altLang="cs-CZ" sz="1800" b="1" dirty="0" err="1">
                <a:cs typeface="Arial" panose="020B0604020202020204" pitchFamily="34" charset="0"/>
              </a:rPr>
              <a:t>Silviův</a:t>
            </a:r>
            <a:r>
              <a:rPr lang="cs-CZ" altLang="cs-CZ" sz="1800" b="1" dirty="0">
                <a:cs typeface="Arial" panose="020B0604020202020204" pitchFamily="34" charset="0"/>
              </a:rPr>
              <a:t> kanál</a:t>
            </a:r>
            <a:r>
              <a:rPr lang="cs-CZ" alt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cs-CZ" altLang="cs-CZ" sz="18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aquaductus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cerebri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cs-CZ" altLang="cs-CZ" sz="1800" b="1" dirty="0">
                <a:cs typeface="Arial" panose="020B0604020202020204" pitchFamily="34" charset="0"/>
              </a:rPr>
              <a:t>do</a:t>
            </a:r>
            <a:r>
              <a:rPr lang="cs-CZ" alt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IV. mozkové komory </a:t>
            </a:r>
            <a:r>
              <a:rPr lang="cs-CZ" altLang="cs-CZ" sz="1800" b="1" dirty="0">
                <a:cs typeface="Arial" panose="020B0604020202020204" pitchFamily="34" charset="0"/>
              </a:rPr>
              <a:t>a otvorem ve stropu IV. komory  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do subarachnoidálního prostoru – </a:t>
            </a:r>
            <a:r>
              <a:rPr lang="cs-CZ" altLang="cs-CZ" sz="14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granulationes</a:t>
            </a:r>
            <a:r>
              <a:rPr lang="cs-CZ" altLang="cs-CZ" sz="1400" b="1" u="sn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4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arachnoideales</a:t>
            </a:r>
            <a:r>
              <a:rPr lang="cs-CZ" altLang="cs-CZ" sz="1400" b="1" u="sng" dirty="0">
                <a:solidFill>
                  <a:srgbClr val="C00000"/>
                </a:solidFill>
                <a:cs typeface="Arial" panose="020B0604020202020204" pitchFamily="34" charset="0"/>
              </a:rPr>
              <a:t> do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 sinus </a:t>
            </a:r>
            <a:r>
              <a:rPr lang="cs-CZ" altLang="cs-CZ" sz="18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durae</a:t>
            </a:r>
            <a:r>
              <a:rPr lang="cs-CZ" altLang="cs-CZ" sz="1800" b="1" u="sng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matris</a:t>
            </a:r>
            <a:endParaRPr lang="cs-CZ" altLang="cs-CZ" sz="1800" b="1" u="sng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0424" name="TextovéPole 8"/>
          <p:cNvSpPr txBox="1">
            <a:spLocks noChangeArrowheads="1"/>
          </p:cNvSpPr>
          <p:nvPr/>
        </p:nvSpPr>
        <p:spPr bwMode="auto">
          <a:xfrm>
            <a:off x="1883257" y="4849751"/>
            <a:ext cx="27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*</a:t>
            </a:r>
          </a:p>
        </p:txBody>
      </p:sp>
      <p:sp>
        <p:nvSpPr>
          <p:cNvPr id="60425" name="Obdélník 9"/>
          <p:cNvSpPr>
            <a:spLocks noChangeArrowheads="1"/>
          </p:cNvSpPr>
          <p:nvPr/>
        </p:nvSpPr>
        <p:spPr bwMode="auto">
          <a:xfrm>
            <a:off x="2392865" y="4709616"/>
            <a:ext cx="363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**</a:t>
            </a:r>
            <a:endParaRPr lang="cs-CZ" altLang="cs-CZ" sz="1800" dirty="0"/>
          </a:p>
        </p:txBody>
      </p:sp>
      <p:sp>
        <p:nvSpPr>
          <p:cNvPr id="60426" name="Obdélník 10"/>
          <p:cNvSpPr>
            <a:spLocks noChangeArrowheads="1"/>
          </p:cNvSpPr>
          <p:nvPr/>
        </p:nvSpPr>
        <p:spPr bwMode="auto">
          <a:xfrm>
            <a:off x="2913064" y="4948488"/>
            <a:ext cx="454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***</a:t>
            </a:r>
            <a:endParaRPr lang="cs-CZ" altLang="cs-CZ" sz="1800" dirty="0"/>
          </a:p>
        </p:txBody>
      </p:sp>
      <p:sp>
        <p:nvSpPr>
          <p:cNvPr id="60427" name="Obdélník 11"/>
          <p:cNvSpPr>
            <a:spLocks noChangeArrowheads="1"/>
          </p:cNvSpPr>
          <p:nvPr/>
        </p:nvSpPr>
        <p:spPr bwMode="auto">
          <a:xfrm>
            <a:off x="2256632" y="5219639"/>
            <a:ext cx="54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****</a:t>
            </a:r>
            <a:endParaRPr lang="cs-CZ" altLang="cs-CZ" sz="1800" dirty="0"/>
          </a:p>
        </p:txBody>
      </p:sp>
      <p:pic>
        <p:nvPicPr>
          <p:cNvPr id="6165" name="Picture 21" descr="jak-se-projevuje-hydrocefalus-priznaky-projevy-symptomy">
            <a:extLst>
              <a:ext uri="{FF2B5EF4-FFF2-40B4-BE49-F238E27FC236}">
                <a16:creationId xmlns:a16="http://schemas.microsoft.com/office/drawing/2014/main" id="{0B62634E-6786-4D90-9A1D-AEF21DED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053" y="2441707"/>
            <a:ext cx="1328401" cy="15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DDF7854-8551-47D3-ABE6-EDB9590E1C73}"/>
              </a:ext>
            </a:extLst>
          </p:cNvPr>
          <p:cNvSpPr txBox="1"/>
          <p:nvPr/>
        </p:nvSpPr>
        <p:spPr>
          <a:xfrm>
            <a:off x="10541052" y="3981618"/>
            <a:ext cx="1094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hydrocephalus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40656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mozkové kom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0502" r="21698" b="14194"/>
          <a:stretch>
            <a:fillRect/>
          </a:stretch>
        </p:blipFill>
        <p:spPr bwMode="auto">
          <a:xfrm>
            <a:off x="2947877" y="2019655"/>
            <a:ext cx="4246563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2947877" y="839568"/>
            <a:ext cx="5985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C00000"/>
                </a:solidFill>
              </a:rPr>
              <a:t>VENTRICULI CEREBRI </a:t>
            </a:r>
            <a:r>
              <a:rPr lang="cs-CZ" altLang="cs-CZ" sz="1200" dirty="0"/>
              <a:t>(komory mozkové)</a:t>
            </a:r>
            <a:endParaRPr lang="cs-CZ" altLang="cs-CZ" sz="1200" dirty="0">
              <a:solidFill>
                <a:srgbClr val="C00000"/>
              </a:solidFill>
            </a:endParaRP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2055813" y="4575176"/>
            <a:ext cx="22796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/>
              <a:t>Ventriculi laterales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/>
              <a:t>Ventriculus tertius***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/>
              <a:t>Ventriculus quartus****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>
              <a:solidFill>
                <a:srgbClr val="FFFF00"/>
              </a:solidFill>
            </a:endParaRPr>
          </a:p>
        </p:txBody>
      </p:sp>
      <p:sp>
        <p:nvSpPr>
          <p:cNvPr id="61445" name="Obdélník 1"/>
          <p:cNvSpPr>
            <a:spLocks noChangeArrowheads="1"/>
          </p:cNvSpPr>
          <p:nvPr/>
        </p:nvSpPr>
        <p:spPr bwMode="auto">
          <a:xfrm>
            <a:off x="4492626" y="365760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***</a:t>
            </a:r>
          </a:p>
        </p:txBody>
      </p:sp>
      <p:sp>
        <p:nvSpPr>
          <p:cNvPr id="61446" name="Obdélník 2"/>
          <p:cNvSpPr>
            <a:spLocks noChangeArrowheads="1"/>
          </p:cNvSpPr>
          <p:nvPr/>
        </p:nvSpPr>
        <p:spPr bwMode="auto">
          <a:xfrm>
            <a:off x="5014914" y="4519613"/>
            <a:ext cx="54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****</a:t>
            </a:r>
          </a:p>
        </p:txBody>
      </p:sp>
      <p:pic>
        <p:nvPicPr>
          <p:cNvPr id="61447" name="Picture 8" descr="median-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52" b="37256"/>
          <a:stretch>
            <a:fillRect/>
          </a:stretch>
        </p:blipFill>
        <p:spPr bwMode="auto">
          <a:xfrm>
            <a:off x="7319963" y="1808164"/>
            <a:ext cx="283686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ovéPole 3"/>
          <p:cNvSpPr txBox="1">
            <a:spLocks noChangeArrowheads="1"/>
          </p:cNvSpPr>
          <p:nvPr/>
        </p:nvSpPr>
        <p:spPr bwMode="auto">
          <a:xfrm>
            <a:off x="5940844" y="5472113"/>
            <a:ext cx="61388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Aquaductus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cerebri</a:t>
            </a:r>
            <a:r>
              <a:rPr lang="cs-CZ" altLang="cs-CZ" sz="1800" b="1" dirty="0"/>
              <a:t> </a:t>
            </a:r>
            <a:r>
              <a:rPr lang="cs-CZ" altLang="cs-CZ" sz="1600" b="1" dirty="0"/>
              <a:t>(</a:t>
            </a:r>
            <a:r>
              <a:rPr lang="cs-CZ" altLang="cs-CZ" sz="1600" b="1" dirty="0" err="1"/>
              <a:t>Silviův</a:t>
            </a:r>
            <a:r>
              <a:rPr lang="cs-CZ" altLang="cs-CZ" sz="1600" b="1" dirty="0"/>
              <a:t> kanál)* </a:t>
            </a:r>
            <a:r>
              <a:rPr lang="cs-CZ" altLang="cs-CZ" sz="1600" dirty="0"/>
              <a:t>spojuje IV. a III. komoru</a:t>
            </a:r>
            <a:endParaRPr lang="cs-CZ" altLang="cs-CZ" sz="16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Foramen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interventriculare</a:t>
            </a:r>
            <a:r>
              <a:rPr lang="cs-CZ" altLang="cs-CZ" sz="1800" b="1" dirty="0"/>
              <a:t> </a:t>
            </a:r>
            <a:r>
              <a:rPr lang="cs-CZ" altLang="cs-CZ" sz="1600" b="1" dirty="0"/>
              <a:t>**</a:t>
            </a:r>
            <a:r>
              <a:rPr lang="cs-CZ" altLang="cs-CZ" sz="1600" dirty="0"/>
              <a:t>(spojuje III. komoru s laterální)</a:t>
            </a:r>
          </a:p>
        </p:txBody>
      </p:sp>
      <p:sp>
        <p:nvSpPr>
          <p:cNvPr id="61449" name="Obdélník 4"/>
          <p:cNvSpPr>
            <a:spLocks noChangeArrowheads="1"/>
          </p:cNvSpPr>
          <p:nvPr/>
        </p:nvSpPr>
        <p:spPr bwMode="auto">
          <a:xfrm>
            <a:off x="9690101" y="3935414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* </a:t>
            </a:r>
            <a:endParaRPr lang="cs-CZ" altLang="cs-CZ" sz="2400"/>
          </a:p>
        </p:txBody>
      </p:sp>
      <p:sp>
        <p:nvSpPr>
          <p:cNvPr id="61450" name="Obdélník 5"/>
          <p:cNvSpPr>
            <a:spLocks noChangeArrowheads="1"/>
          </p:cNvSpPr>
          <p:nvPr/>
        </p:nvSpPr>
        <p:spPr bwMode="auto">
          <a:xfrm>
            <a:off x="8150225" y="2976563"/>
            <a:ext cx="36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**</a:t>
            </a: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107803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39282" y="104236"/>
            <a:ext cx="11726779" cy="41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arenR"/>
              <a:defRPr/>
            </a:pPr>
            <a:r>
              <a:rPr lang="cs-CZ" altLang="cs-CZ" b="1" u="sng" dirty="0">
                <a:solidFill>
                  <a:srgbClr val="C00000"/>
                </a:solidFill>
                <a:cs typeface="Arial" panose="020B0604020202020204" pitchFamily="34" charset="0"/>
              </a:rPr>
              <a:t>Obaly mozkové</a:t>
            </a:r>
            <a:r>
              <a:rPr lang="cs-CZ" altLang="cs-CZ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AutoNum type="alphaLcParenR"/>
              <a:defRPr/>
            </a:pPr>
            <a:r>
              <a:rPr lang="cs-CZ" alt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dura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 mater </a:t>
            </a:r>
            <a:r>
              <a:rPr lang="cs-CZ" alt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encephali</a:t>
            </a: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– tvrdá plena mozková má 2 listy – vnější list srůstá s periostem – mezi oběma listy jsou žilní splavy (sinus </a:t>
            </a:r>
            <a:r>
              <a:rPr lang="cs-CZ" altLang="cs-CZ" sz="2000" b="1" dirty="0" err="1">
                <a:cs typeface="Arial" panose="020B0604020202020204" pitchFamily="34" charset="0"/>
              </a:rPr>
              <a:t>durae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matris</a:t>
            </a:r>
            <a:r>
              <a:rPr lang="cs-CZ" altLang="cs-CZ" sz="2000" b="1" dirty="0">
                <a:cs typeface="Arial" panose="020B0604020202020204" pitchFamily="34" charset="0"/>
              </a:rPr>
              <a:t>); </a:t>
            </a:r>
          </a:p>
          <a:p>
            <a:pPr>
              <a:spcBef>
                <a:spcPct val="0"/>
              </a:spcBef>
              <a:buAutoNum type="alphaLcParenR"/>
              <a:defRPr/>
            </a:pPr>
            <a:r>
              <a:rPr lang="cs-CZ" altLang="cs-CZ" sz="2000" b="1" dirty="0">
                <a:cs typeface="Arial" panose="020B0604020202020204" pitchFamily="34" charset="0"/>
              </a:rPr>
              <a:t>tvoří řasy: </a:t>
            </a:r>
            <a:r>
              <a:rPr lang="cs-CZ" altLang="cs-CZ" sz="2000" b="1" dirty="0" err="1">
                <a:cs typeface="Arial" panose="020B0604020202020204" pitchFamily="34" charset="0"/>
              </a:rPr>
              <a:t>falx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cerebri</a:t>
            </a:r>
            <a:r>
              <a:rPr lang="cs-CZ" altLang="cs-CZ" sz="2000" b="1" dirty="0"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cs typeface="Arial" panose="020B0604020202020204" pitchFamily="34" charset="0"/>
              </a:rPr>
              <a:t>tentorium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cerebelli</a:t>
            </a:r>
            <a:r>
              <a:rPr lang="cs-CZ" altLang="cs-CZ" sz="2000" b="1" dirty="0"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cs typeface="Arial" panose="020B0604020202020204" pitchFamily="34" charset="0"/>
              </a:rPr>
              <a:t>falx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cerebelli</a:t>
            </a:r>
            <a:r>
              <a:rPr lang="cs-CZ" altLang="cs-CZ" sz="2000" b="1" dirty="0"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cs typeface="Arial" panose="020B0604020202020204" pitchFamily="34" charset="0"/>
              </a:rPr>
              <a:t>diaphragma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sellae</a:t>
            </a:r>
            <a:r>
              <a:rPr lang="cs-CZ" altLang="cs-CZ" sz="2000" b="1" dirty="0">
                <a:cs typeface="Arial" panose="020B0604020202020204" pitchFamily="34" charset="0"/>
              </a:rPr>
              <a:t>, cévní zásobení z meningeálních tepen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b) </a:t>
            </a:r>
            <a:r>
              <a:rPr lang="cs-CZ" altLang="cs-CZ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arachnoidea</a:t>
            </a:r>
            <a:r>
              <a:rPr lang="cs-CZ" altLang="cs-CZ" sz="24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cs typeface="Arial" panose="020B0604020202020204" pitchFamily="34" charset="0"/>
              </a:rPr>
              <a:t>– </a:t>
            </a:r>
            <a:r>
              <a:rPr lang="cs-CZ" altLang="cs-CZ" sz="2000" b="1" dirty="0">
                <a:cs typeface="Arial" panose="020B0604020202020204" pitchFamily="34" charset="0"/>
              </a:rPr>
              <a:t>tenká, </a:t>
            </a:r>
            <a:r>
              <a:rPr lang="cs-CZ" altLang="cs-CZ" sz="2000" b="1" u="sng" dirty="0">
                <a:cs typeface="Arial" panose="020B0604020202020204" pitchFamily="34" charset="0"/>
              </a:rPr>
              <a:t>bezcévná</a:t>
            </a:r>
            <a:r>
              <a:rPr lang="cs-CZ" altLang="cs-CZ" sz="2000" b="1" dirty="0">
                <a:cs typeface="Arial" panose="020B0604020202020204" pitchFamily="34" charset="0"/>
              </a:rPr>
              <a:t>, </a:t>
            </a:r>
            <a:r>
              <a:rPr lang="cs-CZ" altLang="cs-CZ" sz="2000" b="1" u="sng" dirty="0">
                <a:cs typeface="Arial" panose="020B0604020202020204" pitchFamily="34" charset="0"/>
              </a:rPr>
              <a:t>nezasahuje do sulci </a:t>
            </a:r>
            <a:r>
              <a:rPr lang="cs-CZ" altLang="cs-CZ" sz="2000" b="1" dirty="0">
                <a:cs typeface="Arial" panose="020B0604020202020204" pitchFamily="34" charset="0"/>
              </a:rPr>
              <a:t>– největší cisterny vyplněné MM – cisterna </a:t>
            </a:r>
            <a:r>
              <a:rPr lang="cs-CZ" altLang="cs-CZ" sz="2000" b="1" dirty="0" err="1">
                <a:cs typeface="Arial" panose="020B0604020202020204" pitchFamily="34" charset="0"/>
              </a:rPr>
              <a:t>cerebellomedullaris</a:t>
            </a:r>
            <a:r>
              <a:rPr lang="cs-CZ" altLang="cs-CZ" sz="2000" b="1" dirty="0">
                <a:cs typeface="Arial" panose="020B0604020202020204" pitchFamily="34" charset="0"/>
              </a:rPr>
              <a:t> a </a:t>
            </a:r>
            <a:r>
              <a:rPr lang="cs-CZ" altLang="cs-CZ" sz="2000" b="1" dirty="0" err="1">
                <a:cs typeface="Arial" panose="020B0604020202020204" pitchFamily="34" charset="0"/>
              </a:rPr>
              <a:t>fossae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laterales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cs typeface="Arial" panose="020B0604020202020204" pitchFamily="34" charset="0"/>
              </a:rPr>
              <a:t>(+</a:t>
            </a:r>
            <a:r>
              <a:rPr lang="cs-CZ" altLang="cs-CZ" sz="1400" b="1" dirty="0" err="1">
                <a:cs typeface="Arial" panose="020B0604020202020204" pitchFamily="34" charset="0"/>
              </a:rPr>
              <a:t>interpeduncularis</a:t>
            </a:r>
            <a:r>
              <a:rPr lang="cs-CZ" altLang="cs-CZ" sz="1400" b="1" dirty="0">
                <a:cs typeface="Arial" panose="020B0604020202020204" pitchFamily="34" charset="0"/>
              </a:rPr>
              <a:t>, </a:t>
            </a:r>
            <a:r>
              <a:rPr lang="cs-CZ" altLang="cs-CZ" sz="1400" b="1" dirty="0" err="1">
                <a:cs typeface="Arial" panose="020B0604020202020204" pitchFamily="34" charset="0"/>
              </a:rPr>
              <a:t>chiasmatis</a:t>
            </a:r>
            <a:r>
              <a:rPr lang="cs-CZ" altLang="cs-CZ" sz="14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  <a:cs typeface="Arial" panose="020B0604020202020204" pitchFamily="34" charset="0"/>
              </a:rPr>
              <a:t>c) pia mater </a:t>
            </a:r>
            <a:r>
              <a:rPr lang="cs-CZ" altLang="cs-CZ" sz="2000" b="1" i="1" dirty="0">
                <a:cs typeface="Arial" panose="020B0604020202020204" pitchFamily="34" charset="0"/>
              </a:rPr>
              <a:t>– </a:t>
            </a:r>
            <a:r>
              <a:rPr lang="cs-CZ" altLang="cs-CZ" sz="2000" b="1" u="sng" dirty="0">
                <a:cs typeface="Arial" panose="020B0604020202020204" pitchFamily="34" charset="0"/>
              </a:rPr>
              <a:t>cévnatá</a:t>
            </a:r>
            <a:r>
              <a:rPr lang="cs-CZ" altLang="cs-CZ" sz="2000" b="1" dirty="0">
                <a:cs typeface="Arial" panose="020B0604020202020204" pitchFamily="34" charset="0"/>
              </a:rPr>
              <a:t>, zásobení z tepen mozku, kopíruje povrch </a:t>
            </a:r>
            <a:r>
              <a:rPr lang="cs-CZ" altLang="cs-CZ" sz="2000" b="1" dirty="0" err="1">
                <a:cs typeface="Arial" panose="020B0604020202020204" pitchFamily="34" charset="0"/>
              </a:rPr>
              <a:t>gyrů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300" b="1" dirty="0">
              <a:cs typeface="Arial" panose="020B0604020202020204" pitchFamily="34" charset="0"/>
            </a:endParaRPr>
          </a:p>
        </p:txBody>
      </p:sp>
      <p:pic>
        <p:nvPicPr>
          <p:cNvPr id="62467" name="Picture 5" descr="Scan0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5" y="4400257"/>
            <a:ext cx="2730825" cy="245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Scan0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91" y="4031949"/>
            <a:ext cx="3118663" cy="28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922" y="4628871"/>
            <a:ext cx="1373169" cy="130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238" y="4815904"/>
            <a:ext cx="3928685" cy="203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414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356046"/>
            <a:ext cx="1209459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4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2) Obaly míchy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dura</a:t>
            </a:r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mater </a:t>
            </a:r>
            <a:r>
              <a:rPr lang="cs-CZ" altLang="cs-CZ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spinalis</a:t>
            </a:r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– </a:t>
            </a:r>
            <a:r>
              <a:rPr lang="cs-CZ" altLang="cs-CZ" sz="2800" b="1" u="sng" dirty="0">
                <a:latin typeface="Arial" panose="020B0604020202020204" pitchFamily="34" charset="0"/>
              </a:rPr>
              <a:t>tvoří vak </a:t>
            </a:r>
            <a:r>
              <a:rPr lang="cs-CZ" altLang="cs-CZ" b="1" i="1" dirty="0">
                <a:latin typeface="Arial" panose="020B0604020202020204" pitchFamily="34" charset="0"/>
              </a:rPr>
              <a:t>(</a:t>
            </a:r>
            <a:r>
              <a:rPr lang="cs-CZ" altLang="cs-CZ" b="1" i="1" dirty="0" err="1">
                <a:latin typeface="Arial" panose="020B0604020202020204" pitchFamily="34" charset="0"/>
              </a:rPr>
              <a:t>saccus</a:t>
            </a:r>
            <a:r>
              <a:rPr lang="cs-CZ" altLang="cs-CZ" b="1" i="1" dirty="0">
                <a:latin typeface="Arial" panose="020B0604020202020204" pitchFamily="34" charset="0"/>
              </a:rPr>
              <a:t>  </a:t>
            </a:r>
            <a:r>
              <a:rPr lang="cs-CZ" altLang="cs-CZ" b="1" i="1" dirty="0" err="1">
                <a:latin typeface="Arial" panose="020B0604020202020204" pitchFamily="34" charset="0"/>
              </a:rPr>
              <a:t>durae</a:t>
            </a:r>
            <a:r>
              <a:rPr lang="cs-CZ" altLang="cs-CZ" b="1" i="1" dirty="0">
                <a:latin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</a:rPr>
              <a:t>matris</a:t>
            </a:r>
            <a:r>
              <a:rPr lang="cs-CZ" altLang="cs-CZ" b="1" i="1" dirty="0">
                <a:latin typeface="Arial" panose="020B0604020202020204" pitchFamily="34" charset="0"/>
              </a:rPr>
              <a:t> – S</a:t>
            </a:r>
            <a:r>
              <a:rPr lang="cs-CZ" altLang="cs-CZ" sz="1200" b="1" i="1" dirty="0">
                <a:latin typeface="Arial" panose="020B0604020202020204" pitchFamily="34" charset="0"/>
              </a:rPr>
              <a:t>2-3</a:t>
            </a:r>
            <a:r>
              <a:rPr lang="cs-CZ" altLang="cs-CZ" b="1" i="1" dirty="0">
                <a:latin typeface="Arial" panose="020B0604020202020204" pitchFamily="34" charset="0"/>
              </a:rPr>
              <a:t>); </a:t>
            </a:r>
            <a:r>
              <a:rPr lang="cs-CZ" altLang="cs-CZ" b="1" dirty="0">
                <a:latin typeface="Arial" panose="020B0604020202020204" pitchFamily="34" charset="0"/>
              </a:rPr>
              <a:t>mezi periostem a </a:t>
            </a:r>
            <a:r>
              <a:rPr lang="cs-CZ" altLang="cs-CZ" b="1" dirty="0" err="1">
                <a:latin typeface="Arial" panose="020B0604020202020204" pitchFamily="34" charset="0"/>
              </a:rPr>
              <a:t>dura</a:t>
            </a:r>
            <a:r>
              <a:rPr lang="cs-CZ" altLang="cs-CZ" b="1" dirty="0">
                <a:latin typeface="Arial" panose="020B0604020202020204" pitchFamily="34" charset="0"/>
              </a:rPr>
              <a:t> mater </a:t>
            </a:r>
            <a:r>
              <a:rPr lang="cs-CZ" altLang="cs-CZ" b="1" dirty="0" err="1">
                <a:latin typeface="Arial" panose="020B0604020202020204" pitchFamily="34" charset="0"/>
              </a:rPr>
              <a:t>spinalis</a:t>
            </a:r>
            <a:r>
              <a:rPr lang="cs-CZ" altLang="cs-CZ" b="1" dirty="0">
                <a:latin typeface="Arial" panose="020B0604020202020204" pitchFamily="34" charset="0"/>
              </a:rPr>
              <a:t> vzniká </a:t>
            </a:r>
            <a:r>
              <a:rPr lang="cs-CZ" altLang="cs-CZ" sz="2400" b="1" u="sng" dirty="0" err="1">
                <a:latin typeface="Arial" panose="020B0604020202020204" pitchFamily="34" charset="0"/>
              </a:rPr>
              <a:t>cavitas</a:t>
            </a:r>
            <a:r>
              <a:rPr lang="cs-CZ" altLang="cs-CZ" sz="2400" b="1" u="sng" dirty="0">
                <a:latin typeface="Arial" panose="020B0604020202020204" pitchFamily="34" charset="0"/>
              </a:rPr>
              <a:t> </a:t>
            </a:r>
            <a:r>
              <a:rPr lang="cs-CZ" altLang="cs-CZ" sz="2400" b="1" u="sng" dirty="0" err="1">
                <a:latin typeface="Arial" panose="020B0604020202020204" pitchFamily="34" charset="0"/>
              </a:rPr>
              <a:t>epiduralis</a:t>
            </a:r>
            <a:r>
              <a:rPr lang="cs-CZ" altLang="cs-CZ" sz="2400" b="1" u="sng" dirty="0">
                <a:latin typeface="Arial" panose="020B0604020202020204" pitchFamily="34" charset="0"/>
              </a:rPr>
              <a:t> - </a:t>
            </a:r>
            <a:r>
              <a:rPr lang="cs-CZ" altLang="cs-CZ" b="1" dirty="0">
                <a:latin typeface="Arial" panose="020B0604020202020204" pitchFamily="34" charset="0"/>
              </a:rPr>
              <a:t>výplň cévní pleteně a vazivo </a:t>
            </a:r>
            <a:r>
              <a:rPr lang="cs-CZ" altLang="cs-CZ" sz="2400" b="1" dirty="0">
                <a:latin typeface="Arial" panose="020B0604020202020204" pitchFamily="34" charset="0"/>
              </a:rPr>
              <a:t>– </a:t>
            </a:r>
            <a:r>
              <a:rPr lang="cs-CZ" altLang="cs-CZ" sz="2000" b="1" dirty="0">
                <a:latin typeface="Arial" panose="020B0604020202020204" pitchFamily="34" charset="0"/>
              </a:rPr>
              <a:t>anestézie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arachnoidea</a:t>
            </a:r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spinalis</a:t>
            </a:r>
            <a:endParaRPr lang="cs-CZ" altLang="cs-CZ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2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</a:rPr>
              <a:t>pia mater </a:t>
            </a:r>
            <a:r>
              <a:rPr lang="cs-CZ" altLang="cs-CZ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spinalis</a:t>
            </a:r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33" y="1808201"/>
            <a:ext cx="4151007" cy="50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05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11130" y="539662"/>
            <a:ext cx="1219200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C00000"/>
                </a:solidFill>
                <a:cs typeface="Arial" panose="020B0604020202020204" pitchFamily="34" charset="0"/>
              </a:rPr>
              <a:t>Cévní zásobení mozku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u="sng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Tepenné zásobení: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aa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vertebrales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(a. </a:t>
            </a:r>
            <a:r>
              <a:rPr lang="cs-CZ" altLang="cs-CZ" sz="1800" b="1" dirty="0" err="1">
                <a:cs typeface="Arial" panose="020B0604020202020204" pitchFamily="34" charset="0"/>
              </a:rPr>
              <a:t>basilaris</a:t>
            </a:r>
            <a:r>
              <a:rPr lang="cs-CZ" altLang="cs-CZ" sz="1800" b="1" dirty="0">
                <a:cs typeface="Arial" panose="020B0604020202020204" pitchFamily="34" charset="0"/>
              </a:rPr>
              <a:t>) – a. </a:t>
            </a:r>
            <a:r>
              <a:rPr lang="cs-CZ" altLang="cs-CZ" sz="1800" b="1" dirty="0" err="1">
                <a:cs typeface="Arial" panose="020B0604020202020204" pitchFamily="34" charset="0"/>
              </a:rPr>
              <a:t>cerebri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posterior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aa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carotis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internae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– a. </a:t>
            </a:r>
            <a:r>
              <a:rPr lang="cs-CZ" altLang="cs-CZ" sz="1800" b="1" dirty="0" err="1">
                <a:cs typeface="Arial" panose="020B0604020202020204" pitchFamily="34" charset="0"/>
              </a:rPr>
              <a:t>cerebri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anterior</a:t>
            </a:r>
            <a:r>
              <a:rPr lang="cs-CZ" altLang="cs-CZ" sz="1800" b="1" dirty="0">
                <a:cs typeface="Arial" panose="020B0604020202020204" pitchFamily="34" charset="0"/>
              </a:rPr>
              <a:t> a </a:t>
            </a:r>
            <a:r>
              <a:rPr lang="cs-CZ" altLang="cs-CZ" sz="1800" b="1" dirty="0" err="1">
                <a:cs typeface="Arial" panose="020B0604020202020204" pitchFamily="34" charset="0"/>
              </a:rPr>
              <a:t>a</a:t>
            </a:r>
            <a:r>
              <a:rPr lang="cs-CZ" altLang="cs-CZ" sz="1800" b="1" dirty="0">
                <a:cs typeface="Arial" panose="020B0604020202020204" pitchFamily="34" charset="0"/>
              </a:rPr>
              <a:t>. </a:t>
            </a:r>
            <a:r>
              <a:rPr lang="cs-CZ" altLang="cs-CZ" sz="1800" b="1" dirty="0" err="1">
                <a:cs typeface="Arial" panose="020B0604020202020204" pitchFamily="34" charset="0"/>
              </a:rPr>
              <a:t>cerebri</a:t>
            </a:r>
            <a:r>
              <a:rPr lang="cs-CZ" altLang="cs-CZ" sz="1800" b="1" dirty="0">
                <a:cs typeface="Arial" panose="020B0604020202020204" pitchFamily="34" charset="0"/>
              </a:rPr>
              <a:t> media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dirty="0">
              <a:cs typeface="Arial" panose="020B0604020202020204" pitchFamily="34" charset="0"/>
            </a:endParaRPr>
          </a:p>
        </p:txBody>
      </p:sp>
      <p:pic>
        <p:nvPicPr>
          <p:cNvPr id="63491" name="Picture 5" descr="Scan0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19" y="2318995"/>
            <a:ext cx="5035649" cy="453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 descr="Scan00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94" y="2755653"/>
            <a:ext cx="4488376" cy="319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á složená závorka 1"/>
          <p:cNvSpPr/>
          <p:nvPr/>
        </p:nvSpPr>
        <p:spPr>
          <a:xfrm flipH="1">
            <a:off x="6779575" y="1653912"/>
            <a:ext cx="120845" cy="42941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2231" name="TextovéPole 2"/>
          <p:cNvSpPr txBox="1">
            <a:spLocks noChangeArrowheads="1"/>
          </p:cNvSpPr>
          <p:nvPr/>
        </p:nvSpPr>
        <p:spPr bwMode="auto">
          <a:xfrm>
            <a:off x="6107130" y="1647657"/>
            <a:ext cx="614941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  <a:cs typeface="Arial" panose="020B0604020202020204" pitchFamily="34" charset="0"/>
              </a:rPr>
              <a:t>              dohromady tvoří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Willisův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okruh </a:t>
            </a:r>
            <a:r>
              <a:rPr lang="cs-CZ" altLang="cs-C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(circulus </a:t>
            </a:r>
            <a:r>
              <a:rPr lang="cs-CZ" altLang="cs-CZ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arteriosus</a:t>
            </a:r>
            <a:r>
              <a:rPr lang="cs-CZ" altLang="cs-C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dirty="0">
              <a:latin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55" y="2512888"/>
            <a:ext cx="2635695" cy="41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23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75034" y="464036"/>
            <a:ext cx="1114248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Povrchové </a:t>
            </a:r>
            <a:r>
              <a:rPr lang="cs-CZ" altLang="cs-CZ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vv</a:t>
            </a:r>
            <a:r>
              <a:rPr lang="cs-CZ" altLang="cs-CZ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superficiales</a:t>
            </a:r>
            <a:r>
              <a:rPr lang="cs-CZ" altLang="cs-CZ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 hluboké žíly mozku </a:t>
            </a:r>
            <a:r>
              <a:rPr lang="cs-CZ" altLang="cs-CZ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vv</a:t>
            </a:r>
            <a:r>
              <a:rPr lang="cs-CZ" altLang="cs-CZ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internae</a:t>
            </a:r>
            <a:r>
              <a:rPr lang="cs-CZ" altLang="cs-CZ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v. </a:t>
            </a:r>
            <a:r>
              <a:rPr lang="cs-CZ" altLang="cs-CZ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cs-CZ" altLang="cs-CZ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sinus </a:t>
            </a:r>
            <a:r>
              <a:rPr lang="cs-CZ" altLang="cs-CZ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altLang="cs-CZ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….)</a:t>
            </a:r>
          </a:p>
          <a:p>
            <a:pPr>
              <a:spcBef>
                <a:spcPct val="0"/>
              </a:spcBef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Ze žilních splavů - 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</a:t>
            </a:r>
            <a:r>
              <a:rPr lang="cs-CZ" altLang="cs-CZ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durae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matris</a:t>
            </a:r>
            <a:r>
              <a:rPr lang="cs-CZ" alt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– vzniká </a:t>
            </a:r>
            <a:r>
              <a:rPr lang="cs-CZ" altLang="cs-CZ" sz="24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cs-CZ" altLang="cs-CZ" sz="24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jugularis</a:t>
            </a:r>
            <a:r>
              <a:rPr lang="cs-CZ" altLang="cs-CZ" sz="24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</a:t>
            </a:r>
          </a:p>
          <a:p>
            <a:pPr>
              <a:spcBef>
                <a:spcPct val="0"/>
              </a:spcBef>
            </a:pPr>
            <a:endParaRPr lang="cs-CZ" altLang="cs-CZ" sz="1500" b="1" u="sng" dirty="0">
              <a:cs typeface="Arial" panose="020B0604020202020204" pitchFamily="34" charset="0"/>
            </a:endParaRPr>
          </a:p>
        </p:txBody>
      </p:sp>
      <p:pic>
        <p:nvPicPr>
          <p:cNvPr id="4" name="Picture 5" descr="Scan0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55" y="1796420"/>
            <a:ext cx="5806912" cy="522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5" y="2016795"/>
            <a:ext cx="42862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02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77924" y="516490"/>
            <a:ext cx="76531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Limbický systém </a:t>
            </a:r>
            <a:r>
              <a:rPr lang="cs-CZ" sz="1400" dirty="0"/>
              <a:t>(hippocampus, </a:t>
            </a:r>
            <a:r>
              <a:rPr lang="cs-CZ" sz="1400" dirty="0" err="1"/>
              <a:t>corpora</a:t>
            </a:r>
            <a:r>
              <a:rPr lang="cs-CZ" sz="1400" dirty="0"/>
              <a:t> </a:t>
            </a:r>
            <a:r>
              <a:rPr lang="cs-CZ" sz="1400" dirty="0" err="1"/>
              <a:t>mamillaria</a:t>
            </a:r>
            <a:r>
              <a:rPr lang="cs-CZ" sz="1400" dirty="0"/>
              <a:t>, </a:t>
            </a:r>
            <a:r>
              <a:rPr lang="cs-CZ" sz="1400" dirty="0" err="1"/>
              <a:t>fornix</a:t>
            </a:r>
            <a:r>
              <a:rPr lang="cs-CZ" sz="1400" dirty="0"/>
              <a:t>, amygdala…..</a:t>
            </a:r>
            <a:r>
              <a:rPr lang="cs-CZ" dirty="0"/>
              <a:t>) je staré </a:t>
            </a:r>
            <a:r>
              <a:rPr lang="cs-CZ" sz="1000" dirty="0"/>
              <a:t>a během fylogeneze se vyvíjející </a:t>
            </a:r>
            <a:r>
              <a:rPr lang="cs-CZ" dirty="0"/>
              <a:t>propojení buněk CNS, </a:t>
            </a:r>
            <a:r>
              <a:rPr lang="cs-CZ" sz="1000" dirty="0"/>
              <a:t>odpovědné</a:t>
            </a:r>
            <a:r>
              <a:rPr lang="cs-CZ" dirty="0"/>
              <a:t> za c</a:t>
            </a:r>
            <a:r>
              <a:rPr lang="cs-CZ" sz="2000" dirty="0"/>
              <a:t>itový život člověka, jeho emoční reakce, sexualitu </a:t>
            </a:r>
            <a:r>
              <a:rPr lang="cs-CZ" sz="1000" dirty="0"/>
              <a:t>(pohlavní a rozmnožovací funkce), </a:t>
            </a:r>
            <a:r>
              <a:rPr lang="cs-CZ" sz="2000" dirty="0"/>
              <a:t>chování směřující k příjmu potravy, sociální chování. </a:t>
            </a:r>
            <a:r>
              <a:rPr lang="cs-CZ" sz="1000" dirty="0"/>
              <a:t>Některé oddíly limbického systému mají </a:t>
            </a:r>
            <a:r>
              <a:rPr lang="cs-CZ" sz="2000" dirty="0"/>
              <a:t>vztah i k učení a paměti, je pod nadvládou </a:t>
            </a:r>
            <a:r>
              <a:rPr lang="cs-CZ" dirty="0"/>
              <a:t>neokortexu</a:t>
            </a:r>
            <a:r>
              <a:rPr lang="cs-CZ" sz="1000" dirty="0"/>
              <a:t> </a:t>
            </a:r>
            <a:r>
              <a:rPr lang="cs-CZ" sz="1600" dirty="0"/>
              <a:t>(vůle člověka, povolí limbickému systému jen to, co je v dané situaci společensky vhodné – útlum alkoholem, drogami…).</a:t>
            </a:r>
          </a:p>
          <a:p>
            <a:endParaRPr lang="cs-CZ" dirty="0"/>
          </a:p>
          <a:p>
            <a:endParaRPr lang="cs-CZ" sz="1600" dirty="0"/>
          </a:p>
          <a:p>
            <a:r>
              <a:rPr lang="cs-CZ" sz="1600" dirty="0"/>
              <a:t>Smysly neustále informují o tom, co se děje ve vnitřním a zevním prostředí – limbický systém k tomu přiřadí citový význam (pocity příjemné, strach…). Po propojení s kůrou frontálních laloků mozku se rozhodne, jak se s informacemi naloží (zda vyvinout nějakou činnost nebo ne), pak limbický systém vyšle informace přes </a:t>
            </a:r>
            <a:r>
              <a:rPr lang="cs-CZ" sz="1600" dirty="0" err="1"/>
              <a:t>hypothalamus</a:t>
            </a:r>
            <a:r>
              <a:rPr lang="cs-CZ" sz="1600" dirty="0"/>
              <a:t> (prostřednictvím nervových drah nebo produkty žláz s vnitřní sekrecí) k vnitřním orgánům…..</a:t>
            </a:r>
          </a:p>
          <a:p>
            <a:r>
              <a:rPr lang="cs-CZ" sz="1600" dirty="0"/>
              <a:t> Emočně podmíněná reakce </a:t>
            </a:r>
            <a:r>
              <a:rPr lang="cs-CZ" sz="1600" dirty="0" err="1"/>
              <a:t>hypothalamu</a:t>
            </a:r>
            <a:r>
              <a:rPr lang="cs-CZ" sz="1600" dirty="0"/>
              <a:t> a vegetativního nervstva (tj. sympatiku a parasympatiku) pak vede k </a:t>
            </a:r>
            <a:r>
              <a:rPr lang="cs-CZ" sz="1600" u="sng" dirty="0"/>
              <a:t>různým somatickým projevům</a:t>
            </a:r>
            <a:r>
              <a:rPr lang="cs-CZ" sz="1600" dirty="0"/>
              <a:t>, např. změnám krevního tlaku, činnosti srdce, střevní peristaltiky, pocení, reakcím zornic a mimického svalstva…</a:t>
            </a:r>
          </a:p>
          <a:p>
            <a:endParaRPr lang="cs-CZ" dirty="0"/>
          </a:p>
          <a:p>
            <a:r>
              <a:rPr lang="cs-CZ" sz="2000" b="1" dirty="0"/>
              <a:t>Limbický systém </a:t>
            </a:r>
            <a:r>
              <a:rPr lang="cs-CZ" sz="2000" dirty="0"/>
              <a:t>připravuje jedince </a:t>
            </a:r>
            <a:r>
              <a:rPr lang="cs-CZ" sz="1400" dirty="0"/>
              <a:t>(na boj anebo útěk, rozmnožování) </a:t>
            </a:r>
            <a:r>
              <a:rPr lang="cs-CZ" sz="2000" dirty="0"/>
              <a:t>především na </a:t>
            </a:r>
            <a:r>
              <a:rPr lang="cs-CZ" sz="2000" b="1" dirty="0"/>
              <a:t>přežití.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1028" name="Picture 4" descr="mhtml:file://C:\Users\Ladislava\Desktop\příprava%20do%20cvičení%202020%20II.%20semestr\O%20limbickém%20systému%20v%20širších%20souvislostech%20–%20z%20pohledu%20antropologa%20«%20E-learningová%20podpora%20mezioborové%20integrace%20výuky%20tématu%20vědomí%20na%20UP%20Olomouc.mht!http://pfyziollfup.upol.cz/castwiki/wp-content/uploads/2013/04/Limb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04" y="516490"/>
            <a:ext cx="29527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" y="3558263"/>
            <a:ext cx="4068887" cy="27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46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">
            <a:extLst>
              <a:ext uri="{FF2B5EF4-FFF2-40B4-BE49-F238E27FC236}">
                <a16:creationId xmlns:a16="http://schemas.microsoft.com/office/drawing/2014/main" id="{254D55D9-4FA5-4C71-AF8D-61E7F3122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274" y="2925296"/>
            <a:ext cx="7298017" cy="26641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 2" panose="05020102010507070707" pitchFamily="18" charset="2"/>
              <a:buChar char="P"/>
              <a:defRPr/>
            </a:pPr>
            <a:r>
              <a:rPr lang="cs-CZ" altLang="cs-CZ" sz="1575" b="1" dirty="0"/>
              <a:t>Dostává </a:t>
            </a:r>
            <a:r>
              <a:rPr lang="cs-CZ" altLang="cs-CZ" sz="1575" b="1" dirty="0">
                <a:solidFill>
                  <a:srgbClr val="00B0F0"/>
                </a:solidFill>
              </a:rPr>
              <a:t>vzestupné</a:t>
            </a:r>
            <a:r>
              <a:rPr lang="cs-CZ" altLang="cs-CZ" sz="1575" b="1" dirty="0"/>
              <a:t> nervové dráhy z hřbetní míchy a z mozkového </a:t>
            </a:r>
            <a:r>
              <a:rPr lang="cs-CZ" altLang="cs-CZ" sz="1575" b="1" dirty="0">
                <a:latin typeface="Calibri" panose="020F0502020204030204" pitchFamily="34" charset="0"/>
              </a:rPr>
              <a:t>kmene</a:t>
            </a:r>
            <a:r>
              <a:rPr lang="cs-CZ" altLang="cs-CZ" sz="1575" b="1" dirty="0"/>
              <a:t>, </a:t>
            </a:r>
            <a:r>
              <a:rPr lang="cs-CZ" altLang="cs-CZ" sz="975" b="1" dirty="0"/>
              <a:t>„brána vědomí“), po přepojení na jádrech thalamu pokračují impulsy do mozkové kůry a z mozkové kůry k jádrům nižších etáží…..</a:t>
            </a:r>
            <a:r>
              <a:rPr lang="cs-CZ" altLang="cs-CZ" sz="1575" b="1" dirty="0">
                <a:cs typeface="Arial" panose="020B0604020202020204" pitchFamily="34" charset="0"/>
              </a:rPr>
              <a:t>) </a:t>
            </a:r>
            <a:r>
              <a:rPr lang="cs-CZ" sz="1200" dirty="0"/>
              <a:t>jen čich nejde přes talamus</a:t>
            </a:r>
          </a:p>
          <a:p>
            <a:pPr marL="285750" indent="-285750">
              <a:spcBef>
                <a:spcPct val="0"/>
              </a:spcBef>
              <a:buFont typeface="Wingdings 2" panose="05020102010507070707" pitchFamily="18" charset="2"/>
              <a:buChar char="P"/>
              <a:defRPr/>
            </a:pPr>
            <a:endParaRPr lang="cs-CZ" sz="1200" dirty="0"/>
          </a:p>
          <a:p>
            <a:pPr marL="285750" indent="-285750">
              <a:spcBef>
                <a:spcPct val="0"/>
              </a:spcBef>
              <a:buFont typeface="Wingdings 2" panose="05020102010507070707" pitchFamily="18" charset="2"/>
              <a:buChar char="P"/>
              <a:defRPr/>
            </a:pPr>
            <a:endParaRPr lang="cs-CZ" altLang="cs-CZ" sz="1200" b="1" dirty="0"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Wingdings 2" panose="05020102010507070707" pitchFamily="18" charset="2"/>
              <a:buChar char="P"/>
              <a:defRPr/>
            </a:pPr>
            <a:r>
              <a:rPr lang="cs-CZ" sz="1600" dirty="0"/>
              <a:t>T-K spojení oboustranné, jeho porušení vypne korové funkce</a:t>
            </a:r>
          </a:p>
          <a:p>
            <a:pPr marL="285750" indent="-285750">
              <a:spcBef>
                <a:spcPct val="0"/>
              </a:spcBef>
              <a:buFont typeface="Wingdings 2" panose="05020102010507070707" pitchFamily="18" charset="2"/>
              <a:buChar char="P"/>
              <a:defRPr/>
            </a:pPr>
            <a:endParaRPr lang="en-US" altLang="cs-CZ" sz="1575" b="1" dirty="0">
              <a:cs typeface="Arial" panose="020B0604020202020204" pitchFamily="34" charset="0"/>
            </a:endParaRPr>
          </a:p>
          <a:p>
            <a:pPr marL="285750" indent="-285750">
              <a:spcBef>
                <a:spcPct val="50000"/>
              </a:spcBef>
              <a:buFont typeface="Wingdings 2" panose="05020102010507070707" pitchFamily="18" charset="2"/>
              <a:buChar char="P"/>
              <a:defRPr/>
            </a:pPr>
            <a:r>
              <a:rPr lang="cs-CZ" altLang="cs-CZ" sz="1575" b="1" dirty="0"/>
              <a:t>Má spojení s </a:t>
            </a:r>
            <a:r>
              <a:rPr lang="cs-CZ" altLang="cs-CZ" sz="1575" b="1" dirty="0">
                <a:solidFill>
                  <a:srgbClr val="FF0000"/>
                </a:solidFill>
              </a:rPr>
              <a:t>motorickým</a:t>
            </a:r>
            <a:r>
              <a:rPr lang="cs-CZ" altLang="cs-CZ" sz="1575" b="1" dirty="0"/>
              <a:t> systémem </a:t>
            </a:r>
            <a:r>
              <a:rPr lang="cs-CZ" altLang="cs-CZ" sz="1125" b="1" dirty="0"/>
              <a:t>(s basálními ganglii, s mozečkem=cerebellum)</a:t>
            </a:r>
          </a:p>
          <a:p>
            <a:pPr marL="171450" indent="-171450">
              <a:spcBef>
                <a:spcPct val="50000"/>
              </a:spcBef>
              <a:buFont typeface="Wingdings 2" panose="05020102010507070707" pitchFamily="18" charset="2"/>
              <a:buChar char="P"/>
              <a:defRPr/>
            </a:pPr>
            <a:endParaRPr lang="cs-CZ" altLang="cs-CZ" sz="1125" b="1" dirty="0"/>
          </a:p>
          <a:p>
            <a:pPr marL="285750" indent="-285750">
              <a:spcBef>
                <a:spcPct val="50000"/>
              </a:spcBef>
              <a:buFont typeface="Wingdings 2" panose="05020102010507070707" pitchFamily="18" charset="2"/>
              <a:buChar char="P"/>
              <a:defRPr/>
            </a:pPr>
            <a:r>
              <a:rPr lang="cs-CZ" altLang="cs-CZ" sz="1575" b="1" dirty="0"/>
              <a:t>Podílí se na analýze informací spojené s aktivitou  mozku </a:t>
            </a:r>
            <a:r>
              <a:rPr lang="cs-CZ" altLang="cs-CZ" sz="1125" b="1" dirty="0"/>
              <a:t>(paměť, nálada…)</a:t>
            </a:r>
            <a:endParaRPr lang="cs-CZ" altLang="cs-CZ" sz="1575" b="1" dirty="0"/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id="{59F5C1EB-5CC1-4ED9-B7CF-7C38B81A1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011" y="1962153"/>
            <a:ext cx="5084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C00000"/>
                </a:solidFill>
                <a:latin typeface="Arial" panose="020B0604020202020204" pitchFamily="34" charset="0"/>
              </a:rPr>
              <a:t>FUNKCE THALAMU </a:t>
            </a:r>
          </a:p>
        </p:txBody>
      </p:sp>
      <p:pic>
        <p:nvPicPr>
          <p:cNvPr id="9220" name="Picture 5" descr="med">
            <a:extLst>
              <a:ext uri="{FF2B5EF4-FFF2-40B4-BE49-F238E27FC236}">
                <a16:creationId xmlns:a16="http://schemas.microsoft.com/office/drawing/2014/main" id="{8E1B1F68-09A3-4950-A8A1-14465475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1607298" y="987428"/>
            <a:ext cx="22161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>
            <a:extLst>
              <a:ext uri="{FF2B5EF4-FFF2-40B4-BE49-F238E27FC236}">
                <a16:creationId xmlns:a16="http://schemas.microsoft.com/office/drawing/2014/main" id="{EE02BF08-D318-4C81-826D-3A64F301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67" y="2752725"/>
            <a:ext cx="195421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2" name="Object 5">
            <a:extLst>
              <a:ext uri="{FF2B5EF4-FFF2-40B4-BE49-F238E27FC236}">
                <a16:creationId xmlns:a16="http://schemas.microsoft.com/office/drawing/2014/main" id="{22B7A235-7173-4739-9997-C3BDF0D33B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406406"/>
              </p:ext>
            </p:extLst>
          </p:nvPr>
        </p:nvGraphicFramePr>
        <p:xfrm>
          <a:off x="1688962" y="4151398"/>
          <a:ext cx="1817687" cy="213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2886478" imgH="3543795" progId="PBrush">
                  <p:embed/>
                </p:oleObj>
              </mc:Choice>
              <mc:Fallback>
                <p:oleObj name="Rastrový obrázek" r:id="rId5" imgW="2886478" imgH="3543795" progId="PBrush">
                  <p:embed/>
                  <p:pic>
                    <p:nvPicPr>
                      <p:cNvPr id="9222" name="Object 5">
                        <a:extLst>
                          <a:ext uri="{FF2B5EF4-FFF2-40B4-BE49-F238E27FC236}">
                            <a16:creationId xmlns:a16="http://schemas.microsoft.com/office/drawing/2014/main" id="{22B7A235-7173-4739-9997-C3BDF0D33B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469"/>
                      <a:stretch>
                        <a:fillRect/>
                      </a:stretch>
                    </p:blipFill>
                    <p:spPr bwMode="auto">
                      <a:xfrm>
                        <a:off x="1688962" y="4151398"/>
                        <a:ext cx="1817687" cy="213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4" name="Picture 14" descr="thalamus">
            <a:extLst>
              <a:ext uri="{FF2B5EF4-FFF2-40B4-BE49-F238E27FC236}">
                <a16:creationId xmlns:a16="http://schemas.microsoft.com/office/drawing/2014/main" id="{C3F959CD-A84A-45B1-B613-0A5ED79B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799" y="138114"/>
            <a:ext cx="2685464" cy="247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3DEF724-DF38-4E94-BB2A-83CA4685FA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88" y="282388"/>
            <a:ext cx="6225988" cy="6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4DAAD1C-75D5-4DAF-B4AB-0E52C3969A82}"/>
              </a:ext>
            </a:extLst>
          </p:cNvPr>
          <p:cNvSpPr txBox="1"/>
          <p:nvPr/>
        </p:nvSpPr>
        <p:spPr>
          <a:xfrm>
            <a:off x="403412" y="6033247"/>
            <a:ext cx="273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Rozsah limbického systému</a:t>
            </a:r>
          </a:p>
        </p:txBody>
      </p:sp>
    </p:spTree>
    <p:extLst>
      <p:ext uri="{BB962C8B-B14F-4D97-AF65-F5344CB8AC3E}">
        <p14:creationId xmlns:p14="http://schemas.microsoft.com/office/powerpoint/2010/main" val="1452979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2364" y="261610"/>
            <a:ext cx="1200727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/>
              <a:t>Zraková dráha </a:t>
            </a:r>
            <a:r>
              <a:rPr lang="cs-CZ" altLang="cs-CZ" dirty="0"/>
              <a:t>(neurony na sítnici – n. </a:t>
            </a:r>
            <a:r>
              <a:rPr lang="cs-CZ" altLang="cs-CZ" dirty="0" err="1"/>
              <a:t>opticus</a:t>
            </a:r>
            <a:r>
              <a:rPr lang="cs-CZ" altLang="cs-CZ" dirty="0"/>
              <a:t> – </a:t>
            </a:r>
            <a:r>
              <a:rPr lang="cs-CZ" altLang="cs-CZ" sz="1400" dirty="0"/>
              <a:t>zkřížení (chiasma </a:t>
            </a:r>
            <a:r>
              <a:rPr lang="cs-CZ" altLang="cs-CZ" sz="1400" dirty="0" err="1"/>
              <a:t>opticum</a:t>
            </a:r>
            <a:r>
              <a:rPr lang="cs-CZ" altLang="cs-CZ" sz="1400" dirty="0"/>
              <a:t>) - corpus </a:t>
            </a:r>
            <a:r>
              <a:rPr lang="cs-CZ" altLang="cs-CZ" sz="1400" dirty="0" err="1"/>
              <a:t>geniculatum</a:t>
            </a:r>
            <a:r>
              <a:rPr lang="cs-CZ" altLang="cs-CZ" sz="1400" dirty="0"/>
              <a:t> </a:t>
            </a:r>
            <a:r>
              <a:rPr lang="cs-CZ" altLang="cs-CZ" sz="1400" dirty="0" err="1"/>
              <a:t>laterale</a:t>
            </a:r>
            <a:r>
              <a:rPr lang="cs-CZ" altLang="cs-CZ" sz="1400" dirty="0"/>
              <a:t> </a:t>
            </a:r>
            <a:r>
              <a:rPr lang="cs-CZ" altLang="cs-CZ" sz="1200" dirty="0"/>
              <a:t>(</a:t>
            </a:r>
            <a:r>
              <a:rPr lang="cs-CZ" altLang="cs-CZ" sz="1200" dirty="0" err="1"/>
              <a:t>metathalamus</a:t>
            </a:r>
            <a:r>
              <a:rPr lang="cs-CZ" altLang="cs-CZ" sz="1200" dirty="0"/>
              <a:t>) </a:t>
            </a:r>
            <a:r>
              <a:rPr lang="cs-CZ" altLang="cs-CZ" dirty="0"/>
              <a:t>– </a:t>
            </a:r>
            <a:r>
              <a:rPr lang="cs-CZ" altLang="cs-CZ" dirty="0" err="1"/>
              <a:t>capsula</a:t>
            </a:r>
            <a:r>
              <a:rPr lang="cs-CZ" altLang="cs-CZ" dirty="0"/>
              <a:t> interna – kůra týlního laloku </a:t>
            </a:r>
            <a:r>
              <a:rPr lang="cs-CZ" altLang="cs-CZ" sz="1200" dirty="0"/>
              <a:t>(area 17, 19) </a:t>
            </a:r>
          </a:p>
          <a:p>
            <a:r>
              <a:rPr lang="cs-CZ" altLang="cs-CZ" b="1" u="sng" dirty="0"/>
              <a:t>Další spoje:</a:t>
            </a:r>
          </a:p>
          <a:p>
            <a:r>
              <a:rPr lang="cs-CZ" altLang="cs-CZ" b="1" dirty="0"/>
              <a:t>Dráha pupilárního reflexu </a:t>
            </a:r>
            <a:r>
              <a:rPr lang="cs-CZ" altLang="cs-CZ" dirty="0"/>
              <a:t>– centrum reflexu ve středním mozku </a:t>
            </a:r>
            <a:r>
              <a:rPr lang="cs-CZ" altLang="cs-CZ" sz="1000" dirty="0"/>
              <a:t>(area </a:t>
            </a:r>
            <a:r>
              <a:rPr lang="cs-CZ" altLang="cs-CZ" sz="1000" dirty="0" err="1"/>
              <a:t>praetectalis</a:t>
            </a:r>
            <a:r>
              <a:rPr lang="cs-CZ" altLang="cs-CZ" sz="1000" dirty="0"/>
              <a:t>)</a:t>
            </a:r>
            <a:r>
              <a:rPr lang="cs-CZ" altLang="cs-CZ" dirty="0"/>
              <a:t> (1. mióza – </a:t>
            </a:r>
            <a:r>
              <a:rPr lang="cs-CZ" altLang="cs-CZ" dirty="0" err="1"/>
              <a:t>parasympaticus</a:t>
            </a:r>
            <a:r>
              <a:rPr lang="cs-CZ" altLang="cs-CZ" dirty="0"/>
              <a:t>; 2. mydriáza – </a:t>
            </a:r>
            <a:r>
              <a:rPr lang="cs-CZ" altLang="cs-CZ" dirty="0" err="1"/>
              <a:t>sympaticus</a:t>
            </a:r>
            <a:r>
              <a:rPr lang="cs-CZ" altLang="cs-CZ" dirty="0"/>
              <a:t>).</a:t>
            </a:r>
          </a:p>
          <a:p>
            <a:r>
              <a:rPr lang="cs-CZ" altLang="cs-CZ" b="1" dirty="0"/>
              <a:t>Opticko-motorické reflexy </a:t>
            </a:r>
            <a:r>
              <a:rPr lang="cs-CZ" altLang="cs-CZ" dirty="0"/>
              <a:t>– </a:t>
            </a:r>
            <a:r>
              <a:rPr lang="cs-CZ" altLang="cs-CZ" dirty="0" err="1"/>
              <a:t>colliculi</a:t>
            </a:r>
            <a:r>
              <a:rPr lang="cs-CZ" altLang="cs-CZ" dirty="0"/>
              <a:t> </a:t>
            </a:r>
            <a:r>
              <a:rPr lang="cs-CZ" altLang="cs-CZ" dirty="0" err="1"/>
              <a:t>superiores</a:t>
            </a:r>
            <a:r>
              <a:rPr lang="cs-CZ" altLang="cs-CZ" dirty="0"/>
              <a:t> středního mozku.</a:t>
            </a:r>
          </a:p>
          <a:p>
            <a:endParaRPr lang="cs-CZ" altLang="cs-CZ" dirty="0"/>
          </a:p>
          <a:p>
            <a:r>
              <a:rPr lang="cs-CZ" altLang="cs-CZ" sz="2400" b="1" dirty="0"/>
              <a:t>Sluchová dráha </a:t>
            </a:r>
            <a:r>
              <a:rPr lang="cs-CZ" altLang="cs-CZ" dirty="0"/>
              <a:t>– (neurony ve vnitřním uchu – sluchová jádra na laterální straně dna IV. komory</a:t>
            </a:r>
          </a:p>
          <a:p>
            <a:r>
              <a:rPr lang="cs-CZ" altLang="cs-CZ" dirty="0"/>
              <a:t>mozkové – </a:t>
            </a:r>
            <a:r>
              <a:rPr lang="cs-CZ" altLang="cs-CZ" sz="1200" dirty="0"/>
              <a:t>svazkem </a:t>
            </a:r>
            <a:r>
              <a:rPr lang="cs-CZ" altLang="cs-CZ" sz="1200" dirty="0" err="1"/>
              <a:t>lemniscus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lateralis</a:t>
            </a:r>
            <a:r>
              <a:rPr lang="cs-CZ" altLang="cs-CZ" sz="1200" dirty="0"/>
              <a:t> </a:t>
            </a:r>
            <a:r>
              <a:rPr lang="cs-CZ" altLang="cs-CZ" dirty="0"/>
              <a:t>do </a:t>
            </a:r>
            <a:r>
              <a:rPr lang="cs-CZ" altLang="cs-CZ" sz="1400" dirty="0"/>
              <a:t>corpus </a:t>
            </a:r>
            <a:r>
              <a:rPr lang="cs-CZ" altLang="cs-CZ" sz="1400" dirty="0" err="1"/>
              <a:t>geniculatum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mediale</a:t>
            </a:r>
            <a:r>
              <a:rPr lang="cs-CZ" altLang="cs-CZ" sz="1400" dirty="0"/>
              <a:t>  </a:t>
            </a:r>
            <a:r>
              <a:rPr lang="cs-CZ" altLang="cs-CZ" sz="1200" dirty="0"/>
              <a:t>(</a:t>
            </a:r>
            <a:r>
              <a:rPr lang="cs-CZ" altLang="cs-CZ" sz="1200" dirty="0" err="1"/>
              <a:t>metathalamus</a:t>
            </a:r>
            <a:r>
              <a:rPr lang="cs-CZ" altLang="cs-CZ" sz="1200" dirty="0"/>
              <a:t>) </a:t>
            </a:r>
            <a:r>
              <a:rPr lang="cs-CZ" altLang="cs-CZ" dirty="0"/>
              <a:t>– </a:t>
            </a:r>
            <a:r>
              <a:rPr lang="cs-CZ" altLang="cs-CZ" dirty="0" err="1"/>
              <a:t>capsula</a:t>
            </a:r>
            <a:r>
              <a:rPr lang="cs-CZ" altLang="cs-CZ" dirty="0"/>
              <a:t> interna</a:t>
            </a:r>
          </a:p>
          <a:p>
            <a:r>
              <a:rPr lang="cs-CZ" altLang="cs-CZ" dirty="0"/>
              <a:t>– kůra temporálního laloku </a:t>
            </a:r>
            <a:r>
              <a:rPr lang="cs-CZ" altLang="cs-CZ" sz="1200" dirty="0"/>
              <a:t>(area 42, </a:t>
            </a:r>
            <a:r>
              <a:rPr lang="cs-CZ" altLang="cs-CZ" sz="1200" dirty="0" err="1"/>
              <a:t>Heschlovy</a:t>
            </a:r>
            <a:r>
              <a:rPr lang="cs-CZ" altLang="cs-CZ" sz="1200" dirty="0"/>
              <a:t> závity). </a:t>
            </a:r>
          </a:p>
          <a:p>
            <a:r>
              <a:rPr lang="cs-CZ" altLang="cs-CZ" b="1" dirty="0"/>
              <a:t>Akusticko-motorické reflexy </a:t>
            </a:r>
            <a:r>
              <a:rPr lang="cs-CZ" altLang="cs-CZ" dirty="0"/>
              <a:t>– </a:t>
            </a:r>
            <a:r>
              <a:rPr lang="cs-CZ" altLang="cs-CZ" dirty="0" err="1"/>
              <a:t>colliculi</a:t>
            </a:r>
            <a:r>
              <a:rPr lang="cs-CZ" altLang="cs-CZ" dirty="0"/>
              <a:t> </a:t>
            </a:r>
            <a:r>
              <a:rPr lang="cs-CZ" altLang="cs-CZ" dirty="0" err="1"/>
              <a:t>inferiores</a:t>
            </a:r>
            <a:r>
              <a:rPr lang="cs-CZ" altLang="cs-CZ" dirty="0"/>
              <a:t> středního mozku.</a:t>
            </a:r>
          </a:p>
          <a:p>
            <a:endParaRPr lang="cs-CZ" altLang="cs-CZ" dirty="0"/>
          </a:p>
          <a:p>
            <a:r>
              <a:rPr lang="cs-CZ" altLang="cs-CZ" sz="2400" b="1" dirty="0"/>
              <a:t>Vestibulární dráha </a:t>
            </a:r>
            <a:r>
              <a:rPr lang="cs-CZ" altLang="cs-CZ" dirty="0"/>
              <a:t>– neurity ve vnitřním uchu </a:t>
            </a:r>
            <a:r>
              <a:rPr lang="cs-CZ" altLang="cs-CZ" sz="1000" dirty="0"/>
              <a:t>(buňky v </a:t>
            </a:r>
            <a:r>
              <a:rPr lang="cs-CZ" altLang="cs-CZ" sz="1000" dirty="0" err="1"/>
              <a:t>utriculu</a:t>
            </a:r>
            <a:r>
              <a:rPr lang="cs-CZ" altLang="cs-CZ" sz="1000" dirty="0"/>
              <a:t>, </a:t>
            </a:r>
            <a:r>
              <a:rPr lang="cs-CZ" altLang="cs-CZ" sz="1000" dirty="0" err="1"/>
              <a:t>sacculu</a:t>
            </a:r>
            <a:r>
              <a:rPr lang="cs-CZ" altLang="cs-CZ" sz="1000" dirty="0"/>
              <a:t> a </a:t>
            </a:r>
            <a:r>
              <a:rPr lang="cs-CZ" altLang="cs-CZ" sz="1000" dirty="0" err="1"/>
              <a:t>polokružných</a:t>
            </a:r>
            <a:r>
              <a:rPr lang="cs-CZ" altLang="cs-CZ" sz="1000" dirty="0"/>
              <a:t> kanálcích</a:t>
            </a:r>
            <a:r>
              <a:rPr lang="cs-CZ" altLang="cs-CZ" dirty="0"/>
              <a:t>) – vestibulární jádra na laterální straně dna IV. komory mozkové – do mozečku, do míchy, k </a:t>
            </a:r>
            <a:r>
              <a:rPr lang="cs-CZ" altLang="cs-CZ" dirty="0" err="1"/>
              <a:t>hypothalamu</a:t>
            </a:r>
            <a:r>
              <a:rPr lang="cs-CZ" altLang="cs-CZ" dirty="0"/>
              <a:t>, k okohybným svalům, přes thalamus do mozkové kůry parietálního laloku.</a:t>
            </a:r>
          </a:p>
          <a:p>
            <a:endParaRPr lang="cs-CZ" altLang="cs-CZ" dirty="0"/>
          </a:p>
          <a:p>
            <a:r>
              <a:rPr lang="cs-CZ" altLang="cs-CZ" sz="2400" b="1" dirty="0"/>
              <a:t>Čichová dráha </a:t>
            </a:r>
            <a:r>
              <a:rPr lang="cs-CZ" altLang="cs-CZ" dirty="0"/>
              <a:t>– buňky v </a:t>
            </a:r>
            <a:r>
              <a:rPr lang="cs-CZ" altLang="cs-CZ" dirty="0" err="1"/>
              <a:t>regio</a:t>
            </a:r>
            <a:r>
              <a:rPr lang="cs-CZ" altLang="cs-CZ" dirty="0"/>
              <a:t> </a:t>
            </a:r>
            <a:r>
              <a:rPr lang="cs-CZ" altLang="cs-CZ" dirty="0" err="1"/>
              <a:t>olfactoria</a:t>
            </a:r>
            <a:r>
              <a:rPr lang="cs-CZ" altLang="cs-CZ" dirty="0"/>
              <a:t> – bulbus </a:t>
            </a:r>
            <a:r>
              <a:rPr lang="cs-CZ" altLang="cs-CZ" dirty="0" err="1"/>
              <a:t>olfactorius</a:t>
            </a:r>
            <a:r>
              <a:rPr lang="cs-CZ" altLang="cs-CZ" dirty="0"/>
              <a:t> – do čichové kůry na </a:t>
            </a:r>
          </a:p>
          <a:p>
            <a:r>
              <a:rPr lang="cs-CZ" altLang="cs-CZ" dirty="0"/>
              <a:t>spodině čelního  laloku,  do </a:t>
            </a:r>
            <a:r>
              <a:rPr lang="cs-CZ" altLang="cs-CZ" dirty="0" err="1"/>
              <a:t>gyrus</a:t>
            </a:r>
            <a:r>
              <a:rPr lang="cs-CZ" altLang="cs-CZ" dirty="0"/>
              <a:t> </a:t>
            </a:r>
            <a:r>
              <a:rPr lang="cs-CZ" altLang="cs-CZ" dirty="0" err="1"/>
              <a:t>parahippocampalis</a:t>
            </a:r>
            <a:r>
              <a:rPr lang="cs-CZ" altLang="cs-CZ" dirty="0"/>
              <a:t> - pro limbický systém.</a:t>
            </a:r>
          </a:p>
          <a:p>
            <a:endParaRPr lang="cs-CZ" altLang="cs-CZ" dirty="0"/>
          </a:p>
          <a:p>
            <a:r>
              <a:rPr lang="cs-CZ" altLang="cs-CZ" sz="2400" b="1" dirty="0"/>
              <a:t>Chuťová dráha </a:t>
            </a:r>
            <a:r>
              <a:rPr lang="cs-CZ" altLang="cs-CZ" dirty="0"/>
              <a:t>– smyslové buňky v chuťových pohárcích – přes VII., IX. a X. hlavový</a:t>
            </a:r>
          </a:p>
          <a:p>
            <a:r>
              <a:rPr lang="cs-CZ" altLang="cs-CZ" dirty="0"/>
              <a:t>nerv do chuťového jádra v </a:t>
            </a:r>
            <a:r>
              <a:rPr lang="cs-CZ" altLang="cs-CZ" dirty="0" err="1"/>
              <a:t>medulla</a:t>
            </a:r>
            <a:r>
              <a:rPr lang="cs-CZ" altLang="cs-CZ" dirty="0"/>
              <a:t> </a:t>
            </a:r>
            <a:r>
              <a:rPr lang="cs-CZ" altLang="cs-CZ" dirty="0" err="1"/>
              <a:t>oblongata</a:t>
            </a:r>
            <a:r>
              <a:rPr lang="cs-CZ" altLang="cs-CZ" dirty="0"/>
              <a:t> a pons </a:t>
            </a:r>
            <a:r>
              <a:rPr lang="cs-CZ" altLang="cs-CZ" dirty="0" err="1"/>
              <a:t>Varoli</a:t>
            </a:r>
            <a:r>
              <a:rPr lang="cs-CZ" altLang="cs-CZ" dirty="0"/>
              <a:t> </a:t>
            </a:r>
            <a:r>
              <a:rPr lang="cs-CZ" altLang="cs-CZ" sz="1400" dirty="0"/>
              <a:t>(</a:t>
            </a:r>
            <a:r>
              <a:rPr lang="cs-CZ" altLang="cs-CZ" sz="1400" dirty="0" err="1"/>
              <a:t>ncl</a:t>
            </a:r>
            <a:r>
              <a:rPr lang="cs-CZ" altLang="cs-CZ" sz="1400" dirty="0"/>
              <a:t>. </a:t>
            </a:r>
            <a:r>
              <a:rPr lang="cs-CZ" altLang="cs-CZ" sz="1400" dirty="0" err="1"/>
              <a:t>gustatorius</a:t>
            </a:r>
            <a:r>
              <a:rPr lang="cs-CZ" altLang="cs-CZ" sz="1400" dirty="0"/>
              <a:t>) </a:t>
            </a:r>
            <a:r>
              <a:rPr lang="cs-CZ" altLang="cs-CZ" dirty="0"/>
              <a:t>– pak do  thalamu přes </a:t>
            </a:r>
            <a:r>
              <a:rPr lang="cs-CZ" altLang="cs-CZ" dirty="0" err="1"/>
              <a:t>capsula</a:t>
            </a:r>
            <a:r>
              <a:rPr lang="cs-CZ" altLang="cs-CZ" dirty="0"/>
              <a:t> interna do </a:t>
            </a:r>
            <a:r>
              <a:rPr lang="cs-CZ" altLang="cs-CZ" dirty="0" err="1"/>
              <a:t>gyrus</a:t>
            </a:r>
            <a:r>
              <a:rPr lang="cs-CZ" altLang="cs-CZ" dirty="0"/>
              <a:t> </a:t>
            </a:r>
            <a:r>
              <a:rPr lang="cs-CZ" altLang="cs-CZ" dirty="0" err="1"/>
              <a:t>postcentralis</a:t>
            </a:r>
            <a:r>
              <a:rPr lang="cs-CZ" altLang="cs-CZ" dirty="0"/>
              <a:t> </a:t>
            </a:r>
            <a:r>
              <a:rPr lang="cs-CZ" altLang="cs-CZ" sz="1200" dirty="0"/>
              <a:t>area 43.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2364" y="-73891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Souhrn</a:t>
            </a:r>
            <a:endParaRPr lang="en-GB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2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67" y="79184"/>
            <a:ext cx="4238333" cy="66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62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bdélník 2"/>
          <p:cNvSpPr>
            <a:spLocks noChangeArrowheads="1"/>
          </p:cNvSpPr>
          <p:nvPr/>
        </p:nvSpPr>
        <p:spPr bwMode="auto">
          <a:xfrm>
            <a:off x="266700" y="936625"/>
            <a:ext cx="11480800" cy="57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CC0000"/>
                </a:solidFill>
                <a:latin typeface="Arial" panose="020B0604020202020204" pitchFamily="34" charset="0"/>
              </a:rPr>
              <a:t>Použité obrázky: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3600" b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Barr</a:t>
            </a:r>
            <a:r>
              <a:rPr lang="cs-CZ" altLang="cs-CZ" sz="2400" b="1" dirty="0">
                <a:latin typeface="Arial" panose="020B0604020202020204" pitchFamily="34" charset="0"/>
              </a:rPr>
              <a:t>, L.M., </a:t>
            </a:r>
            <a:r>
              <a:rPr lang="cs-CZ" altLang="cs-CZ" sz="2400" b="1" dirty="0" err="1">
                <a:latin typeface="Arial" panose="020B0604020202020204" pitchFamily="34" charset="0"/>
              </a:rPr>
              <a:t>Kiernan</a:t>
            </a:r>
            <a:r>
              <a:rPr lang="cs-CZ" altLang="cs-CZ" sz="2400" b="1" dirty="0">
                <a:latin typeface="Arial" panose="020B0604020202020204" pitchFamily="34" charset="0"/>
              </a:rPr>
              <a:t>, J.A. (1983): </a:t>
            </a:r>
            <a:r>
              <a:rPr lang="cs-CZ" altLang="cs-CZ" sz="2400" dirty="0" err="1">
                <a:latin typeface="Arial" panose="020B0604020202020204" pitchFamily="34" charset="0"/>
              </a:rPr>
              <a:t>The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Human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Nervous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System</a:t>
            </a:r>
            <a:r>
              <a:rPr lang="cs-CZ" altLang="cs-CZ" sz="2400" dirty="0">
                <a:latin typeface="Arial" panose="020B0604020202020204" pitchFamily="34" charset="0"/>
              </a:rPr>
              <a:t>. 4th </a:t>
            </a:r>
            <a:r>
              <a:rPr lang="cs-CZ" altLang="cs-CZ" sz="2400" dirty="0" err="1">
                <a:latin typeface="Arial" panose="020B0604020202020204" pitchFamily="34" charset="0"/>
              </a:rPr>
              <a:t>edition</a:t>
            </a:r>
            <a:r>
              <a:rPr lang="cs-CZ" altLang="cs-CZ" sz="2400" dirty="0">
                <a:latin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</a:rPr>
              <a:t>Harper</a:t>
            </a:r>
            <a:r>
              <a:rPr lang="cs-CZ" altLang="cs-CZ" sz="2400" dirty="0">
                <a:latin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</a:rPr>
              <a:t>Row</a:t>
            </a:r>
            <a:r>
              <a:rPr lang="cs-CZ" altLang="cs-CZ" sz="2400" dirty="0">
                <a:latin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</a:rPr>
              <a:t>Publishers</a:t>
            </a:r>
            <a:r>
              <a:rPr lang="cs-CZ" altLang="cs-CZ" sz="2400" dirty="0">
                <a:latin typeface="Arial" panose="020B0604020202020204" pitchFamily="34" charset="0"/>
              </a:rPr>
              <a:t>, Philadelphia.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Čihák, R. (2016): </a:t>
            </a:r>
            <a:r>
              <a:rPr lang="cs-CZ" altLang="cs-CZ" sz="2400" dirty="0">
                <a:latin typeface="Arial" panose="020B0604020202020204" pitchFamily="34" charset="0"/>
              </a:rPr>
              <a:t>Anatomie 3. </a:t>
            </a:r>
            <a:r>
              <a:rPr lang="cs-CZ" altLang="cs-CZ" sz="2400" dirty="0" err="1">
                <a:latin typeface="Arial" panose="020B0604020202020204" pitchFamily="34" charset="0"/>
              </a:rPr>
              <a:t>Grada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Gilroy</a:t>
            </a:r>
            <a:r>
              <a:rPr lang="cs-CZ" altLang="cs-CZ" sz="2400" b="1" dirty="0">
                <a:latin typeface="Arial" panose="020B0604020202020204" pitchFamily="34" charset="0"/>
              </a:rPr>
              <a:t>, A. M. et al. (2009):</a:t>
            </a:r>
            <a:r>
              <a:rPr lang="cs-CZ" altLang="cs-CZ" sz="2400" dirty="0">
                <a:latin typeface="Arial" panose="020B0604020202020204" pitchFamily="34" charset="0"/>
              </a:rPr>
              <a:t> Atlas </a:t>
            </a:r>
            <a:r>
              <a:rPr lang="cs-CZ" altLang="cs-CZ" sz="2400" dirty="0" err="1">
                <a:latin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</a:rPr>
              <a:t> Anatomy. </a:t>
            </a:r>
            <a:r>
              <a:rPr lang="cs-CZ" altLang="cs-CZ" sz="2400" dirty="0" err="1">
                <a:latin typeface="Arial" panose="020B0604020202020204" pitchFamily="34" charset="0"/>
              </a:rPr>
              <a:t>Thieme</a:t>
            </a:r>
            <a:r>
              <a:rPr lang="cs-CZ" altLang="cs-CZ" sz="2400" dirty="0">
                <a:latin typeface="Arial" panose="020B0604020202020204" pitchFamily="34" charset="0"/>
              </a:rPr>
              <a:t> New York, Stuttgart.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Moore</a:t>
            </a:r>
            <a:r>
              <a:rPr lang="cs-CZ" altLang="cs-CZ" sz="2400" b="1" dirty="0">
                <a:latin typeface="Arial" panose="020B0604020202020204" pitchFamily="34" charset="0"/>
              </a:rPr>
              <a:t>, K. L. (1992):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Clinical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oriented</a:t>
            </a:r>
            <a:r>
              <a:rPr lang="cs-CZ" altLang="cs-CZ" sz="2400" dirty="0">
                <a:latin typeface="Arial" panose="020B0604020202020204" pitchFamily="34" charset="0"/>
              </a:rPr>
              <a:t> anatomy. </a:t>
            </a:r>
            <a:r>
              <a:rPr lang="cs-CZ" altLang="cs-CZ" sz="2400" dirty="0" err="1">
                <a:latin typeface="Arial" panose="020B0604020202020204" pitchFamily="34" charset="0"/>
              </a:rPr>
              <a:t>Third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edition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Williams</a:t>
            </a:r>
            <a:r>
              <a:rPr lang="en-US" altLang="cs-CZ" sz="2400" dirty="0">
                <a:latin typeface="Arial" panose="020B0604020202020204" pitchFamily="34" charset="0"/>
              </a:rPr>
              <a:t>&amp;</a:t>
            </a:r>
            <a:r>
              <a:rPr lang="cs-CZ" altLang="cs-CZ" sz="2400" dirty="0">
                <a:latin typeface="Arial" panose="020B0604020202020204" pitchFamily="34" charset="0"/>
              </a:rPr>
              <a:t>Wilkins, A </a:t>
            </a:r>
            <a:r>
              <a:rPr lang="cs-CZ" altLang="cs-CZ" sz="2400" dirty="0" err="1">
                <a:latin typeface="Arial" panose="020B0604020202020204" pitchFamily="34" charset="0"/>
              </a:rPr>
              <a:t>Waverly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Company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Putz</a:t>
            </a:r>
            <a:r>
              <a:rPr lang="cs-CZ" altLang="cs-CZ" sz="2400" b="1" dirty="0">
                <a:latin typeface="Arial" panose="020B0604020202020204" pitchFamily="34" charset="0"/>
              </a:rPr>
              <a:t>, R. (2008): </a:t>
            </a:r>
            <a:r>
              <a:rPr lang="cs-CZ" altLang="cs-CZ" sz="2400" dirty="0">
                <a:latin typeface="Arial" panose="020B0604020202020204" pitchFamily="34" charset="0"/>
              </a:rPr>
              <a:t>Atlas </a:t>
            </a:r>
            <a:r>
              <a:rPr lang="cs-CZ" altLang="cs-CZ" sz="2400" dirty="0" err="1">
                <a:latin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Human</a:t>
            </a:r>
            <a:r>
              <a:rPr lang="cs-CZ" altLang="cs-CZ" sz="2400" dirty="0">
                <a:latin typeface="Arial" panose="020B0604020202020204" pitchFamily="34" charset="0"/>
              </a:rPr>
              <a:t> Anatomy </a:t>
            </a:r>
            <a:r>
              <a:rPr lang="cs-CZ" altLang="cs-CZ" sz="2400" dirty="0" err="1">
                <a:latin typeface="Arial" panose="020B0604020202020204" pitchFamily="34" charset="0"/>
              </a:rPr>
              <a:t>Sobotta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Elsevier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Books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Rohen</a:t>
            </a:r>
            <a:r>
              <a:rPr lang="cs-CZ" altLang="cs-CZ" sz="2400" b="1" dirty="0">
                <a:latin typeface="Arial" panose="020B0604020202020204" pitchFamily="34" charset="0"/>
              </a:rPr>
              <a:t>, J.W., </a:t>
            </a:r>
            <a:r>
              <a:rPr lang="cs-CZ" altLang="cs-CZ" sz="2400" b="1" dirty="0" err="1">
                <a:latin typeface="Arial" panose="020B0604020202020204" pitchFamily="34" charset="0"/>
              </a:rPr>
              <a:t>Yokochi</a:t>
            </a:r>
            <a:r>
              <a:rPr lang="cs-CZ" altLang="cs-CZ" sz="2400" b="1" dirty="0">
                <a:latin typeface="Arial" panose="020B0604020202020204" pitchFamily="34" charset="0"/>
              </a:rPr>
              <a:t>, Ch. (1988): </a:t>
            </a:r>
            <a:r>
              <a:rPr lang="cs-CZ" altLang="cs-CZ" sz="2400" dirty="0" err="1">
                <a:latin typeface="Arial" panose="020B0604020202020204" pitchFamily="34" charset="0"/>
              </a:rPr>
              <a:t>Anatómia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človeka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Schattauer</a:t>
            </a:r>
            <a:r>
              <a:rPr lang="cs-CZ" altLang="cs-CZ" sz="2400" dirty="0">
                <a:latin typeface="Arial" panose="020B0604020202020204" pitchFamily="34" charset="0"/>
              </a:rPr>
              <a:t> Stuttgart- New York.</a:t>
            </a:r>
          </a:p>
        </p:txBody>
      </p:sp>
    </p:spTree>
    <p:extLst>
      <p:ext uri="{BB962C8B-B14F-4D97-AF65-F5344CB8AC3E}">
        <p14:creationId xmlns:p14="http://schemas.microsoft.com/office/powerpoint/2010/main" val="2980687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231875" y="266850"/>
            <a:ext cx="11792197" cy="658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812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38400" indent="-609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Motorické dráhy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sestupné, vedou informaci k efektorům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Vyšší ústředí zpracovalo informaci ze senzorických drah a vede ji z kůry: </a:t>
            </a:r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pyramidovými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altLang="cs-CZ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extrapyramidovými</a:t>
            </a:r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drahami k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motorickým jádrům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nižších etáží.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romanUcPeriod"/>
            </a:pPr>
            <a:r>
              <a:rPr lang="cs-CZ" altLang="cs-CZ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Pyramidové dráhy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přímé (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jednoneuronové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dráhy pro </a:t>
            </a:r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volní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hybnost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 - neurity z pyramidových buněk 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mozkové kůry čelního laloku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jdou přímo k motorickým jádrům buď 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hlavových nervů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corticonuclearis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nebo k motorickým jádrům 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páteřní míchy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corticospinalis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ant.,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; inhibiční i facilitační).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eaLnBrk="1" hangingPunct="1"/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Volní dráha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(pohyby při práci, řeči..), například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corticospinalis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corticonuclearis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eaLnBrk="1" hangingPunct="1"/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Myelinizace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vláken až mezi 2.-4. rokem.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Cesta: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 mozkové kůry skrze ohyb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capsula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interna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crura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 středního mozku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pak na příslušná </a:t>
            </a: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motorická jádra </a:t>
            </a:r>
            <a:r>
              <a:rPr lang="cs-CZ" alt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(buď na motorická jádra hlavových nervů nebo nervů míšních)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Motorická kůra každé hemisféry řídí pohyb končetin </a:t>
            </a:r>
            <a:r>
              <a:rPr lang="cs-CZ" altLang="cs-CZ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opačné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strany těla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corticospinalis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 pohyb svalů trupu stejné strany těla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corticospinalis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eaLnBrk="1" hangingPunct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Porucha -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hemiparéza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(částečné ochrnutí poloviny těla), hemiplegie (úplné ochrnutí poloviny těla).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51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8823"/>
          <a:stretch/>
        </p:blipFill>
        <p:spPr bwMode="auto">
          <a:xfrm>
            <a:off x="634401" y="127289"/>
            <a:ext cx="3863193" cy="687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74" y="1292071"/>
            <a:ext cx="4813146" cy="444943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296346" y="5637229"/>
            <a:ext cx="366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Motorická kůra v </a:t>
            </a:r>
            <a:r>
              <a:rPr lang="cs-CZ" b="1" dirty="0" err="1"/>
              <a:t>gyrus</a:t>
            </a:r>
            <a:r>
              <a:rPr lang="cs-CZ" b="1" dirty="0"/>
              <a:t> </a:t>
            </a:r>
            <a:r>
              <a:rPr lang="cs-CZ" b="1" dirty="0" err="1"/>
              <a:t>praecentralis</a:t>
            </a:r>
            <a:endParaRPr lang="cs-CZ" b="1" dirty="0"/>
          </a:p>
        </p:txBody>
      </p:sp>
      <p:pic>
        <p:nvPicPr>
          <p:cNvPr id="5" name="Picture 4" descr="obr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40" y="127289"/>
            <a:ext cx="3417006" cy="213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294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0" y="463138"/>
            <a:ext cx="12192000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cs-CZ" altLang="cs-CZ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Extrapyramidové</a:t>
            </a:r>
            <a:r>
              <a:rPr lang="cs-CZ" altLang="cs-CZ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dráhy</a:t>
            </a:r>
          </a:p>
          <a:p>
            <a:pPr eaLnBrk="1" hangingPunct="1"/>
            <a:endParaRPr lang="cs-CZ" altLang="cs-C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Spojují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mimopyramidové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oblasti mozkové kůry s posledními motorickými neurony pomocí </a:t>
            </a:r>
            <a:r>
              <a:rPr lang="cs-CZ" altLang="cs-CZ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několika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neuronů. Probíhají s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přepojením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přes podkorová a kmenová jádra.</a:t>
            </a:r>
          </a:p>
          <a:p>
            <a:pPr eaLnBrk="1" hangingPunct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1) Spoje kůry s bazálními ganglii a jádry kmene (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corticostriatici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corticotectales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eaLnBrk="1" hangingPunct="1"/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2) Spoje kůry a mozečku </a:t>
            </a:r>
            <a:r>
              <a:rPr lang="cs-CZ" altLang="cs-CZ" sz="1200" u="sng" dirty="0">
                <a:latin typeface="Arial" panose="020B0604020202020204" pitchFamily="34" charset="0"/>
                <a:cs typeface="Arial" panose="020B0604020202020204" pitchFamily="34" charset="0"/>
              </a:rPr>
              <a:t>přes jádra pontu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cortico-ponto-cerebelares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3) Spoje bazálních ganglií navzájem</a:t>
            </a:r>
          </a:p>
          <a:p>
            <a:pPr eaLnBrk="1" hangingPunct="1"/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4) Spoje jader kmene s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motorii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míchy (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tectospinalis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olivospinalis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Řízení pohybů je komplexní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spolupráce všech systémů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pyramidového,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mimopyramidového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mozečkového systému (i FR a míšních reflexů).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Pyramidová dráha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vede rozhodující impuls k </a:t>
            </a: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volnímu pohybu, </a:t>
            </a:r>
            <a:r>
              <a:rPr lang="cs-CZ" altLang="cs-CZ" sz="1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konečnou podobu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(jemnost a přesnost) upravují </a:t>
            </a: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nižší (koordinační) oddíly.</a:t>
            </a:r>
          </a:p>
          <a:p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Informace z kůry je modelována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extrapyramidovými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drahami a motorickými okruhy: např. kůra - bazální ganglia – thalamus - kůra. </a:t>
            </a:r>
          </a:p>
          <a:p>
            <a:pPr eaLnBrk="1" hangingPunct="1"/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Striatum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zajištění </a:t>
            </a:r>
            <a:r>
              <a:rPr lang="cs-CZ" altLang="cs-CZ" sz="1600" u="sng" dirty="0">
                <a:latin typeface="Arial" panose="020B0604020202020204" pitchFamily="34" charset="0"/>
                <a:cs typeface="Arial" panose="020B0604020202020204" pitchFamily="34" charset="0"/>
              </a:rPr>
              <a:t>automatických a zautomatizovaných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pohybů (stání, sezení, sportovní výkony, mimika, obrana..)</a:t>
            </a:r>
          </a:p>
          <a:p>
            <a:pPr eaLnBrk="1" hangingPunct="1"/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Pallidum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regulace svalového tonu, u malých dětí nekoordinované pohyby.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Role mozečku –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zpracovává informace z pohybového aparátu a zasílá je do motorických okruhů, na vestibulární jádra…</a:t>
            </a:r>
          </a:p>
        </p:txBody>
      </p:sp>
    </p:spTree>
    <p:extLst>
      <p:ext uri="{BB962C8B-B14F-4D97-AF65-F5344CB8AC3E}">
        <p14:creationId xmlns:p14="http://schemas.microsoft.com/office/powerpoint/2010/main" val="2288271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53" y="319185"/>
            <a:ext cx="536257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80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7853" y="0"/>
            <a:ext cx="1188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SENZORICKÉ = </a:t>
            </a:r>
            <a:r>
              <a:rPr lang="cs-CZ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SENSITIVNÍ</a:t>
            </a:r>
            <a:r>
              <a:rPr lang="cs-CZ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DRÁHY</a:t>
            </a:r>
          </a:p>
          <a:p>
            <a:endParaRPr lang="cs-CZ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r>
              <a:rPr lang="cs-CZ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periferní raménko </a:t>
            </a:r>
            <a:r>
              <a:rPr lang="cs-CZ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pseudounipolární</a:t>
            </a:r>
            <a:r>
              <a:rPr lang="cs-CZ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buňky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centrální raménko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přepojení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senzorických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jádrech hřbetní nebo prodloužené míchy 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(soubor jejich neuritů se pak nazývá 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senzitivní 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u hlavových nervů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(přepojení na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cs-CZ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cs-CZ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lemniscus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trigeminalis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další přepojení </a:t>
            </a:r>
            <a:r>
              <a:rPr lang="cs-CZ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obou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lemnisků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je na  </a:t>
            </a:r>
            <a:r>
              <a:rPr lang="cs-CZ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jádrech thalamu</a:t>
            </a:r>
            <a:r>
              <a:rPr lang="cs-CZ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poté</a:t>
            </a:r>
            <a:r>
              <a:rPr lang="cs-CZ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skrze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capsula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interna do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mozkové kůry </a:t>
            </a:r>
            <a:r>
              <a:rPr lang="cs-CZ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r>
              <a:rPr lang="cs-CZ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temenního laloku (area 3, 2, 1)</a:t>
            </a:r>
          </a:p>
          <a:p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200660" y="9179950"/>
            <a:ext cx="71232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Protopatické</a:t>
            </a:r>
            <a:r>
              <a:rPr lang="cs-CZ" sz="1600" dirty="0"/>
              <a:t> čití* – hrubá kožní citlivost, teplo, tlak…</a:t>
            </a:r>
          </a:p>
          <a:p>
            <a:r>
              <a:rPr lang="cs-CZ" sz="1600" dirty="0" err="1"/>
              <a:t>Epikritické</a:t>
            </a:r>
            <a:r>
              <a:rPr lang="cs-CZ" sz="1600" dirty="0"/>
              <a:t> čití **– jemná kožní citlivost</a:t>
            </a:r>
          </a:p>
          <a:p>
            <a:r>
              <a:rPr lang="cs-CZ" sz="1600" dirty="0" err="1"/>
              <a:t>Propriocepce</a:t>
            </a:r>
            <a:r>
              <a:rPr lang="cs-CZ" sz="1600" dirty="0"/>
              <a:t> – informace z pohybového aparátu (nervosvalových vřetének, šlach…)</a:t>
            </a:r>
          </a:p>
          <a:p>
            <a:r>
              <a:rPr lang="cs-CZ" sz="1600" dirty="0" err="1"/>
              <a:t>Viscerosensorické</a:t>
            </a:r>
            <a:r>
              <a:rPr lang="cs-CZ" sz="1600" dirty="0"/>
              <a:t> čití – přepojení v </a:t>
            </a:r>
            <a:r>
              <a:rPr lang="cs-CZ" sz="1600" dirty="0" err="1"/>
              <a:t>ncl</a:t>
            </a:r>
            <a:r>
              <a:rPr lang="cs-CZ" sz="1600" dirty="0"/>
              <a:t>. </a:t>
            </a:r>
            <a:r>
              <a:rPr lang="cs-CZ" sz="1600" dirty="0" err="1"/>
              <a:t>tractus</a:t>
            </a:r>
            <a:r>
              <a:rPr lang="cs-CZ" sz="1600" dirty="0"/>
              <a:t> </a:t>
            </a:r>
            <a:r>
              <a:rPr lang="cs-CZ" sz="1600" dirty="0" err="1"/>
              <a:t>solitarius</a:t>
            </a:r>
            <a:endParaRPr lang="cs-CZ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021" y="3573671"/>
            <a:ext cx="1219199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400" b="1" u="sng" dirty="0"/>
              <a:t>Podle charakteru </a:t>
            </a:r>
            <a:r>
              <a:rPr lang="cs-CZ" altLang="cs-CZ" sz="1400" dirty="0"/>
              <a:t>vedení </a:t>
            </a:r>
            <a:r>
              <a:rPr lang="cs-CZ" altLang="cs-CZ" sz="1400" b="1" dirty="0"/>
              <a:t>informace </a:t>
            </a:r>
            <a:r>
              <a:rPr lang="cs-CZ" altLang="cs-CZ" sz="1400" dirty="0"/>
              <a:t>dělíme senzitivní dráhy na:</a:t>
            </a:r>
          </a:p>
          <a:p>
            <a:r>
              <a:rPr lang="cs-CZ" altLang="cs-CZ" sz="1400" dirty="0"/>
              <a:t>   1) </a:t>
            </a:r>
            <a:r>
              <a:rPr lang="cs-CZ" altLang="cs-CZ" sz="1400" u="sng" dirty="0"/>
              <a:t>nespecifické</a:t>
            </a:r>
            <a:r>
              <a:rPr lang="cs-CZ" altLang="cs-CZ" sz="1400" dirty="0"/>
              <a:t> (informují kůru o tom, „že se něco děje“ - příprava vyšší etáže CNS na příjem informace, role FR) </a:t>
            </a:r>
          </a:p>
          <a:p>
            <a:r>
              <a:rPr lang="cs-CZ" altLang="cs-CZ" sz="1400" dirty="0"/>
              <a:t>   2) </a:t>
            </a:r>
            <a:r>
              <a:rPr lang="cs-CZ" altLang="cs-CZ" sz="1400" u="sng" dirty="0"/>
              <a:t>specifické</a:t>
            </a:r>
            <a:r>
              <a:rPr lang="cs-CZ" altLang="cs-CZ" sz="1400" dirty="0"/>
              <a:t> (vedou </a:t>
            </a:r>
            <a:r>
              <a:rPr lang="cs-CZ" altLang="cs-CZ" sz="1400" u="sng" dirty="0"/>
              <a:t>konkrétní </a:t>
            </a:r>
            <a:r>
              <a:rPr lang="cs-CZ" altLang="cs-CZ" sz="1400" dirty="0"/>
              <a:t>senzitivní informaci podle </a:t>
            </a:r>
            <a:r>
              <a:rPr lang="cs-CZ" altLang="cs-CZ" sz="1400" dirty="0" err="1"/>
              <a:t>somatotopického</a:t>
            </a:r>
            <a:r>
              <a:rPr lang="cs-CZ" altLang="cs-CZ" sz="1400" dirty="0"/>
              <a:t> uspořádání).</a:t>
            </a:r>
          </a:p>
          <a:p>
            <a:endParaRPr lang="cs-CZ" altLang="cs-CZ" sz="1400" dirty="0"/>
          </a:p>
          <a:p>
            <a:r>
              <a:rPr lang="cs-CZ" altLang="cs-CZ" b="1" dirty="0"/>
              <a:t>Ad 1) Nespecifické senzitivní dráhy </a:t>
            </a:r>
            <a:r>
              <a:rPr lang="cs-CZ" altLang="cs-CZ" sz="1400" dirty="0"/>
              <a:t>– aktivace retikulární formace, dále thalamu i mozkové kůry (</a:t>
            </a:r>
            <a:r>
              <a:rPr lang="cs-CZ" altLang="cs-CZ" sz="1400" u="sng" dirty="0"/>
              <a:t>také </a:t>
            </a:r>
            <a:r>
              <a:rPr lang="cs-CZ" altLang="cs-CZ" sz="1400" dirty="0"/>
              <a:t>vedení tupé, těžko lokalizovatelné bolesti)  </a:t>
            </a:r>
          </a:p>
          <a:p>
            <a:r>
              <a:rPr lang="cs-CZ" altLang="cs-CZ" sz="1400" b="1" dirty="0"/>
              <a:t>                                                                                        </a:t>
            </a:r>
            <a:r>
              <a:rPr lang="cs-CZ" altLang="cs-CZ" sz="1400" b="1" dirty="0" err="1"/>
              <a:t>tractus</a:t>
            </a:r>
            <a:r>
              <a:rPr lang="cs-CZ" altLang="cs-CZ" sz="1400" b="1" dirty="0"/>
              <a:t>   spino-</a:t>
            </a:r>
            <a:r>
              <a:rPr lang="cs-CZ" altLang="cs-CZ" sz="1400" b="1" u="sng" dirty="0" err="1"/>
              <a:t>reticulo</a:t>
            </a:r>
            <a:r>
              <a:rPr lang="cs-CZ" altLang="cs-CZ" sz="1400" b="1" u="sng" dirty="0"/>
              <a:t>-</a:t>
            </a:r>
            <a:r>
              <a:rPr lang="cs-CZ" altLang="cs-CZ" sz="1400" b="1" dirty="0" err="1"/>
              <a:t>thalamicus</a:t>
            </a:r>
            <a:endParaRPr lang="cs-CZ" altLang="cs-CZ" sz="1400" b="1" dirty="0"/>
          </a:p>
          <a:p>
            <a:endParaRPr lang="cs-CZ" altLang="cs-CZ" sz="2000" b="1" dirty="0"/>
          </a:p>
          <a:p>
            <a:r>
              <a:rPr lang="cs-CZ" altLang="cs-CZ" b="1" dirty="0"/>
              <a:t>2) Specifické senzitivní </a:t>
            </a:r>
            <a:r>
              <a:rPr lang="cs-CZ" altLang="cs-CZ" dirty="0"/>
              <a:t>dráhy dělíme na:</a:t>
            </a:r>
          </a:p>
          <a:p>
            <a:r>
              <a:rPr lang="cs-CZ" altLang="cs-CZ" sz="1400" b="1" dirty="0"/>
              <a:t>a) </a:t>
            </a:r>
            <a:r>
              <a:rPr lang="cs-CZ" altLang="cs-CZ" sz="1400" b="1" dirty="0">
                <a:solidFill>
                  <a:srgbClr val="00B0F0"/>
                </a:solidFill>
              </a:rPr>
              <a:t>Přímé</a:t>
            </a:r>
            <a:r>
              <a:rPr lang="cs-CZ" altLang="cs-CZ" sz="1400" b="1" dirty="0"/>
              <a:t> </a:t>
            </a:r>
            <a:r>
              <a:rPr lang="cs-CZ" altLang="cs-CZ" sz="1400" dirty="0"/>
              <a:t>– </a:t>
            </a:r>
            <a:r>
              <a:rPr lang="cs-CZ" altLang="cs-CZ" sz="1400" b="1" dirty="0" err="1"/>
              <a:t>protopatické</a:t>
            </a:r>
            <a:r>
              <a:rPr lang="cs-CZ" altLang="cs-CZ" sz="1400" b="1" dirty="0"/>
              <a:t> čití </a:t>
            </a:r>
            <a:r>
              <a:rPr lang="cs-CZ" altLang="cs-CZ" sz="1200" dirty="0"/>
              <a:t>(stará dráha, čití bolesti, chladu, tepla, hrubá kožní citlivost) </a:t>
            </a:r>
            <a:r>
              <a:rPr lang="cs-CZ" altLang="cs-CZ" sz="1400" dirty="0"/>
              <a:t>– </a:t>
            </a:r>
            <a:r>
              <a:rPr lang="cs-CZ" altLang="cs-CZ" sz="1400" b="1" dirty="0" err="1"/>
              <a:t>tractus</a:t>
            </a:r>
            <a:r>
              <a:rPr lang="cs-CZ" altLang="cs-CZ" sz="1400" b="1" dirty="0"/>
              <a:t> </a:t>
            </a:r>
            <a:r>
              <a:rPr lang="cs-CZ" altLang="cs-CZ" sz="1400" b="1" u="sng" dirty="0"/>
              <a:t>spino</a:t>
            </a:r>
            <a:r>
              <a:rPr lang="cs-CZ" altLang="cs-CZ" sz="1400" b="1" dirty="0"/>
              <a:t>-</a:t>
            </a:r>
            <a:r>
              <a:rPr lang="cs-CZ" altLang="cs-CZ" sz="1400" b="1" dirty="0" err="1"/>
              <a:t>thalamo</a:t>
            </a:r>
            <a:r>
              <a:rPr lang="cs-CZ" altLang="cs-CZ" sz="1400" b="1" dirty="0"/>
              <a:t>-</a:t>
            </a:r>
            <a:r>
              <a:rPr lang="cs-CZ" altLang="cs-CZ" sz="1400" b="1" dirty="0" err="1"/>
              <a:t>corticalis</a:t>
            </a:r>
            <a:r>
              <a:rPr lang="cs-CZ" altLang="cs-CZ" sz="1400" b="1" dirty="0"/>
              <a:t> </a:t>
            </a:r>
            <a:r>
              <a:rPr lang="cs-CZ" altLang="cs-CZ" sz="1400" dirty="0"/>
              <a:t>(</a:t>
            </a:r>
            <a:r>
              <a:rPr lang="cs-CZ" altLang="cs-CZ" sz="1000" dirty="0"/>
              <a:t>součást tzv. </a:t>
            </a:r>
            <a:r>
              <a:rPr lang="cs-CZ" altLang="cs-CZ" sz="1000" dirty="0" err="1"/>
              <a:t>lemniscus</a:t>
            </a:r>
            <a:r>
              <a:rPr lang="cs-CZ" altLang="cs-CZ" sz="1000" dirty="0"/>
              <a:t> </a:t>
            </a:r>
            <a:r>
              <a:rPr lang="cs-CZ" altLang="cs-CZ" sz="1000" dirty="0" err="1"/>
              <a:t>medialis</a:t>
            </a:r>
            <a:r>
              <a:rPr lang="cs-CZ" altLang="cs-CZ" sz="1000" dirty="0"/>
              <a:t>, který  soustřeďuje senzorické/senzitivní </a:t>
            </a:r>
          </a:p>
          <a:p>
            <a:r>
              <a:rPr lang="cs-CZ" altLang="cs-CZ" sz="1000" dirty="0"/>
              <a:t>  dráhy).</a:t>
            </a:r>
          </a:p>
          <a:p>
            <a:r>
              <a:rPr lang="cs-CZ" altLang="cs-CZ" sz="1400" dirty="0"/>
              <a:t>                    </a:t>
            </a:r>
            <a:r>
              <a:rPr lang="cs-CZ" altLang="cs-CZ" sz="1400" b="1" dirty="0" err="1"/>
              <a:t>epikritické</a:t>
            </a:r>
            <a:r>
              <a:rPr lang="cs-CZ" altLang="cs-CZ" sz="1400" b="1" dirty="0"/>
              <a:t> čití </a:t>
            </a:r>
            <a:r>
              <a:rPr lang="cs-CZ" altLang="cs-CZ" sz="1400" dirty="0"/>
              <a:t>– </a:t>
            </a:r>
            <a:r>
              <a:rPr lang="cs-CZ" altLang="cs-CZ" sz="1200" dirty="0"/>
              <a:t>mladší dráha, jemná kožní citlivost </a:t>
            </a:r>
            <a:r>
              <a:rPr lang="cs-CZ" altLang="cs-CZ" sz="1400" dirty="0"/>
              <a:t>(</a:t>
            </a:r>
            <a:r>
              <a:rPr lang="cs-CZ" altLang="cs-CZ" sz="1400" b="1" dirty="0" err="1"/>
              <a:t>tractus</a:t>
            </a:r>
            <a:r>
              <a:rPr lang="cs-CZ" altLang="cs-CZ" sz="1400" b="1" dirty="0"/>
              <a:t> spino-</a:t>
            </a:r>
            <a:r>
              <a:rPr lang="cs-CZ" altLang="cs-CZ" sz="1400" b="1" u="sng" dirty="0" err="1"/>
              <a:t>bulbo</a:t>
            </a:r>
            <a:r>
              <a:rPr lang="cs-CZ" altLang="cs-CZ" sz="1400" b="1" dirty="0"/>
              <a:t> -  </a:t>
            </a:r>
            <a:r>
              <a:rPr lang="cs-CZ" altLang="cs-CZ" sz="1400" b="1" dirty="0" err="1"/>
              <a:t>thalamo-corticalis</a:t>
            </a:r>
            <a:r>
              <a:rPr lang="cs-CZ" altLang="cs-CZ" sz="1400" dirty="0"/>
              <a:t>, </a:t>
            </a:r>
            <a:r>
              <a:rPr lang="cs-CZ" altLang="cs-CZ" sz="1000" dirty="0"/>
              <a:t>také součást  tzv. </a:t>
            </a:r>
            <a:r>
              <a:rPr lang="cs-CZ" altLang="cs-CZ" sz="1000" dirty="0" err="1"/>
              <a:t>lemniscus</a:t>
            </a:r>
            <a:r>
              <a:rPr lang="cs-CZ" altLang="cs-CZ" sz="1000" dirty="0"/>
              <a:t> </a:t>
            </a:r>
            <a:r>
              <a:rPr lang="cs-CZ" altLang="cs-CZ" sz="1000" dirty="0" err="1"/>
              <a:t>medialis</a:t>
            </a:r>
            <a:r>
              <a:rPr lang="cs-CZ" altLang="cs-CZ" sz="1000" dirty="0"/>
              <a:t>, který soustřeďuje senzorické/sensitivní dráhy).</a:t>
            </a:r>
          </a:p>
          <a:p>
            <a:endParaRPr lang="cs-CZ" altLang="cs-CZ" sz="1400" dirty="0"/>
          </a:p>
          <a:p>
            <a:r>
              <a:rPr lang="cs-CZ" altLang="cs-CZ" sz="1400" b="1" dirty="0"/>
              <a:t>b)</a:t>
            </a:r>
            <a:r>
              <a:rPr lang="cs-CZ" altLang="cs-CZ" sz="1400" b="1" dirty="0">
                <a:solidFill>
                  <a:srgbClr val="00B0F0"/>
                </a:solidFill>
              </a:rPr>
              <a:t> Nepřímé </a:t>
            </a:r>
            <a:r>
              <a:rPr lang="cs-CZ" altLang="cs-CZ" sz="1400" dirty="0"/>
              <a:t>– vedou </a:t>
            </a:r>
            <a:r>
              <a:rPr lang="cs-CZ" altLang="cs-CZ" sz="1400" b="1" dirty="0"/>
              <a:t>informace z pohybového aparátu </a:t>
            </a:r>
            <a:r>
              <a:rPr lang="cs-CZ" altLang="cs-CZ" sz="1400" dirty="0"/>
              <a:t>(ze svalů, šlach, kloubních pouzder) </a:t>
            </a:r>
            <a:r>
              <a:rPr lang="cs-CZ" altLang="cs-CZ" sz="1400" b="1" dirty="0"/>
              <a:t>do mozečku</a:t>
            </a:r>
            <a:r>
              <a:rPr lang="cs-CZ" altLang="cs-CZ" sz="1400" dirty="0"/>
              <a:t>, kde jsou zpracovány a pak teprve zaslány přes </a:t>
            </a:r>
          </a:p>
          <a:p>
            <a:r>
              <a:rPr lang="cs-CZ" altLang="cs-CZ" sz="1400" dirty="0"/>
              <a:t>thalamus do motorické kůry mozkové (</a:t>
            </a:r>
            <a:r>
              <a:rPr lang="cs-CZ" altLang="cs-CZ" sz="1400" b="1" dirty="0" err="1"/>
              <a:t>tractus</a:t>
            </a:r>
            <a:r>
              <a:rPr lang="cs-CZ" altLang="cs-CZ" sz="1400" b="1" dirty="0"/>
              <a:t> spino-</a:t>
            </a:r>
            <a:r>
              <a:rPr lang="cs-CZ" altLang="cs-CZ" sz="1400" b="1" dirty="0" err="1"/>
              <a:t>cerebellaris</a:t>
            </a:r>
            <a:r>
              <a:rPr lang="cs-CZ" altLang="cs-CZ" sz="1400" b="1" dirty="0"/>
              <a:t>, </a:t>
            </a:r>
            <a:r>
              <a:rPr lang="cs-CZ" altLang="cs-CZ" sz="1400" b="1" dirty="0" err="1"/>
              <a:t>tractus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bulbo-cerebellaris</a:t>
            </a:r>
            <a:r>
              <a:rPr lang="cs-CZ" altLang="cs-CZ" sz="1400" b="1" dirty="0"/>
              <a:t>, </a:t>
            </a:r>
            <a:r>
              <a:rPr lang="cs-CZ" altLang="cs-CZ" sz="1400" b="1" dirty="0" err="1"/>
              <a:t>tractus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cerebello-thalamicus</a:t>
            </a:r>
            <a:r>
              <a:rPr lang="cs-CZ" altLang="cs-CZ" sz="1400" b="1" dirty="0"/>
              <a:t>, </a:t>
            </a:r>
            <a:r>
              <a:rPr lang="cs-CZ" altLang="cs-CZ" sz="1400" b="1" dirty="0" err="1"/>
              <a:t>tractus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thalamo-corticalis</a:t>
            </a:r>
            <a:r>
              <a:rPr lang="cs-CZ" altLang="cs-CZ" sz="1400" dirty="0"/>
              <a:t>…)</a:t>
            </a:r>
          </a:p>
          <a:p>
            <a:endParaRPr lang="cs-CZ" altLang="cs-CZ" sz="1400" dirty="0"/>
          </a:p>
          <a:p>
            <a:endParaRPr lang="cs-CZ" altLang="cs-CZ" sz="1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288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93" y="976508"/>
            <a:ext cx="5800725" cy="486727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74139070-E255-46C9-9C52-FC8A470141D2}"/>
              </a:ext>
            </a:extLst>
          </p:cNvPr>
          <p:cNvSpPr/>
          <p:nvPr/>
        </p:nvSpPr>
        <p:spPr>
          <a:xfrm>
            <a:off x="5652655" y="4433455"/>
            <a:ext cx="2475345" cy="120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05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">
            <a:extLst>
              <a:ext uri="{FF2B5EF4-FFF2-40B4-BE49-F238E27FC236}">
                <a16:creationId xmlns:a16="http://schemas.microsoft.com/office/drawing/2014/main" id="{D2FE194F-FA68-4896-B29E-D937D9FEA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55" y="-127913"/>
            <a:ext cx="11751046" cy="49244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3600" b="1" dirty="0">
              <a:solidFill>
                <a:srgbClr val="9933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3600" b="1" dirty="0">
                <a:solidFill>
                  <a:srgbClr val="993300"/>
                </a:solidFill>
                <a:latin typeface="Calibri" panose="020F0502020204030204" pitchFamily="34" charset="0"/>
              </a:rPr>
              <a:t>Hypothalamus</a:t>
            </a:r>
            <a:r>
              <a:rPr lang="cs-CZ" altLang="cs-CZ" sz="2475" b="1" dirty="0">
                <a:latin typeface="Calibri" panose="020F0502020204030204" pitchFamily="34" charset="0"/>
              </a:rPr>
              <a:t>* </a:t>
            </a:r>
            <a:r>
              <a:rPr lang="cs-CZ" altLang="cs-CZ" sz="1400" b="1" dirty="0">
                <a:cs typeface="Arial" panose="020B0604020202020204" pitchFamily="34" charset="0"/>
              </a:rPr>
              <a:t>vznikl z </a:t>
            </a:r>
            <a:r>
              <a:rPr lang="cs-CZ" altLang="cs-CZ" sz="1400" b="1" dirty="0" err="1">
                <a:solidFill>
                  <a:srgbClr val="339933"/>
                </a:solidFill>
                <a:cs typeface="Arial" panose="020B0604020202020204" pitchFamily="34" charset="0"/>
              </a:rPr>
              <a:t>visceromotorické</a:t>
            </a:r>
            <a:r>
              <a:rPr lang="cs-CZ" altLang="cs-CZ" sz="1400" b="1" dirty="0">
                <a:cs typeface="Arial" panose="020B0604020202020204" pitchFamily="34" charset="0"/>
              </a:rPr>
              <a:t> části bazální ploténky, tvoří spodinu III. komory mozkové, obsahuje hlavní </a:t>
            </a:r>
            <a:r>
              <a:rPr lang="cs-CZ" altLang="cs-CZ" sz="1400" b="1" u="sng" dirty="0">
                <a:solidFill>
                  <a:srgbClr val="339933"/>
                </a:solidFill>
                <a:cs typeface="Arial" panose="020B0604020202020204" pitchFamily="34" charset="0"/>
              </a:rPr>
              <a:t>podkorové parasympatické </a:t>
            </a:r>
            <a:r>
              <a:rPr lang="cs-CZ" altLang="cs-CZ" sz="1400" b="1" u="sng" dirty="0">
                <a:cs typeface="Arial" panose="020B0604020202020204" pitchFamily="34" charset="0"/>
              </a:rPr>
              <a:t>a </a:t>
            </a:r>
            <a:r>
              <a:rPr lang="cs-CZ" altLang="cs-CZ" sz="1400" b="1" u="sng" dirty="0">
                <a:solidFill>
                  <a:srgbClr val="00FF00"/>
                </a:solidFill>
                <a:cs typeface="Arial" panose="020B0604020202020204" pitchFamily="34" charset="0"/>
              </a:rPr>
              <a:t>sympatické</a:t>
            </a:r>
            <a:r>
              <a:rPr lang="cs-CZ" altLang="cs-CZ" sz="900" b="1" u="sng" dirty="0">
                <a:cs typeface="Arial" panose="020B0604020202020204" pitchFamily="34" charset="0"/>
              </a:rPr>
              <a:t> </a:t>
            </a:r>
            <a:r>
              <a:rPr lang="cs-CZ" altLang="cs-CZ" sz="1400" b="1" u="sng" dirty="0">
                <a:cs typeface="Arial" panose="020B0604020202020204" pitchFamily="34" charset="0"/>
              </a:rPr>
              <a:t>regulační ústředí </a:t>
            </a:r>
            <a:r>
              <a:rPr lang="cs-CZ" altLang="cs-CZ" sz="1200" b="1" dirty="0">
                <a:cs typeface="Arial" panose="020B0604020202020204" pitchFamily="34" charset="0"/>
              </a:rPr>
              <a:t>s důležitými jádry, zdroj hormonů hypofýzy.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2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200" b="1" dirty="0">
                <a:cs typeface="Arial" panose="020B0604020202020204" pitchFamily="34" charset="0"/>
              </a:rPr>
              <a:t>Ovlivňuje dýchání, hospodaření s vodou, tělesnou teplotu, krevní oběh…podílí se na udržení homeostázy, koordinuje nervové a hormonální řízení organismu a napojením na limbický systém ovlivňuje i emoční a pudové chování.</a:t>
            </a:r>
            <a:endParaRPr lang="cs-CZ" altLang="cs-CZ" sz="12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125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125" b="1" dirty="0" err="1">
                <a:latin typeface="Calibri" panose="020F0502020204030204" pitchFamily="34" charset="0"/>
              </a:rPr>
              <a:t>Infundibulum</a:t>
            </a:r>
            <a:endParaRPr lang="cs-CZ" altLang="cs-CZ" sz="1125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Hypophysis</a:t>
            </a:r>
            <a:r>
              <a:rPr lang="cs-CZ" altLang="cs-CZ" sz="18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cerebri</a:t>
            </a:r>
            <a:r>
              <a:rPr lang="cs-CZ" altLang="cs-CZ" sz="1575" b="1" dirty="0">
                <a:solidFill>
                  <a:srgbClr val="00B050"/>
                </a:solidFill>
                <a:latin typeface="Calibri" panose="020F0502020204030204" pitchFamily="34" charset="0"/>
              </a:rPr>
              <a:t>*</a:t>
            </a:r>
          </a:p>
          <a:p>
            <a:pPr marL="342900" indent="-342900">
              <a:lnSpc>
                <a:spcPct val="90000"/>
              </a:lnSpc>
              <a:spcBef>
                <a:spcPts val="750"/>
              </a:spcBef>
              <a:buAutoNum type="arabicParenR"/>
              <a:defRPr/>
            </a:pPr>
            <a:r>
              <a:rPr lang="cs-CZ" altLang="cs-CZ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adenohypophysis</a:t>
            </a:r>
            <a:r>
              <a:rPr lang="cs-CZ" altLang="cs-CZ" sz="1350" b="1" dirty="0">
                <a:latin typeface="Calibri" panose="020F0502020204030204" pitchFamily="34" charset="0"/>
              </a:rPr>
              <a:t>=</a:t>
            </a:r>
            <a:r>
              <a:rPr lang="cs-CZ" altLang="cs-CZ" sz="1400" b="1" dirty="0" err="1">
                <a:latin typeface="Calibri" panose="020F0502020204030204" pitchFamily="34" charset="0"/>
              </a:rPr>
              <a:t>lobus</a:t>
            </a:r>
            <a:r>
              <a:rPr lang="cs-CZ" altLang="cs-CZ" sz="1400" b="1" dirty="0">
                <a:latin typeface="Calibri" panose="020F0502020204030204" pitchFamily="34" charset="0"/>
              </a:rPr>
              <a:t> </a:t>
            </a:r>
            <a:r>
              <a:rPr lang="cs-CZ" altLang="cs-CZ" sz="1400" b="1" dirty="0" err="1">
                <a:latin typeface="Calibri" panose="020F0502020204030204" pitchFamily="34" charset="0"/>
              </a:rPr>
              <a:t>anterior</a:t>
            </a:r>
            <a:r>
              <a:rPr lang="cs-CZ" altLang="cs-CZ" sz="1400" b="1" dirty="0">
                <a:latin typeface="Calibri" panose="020F0502020204030204" pitchFamily="34" charset="0"/>
              </a:rPr>
              <a:t> – nadřazené postavení vůči ostatním  žlázám s vnitřní sekrecí – produkuje např. hormony somatotropní, gonadotropní, kortikotropní….(uvolňování hormonů - </a:t>
            </a:r>
            <a:r>
              <a:rPr lang="cs-CZ" altLang="cs-CZ" sz="1400" b="1" dirty="0" err="1">
                <a:latin typeface="Calibri" panose="020F0502020204030204" pitchFamily="34" charset="0"/>
              </a:rPr>
              <a:t>statiny</a:t>
            </a:r>
            <a:r>
              <a:rPr lang="cs-CZ" altLang="cs-CZ" sz="1400" b="1" dirty="0">
                <a:latin typeface="Calibri" panose="020F0502020204030204" pitchFamily="34" charset="0"/>
              </a:rPr>
              <a:t> a </a:t>
            </a:r>
            <a:r>
              <a:rPr lang="cs-CZ" altLang="cs-CZ" sz="1400" b="1" dirty="0" err="1">
                <a:latin typeface="Calibri" panose="020F0502020204030204" pitchFamily="34" charset="0"/>
              </a:rPr>
              <a:t>liberiny</a:t>
            </a:r>
            <a:r>
              <a:rPr lang="cs-CZ" altLang="cs-CZ" sz="1400" b="1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Calibri" panose="020F0502020204030204" pitchFamily="34" charset="0"/>
              </a:rPr>
              <a:t>2) </a:t>
            </a:r>
            <a:r>
              <a:rPr lang="cs-CZ" altLang="cs-CZ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pars</a:t>
            </a:r>
            <a:r>
              <a:rPr lang="cs-CZ" altLang="cs-CZ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intermedia </a:t>
            </a:r>
            <a:r>
              <a:rPr lang="cs-CZ" altLang="cs-CZ" sz="1400" b="1" dirty="0">
                <a:latin typeface="Calibri" panose="020F0502020204030204" pitchFamily="34" charset="0"/>
              </a:rPr>
              <a:t>(produkuje </a:t>
            </a:r>
            <a:r>
              <a:rPr lang="cs-CZ" altLang="cs-CZ" sz="1400" b="1" dirty="0" err="1">
                <a:latin typeface="Calibri" panose="020F0502020204030204" pitchFamily="34" charset="0"/>
              </a:rPr>
              <a:t>melanostimulační</a:t>
            </a:r>
            <a:r>
              <a:rPr lang="cs-CZ" altLang="cs-CZ" sz="1400" b="1" dirty="0">
                <a:latin typeface="Calibri" panose="020F0502020204030204" pitchFamily="34" charset="0"/>
              </a:rPr>
              <a:t> hormon)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975" b="1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750"/>
              </a:spcBef>
              <a:buNone/>
              <a:defRPr/>
            </a:pPr>
            <a:r>
              <a:rPr lang="cs-CZ" altLang="cs-CZ" sz="1350" b="1" dirty="0">
                <a:latin typeface="Calibri" panose="020F0502020204030204" pitchFamily="34" charset="0"/>
              </a:rPr>
              <a:t>3) </a:t>
            </a:r>
            <a:r>
              <a:rPr lang="cs-CZ" altLang="cs-CZ" sz="16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neurohypophysis</a:t>
            </a:r>
            <a:r>
              <a:rPr lang="cs-CZ" altLang="cs-CZ" sz="1350" b="1" dirty="0">
                <a:latin typeface="Calibri" panose="020F0502020204030204" pitchFamily="34" charset="0"/>
              </a:rPr>
              <a:t> </a:t>
            </a:r>
            <a:r>
              <a:rPr lang="cs-CZ" altLang="cs-CZ" sz="1400" b="1" dirty="0">
                <a:latin typeface="Calibri" panose="020F0502020204030204" pitchFamily="34" charset="0"/>
              </a:rPr>
              <a:t>neurohypofýza </a:t>
            </a:r>
            <a:r>
              <a:rPr lang="cs-CZ" altLang="cs-CZ" sz="1400" b="1" u="sng" dirty="0">
                <a:latin typeface="Calibri" panose="020F0502020204030204" pitchFamily="34" charset="0"/>
              </a:rPr>
              <a:t>dostává </a:t>
            </a:r>
            <a:r>
              <a:rPr lang="cs-CZ" altLang="cs-CZ" sz="1400" b="1" dirty="0">
                <a:latin typeface="Calibri" panose="020F0502020204030204" pitchFamily="34" charset="0"/>
              </a:rPr>
              <a:t>z jader hypothalamu už </a:t>
            </a:r>
            <a:r>
              <a:rPr lang="cs-CZ" altLang="cs-CZ" sz="1400" b="1" u="sng" dirty="0">
                <a:latin typeface="Calibri" panose="020F0502020204030204" pitchFamily="34" charset="0"/>
              </a:rPr>
              <a:t>hotové</a:t>
            </a:r>
            <a:r>
              <a:rPr lang="cs-CZ" altLang="cs-CZ" sz="1400" b="1" dirty="0">
                <a:latin typeface="Calibri" panose="020F0502020204030204" pitchFamily="34" charset="0"/>
              </a:rPr>
              <a:t> hormony,</a:t>
            </a:r>
          </a:p>
          <a:p>
            <a:pPr>
              <a:lnSpc>
                <a:spcPct val="90000"/>
              </a:lnSpc>
              <a:spcBef>
                <a:spcPts val="750"/>
              </a:spcBef>
              <a:buNone/>
              <a:defRPr/>
            </a:pPr>
            <a:r>
              <a:rPr lang="cs-CZ" altLang="cs-CZ" sz="1400" b="1" dirty="0">
                <a:latin typeface="Calibri" panose="020F0502020204030204" pitchFamily="34" charset="0"/>
              </a:rPr>
              <a:t> odvádí je krevní cestou   (</a:t>
            </a:r>
            <a:r>
              <a:rPr lang="cs-CZ" altLang="cs-CZ" sz="1400" b="1" dirty="0" err="1">
                <a:latin typeface="Calibri" panose="020F0502020204030204" pitchFamily="34" charset="0"/>
              </a:rPr>
              <a:t>adiuretický</a:t>
            </a:r>
            <a:r>
              <a:rPr lang="cs-CZ" altLang="cs-CZ" sz="1400" b="1" dirty="0">
                <a:latin typeface="Calibri" panose="020F0502020204030204" pitchFamily="34" charset="0"/>
              </a:rPr>
              <a:t> hormon a oxytocin)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575" b="1" dirty="0" err="1">
                <a:latin typeface="Calibri" panose="020F0502020204030204" pitchFamily="34" charset="0"/>
              </a:rPr>
              <a:t>Corpora</a:t>
            </a:r>
            <a:r>
              <a:rPr lang="cs-CZ" altLang="cs-CZ" sz="1575" b="1" dirty="0">
                <a:latin typeface="Calibri" panose="020F0502020204030204" pitchFamily="34" charset="0"/>
              </a:rPr>
              <a:t> </a:t>
            </a:r>
            <a:r>
              <a:rPr lang="cs-CZ" altLang="cs-CZ" sz="1575" b="1" dirty="0" err="1">
                <a:latin typeface="Calibri" panose="020F0502020204030204" pitchFamily="34" charset="0"/>
              </a:rPr>
              <a:t>mamillaria</a:t>
            </a:r>
            <a:r>
              <a:rPr lang="cs-CZ" altLang="cs-CZ" sz="1575" b="1" dirty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endParaRPr lang="cs-CZ" altLang="cs-CZ" sz="1575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900" b="1" dirty="0">
                <a:latin typeface="Calibri" panose="020F0502020204030204" pitchFamily="34" charset="0"/>
              </a:rPr>
              <a:t>jsou zapojena do limbického systému – ten </a:t>
            </a:r>
            <a:r>
              <a:rPr lang="cs-CZ" sz="800" dirty="0"/>
              <a:t>ovládá </a:t>
            </a:r>
            <a:r>
              <a:rPr lang="cs-CZ" sz="800" dirty="0" err="1"/>
              <a:t>hypothalamus</a:t>
            </a:r>
            <a:r>
              <a:rPr lang="cs-CZ" sz="800" dirty="0"/>
              <a:t> a přes něj vegetativní nervovou soustavu – kontrola emocí, sociálního, sexuálního chování….</a:t>
            </a:r>
            <a:r>
              <a:rPr lang="cs-CZ" altLang="cs-CZ" sz="900" b="1" dirty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11267" name="Picture 5" descr="med">
            <a:extLst>
              <a:ext uri="{FF2B5EF4-FFF2-40B4-BE49-F238E27FC236}">
                <a16:creationId xmlns:a16="http://schemas.microsoft.com/office/drawing/2014/main" id="{2726B935-0150-4CB3-B3B3-85C61413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7960518" y="3601454"/>
            <a:ext cx="3909194" cy="274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>
            <a:extLst>
              <a:ext uri="{FF2B5EF4-FFF2-40B4-BE49-F238E27FC236}">
                <a16:creationId xmlns:a16="http://schemas.microsoft.com/office/drawing/2014/main" id="{46297941-8FF6-41F2-B348-A403CBA5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24" y="4773613"/>
            <a:ext cx="18732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Obdélník 3">
            <a:extLst>
              <a:ext uri="{FF2B5EF4-FFF2-40B4-BE49-F238E27FC236}">
                <a16:creationId xmlns:a16="http://schemas.microsoft.com/office/drawing/2014/main" id="{17AE73A5-68C6-484D-A8F4-54678989C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460" y="5291137"/>
            <a:ext cx="285750" cy="4048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25" b="1" dirty="0"/>
              <a:t>*</a:t>
            </a:r>
            <a:endParaRPr lang="cs-CZ" altLang="cs-CZ" sz="2025" dirty="0"/>
          </a:p>
        </p:txBody>
      </p:sp>
      <p:sp>
        <p:nvSpPr>
          <p:cNvPr id="41991" name="Obdélník 4">
            <a:extLst>
              <a:ext uri="{FF2B5EF4-FFF2-40B4-BE49-F238E27FC236}">
                <a16:creationId xmlns:a16="http://schemas.microsoft.com/office/drawing/2014/main" id="{EC5E0EAA-112D-42D4-9B8A-01AD98820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199" y="5850314"/>
            <a:ext cx="296862" cy="4397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250" b="1" dirty="0">
                <a:solidFill>
                  <a:srgbClr val="00B050"/>
                </a:solidFill>
              </a:rPr>
              <a:t>*</a:t>
            </a:r>
            <a:endParaRPr lang="cs-CZ" altLang="cs-CZ" sz="2250" dirty="0"/>
          </a:p>
        </p:txBody>
      </p:sp>
      <p:sp>
        <p:nvSpPr>
          <p:cNvPr id="41992" name="Obdélník 5">
            <a:extLst>
              <a:ext uri="{FF2B5EF4-FFF2-40B4-BE49-F238E27FC236}">
                <a16:creationId xmlns:a16="http://schemas.microsoft.com/office/drawing/2014/main" id="{BEB75DD7-84E8-40DC-A8AA-38BF0732F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335" y="5510171"/>
            <a:ext cx="250825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solidFill>
                  <a:srgbClr val="FF0000"/>
                </a:solidFill>
              </a:rPr>
              <a:t>*</a:t>
            </a:r>
            <a:endParaRPr lang="cs-CZ" altLang="cs-CZ" sz="1350" b="1" dirty="0"/>
          </a:p>
        </p:txBody>
      </p:sp>
      <p:pic>
        <p:nvPicPr>
          <p:cNvPr id="11273" name="Obrázek 8">
            <a:extLst>
              <a:ext uri="{FF2B5EF4-FFF2-40B4-BE49-F238E27FC236}">
                <a16:creationId xmlns:a16="http://schemas.microsoft.com/office/drawing/2014/main" id="{2D6709BA-F096-44A2-A805-3C2EB131E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74" y="4704805"/>
            <a:ext cx="1968917" cy="16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411054" y="547552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b="1" dirty="0">
                <a:solidFill>
                  <a:srgbClr val="00B050"/>
                </a:solidFill>
              </a:rPr>
              <a:t>*</a:t>
            </a:r>
            <a:endParaRPr lang="cs-CZ" altLang="cs-CZ" dirty="0"/>
          </a:p>
        </p:txBody>
      </p:sp>
      <p:sp>
        <p:nvSpPr>
          <p:cNvPr id="3" name="Obdélník 2"/>
          <p:cNvSpPr/>
          <p:nvPr/>
        </p:nvSpPr>
        <p:spPr>
          <a:xfrm>
            <a:off x="9561095" y="510619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b="1" dirty="0"/>
              <a:t>*</a:t>
            </a:r>
            <a:endParaRPr lang="cs-CZ" altLang="cs-CZ" dirty="0"/>
          </a:p>
        </p:txBody>
      </p:sp>
      <p:sp>
        <p:nvSpPr>
          <p:cNvPr id="4" name="Obdélník 3"/>
          <p:cNvSpPr/>
          <p:nvPr/>
        </p:nvSpPr>
        <p:spPr>
          <a:xfrm>
            <a:off x="9644137" y="525877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884984" y="55816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584902" y="534154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b="1" dirty="0"/>
              <a:t>*</a:t>
            </a:r>
            <a:endParaRPr lang="cs-CZ" altLang="cs-CZ" dirty="0"/>
          </a:p>
        </p:txBody>
      </p:sp>
      <p:sp>
        <p:nvSpPr>
          <p:cNvPr id="7" name="Obdélník 6"/>
          <p:cNvSpPr/>
          <p:nvPr/>
        </p:nvSpPr>
        <p:spPr>
          <a:xfrm>
            <a:off x="5305880" y="595098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b="1" dirty="0">
                <a:solidFill>
                  <a:srgbClr val="00B050"/>
                </a:solidFill>
              </a:rPr>
              <a:t>*</a:t>
            </a:r>
            <a:endParaRPr lang="cs-CZ" alt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677301" y="1134076"/>
            <a:ext cx="7352819" cy="258532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812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384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z="2400" dirty="0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SOMATOMOTORICKÁ (zóna) </a:t>
            </a: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JÁDRA   hlavových nervů</a:t>
            </a:r>
            <a:endParaRPr lang="cs-CZ" altLang="cs-CZ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III. pro okohybné svaly (m.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……)    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IV. pro okohybný sval (m.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superior)    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VI. pro okohybný sval (m.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XII. pro svaly jazyka</a:t>
            </a:r>
          </a:p>
          <a:p>
            <a:pPr eaLnBrk="1" hangingPunct="1"/>
            <a:r>
              <a:rPr lang="cs-CZ" altLang="cs-CZ" dirty="0"/>
              <a:t>           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047213" y="4240924"/>
            <a:ext cx="184731" cy="24622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04672" y="487745"/>
            <a:ext cx="1872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SOUHRN</a:t>
            </a:r>
          </a:p>
        </p:txBody>
      </p:sp>
      <p:sp>
        <p:nvSpPr>
          <p:cNvPr id="3" name="Obdélník 2"/>
          <p:cNvSpPr/>
          <p:nvPr/>
        </p:nvSpPr>
        <p:spPr>
          <a:xfrm>
            <a:off x="402581" y="4070154"/>
            <a:ext cx="114280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sz="3200" b="1" dirty="0">
                <a:solidFill>
                  <a:srgbClr val="FF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BRANCHIOMOTORICKÁ (zóna)  JÁDRA hlavových nervů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V. pro svaly žvýkací, m.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mylohyoideus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venter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digastrici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, m. tensor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palatini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a m.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VII. pro mimické svaly + m.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stapedius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styloglossus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IX. pro svaly hltanu a měkkého patra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X. pro svaly hrtanu a hltanu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XI. pro m.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sternocleidomastoideus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a m.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trapezius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7714" y="4070153"/>
            <a:ext cx="11612924" cy="2246769"/>
          </a:xfrm>
          <a:prstGeom prst="rect">
            <a:avLst/>
          </a:prstGeom>
          <a:noFill/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884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1001063" y="21529"/>
            <a:ext cx="184731" cy="36933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dirty="0"/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329939" y="221485"/>
            <a:ext cx="11423946" cy="261610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812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38400" indent="-609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SOMATOSENZORICKÁ/senzitivní (zóna) JÁDRA hlavových nervů</a:t>
            </a:r>
          </a:p>
          <a:p>
            <a:pPr eaLnBrk="1" hangingPunct="1"/>
            <a:endParaRPr lang="cs-CZ" altLang="cs-CZ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kůži obličeje a čela, dutinu ústní a nosní – 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pseudounipolárních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buněk =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trigeminale</a:t>
            </a:r>
            <a:endParaRPr lang="cs-CZ" altLang="cs-CZ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romanUcPeriod" startAt="7"/>
            </a:pPr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středoušní dutinu a boltec – 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pseudounipolárních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buněk =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endParaRPr lang="cs-CZ" altLang="cs-CZ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romanUcPeriod" startAt="7"/>
            </a:pPr>
            <a:endParaRPr lang="cs-CZ" alt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romanUcPeriod" startAt="9"/>
            </a:pPr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hltan, jazyk, patrovou mandli – 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pseudounipolárních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buněk =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(nad a pod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Tx/>
              <a:buAutoNum type="romanUcPeriod" startAt="9"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 eaLnBrk="1" hangingPunct="1">
              <a:buAutoNum type="romanUcPeriod" startAt="10"/>
            </a:pPr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pro zevní zvukovod – r. </a:t>
            </a:r>
            <a:r>
              <a:rPr lang="cs-CZ" altLang="cs-CZ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auricularis</a:t>
            </a:r>
            <a:r>
              <a:rPr lang="cs-CZ" alt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pseudounipolárních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buněk =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(nad a pod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Obdélník 1"/>
          <p:cNvSpPr/>
          <p:nvPr/>
        </p:nvSpPr>
        <p:spPr>
          <a:xfrm>
            <a:off x="725863" y="3458029"/>
            <a:ext cx="1133910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b="1" dirty="0" err="1">
                <a:solidFill>
                  <a:schemeClr val="bg1"/>
                </a:solidFill>
              </a:rPr>
              <a:t>viscerov</a:t>
            </a:r>
            <a:r>
              <a:rPr lang="cs-CZ" alt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SENSORICKÁ</a:t>
            </a:r>
            <a:r>
              <a:rPr lang="cs-CZ" alt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/smyslová (zóna) JÁDRA hlavových nervů</a:t>
            </a:r>
          </a:p>
          <a:p>
            <a:endParaRPr lang="cs-CZ" altLang="cs-CZ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VII.  – chuťová –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pseudounipolárních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buněk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endParaRPr lang="cs-CZ" altLang="cs-CZ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VIII. – sluchová a rovnovážná –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senzorické</a:t>
            </a:r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neurony</a:t>
            </a:r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vnitřním uchu</a:t>
            </a:r>
          </a:p>
          <a:p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IX.   – chuťová –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pseudounipolárních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buněk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(nad a pod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X.   – chuťová –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zdroj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pseudounipolárních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buněk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superius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inferius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(nad a pod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altLang="cs-CZ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Přepojení </a:t>
            </a:r>
            <a:r>
              <a:rPr lang="cs-CZ" altLang="cs-CZ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chuťových vláken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je v mozkovém kmeni na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gustatorius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(část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solitarius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pak do thalamu a přes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capsula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interna do kaudální části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area 43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90196" y="3358052"/>
            <a:ext cx="9304254" cy="26006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851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103632" y="847598"/>
            <a:ext cx="11914632" cy="50783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Cesta axonů </a:t>
            </a:r>
            <a:r>
              <a:rPr lang="cs-CZ" altLang="cs-CZ" sz="2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visceromotorických</a:t>
            </a:r>
            <a:r>
              <a:rPr lang="cs-CZ" altLang="cs-CZ" sz="2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u="sng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(parasympatických) </a:t>
            </a:r>
            <a:r>
              <a:rPr lang="cs-CZ" altLang="cs-CZ" sz="2400" dirty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neuronů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u="sng" dirty="0">
                <a:solidFill>
                  <a:srgbClr val="F087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hlavových nervů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 místu inervace</a:t>
            </a:r>
          </a:p>
          <a:p>
            <a:pPr eaLnBrk="1" hangingPunct="1"/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III.      Přepojením v  </a:t>
            </a:r>
            <a:r>
              <a:rPr lang="cs-CZ" altLang="cs-CZ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ciliare</a:t>
            </a:r>
            <a:r>
              <a:rPr lang="cs-CZ" altLang="cs-C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pro m.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(reakce panenky-pupily na množství světla, akomodace čočky)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VII.    1) cestou n.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major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(větev VII.)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přepojením v </a:t>
            </a:r>
            <a:r>
              <a:rPr lang="cs-CZ" altLang="cs-CZ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endParaRPr lang="cs-CZ" altLang="cs-CZ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pro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a nosní a patrové žlázky cestou n.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lacrimalis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(větev V./1.)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2) cestou chorda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(větev VII.)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přepojením v </a:t>
            </a:r>
            <a:r>
              <a:rPr lang="cs-CZ" altLang="cs-CZ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submandibulare</a:t>
            </a:r>
            <a:r>
              <a:rPr lang="cs-CZ" altLang="cs-C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(cestou n.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větev V./3.)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submandibularis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sublingualis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+ drobné žlázky jazyka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IX.      v n.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tympanicus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petrosus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minor a přepojením v </a:t>
            </a:r>
            <a:r>
              <a:rPr lang="cs-CZ" altLang="cs-CZ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ggl</a:t>
            </a:r>
            <a:r>
              <a:rPr lang="cs-CZ" altLang="cs-C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oticum</a:t>
            </a:r>
            <a:r>
              <a:rPr lang="cs-CZ" altLang="cs-C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(cestou n.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auriculotemporalis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větev V./3.)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do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glandula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parotis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X.       přepojením v gangliích uložených </a:t>
            </a:r>
            <a:r>
              <a:rPr lang="cs-CZ" altLang="cs-CZ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stěně orgánů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(až po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flexura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colli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sin.) 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prevertebrálních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pleteních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13992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ovéPole 1"/>
          <p:cNvSpPr txBox="1">
            <a:spLocks noChangeArrowheads="1"/>
          </p:cNvSpPr>
          <p:nvPr/>
        </p:nvSpPr>
        <p:spPr bwMode="auto">
          <a:xfrm>
            <a:off x="1524001" y="857251"/>
            <a:ext cx="90265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Perikaryon=tělo buňky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Dendrity=krátké výběžky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Neurit = axon (</a:t>
            </a:r>
            <a:r>
              <a:rPr lang="cs-CZ" altLang="cs-CZ" sz="1350" b="1" dirty="0" err="1">
                <a:latin typeface="Arial" panose="020B0604020202020204" pitchFamily="34" charset="0"/>
              </a:rPr>
              <a:t>myelinizované</a:t>
            </a:r>
            <a:r>
              <a:rPr lang="cs-CZ" altLang="cs-CZ" sz="1350" b="1" dirty="0">
                <a:latin typeface="Arial" panose="020B0604020202020204" pitchFamily="34" charset="0"/>
              </a:rPr>
              <a:t> vlákno, </a:t>
            </a:r>
            <a:r>
              <a:rPr lang="cs-CZ" altLang="cs-CZ" sz="1350" b="1" dirty="0" err="1">
                <a:latin typeface="Arial" panose="020B0604020202020204" pitchFamily="34" charset="0"/>
              </a:rPr>
              <a:t>nemyelinizovaná</a:t>
            </a:r>
            <a:r>
              <a:rPr lang="cs-CZ" altLang="cs-CZ" sz="1350" b="1" dirty="0">
                <a:latin typeface="Arial" panose="020B0604020202020204" pitchFamily="34" charset="0"/>
              </a:rPr>
              <a:t> vlákna, Ranvierovy zářezy)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>
                <a:latin typeface="Arial" panose="020B0604020202020204" pitchFamily="34" charset="0"/>
              </a:rPr>
              <a:t>Pseudounipolární</a:t>
            </a:r>
            <a:r>
              <a:rPr lang="cs-CZ" altLang="cs-CZ" sz="1350" b="1" dirty="0">
                <a:latin typeface="Arial" panose="020B0604020202020204" pitchFamily="34" charset="0"/>
              </a:rPr>
              <a:t> nervová buňka (s centrálním a periferním raménkem – senzitivní) – obvykle </a:t>
            </a:r>
            <a:r>
              <a:rPr lang="cs-CZ" altLang="cs-CZ" sz="1350" b="1" u="sng" dirty="0">
                <a:latin typeface="Arial" panose="020B0604020202020204" pitchFamily="34" charset="0"/>
              </a:rPr>
              <a:t>mimo </a:t>
            </a:r>
            <a:r>
              <a:rPr lang="cs-CZ" altLang="cs-CZ" sz="1350" b="1" dirty="0">
                <a:latin typeface="Arial" panose="020B0604020202020204" pitchFamily="34" charset="0"/>
              </a:rPr>
              <a:t>CNS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>
                <a:solidFill>
                  <a:srgbClr val="FF0000"/>
                </a:solidFill>
                <a:latin typeface="Arial" panose="020B0604020202020204" pitchFamily="34" charset="0"/>
              </a:rPr>
              <a:t>Nucleus</a:t>
            </a:r>
            <a:r>
              <a:rPr lang="cs-CZ" altLang="cs-CZ" sz="1350" b="1" dirty="0">
                <a:latin typeface="Arial" panose="020B0604020202020204" pitchFamily="34" charset="0"/>
              </a:rPr>
              <a:t> = jádro = nakupení těl nervových buněk </a:t>
            </a:r>
            <a:r>
              <a:rPr lang="cs-CZ" altLang="cs-CZ" sz="1350" b="1" dirty="0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350" b="1" dirty="0">
                <a:latin typeface="Arial" panose="020B0604020202020204" pitchFamily="34" charset="0"/>
              </a:rPr>
              <a:t> CNS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solidFill>
                  <a:srgbClr val="FF0000"/>
                </a:solidFill>
                <a:latin typeface="Arial" panose="020B0604020202020204" pitchFamily="34" charset="0"/>
              </a:rPr>
              <a:t>Ganglion</a:t>
            </a:r>
            <a:r>
              <a:rPr lang="cs-CZ" altLang="cs-CZ" sz="1350" b="1" dirty="0">
                <a:latin typeface="Arial" panose="020B0604020202020204" pitchFamily="34" charset="0"/>
              </a:rPr>
              <a:t> = nervová uzlina = nakupení těl nervových buněk </a:t>
            </a:r>
            <a:r>
              <a:rPr lang="cs-CZ" altLang="cs-CZ" sz="1350" b="1" dirty="0">
                <a:solidFill>
                  <a:srgbClr val="FF0000"/>
                </a:solidFill>
                <a:latin typeface="Arial" panose="020B0604020202020204" pitchFamily="34" charset="0"/>
              </a:rPr>
              <a:t>mimo</a:t>
            </a:r>
            <a:r>
              <a:rPr lang="cs-CZ" altLang="cs-CZ" sz="1350" b="1" dirty="0">
                <a:latin typeface="Arial" panose="020B0604020202020204" pitchFamily="34" charset="0"/>
              </a:rPr>
              <a:t> CNS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Nervová zakončení – sbírají informace z prostředí (exteroreceptory,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                                     </a:t>
            </a:r>
            <a:r>
              <a:rPr lang="cs-CZ" altLang="cs-CZ" sz="1350" b="1" dirty="0" err="1">
                <a:latin typeface="Arial" panose="020B0604020202020204" pitchFamily="34" charset="0"/>
              </a:rPr>
              <a:t>interoreceptory</a:t>
            </a:r>
            <a:r>
              <a:rPr lang="cs-CZ" altLang="cs-CZ" sz="1350" b="1" dirty="0">
                <a:latin typeface="Arial" panose="020B0604020202020204" pitchFamily="34" charset="0"/>
              </a:rPr>
              <a:t>, proprioreceptory – z pohybového aparátu)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 </a:t>
            </a:r>
            <a:r>
              <a:rPr lang="cs-CZ" altLang="cs-CZ" sz="1350" b="1" dirty="0" err="1">
                <a:latin typeface="Arial" panose="020B0604020202020204" pitchFamily="34" charset="0"/>
              </a:rPr>
              <a:t>tractus</a:t>
            </a:r>
            <a:r>
              <a:rPr lang="cs-CZ" altLang="cs-CZ" sz="1350" b="1" dirty="0">
                <a:latin typeface="Arial" panose="020B0604020202020204" pitchFamily="34" charset="0"/>
              </a:rPr>
              <a:t> – nervová dráha - od jednoho jádra k jinému (např. </a:t>
            </a:r>
            <a:r>
              <a:rPr lang="cs-CZ" altLang="cs-CZ" sz="1350" b="1" dirty="0" err="1">
                <a:latin typeface="Arial" panose="020B0604020202020204" pitchFamily="34" charset="0"/>
              </a:rPr>
              <a:t>tractus</a:t>
            </a:r>
            <a:r>
              <a:rPr lang="cs-CZ" altLang="cs-CZ" sz="1350" b="1" dirty="0">
                <a:latin typeface="Arial" panose="020B0604020202020204" pitchFamily="34" charset="0"/>
              </a:rPr>
              <a:t> </a:t>
            </a:r>
            <a:r>
              <a:rPr lang="cs-CZ" altLang="cs-CZ" sz="1350" b="1" dirty="0" err="1">
                <a:latin typeface="Arial" panose="020B0604020202020204" pitchFamily="34" charset="0"/>
              </a:rPr>
              <a:t>corticospinalis</a:t>
            </a:r>
            <a:r>
              <a:rPr lang="cs-CZ" altLang="cs-CZ" sz="135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 </a:t>
            </a:r>
            <a:r>
              <a:rPr lang="cs-CZ" altLang="cs-CZ" sz="1350" b="1" dirty="0" err="1">
                <a:latin typeface="Arial" panose="020B0604020202020204" pitchFamily="34" charset="0"/>
              </a:rPr>
              <a:t>fasciculus</a:t>
            </a:r>
            <a:r>
              <a:rPr lang="cs-CZ" altLang="cs-CZ" sz="1350" b="1" dirty="0">
                <a:latin typeface="Arial" panose="020B0604020202020204" pitchFamily="34" charset="0"/>
              </a:rPr>
              <a:t> – svazek axonů různých nervových drah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Synapse (zápoj) – mezi neurony; nervově- svalová ploténka (synaptický uzlík, mediátor, štěrbina…)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Aferentní dráhy (centripetální, dostředivé)   z nižšího k vyššímu útvaru CNS – např. </a:t>
            </a:r>
            <a:r>
              <a:rPr lang="cs-CZ" altLang="cs-CZ" sz="1350" b="1" dirty="0" err="1">
                <a:latin typeface="Arial" panose="020B0604020202020204" pitchFamily="34" charset="0"/>
              </a:rPr>
              <a:t>tractus</a:t>
            </a:r>
            <a:r>
              <a:rPr lang="cs-CZ" altLang="cs-CZ" sz="1350" b="1" dirty="0">
                <a:latin typeface="Arial" panose="020B0604020202020204" pitchFamily="34" charset="0"/>
              </a:rPr>
              <a:t> </a:t>
            </a:r>
            <a:r>
              <a:rPr lang="cs-CZ" altLang="cs-CZ" sz="1350" b="1" dirty="0" err="1">
                <a:latin typeface="Arial" panose="020B0604020202020204" pitchFamily="34" charset="0"/>
              </a:rPr>
              <a:t>spinothalamicus</a:t>
            </a:r>
            <a:endParaRPr lang="cs-CZ" altLang="cs-CZ" sz="135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Eferentní dráhy (centrifugální, odstředivé) z vyššího k nižšímu útvaru CNS – např. </a:t>
            </a:r>
            <a:r>
              <a:rPr lang="cs-CZ" altLang="cs-CZ" sz="1350" b="1" dirty="0" err="1">
                <a:latin typeface="Arial" panose="020B0604020202020204" pitchFamily="34" charset="0"/>
              </a:rPr>
              <a:t>tractus</a:t>
            </a:r>
            <a:r>
              <a:rPr lang="cs-CZ" altLang="cs-CZ" sz="1350" b="1" dirty="0">
                <a:latin typeface="Arial" panose="020B0604020202020204" pitchFamily="34" charset="0"/>
              </a:rPr>
              <a:t>  </a:t>
            </a:r>
            <a:r>
              <a:rPr lang="cs-CZ" altLang="cs-CZ" sz="1350" b="1" dirty="0" err="1">
                <a:latin typeface="Arial" panose="020B0604020202020204" pitchFamily="34" charset="0"/>
              </a:rPr>
              <a:t>corticospinalis</a:t>
            </a:r>
            <a:endParaRPr lang="cs-CZ" altLang="cs-CZ" sz="135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Korový analyzátor čichový (</a:t>
            </a:r>
            <a:r>
              <a:rPr lang="cs-CZ" altLang="cs-CZ" sz="1350" b="1" dirty="0" err="1">
                <a:latin typeface="Arial" panose="020B0604020202020204" pitchFamily="34" charset="0"/>
              </a:rPr>
              <a:t>lobus</a:t>
            </a:r>
            <a:r>
              <a:rPr lang="cs-CZ" altLang="cs-CZ" sz="1350" b="1" dirty="0">
                <a:latin typeface="Arial" panose="020B0604020202020204" pitchFamily="34" charset="0"/>
              </a:rPr>
              <a:t> </a:t>
            </a:r>
            <a:r>
              <a:rPr lang="cs-CZ" altLang="cs-CZ" sz="1350" b="1" dirty="0" err="1">
                <a:latin typeface="Arial" panose="020B0604020202020204" pitchFamily="34" charset="0"/>
              </a:rPr>
              <a:t>frontalis</a:t>
            </a:r>
            <a:r>
              <a:rPr lang="cs-CZ" altLang="cs-CZ" sz="1350" b="1" dirty="0">
                <a:latin typeface="Arial" panose="020B0604020202020204" pitchFamily="34" charset="0"/>
              </a:rPr>
              <a:t> – </a:t>
            </a:r>
            <a:r>
              <a:rPr lang="cs-CZ" altLang="cs-CZ" sz="1350" b="1" dirty="0" err="1">
                <a:latin typeface="Arial" panose="020B0604020202020204" pitchFamily="34" charset="0"/>
              </a:rPr>
              <a:t>paleocortex</a:t>
            </a:r>
            <a:r>
              <a:rPr lang="cs-CZ" altLang="cs-CZ" sz="135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                                 zrakový - týlní lalok (area 17, 19)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                                 sluchový – temenní lalok (area 41, 42)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                                 chuťový – temenní lalok (pod sluchovým) – area 43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                                 senzitivní – lalok temenní (</a:t>
            </a:r>
            <a:r>
              <a:rPr lang="cs-CZ" altLang="cs-CZ" sz="1350" b="1" dirty="0" err="1">
                <a:latin typeface="Arial" panose="020B0604020202020204" pitchFamily="34" charset="0"/>
              </a:rPr>
              <a:t>gyrus</a:t>
            </a:r>
            <a:r>
              <a:rPr lang="cs-CZ" altLang="cs-CZ" sz="1350" b="1" dirty="0">
                <a:latin typeface="Arial" panose="020B0604020202020204" pitchFamily="34" charset="0"/>
              </a:rPr>
              <a:t> </a:t>
            </a:r>
            <a:r>
              <a:rPr lang="cs-CZ" altLang="cs-CZ" sz="1350" b="1" dirty="0" err="1">
                <a:latin typeface="Arial" panose="020B0604020202020204" pitchFamily="34" charset="0"/>
              </a:rPr>
              <a:t>postcentralis</a:t>
            </a:r>
            <a:r>
              <a:rPr lang="cs-CZ" altLang="cs-CZ" sz="1350" b="1" dirty="0">
                <a:latin typeface="Arial" panose="020B0604020202020204" pitchFamily="34" charset="0"/>
              </a:rPr>
              <a:t>) area 3, 2,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                                 motorický – lalok čelní (</a:t>
            </a:r>
            <a:r>
              <a:rPr lang="cs-CZ" altLang="cs-CZ" sz="1350" b="1" dirty="0" err="1">
                <a:latin typeface="Arial" panose="020B0604020202020204" pitchFamily="34" charset="0"/>
              </a:rPr>
              <a:t>gyrus</a:t>
            </a:r>
            <a:r>
              <a:rPr lang="cs-CZ" altLang="cs-CZ" sz="1350" b="1" dirty="0">
                <a:latin typeface="Arial" panose="020B0604020202020204" pitchFamily="34" charset="0"/>
              </a:rPr>
              <a:t> </a:t>
            </a:r>
            <a:r>
              <a:rPr lang="cs-CZ" altLang="cs-CZ" sz="1350" b="1" dirty="0" err="1">
                <a:latin typeface="Arial" panose="020B0604020202020204" pitchFamily="34" charset="0"/>
              </a:rPr>
              <a:t>precentralis</a:t>
            </a:r>
            <a:r>
              <a:rPr lang="cs-CZ" altLang="cs-CZ" sz="1350" b="1" dirty="0">
                <a:latin typeface="Arial" panose="020B0604020202020204" pitchFamily="34" charset="0"/>
              </a:rPr>
              <a:t> a orbitální část) – 4, 6, 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99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8" y="2017336"/>
            <a:ext cx="5007230" cy="38367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99" y="976822"/>
            <a:ext cx="3097036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746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78" y="357281"/>
            <a:ext cx="4532122" cy="60511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8" y="329572"/>
            <a:ext cx="4125722" cy="57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18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89" y="564036"/>
            <a:ext cx="42291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5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92" y="160255"/>
            <a:ext cx="4807248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55" y="541255"/>
            <a:ext cx="3124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9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med">
            <a:extLst>
              <a:ext uri="{FF2B5EF4-FFF2-40B4-BE49-F238E27FC236}">
                <a16:creationId xmlns:a16="http://schemas.microsoft.com/office/drawing/2014/main" id="{8E620A2C-A879-4D0F-9407-B8D2B5AA1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2711451" y="549276"/>
            <a:ext cx="6958013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6148" y="311085"/>
            <a:ext cx="1188761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Telencephalon</a:t>
            </a:r>
            <a:r>
              <a:rPr lang="cs-CZ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/>
              <a:t>– koncový mozek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vývojově nejpokročilejší část mozku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jsou zde uloženy (přemístěny) nejvyšší řídící funkce v těle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objemově jde o největší část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dirty="0"/>
              <a:t>Př. Čtení, psaní, myšlení, pamatování, formování emocí, </a:t>
            </a:r>
          </a:p>
          <a:p>
            <a:r>
              <a:rPr lang="cs-CZ" dirty="0"/>
              <a:t>     cílevědomé chování, plánování….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00" y="3296518"/>
            <a:ext cx="3700021" cy="37000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41" y="1491448"/>
            <a:ext cx="5369720" cy="417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21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3906"/>
            <a:ext cx="15483782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 err="1">
                <a:solidFill>
                  <a:srgbClr val="C00000"/>
                </a:solidFill>
                <a:cs typeface="Arial" panose="020B0604020202020204" pitchFamily="34" charset="0"/>
              </a:rPr>
              <a:t>Telencephalon</a:t>
            </a:r>
            <a:r>
              <a:rPr lang="cs-CZ" altLang="cs-CZ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(koncový mozek) </a:t>
            </a:r>
            <a:r>
              <a:rPr lang="cs-CZ" altLang="cs-CZ" sz="1500" b="1" dirty="0">
                <a:cs typeface="Arial" panose="020B0604020202020204" pitchFamily="34" charset="0"/>
              </a:rPr>
              <a:t>– </a:t>
            </a:r>
            <a:r>
              <a:rPr lang="cs-CZ" altLang="cs-CZ" sz="1600" b="1" dirty="0">
                <a:cs typeface="Arial" panose="020B0604020202020204" pitchFamily="34" charset="0"/>
              </a:rPr>
              <a:t>dvě hemisféry odděleny </a:t>
            </a:r>
            <a:r>
              <a:rPr lang="cs-CZ" altLang="cs-CZ" sz="1600" b="1" dirty="0" err="1">
                <a:cs typeface="Arial" panose="020B0604020202020204" pitchFamily="34" charset="0"/>
              </a:rPr>
              <a:t>fissura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longitudinalis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cerebri</a:t>
            </a:r>
            <a:r>
              <a:rPr lang="cs-CZ" altLang="cs-CZ" sz="1600" b="1" dirty="0"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cs typeface="Arial" panose="020B0604020202020204" pitchFamily="34" charset="0"/>
              </a:rPr>
              <a:t>šedá hmota je na </a:t>
            </a:r>
            <a:r>
              <a:rPr lang="cs-CZ" altLang="cs-CZ" sz="1600" b="1" dirty="0">
                <a:solidFill>
                  <a:srgbClr val="FF0000"/>
                </a:solidFill>
                <a:cs typeface="Arial" panose="020B0604020202020204" pitchFamily="34" charset="0"/>
              </a:rPr>
              <a:t>povrchu</a:t>
            </a:r>
            <a:r>
              <a:rPr lang="cs-CZ" altLang="cs-CZ" sz="1600" b="1" dirty="0">
                <a:cs typeface="Arial" panose="020B0604020202020204" pitchFamily="34" charset="0"/>
              </a:rPr>
              <a:t> = </a:t>
            </a:r>
            <a:r>
              <a:rPr lang="cs-CZ" altLang="cs-CZ" sz="1600" b="1" dirty="0">
                <a:solidFill>
                  <a:srgbClr val="FF0000"/>
                </a:solidFill>
                <a:cs typeface="Arial" panose="020B0604020202020204" pitchFamily="34" charset="0"/>
              </a:rPr>
              <a:t>mozková kůra </a:t>
            </a:r>
            <a:r>
              <a:rPr lang="cs-CZ" altLang="cs-CZ" sz="1600" b="1" dirty="0">
                <a:cs typeface="Arial" panose="020B0604020202020204" pitchFamily="34" charset="0"/>
              </a:rPr>
              <a:t>(6 vrstev), šedá hmota v </a:t>
            </a:r>
            <a:r>
              <a:rPr lang="cs-CZ" altLang="cs-CZ" sz="1600" b="1" dirty="0">
                <a:solidFill>
                  <a:srgbClr val="FF0000"/>
                </a:solidFill>
                <a:cs typeface="Arial" panose="020B0604020202020204" pitchFamily="34" charset="0"/>
              </a:rPr>
              <a:t>hloubce</a:t>
            </a:r>
            <a:r>
              <a:rPr lang="cs-CZ" altLang="cs-CZ" sz="1600" b="1" dirty="0">
                <a:cs typeface="Arial" panose="020B0604020202020204" pitchFamily="34" charset="0"/>
              </a:rPr>
              <a:t> hemisfér – </a:t>
            </a:r>
            <a:r>
              <a:rPr lang="cs-CZ" altLang="cs-CZ" sz="1600" b="1" dirty="0">
                <a:solidFill>
                  <a:srgbClr val="FF0000"/>
                </a:solidFill>
                <a:cs typeface="Arial" panose="020B0604020202020204" pitchFamily="34" charset="0"/>
              </a:rPr>
              <a:t>bazální ganglia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Propojení: dráhy asociační </a:t>
            </a:r>
            <a:r>
              <a:rPr lang="cs-CZ" altLang="cs-CZ" sz="1200" b="1" dirty="0">
                <a:cs typeface="Arial" panose="020B0604020202020204" pitchFamily="34" charset="0"/>
              </a:rPr>
              <a:t>(veškerá kůra mimo primárních a sekundárních korových oblastí), </a:t>
            </a:r>
            <a:r>
              <a:rPr lang="cs-CZ" altLang="cs-CZ" sz="1800" b="1" dirty="0">
                <a:cs typeface="Arial" panose="020B0604020202020204" pitchFamily="34" charset="0"/>
              </a:rPr>
              <a:t>komisurální, projekční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494637" y="1441555"/>
            <a:ext cx="655678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3013" name="Obdélník 4"/>
          <p:cNvSpPr>
            <a:spLocks noChangeArrowheads="1"/>
          </p:cNvSpPr>
          <p:nvPr/>
        </p:nvSpPr>
        <p:spPr bwMode="auto">
          <a:xfrm>
            <a:off x="874038" y="2328545"/>
            <a:ext cx="9311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cs typeface="Arial" panose="020B0604020202020204" pitchFamily="34" charset="0"/>
              </a:rPr>
              <a:t>Lobus</a:t>
            </a:r>
            <a:r>
              <a:rPr lang="cs-CZ" altLang="cs-CZ" sz="2400" b="1" dirty="0"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cs typeface="Arial" panose="020B0604020202020204" pitchFamily="34" charset="0"/>
              </a:rPr>
              <a:t>frontalis</a:t>
            </a:r>
            <a:r>
              <a:rPr lang="cs-CZ" altLang="cs-CZ" sz="2400" b="1" dirty="0">
                <a:cs typeface="Arial" panose="020B0604020202020204" pitchFamily="34" charset="0"/>
              </a:rPr>
              <a:t>, </a:t>
            </a:r>
            <a:r>
              <a:rPr lang="cs-CZ" altLang="cs-CZ" sz="2400" b="1" dirty="0" err="1">
                <a:cs typeface="Arial" panose="020B0604020202020204" pitchFamily="34" charset="0"/>
              </a:rPr>
              <a:t>parietalis</a:t>
            </a:r>
            <a:r>
              <a:rPr lang="cs-CZ" altLang="cs-CZ" sz="2400" b="1" dirty="0">
                <a:cs typeface="Arial" panose="020B0604020202020204" pitchFamily="34" charset="0"/>
              </a:rPr>
              <a:t>, </a:t>
            </a:r>
            <a:r>
              <a:rPr lang="cs-CZ" altLang="cs-CZ" sz="2400" b="1" dirty="0" err="1">
                <a:cs typeface="Arial" panose="020B0604020202020204" pitchFamily="34" charset="0"/>
              </a:rPr>
              <a:t>occipitalis</a:t>
            </a:r>
            <a:r>
              <a:rPr lang="cs-CZ" altLang="cs-CZ" sz="2400" b="1" dirty="0">
                <a:cs typeface="Arial" panose="020B0604020202020204" pitchFamily="34" charset="0"/>
              </a:rPr>
              <a:t>, </a:t>
            </a:r>
            <a:r>
              <a:rPr lang="cs-CZ" altLang="cs-CZ" sz="2400" b="1" dirty="0" err="1">
                <a:cs typeface="Arial" panose="020B0604020202020204" pitchFamily="34" charset="0"/>
              </a:rPr>
              <a:t>temporalis</a:t>
            </a:r>
            <a:r>
              <a:rPr lang="cs-CZ" altLang="cs-CZ" sz="2400" b="1" dirty="0">
                <a:cs typeface="Arial" panose="020B0604020202020204" pitchFamily="34" charset="0"/>
              </a:rPr>
              <a:t>, </a:t>
            </a:r>
            <a:r>
              <a:rPr lang="cs-CZ" altLang="cs-CZ" sz="2400" b="1" dirty="0" err="1">
                <a:cs typeface="Arial" panose="020B0604020202020204" pitchFamily="34" charset="0"/>
              </a:rPr>
              <a:t>insulae</a:t>
            </a:r>
            <a:endParaRPr lang="cs-CZ" altLang="cs-CZ" sz="2400" b="1" dirty="0"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112" y="2947808"/>
            <a:ext cx="2994025" cy="361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 flipV="1">
            <a:off x="3422343" y="3534436"/>
            <a:ext cx="1788695" cy="401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5269584" y="3296195"/>
            <a:ext cx="647474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longitudinalis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Sulci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Gyri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frontalis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temporalis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***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948" y="3467667"/>
            <a:ext cx="2480338" cy="173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938" y="5288437"/>
            <a:ext cx="2379353" cy="156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827856" y="444080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/>
              <a:t>*</a:t>
            </a:r>
          </a:p>
        </p:txBody>
      </p:sp>
      <p:sp>
        <p:nvSpPr>
          <p:cNvPr id="4" name="Obdélník 3"/>
          <p:cNvSpPr/>
          <p:nvPr/>
        </p:nvSpPr>
        <p:spPr>
          <a:xfrm>
            <a:off x="9337313" y="4865855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/>
              <a:t>***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280599" y="457209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/>
              <a:t>**</a:t>
            </a:r>
          </a:p>
        </p:txBody>
      </p:sp>
      <p:sp>
        <p:nvSpPr>
          <p:cNvPr id="6" name="Ovál 5"/>
          <p:cNvSpPr/>
          <p:nvPr/>
        </p:nvSpPr>
        <p:spPr>
          <a:xfrm>
            <a:off x="9982986" y="5976594"/>
            <a:ext cx="895546" cy="45892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048720" y="538421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2026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304190"/>
            <a:ext cx="124810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superolateralis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hemispherii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>
                <a:cs typeface="Arial" panose="020B0604020202020204" pitchFamily="34" charset="0"/>
              </a:rPr>
              <a:t>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 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postcentralis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cs typeface="Arial" panose="020B0604020202020204" pitchFamily="34" charset="0"/>
              </a:rPr>
              <a:t>  </a:t>
            </a:r>
            <a:endParaRPr lang="cs-CZ" altLang="cs-CZ" b="1" dirty="0">
              <a:latin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44718" y="5440780"/>
            <a:ext cx="813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err="1">
                <a:cs typeface="Arial" panose="020B0604020202020204" pitchFamily="34" charset="0"/>
              </a:rPr>
              <a:t>Lobus</a:t>
            </a:r>
            <a:r>
              <a:rPr lang="cs-CZ" altLang="cs-CZ" b="1" dirty="0"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cs typeface="Arial" panose="020B0604020202020204" pitchFamily="34" charset="0"/>
              </a:rPr>
              <a:t>frontalis</a:t>
            </a:r>
            <a:r>
              <a:rPr lang="cs-CZ" altLang="cs-CZ" b="1" dirty="0"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cs typeface="Arial" panose="020B0604020202020204" pitchFamily="34" charset="0"/>
              </a:rPr>
              <a:t>parietalis</a:t>
            </a:r>
            <a:r>
              <a:rPr lang="cs-CZ" altLang="cs-CZ" b="1" dirty="0"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cs typeface="Arial" panose="020B0604020202020204" pitchFamily="34" charset="0"/>
              </a:rPr>
              <a:t>occipitalis</a:t>
            </a:r>
            <a:r>
              <a:rPr lang="cs-CZ" altLang="cs-CZ" b="1" dirty="0"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cs typeface="Arial" panose="020B0604020202020204" pitchFamily="34" charset="0"/>
              </a:rPr>
              <a:t>temporalis</a:t>
            </a:r>
            <a:r>
              <a:rPr lang="cs-CZ" altLang="cs-CZ" b="1" dirty="0"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cs typeface="Arial" panose="020B0604020202020204" pitchFamily="34" charset="0"/>
              </a:rPr>
              <a:t>insulae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pic>
        <p:nvPicPr>
          <p:cNvPr id="4" name="Picture 5" descr="Scan00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33"/>
          <a:stretch/>
        </p:blipFill>
        <p:spPr bwMode="auto">
          <a:xfrm>
            <a:off x="359707" y="2611993"/>
            <a:ext cx="3576398" cy="233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105" y="3099459"/>
            <a:ext cx="317182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>
            <a:off x="5127707" y="3985843"/>
            <a:ext cx="1112837" cy="63976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" name="Picture 4" descr="obr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88" y="2346241"/>
            <a:ext cx="5252512" cy="327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9046981" y="4041990"/>
            <a:ext cx="393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9061825" y="3169490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cs-CZ" dirty="0"/>
          </a:p>
        </p:txBody>
      </p:sp>
      <p:sp>
        <p:nvSpPr>
          <p:cNvPr id="10" name="Ovál 9"/>
          <p:cNvSpPr/>
          <p:nvPr/>
        </p:nvSpPr>
        <p:spPr>
          <a:xfrm>
            <a:off x="5422232" y="5440780"/>
            <a:ext cx="81831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492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délník 1"/>
          <p:cNvSpPr>
            <a:spLocks noChangeArrowheads="1"/>
          </p:cNvSpPr>
          <p:nvPr/>
        </p:nvSpPr>
        <p:spPr bwMode="auto">
          <a:xfrm>
            <a:off x="232489" y="1118440"/>
            <a:ext cx="7244076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Lobus</a:t>
            </a:r>
            <a:r>
              <a:rPr lang="cs-CZ" altLang="cs-CZ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frontalis</a:t>
            </a:r>
            <a:r>
              <a:rPr lang="cs-CZ" altLang="cs-CZ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– </a:t>
            </a:r>
            <a:r>
              <a:rPr lang="cs-CZ" altLang="cs-CZ" sz="1400" b="1" dirty="0">
                <a:cs typeface="Arial" panose="020B0604020202020204" pitchFamily="34" charset="0"/>
              </a:rPr>
              <a:t>nad </a:t>
            </a:r>
            <a:r>
              <a:rPr lang="cs-CZ" altLang="cs-CZ" sz="1400" b="1" dirty="0" err="1">
                <a:cs typeface="Arial" panose="020B0604020202020204" pitchFamily="34" charset="0"/>
              </a:rPr>
              <a:t>sulcus</a:t>
            </a:r>
            <a:r>
              <a:rPr lang="cs-CZ" altLang="cs-CZ" sz="1400" b="1" dirty="0">
                <a:cs typeface="Arial" panose="020B0604020202020204" pitchFamily="34" charset="0"/>
              </a:rPr>
              <a:t>/</a:t>
            </a:r>
            <a:r>
              <a:rPr lang="cs-CZ" altLang="cs-CZ" sz="1400" b="1" dirty="0" err="1">
                <a:cs typeface="Arial" panose="020B0604020202020204" pitchFamily="34" charset="0"/>
              </a:rPr>
              <a:t>fossa</a:t>
            </a:r>
            <a:r>
              <a:rPr lang="cs-CZ" altLang="cs-CZ" sz="1400" b="1" dirty="0"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cs typeface="Arial" panose="020B0604020202020204" pitchFamily="34" charset="0"/>
              </a:rPr>
              <a:t>lateralis</a:t>
            </a:r>
            <a:r>
              <a:rPr lang="cs-CZ" altLang="cs-CZ" sz="1400" b="1" dirty="0">
                <a:cs typeface="Arial" panose="020B0604020202020204" pitchFamily="34" charset="0"/>
              </a:rPr>
              <a:t> a před </a:t>
            </a:r>
            <a:r>
              <a:rPr lang="cs-CZ" altLang="cs-CZ" sz="1400" b="1" dirty="0" err="1">
                <a:cs typeface="Arial" panose="020B0604020202020204" pitchFamily="34" charset="0"/>
              </a:rPr>
              <a:t>sulcus</a:t>
            </a:r>
            <a:r>
              <a:rPr lang="cs-CZ" altLang="cs-CZ" sz="1400" b="1" dirty="0"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cs typeface="Arial" panose="020B0604020202020204" pitchFamily="34" charset="0"/>
              </a:rPr>
              <a:t>centralis</a:t>
            </a:r>
            <a:r>
              <a:rPr lang="cs-CZ" altLang="cs-CZ" sz="1800" b="1" dirty="0">
                <a:cs typeface="Arial" panose="020B0604020202020204" pitchFamily="34" charset="0"/>
              </a:rPr>
              <a:t> (</a:t>
            </a:r>
            <a:r>
              <a:rPr lang="cs-CZ" altLang="cs-CZ" sz="1800" b="1" dirty="0" err="1">
                <a:solidFill>
                  <a:srgbClr val="FF0000"/>
                </a:solidFill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cs typeface="Arial" panose="020B0604020202020204" pitchFamily="34" charset="0"/>
              </a:rPr>
              <a:t>praecentralis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solidFill>
                  <a:srgbClr val="FF0000"/>
                </a:solidFill>
                <a:cs typeface="Arial" panose="020B0604020202020204" pitchFamily="34" charset="0"/>
              </a:rPr>
              <a:t>gyri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cs typeface="Arial" panose="020B0604020202020204" pitchFamily="34" charset="0"/>
              </a:rPr>
              <a:t>frontales</a:t>
            </a:r>
            <a:r>
              <a:rPr lang="cs-CZ" altLang="cs-CZ" sz="1800" b="1" dirty="0">
                <a:cs typeface="Arial" panose="020B0604020202020204" pitchFamily="34" charset="0"/>
              </a:rPr>
              <a:t>) – obsahuje motorické oblasti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Lobus</a:t>
            </a:r>
            <a:r>
              <a:rPr lang="cs-CZ" altLang="cs-CZ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parietalis</a:t>
            </a:r>
            <a:r>
              <a:rPr lang="cs-CZ" altLang="cs-CZ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– </a:t>
            </a:r>
            <a:r>
              <a:rPr lang="cs-CZ" altLang="cs-CZ" sz="1200" b="1" u="sng" dirty="0">
                <a:cs typeface="Arial" panose="020B0604020202020204" pitchFamily="34" charset="0"/>
              </a:rPr>
              <a:t>za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sulcus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centralis</a:t>
            </a:r>
            <a:r>
              <a:rPr lang="cs-CZ" altLang="cs-CZ" sz="1800" b="1" dirty="0"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solidFill>
                  <a:srgbClr val="00B0F0"/>
                </a:solidFill>
                <a:cs typeface="Arial" panose="020B0604020202020204" pitchFamily="34" charset="0"/>
              </a:rPr>
              <a:t>gyrus</a:t>
            </a:r>
            <a:r>
              <a:rPr lang="cs-CZ" altLang="cs-CZ" sz="1800" b="1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00B0F0"/>
                </a:solidFill>
                <a:cs typeface="Arial" panose="020B0604020202020204" pitchFamily="34" charset="0"/>
              </a:rPr>
              <a:t>postcentralis</a:t>
            </a:r>
            <a:r>
              <a:rPr lang="cs-CZ" altLang="cs-CZ" sz="1800" b="1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obsahuje analyzátor </a:t>
            </a:r>
            <a:r>
              <a:rPr lang="cs-CZ" altLang="cs-CZ" sz="1400" b="1" dirty="0">
                <a:cs typeface="Arial" panose="020B0604020202020204" pitchFamily="34" charset="0"/>
              </a:rPr>
              <a:t>(=korovou oblast):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cs-CZ" altLang="cs-CZ" sz="1800" b="1" dirty="0">
                <a:cs typeface="Arial" panose="020B0604020202020204" pitchFamily="34" charset="0"/>
              </a:rPr>
              <a:t>kožní citlivosti  (bolest, tlak, chlad, dotyk..) 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cs-CZ" altLang="cs-CZ" sz="1800" b="1" dirty="0">
                <a:cs typeface="Arial" panose="020B0604020202020204" pitchFamily="34" charset="0"/>
              </a:rPr>
              <a:t>chuťový analyzátor 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cs-CZ" altLang="cs-CZ" sz="1800" b="1" dirty="0">
                <a:cs typeface="Arial" panose="020B0604020202020204" pitchFamily="34" charset="0"/>
              </a:rPr>
              <a:t>vestibulární korová oblast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Lobus</a:t>
            </a:r>
            <a:r>
              <a:rPr lang="cs-CZ" altLang="cs-CZ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occipitalis</a:t>
            </a:r>
            <a:r>
              <a:rPr lang="cs-CZ" altLang="cs-CZ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– obsahuje </a:t>
            </a:r>
            <a:r>
              <a:rPr lang="cs-CZ" altLang="cs-CZ" sz="1800" b="1" u="sng" dirty="0">
                <a:cs typeface="Arial" panose="020B0604020202020204" pitchFamily="34" charset="0"/>
              </a:rPr>
              <a:t>zrakový</a:t>
            </a:r>
            <a:r>
              <a:rPr lang="cs-CZ" altLang="cs-CZ" sz="1800" b="1" dirty="0">
                <a:cs typeface="Arial" panose="020B0604020202020204" pitchFamily="34" charset="0"/>
              </a:rPr>
              <a:t> analyzátor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Lobus</a:t>
            </a:r>
            <a:r>
              <a:rPr lang="cs-CZ" altLang="cs-CZ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temporalis</a:t>
            </a:r>
            <a:r>
              <a:rPr lang="cs-CZ" altLang="cs-CZ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– </a:t>
            </a:r>
            <a:r>
              <a:rPr lang="cs-CZ" altLang="cs-CZ" sz="1400" b="1" dirty="0">
                <a:cs typeface="Arial" panose="020B0604020202020204" pitchFamily="34" charset="0"/>
              </a:rPr>
              <a:t>pod </a:t>
            </a:r>
            <a:r>
              <a:rPr lang="cs-CZ" altLang="cs-CZ" sz="1400" b="1" dirty="0" err="1">
                <a:cs typeface="Arial" panose="020B0604020202020204" pitchFamily="34" charset="0"/>
              </a:rPr>
              <a:t>sulcus</a:t>
            </a:r>
            <a:r>
              <a:rPr lang="cs-CZ" altLang="cs-CZ" sz="1400" b="1" dirty="0"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cs typeface="Arial" panose="020B0604020202020204" pitchFamily="34" charset="0"/>
              </a:rPr>
              <a:t>lateralis</a:t>
            </a:r>
            <a:r>
              <a:rPr lang="cs-CZ" altLang="cs-CZ" sz="14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– obsahuje </a:t>
            </a:r>
            <a:r>
              <a:rPr lang="cs-CZ" altLang="cs-CZ" sz="1800" b="1" u="sng" dirty="0">
                <a:cs typeface="Arial" panose="020B0604020202020204" pitchFamily="34" charset="0"/>
              </a:rPr>
              <a:t>sluchový</a:t>
            </a:r>
            <a:r>
              <a:rPr lang="cs-CZ" altLang="cs-CZ" sz="1800" b="1" dirty="0">
                <a:cs typeface="Arial" panose="020B0604020202020204" pitchFamily="34" charset="0"/>
              </a:rPr>
              <a:t> analyzátor (</a:t>
            </a:r>
            <a:r>
              <a:rPr lang="cs-CZ" altLang="cs-CZ" sz="1800" b="1" dirty="0" err="1">
                <a:cs typeface="Arial" panose="020B0604020202020204" pitchFamily="34" charset="0"/>
              </a:rPr>
              <a:t>Heschlovy</a:t>
            </a:r>
            <a:r>
              <a:rPr lang="cs-CZ" altLang="cs-CZ" sz="1800" b="1" dirty="0">
                <a:cs typeface="Arial" panose="020B0604020202020204" pitchFamily="34" charset="0"/>
              </a:rPr>
              <a:t> závity)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Lobus</a:t>
            </a:r>
            <a:r>
              <a:rPr lang="cs-CZ" altLang="cs-CZ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insulae</a:t>
            </a:r>
            <a:r>
              <a:rPr lang="cs-CZ" altLang="cs-CZ" sz="2100" b="1" dirty="0">
                <a:solidFill>
                  <a:srgbClr val="FF0000"/>
                </a:solidFill>
                <a:cs typeface="Arial" panose="020B0604020202020204" pitchFamily="34" charset="0"/>
              </a:rPr>
              <a:t>* </a:t>
            </a:r>
            <a:r>
              <a:rPr lang="cs-CZ" altLang="cs-CZ" sz="1800" b="1" dirty="0">
                <a:cs typeface="Arial" panose="020B0604020202020204" pitchFamily="34" charset="0"/>
              </a:rPr>
              <a:t>– překryt čelním, temenním a spánkovým lalokem, </a:t>
            </a:r>
            <a:r>
              <a:rPr lang="cs-CZ" altLang="cs-CZ" sz="1100" b="1" dirty="0">
                <a:cs typeface="Arial" panose="020B0604020202020204" pitchFamily="34" charset="0"/>
              </a:rPr>
              <a:t>účastní se komplexních vjemů                            </a:t>
            </a:r>
          </a:p>
        </p:txBody>
      </p:sp>
      <p:sp>
        <p:nvSpPr>
          <p:cNvPr id="52229" name="TextovéPole 4"/>
          <p:cNvSpPr txBox="1">
            <a:spLocks noChangeArrowheads="1"/>
          </p:cNvSpPr>
          <p:nvPr/>
        </p:nvSpPr>
        <p:spPr bwMode="auto">
          <a:xfrm>
            <a:off x="1524001" y="342901"/>
            <a:ext cx="490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/>
              <a:t>Rozdělení mozku </a:t>
            </a:r>
            <a:r>
              <a:rPr lang="cs-CZ" altLang="cs-CZ" sz="1600" b="1"/>
              <a:t>– mozkové laloky</a:t>
            </a:r>
          </a:p>
        </p:txBody>
      </p:sp>
      <p:sp>
        <p:nvSpPr>
          <p:cNvPr id="2" name="Obdélník 1"/>
          <p:cNvSpPr/>
          <p:nvPr/>
        </p:nvSpPr>
        <p:spPr>
          <a:xfrm>
            <a:off x="6937554" y="589244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  <a:cs typeface="Arial" panose="020B0604020202020204" pitchFamily="34" charset="0"/>
              </a:rPr>
              <a:t>*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00"/>
          <a:stretch/>
        </p:blipFill>
        <p:spPr>
          <a:xfrm>
            <a:off x="7476432" y="199299"/>
            <a:ext cx="4483079" cy="31883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t="5990" r="16547" b="5849"/>
          <a:stretch/>
        </p:blipFill>
        <p:spPr>
          <a:xfrm>
            <a:off x="6856326" y="3039549"/>
            <a:ext cx="1240212" cy="15859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840" r="4909" b="38100"/>
          <a:stretch/>
        </p:blipFill>
        <p:spPr>
          <a:xfrm>
            <a:off x="7759830" y="3977672"/>
            <a:ext cx="2285586" cy="1488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46" y="5466456"/>
            <a:ext cx="2167892" cy="143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937554" y="6119335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  <a:cs typeface="Arial" panose="020B0604020202020204" pitchFamily="34" charset="0"/>
              </a:rPr>
              <a:t>*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0065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5719</TotalTime>
  <Words>3915</Words>
  <Application>Microsoft Office PowerPoint</Application>
  <PresentationFormat>Širokoúhlá obrazovka</PresentationFormat>
  <Paragraphs>445</Paragraphs>
  <Slides>47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Wingdings 2</vt:lpstr>
      <vt:lpstr>Motiv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Sabina Bartošová</cp:lastModifiedBy>
  <cp:revision>220</cp:revision>
  <dcterms:created xsi:type="dcterms:W3CDTF">2016-03-11T13:40:55Z</dcterms:created>
  <dcterms:modified xsi:type="dcterms:W3CDTF">2024-03-08T05:40:32Z</dcterms:modified>
</cp:coreProperties>
</file>