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44"/>
  </p:notesMasterIdLst>
  <p:handoutMasterIdLst>
    <p:handoutMasterId r:id="rId45"/>
  </p:handoutMasterIdLst>
  <p:sldIdLst>
    <p:sldId id="264" r:id="rId2"/>
    <p:sldId id="441" r:id="rId3"/>
    <p:sldId id="440" r:id="rId4"/>
    <p:sldId id="439" r:id="rId5"/>
    <p:sldId id="265" r:id="rId6"/>
    <p:sldId id="267" r:id="rId7"/>
    <p:sldId id="266" r:id="rId8"/>
    <p:sldId id="381" r:id="rId9"/>
    <p:sldId id="268" r:id="rId10"/>
    <p:sldId id="442" r:id="rId11"/>
    <p:sldId id="462" r:id="rId12"/>
    <p:sldId id="463" r:id="rId13"/>
    <p:sldId id="464" r:id="rId14"/>
    <p:sldId id="269" r:id="rId15"/>
    <p:sldId id="420" r:id="rId16"/>
    <p:sldId id="396" r:id="rId17"/>
    <p:sldId id="406" r:id="rId18"/>
    <p:sldId id="415" r:id="rId19"/>
    <p:sldId id="375" r:id="rId20"/>
    <p:sldId id="465" r:id="rId21"/>
    <p:sldId id="270" r:id="rId22"/>
    <p:sldId id="444" r:id="rId23"/>
    <p:sldId id="443" r:id="rId24"/>
    <p:sldId id="454" r:id="rId25"/>
    <p:sldId id="445" r:id="rId26"/>
    <p:sldId id="446" r:id="rId27"/>
    <p:sldId id="447" r:id="rId28"/>
    <p:sldId id="455" r:id="rId29"/>
    <p:sldId id="461" r:id="rId30"/>
    <p:sldId id="448" r:id="rId31"/>
    <p:sldId id="456" r:id="rId32"/>
    <p:sldId id="449" r:id="rId33"/>
    <p:sldId id="467" r:id="rId34"/>
    <p:sldId id="468" r:id="rId35"/>
    <p:sldId id="457" r:id="rId36"/>
    <p:sldId id="450" r:id="rId37"/>
    <p:sldId id="458" r:id="rId38"/>
    <p:sldId id="451" r:id="rId39"/>
    <p:sldId id="459" r:id="rId40"/>
    <p:sldId id="460" r:id="rId41"/>
    <p:sldId id="452" r:id="rId42"/>
    <p:sldId id="453" r:id="rId4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C8AF"/>
    <a:srgbClr val="9100DC"/>
    <a:srgbClr val="0000DC"/>
    <a:srgbClr val="F01928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81" autoAdjust="0"/>
    <p:restoredTop sz="95768" autoAdjust="0"/>
  </p:normalViewPr>
  <p:slideViewPr>
    <p:cSldViewPr snapToGrid="0">
      <p:cViewPr>
        <p:scale>
          <a:sx n="55" d="100"/>
          <a:sy n="55" d="100"/>
        </p:scale>
        <p:origin x="1989" y="765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obrázek snímku 1">
            <a:extLst>
              <a:ext uri="{FF2B5EF4-FFF2-40B4-BE49-F238E27FC236}">
                <a16:creationId xmlns:a16="http://schemas.microsoft.com/office/drawing/2014/main" id="{CAEEF96F-456B-B06A-9E2B-0FE4C658CD4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Zástupný symbol pro poznámky 2">
            <a:extLst>
              <a:ext uri="{FF2B5EF4-FFF2-40B4-BE49-F238E27FC236}">
                <a16:creationId xmlns:a16="http://schemas.microsoft.com/office/drawing/2014/main" id="{86AC158C-E6D2-6C2E-D184-FA34576D8B7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9220" name="Zástupný symbol pro číslo snímku 3">
            <a:extLst>
              <a:ext uri="{FF2B5EF4-FFF2-40B4-BE49-F238E27FC236}">
                <a16:creationId xmlns:a16="http://schemas.microsoft.com/office/drawing/2014/main" id="{537CAB31-0019-42EB-8262-C310F942E4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13C0F24-7A04-4978-B8DD-97B11C684964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>
            <a:extLst>
              <a:ext uri="{FF2B5EF4-FFF2-40B4-BE49-F238E27FC236}">
                <a16:creationId xmlns:a16="http://schemas.microsoft.com/office/drawing/2014/main" id="{029FD990-662A-F77B-06F6-13B4F23E0B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Zástupný symbol pro poznámky 2">
            <a:extLst>
              <a:ext uri="{FF2B5EF4-FFF2-40B4-BE49-F238E27FC236}">
                <a16:creationId xmlns:a16="http://schemas.microsoft.com/office/drawing/2014/main" id="{347357FE-08AB-60CC-79D0-BDE385D39C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28676" name="Zástupný symbol pro číslo snímku 3">
            <a:extLst>
              <a:ext uri="{FF2B5EF4-FFF2-40B4-BE49-F238E27FC236}">
                <a16:creationId xmlns:a16="http://schemas.microsoft.com/office/drawing/2014/main" id="{33998212-211A-9C05-1BE1-EF8FA7435F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734A42D-4046-43CE-B598-8D15EA87F6D1}" type="slidenum">
              <a:rPr lang="cs-CZ" altLang="cs-CZ" smtClean="0"/>
              <a:pPr/>
              <a:t>17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rázek snímku 1">
            <a:extLst>
              <a:ext uri="{FF2B5EF4-FFF2-40B4-BE49-F238E27FC236}">
                <a16:creationId xmlns:a16="http://schemas.microsoft.com/office/drawing/2014/main" id="{688C5852-0D20-00B6-2DE3-076C9C46129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Zástupný symbol pro poznámky 2">
            <a:extLst>
              <a:ext uri="{FF2B5EF4-FFF2-40B4-BE49-F238E27FC236}">
                <a16:creationId xmlns:a16="http://schemas.microsoft.com/office/drawing/2014/main" id="{370E1A51-4B28-1FDF-E6A8-06C3A1FA6C8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11268" name="Zástupný symbol pro číslo snímku 3">
            <a:extLst>
              <a:ext uri="{FF2B5EF4-FFF2-40B4-BE49-F238E27FC236}">
                <a16:creationId xmlns:a16="http://schemas.microsoft.com/office/drawing/2014/main" id="{B1199331-8A1D-A0F5-3955-038374BDE8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08AED82-64B1-4C64-ACA5-A2B9B518B0E7}" type="slidenum">
              <a:rPr lang="cs-CZ" altLang="cs-CZ" smtClean="0"/>
              <a:pPr/>
              <a:t>19</a:t>
            </a:fld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1" name="Obrázek 5">
            <a:extLst>
              <a:ext uri="{FF2B5EF4-FFF2-40B4-BE49-F238E27FC236}">
                <a16:creationId xmlns:a16="http://schemas.microsoft.com/office/drawing/2014/main" id="{AC617C30-30B9-5F40-B9CE-8190F0E78E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2019358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7F978BB5-2C40-1847-9BDD-10F4A7A7EB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8">
            <a:extLst>
              <a:ext uri="{FF2B5EF4-FFF2-40B4-BE49-F238E27FC236}">
                <a16:creationId xmlns:a16="http://schemas.microsoft.com/office/drawing/2014/main" id="{89E476E0-A591-2D41-97B8-B350A84A3C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5">
            <a:extLst>
              <a:ext uri="{FF2B5EF4-FFF2-40B4-BE49-F238E27FC236}">
                <a16:creationId xmlns:a16="http://schemas.microsoft.com/office/drawing/2014/main" id="{A2CCDBBA-9351-4241-8683-C6B09BB842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2019358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5">
            <a:extLst>
              <a:ext uri="{FF2B5EF4-FFF2-40B4-BE49-F238E27FC236}">
                <a16:creationId xmlns:a16="http://schemas.microsoft.com/office/drawing/2014/main" id="{10B27CBC-C779-8D49-81A2-7E60B02AB0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5848"/>
            <a:ext cx="2019358" cy="106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5">
            <a:extLst>
              <a:ext uri="{FF2B5EF4-FFF2-40B4-BE49-F238E27FC236}">
                <a16:creationId xmlns:a16="http://schemas.microsoft.com/office/drawing/2014/main" id="{5E93C79E-4EE6-7340-A532-170840922F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5848"/>
            <a:ext cx="2019358" cy="106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04D6D823-4C68-D841-A02B-330212BF14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247"/>
            <a:ext cx="1132477" cy="59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PORT slide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cký objekt 5">
            <a:extLst>
              <a:ext uri="{FF2B5EF4-FFF2-40B4-BE49-F238E27FC236}">
                <a16:creationId xmlns:a16="http://schemas.microsoft.com/office/drawing/2014/main" id="{CA39A22B-25AC-154A-995D-A5A321924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2678" y="2014200"/>
            <a:ext cx="5366645" cy="28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B6CE4B49-42C3-6246-B1EB-3DAF3FFB86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75D85D30-781C-3645-A803-7D040A1BE2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E07BEE75-6ACF-F048-9475-FA5BD156AE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B304B0A1-6A6D-2A4A-937E-72AE738379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0D0310EC-05B1-B942-BF73-CC87EC1CD1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B788EED2-C169-0E4F-A0DE-FC58E3BECC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C893EBC8-BC9E-264D-9299-3E5F5EC46B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2FE25A66-24C4-FE4C-AD09-76419B1C76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6603B84-2185-0C9A-C2BD-4212EB5982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4A23E75-4494-4D76-F3DD-C7CC26741C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C754FCE-C75E-00F0-953B-3D8A1A045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34044"/>
            <a:ext cx="10753200" cy="685800"/>
          </a:xfrm>
        </p:spPr>
        <p:txBody>
          <a:bodyPr/>
          <a:lstStyle/>
          <a:p>
            <a:r>
              <a:rPr lang="cs-CZ" dirty="0"/>
              <a:t>Autonomní nervový systém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B570D66-4949-69E9-1594-69351CB02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762000"/>
            <a:ext cx="10753200" cy="5070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Mimovolní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err="1"/>
              <a:t>Bisynaptický</a:t>
            </a:r>
            <a:r>
              <a:rPr lang="cs-CZ" dirty="0"/>
              <a:t>-mezi CNS a efektorem umístěn </a:t>
            </a:r>
            <a:r>
              <a:rPr lang="cs-CZ" dirty="0" err="1"/>
              <a:t>pregangliový</a:t>
            </a:r>
            <a:r>
              <a:rPr lang="cs-CZ" dirty="0"/>
              <a:t> a </a:t>
            </a:r>
            <a:r>
              <a:rPr lang="cs-CZ" dirty="0" err="1"/>
              <a:t>postgangliový</a:t>
            </a:r>
            <a:r>
              <a:rPr lang="cs-CZ" dirty="0"/>
              <a:t> neuron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Řídí aktivitu orgánů a tkání s hladkou svalovinou (stěna cév, bronchy, sekrece žláz, funkce GIT a močových vývodných cest atd)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Udržuje krevní tlak a průtok krve mozkem (baroreceptorový a ortostatický reflex)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GIT motilitu a sekreci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Podílí se na termoregulaci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Udržuje homeostázu za ztížených podmínek (zvýšená </a:t>
            </a:r>
            <a:r>
              <a:rPr lang="cs-CZ" dirty="0" err="1"/>
              <a:t>zátěž,nemoc</a:t>
            </a:r>
            <a:r>
              <a:rPr lang="cs-CZ" dirty="0"/>
              <a:t>, ty které není schopen organismus zvládnout zpětnými vazbami – </a:t>
            </a:r>
            <a:r>
              <a:rPr lang="cs-CZ" dirty="0" err="1"/>
              <a:t>hypoxémie</a:t>
            </a:r>
            <a:r>
              <a:rPr lang="cs-CZ" dirty="0"/>
              <a:t>, hypoglykémie, hypovolémie</a:t>
            </a:r>
          </a:p>
        </p:txBody>
      </p:sp>
    </p:spTree>
    <p:extLst>
      <p:ext uri="{BB962C8B-B14F-4D97-AF65-F5344CB8AC3E}">
        <p14:creationId xmlns:p14="http://schemas.microsoft.com/office/powerpoint/2010/main" val="3069925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098844E-72D8-D205-65E1-D976B88DCD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2908528-6ED4-FFD2-E5FD-01919AB729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50EB92F-F5BE-FB9F-0489-239FF1809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Sympaticus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BA27522-F1B8-9B3E-C0B3-75937F8076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/>
              <a:t>PARS CERVIKALIS</a:t>
            </a:r>
          </a:p>
          <a:p>
            <a:pPr marL="72000" indent="0">
              <a:buNone/>
            </a:pPr>
            <a:r>
              <a:rPr lang="cs-CZ" b="1" dirty="0">
                <a:solidFill>
                  <a:srgbClr val="212529"/>
                </a:solidFill>
                <a:effectLst/>
                <a:highlight>
                  <a:srgbClr val="FFFFFF"/>
                </a:highlight>
              </a:rPr>
              <a:t>3 ganglia</a:t>
            </a:r>
            <a:r>
              <a:rPr lang="cs-CZ" b="0" dirty="0">
                <a:solidFill>
                  <a:srgbClr val="212529"/>
                </a:solidFill>
                <a:effectLst/>
                <a:highlight>
                  <a:srgbClr val="FFFFFF"/>
                </a:highlight>
              </a:rPr>
              <a:t>: </a:t>
            </a:r>
            <a:r>
              <a:rPr lang="cs-CZ" b="0" dirty="0" err="1">
                <a:solidFill>
                  <a:srgbClr val="212529"/>
                </a:solidFill>
                <a:effectLst/>
                <a:highlight>
                  <a:srgbClr val="FFFFFF"/>
                </a:highlight>
              </a:rPr>
              <a:t>ggl</a:t>
            </a:r>
            <a:r>
              <a:rPr lang="cs-CZ" b="0" dirty="0">
                <a:solidFill>
                  <a:srgbClr val="212529"/>
                </a:solidFill>
                <a:effectLst/>
                <a:highlight>
                  <a:srgbClr val="FFFFFF"/>
                </a:highlight>
              </a:rPr>
              <a:t>. </a:t>
            </a:r>
            <a:r>
              <a:rPr lang="cs-CZ" b="0" dirty="0" err="1">
                <a:solidFill>
                  <a:srgbClr val="212529"/>
                </a:solidFill>
                <a:effectLst/>
                <a:highlight>
                  <a:srgbClr val="FFFFFF"/>
                </a:highlight>
              </a:rPr>
              <a:t>cervicale</a:t>
            </a:r>
            <a:r>
              <a:rPr lang="cs-CZ" b="0" dirty="0">
                <a:solidFill>
                  <a:srgbClr val="212529"/>
                </a:solidFill>
                <a:effectLst/>
                <a:highlight>
                  <a:srgbClr val="FFFFFF"/>
                </a:highlight>
              </a:rPr>
              <a:t> </a:t>
            </a:r>
            <a:r>
              <a:rPr lang="cs-CZ" b="0" dirty="0" err="1">
                <a:solidFill>
                  <a:srgbClr val="212529"/>
                </a:solidFill>
                <a:effectLst/>
                <a:highlight>
                  <a:srgbClr val="FFFFFF"/>
                </a:highlight>
              </a:rPr>
              <a:t>superius</a:t>
            </a:r>
            <a:r>
              <a:rPr lang="cs-CZ" b="0" dirty="0">
                <a:solidFill>
                  <a:srgbClr val="212529"/>
                </a:solidFill>
                <a:effectLst/>
                <a:highlight>
                  <a:srgbClr val="FFFFFF"/>
                </a:highlight>
              </a:rPr>
              <a:t>-větve pokračují se VI. a X. nervem</a:t>
            </a:r>
          </a:p>
          <a:p>
            <a:pPr marL="72000" indent="0">
              <a:buNone/>
            </a:pPr>
            <a:r>
              <a:rPr lang="cs-CZ" dirty="0" err="1">
                <a:solidFill>
                  <a:srgbClr val="212529"/>
                </a:solidFill>
                <a:highlight>
                  <a:srgbClr val="FFFFFF"/>
                </a:highlight>
              </a:rPr>
              <a:t>superius</a:t>
            </a:r>
            <a:r>
              <a:rPr lang="cs-CZ" dirty="0">
                <a:solidFill>
                  <a:srgbClr val="212529"/>
                </a:solidFill>
                <a:highlight>
                  <a:srgbClr val="FFFFFF"/>
                </a:highlight>
              </a:rPr>
              <a:t>- </a:t>
            </a:r>
            <a:r>
              <a:rPr lang="cs-CZ" dirty="0" err="1">
                <a:solidFill>
                  <a:srgbClr val="212529"/>
                </a:solidFill>
                <a:highlight>
                  <a:srgbClr val="FFFFFF"/>
                </a:highlight>
              </a:rPr>
              <a:t>pexus</a:t>
            </a:r>
            <a:r>
              <a:rPr lang="cs-CZ" dirty="0">
                <a:solidFill>
                  <a:srgbClr val="212529"/>
                </a:solidFill>
                <a:highlight>
                  <a:srgbClr val="FFFFFF"/>
                </a:highlight>
              </a:rPr>
              <a:t> </a:t>
            </a:r>
            <a:r>
              <a:rPr lang="cs-CZ" dirty="0" err="1">
                <a:solidFill>
                  <a:srgbClr val="212529"/>
                </a:solidFill>
                <a:highlight>
                  <a:srgbClr val="FFFFFF"/>
                </a:highlight>
              </a:rPr>
              <a:t>cardiacus</a:t>
            </a:r>
            <a:endParaRPr lang="cs-CZ" dirty="0">
              <a:solidFill>
                <a:srgbClr val="212529"/>
              </a:solidFill>
              <a:highlight>
                <a:srgbClr val="FFFFFF"/>
              </a:highlight>
            </a:endParaRPr>
          </a:p>
          <a:p>
            <a:pPr marL="72000" indent="0">
              <a:buNone/>
            </a:pPr>
            <a:r>
              <a:rPr lang="cs-CZ" b="0" dirty="0">
                <a:solidFill>
                  <a:srgbClr val="212529"/>
                </a:solidFill>
                <a:effectLst/>
                <a:highlight>
                  <a:srgbClr val="FFFFFF"/>
                </a:highlight>
              </a:rPr>
              <a:t>medium et </a:t>
            </a:r>
            <a:r>
              <a:rPr lang="cs-CZ" b="0" dirty="0" err="1">
                <a:solidFill>
                  <a:srgbClr val="212529"/>
                </a:solidFill>
                <a:effectLst/>
                <a:highlight>
                  <a:srgbClr val="FFFFFF"/>
                </a:highlight>
              </a:rPr>
              <a:t>inferius</a:t>
            </a:r>
            <a:r>
              <a:rPr lang="cs-CZ" dirty="0">
                <a:solidFill>
                  <a:srgbClr val="212529"/>
                </a:solidFill>
                <a:highlight>
                  <a:srgbClr val="FFFFFF"/>
                </a:highlight>
              </a:rPr>
              <a:t> - plexus </a:t>
            </a:r>
            <a:r>
              <a:rPr lang="cs-CZ" dirty="0" err="1">
                <a:solidFill>
                  <a:srgbClr val="212529"/>
                </a:solidFill>
                <a:highlight>
                  <a:srgbClr val="FFFFFF"/>
                </a:highlight>
              </a:rPr>
              <a:t>cardiacus</a:t>
            </a:r>
            <a:r>
              <a:rPr lang="cs-CZ" dirty="0">
                <a:solidFill>
                  <a:srgbClr val="212529"/>
                </a:solidFill>
                <a:highlight>
                  <a:srgbClr val="FFFFFF"/>
                </a:highlight>
              </a:rPr>
              <a:t>,</a:t>
            </a:r>
            <a:r>
              <a:rPr lang="cs-CZ" dirty="0"/>
              <a:t> plexus </a:t>
            </a:r>
            <a:r>
              <a:rPr lang="cs-CZ" dirty="0" err="1"/>
              <a:t>thyroideus</a:t>
            </a:r>
            <a:r>
              <a:rPr lang="cs-CZ" dirty="0"/>
              <a:t> </a:t>
            </a:r>
            <a:endParaRPr lang="cs-CZ" dirty="0">
              <a:highlight>
                <a:srgbClr val="FFFFFF"/>
              </a:highlight>
            </a:endParaRPr>
          </a:p>
          <a:p>
            <a:pPr marL="72000" indent="0">
              <a:buNone/>
            </a:pPr>
            <a:r>
              <a:rPr lang="cs-CZ" b="0" dirty="0">
                <a:solidFill>
                  <a:srgbClr val="212529"/>
                </a:solidFill>
                <a:effectLst/>
                <a:highlight>
                  <a:srgbClr val="FFFFFF"/>
                </a:highlight>
              </a:rPr>
              <a:t>Ganglion </a:t>
            </a:r>
            <a:r>
              <a:rPr lang="cs-CZ" b="0" dirty="0" err="1">
                <a:solidFill>
                  <a:srgbClr val="212529"/>
                </a:solidFill>
                <a:effectLst/>
                <a:highlight>
                  <a:srgbClr val="FFFFFF"/>
                </a:highlight>
              </a:rPr>
              <a:t>cervicale</a:t>
            </a:r>
            <a:r>
              <a:rPr lang="cs-CZ" b="0" dirty="0">
                <a:solidFill>
                  <a:srgbClr val="212529"/>
                </a:solidFill>
                <a:effectLst/>
                <a:highlight>
                  <a:srgbClr val="FFFFFF"/>
                </a:highlight>
              </a:rPr>
              <a:t> </a:t>
            </a:r>
            <a:r>
              <a:rPr lang="cs-CZ" b="0" dirty="0" err="1">
                <a:solidFill>
                  <a:srgbClr val="212529"/>
                </a:solidFill>
                <a:effectLst/>
                <a:highlight>
                  <a:srgbClr val="FFFFFF"/>
                </a:highlight>
              </a:rPr>
              <a:t>inferius</a:t>
            </a:r>
            <a:r>
              <a:rPr lang="cs-CZ" b="0" dirty="0">
                <a:solidFill>
                  <a:srgbClr val="212529"/>
                </a:solidFill>
                <a:effectLst/>
                <a:highlight>
                  <a:srgbClr val="FFFFFF"/>
                </a:highlight>
              </a:rPr>
              <a:t> zpravidla splývá s 1. hrudním </a:t>
            </a:r>
            <a:r>
              <a:rPr lang="cs-CZ" b="0" dirty="0" err="1">
                <a:solidFill>
                  <a:srgbClr val="212529"/>
                </a:solidFill>
                <a:effectLst/>
                <a:highlight>
                  <a:srgbClr val="FFFFFF"/>
                </a:highlight>
              </a:rPr>
              <a:t>ggl</a:t>
            </a:r>
            <a:r>
              <a:rPr lang="cs-CZ" b="0" dirty="0">
                <a:solidFill>
                  <a:srgbClr val="212529"/>
                </a:solidFill>
                <a:effectLst/>
                <a:highlight>
                  <a:srgbClr val="FFFFFF"/>
                </a:highlight>
              </a:rPr>
              <a:t>. ve společné </a:t>
            </a:r>
            <a:r>
              <a:rPr lang="cs-CZ" b="0" dirty="0" err="1">
                <a:solidFill>
                  <a:srgbClr val="212529"/>
                </a:solidFill>
                <a:effectLst/>
                <a:highlight>
                  <a:srgbClr val="FFFFFF"/>
                </a:highlight>
              </a:rPr>
              <a:t>ggl</a:t>
            </a:r>
            <a:r>
              <a:rPr lang="cs-CZ" b="0" dirty="0">
                <a:solidFill>
                  <a:srgbClr val="212529"/>
                </a:solidFill>
                <a:effectLst/>
                <a:highlight>
                  <a:srgbClr val="FFFFFF"/>
                </a:highlight>
              </a:rPr>
              <a:t>. </a:t>
            </a:r>
            <a:r>
              <a:rPr lang="cs-CZ" b="0" dirty="0" err="1">
                <a:solidFill>
                  <a:srgbClr val="212529"/>
                </a:solidFill>
                <a:effectLst/>
                <a:highlight>
                  <a:srgbClr val="FFFFFF"/>
                </a:highlight>
              </a:rPr>
              <a:t>cervicothoracicum</a:t>
            </a:r>
            <a:r>
              <a:rPr lang="cs-CZ" b="0" dirty="0">
                <a:solidFill>
                  <a:srgbClr val="212529"/>
                </a:solidFill>
                <a:effectLst/>
                <a:highlight>
                  <a:srgbClr val="FFFFFF"/>
                </a:highlight>
              </a:rPr>
              <a:t> (</a:t>
            </a:r>
            <a:r>
              <a:rPr lang="cs-CZ" b="1" dirty="0" err="1">
                <a:solidFill>
                  <a:srgbClr val="212529"/>
                </a:solidFill>
                <a:effectLst/>
                <a:highlight>
                  <a:srgbClr val="FFFFFF"/>
                </a:highlight>
              </a:rPr>
              <a:t>ggl</a:t>
            </a:r>
            <a:r>
              <a:rPr lang="cs-CZ" b="1" dirty="0">
                <a:solidFill>
                  <a:srgbClr val="212529"/>
                </a:solidFill>
                <a:effectLst/>
                <a:highlight>
                  <a:srgbClr val="FFFFFF"/>
                </a:highlight>
              </a:rPr>
              <a:t>. </a:t>
            </a:r>
            <a:r>
              <a:rPr lang="cs-CZ" b="1" dirty="0" err="1">
                <a:solidFill>
                  <a:srgbClr val="212529"/>
                </a:solidFill>
                <a:effectLst/>
                <a:highlight>
                  <a:srgbClr val="FFFFFF"/>
                </a:highlight>
              </a:rPr>
              <a:t>stellatum</a:t>
            </a:r>
            <a:r>
              <a:rPr lang="cs-CZ" b="0" dirty="0">
                <a:solidFill>
                  <a:srgbClr val="212529"/>
                </a:solidFill>
                <a:effectLst/>
                <a:highlight>
                  <a:srgbClr val="FFFFFF"/>
                </a:highlight>
              </a:rPr>
              <a:t>)-</a:t>
            </a:r>
            <a:r>
              <a:rPr lang="cs-CZ" dirty="0"/>
              <a:t>plexus </a:t>
            </a:r>
            <a:r>
              <a:rPr lang="cs-CZ" dirty="0" err="1"/>
              <a:t>cardiacus</a:t>
            </a:r>
            <a:r>
              <a:rPr lang="cs-CZ" dirty="0"/>
              <a:t>, plexus </a:t>
            </a:r>
            <a:r>
              <a:rPr lang="cs-CZ" dirty="0" err="1"/>
              <a:t>vertebralis</a:t>
            </a:r>
            <a:endParaRPr lang="cs-CZ" b="0" dirty="0">
              <a:solidFill>
                <a:srgbClr val="212529"/>
              </a:solidFill>
              <a:effectLst/>
              <a:highlight>
                <a:srgbClr val="FFFFFF"/>
              </a:highlight>
            </a:endParaRP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9119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BF75ECD-1533-AFCA-CE0B-D07BBD8B5E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C2B34C8-81A8-DDDF-92DF-5C05730042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64BF4F54-03B6-9A2A-7059-83D51E164F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F2D8B676-B968-25D6-92C6-3A3158E3C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Pars</a:t>
            </a:r>
            <a:r>
              <a:rPr lang="cs-CZ" dirty="0"/>
              <a:t> </a:t>
            </a:r>
            <a:r>
              <a:rPr lang="cs-CZ" dirty="0" err="1"/>
              <a:t>abdominalis</a:t>
            </a:r>
            <a:endParaRPr 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6D4CFC60-69C5-1978-64D6-1570392E4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altLang="cs-CZ" b="1" dirty="0"/>
              <a:t>ganglia </a:t>
            </a:r>
            <a:r>
              <a:rPr lang="cs-CZ" altLang="cs-CZ" b="1" dirty="0" err="1"/>
              <a:t>prevertebrální</a:t>
            </a:r>
            <a:r>
              <a:rPr lang="cs-CZ" altLang="cs-CZ" b="1" dirty="0"/>
              <a:t> – plexus </a:t>
            </a:r>
            <a:r>
              <a:rPr lang="cs-CZ" altLang="cs-CZ" b="1" dirty="0" err="1"/>
              <a:t>aorticus</a:t>
            </a:r>
            <a:r>
              <a:rPr lang="cs-CZ" altLang="cs-CZ" b="1" dirty="0"/>
              <a:t> </a:t>
            </a:r>
            <a:r>
              <a:rPr lang="cs-CZ" altLang="cs-CZ" b="1" dirty="0" err="1"/>
              <a:t>abdominalis</a:t>
            </a:r>
            <a:r>
              <a:rPr lang="cs-CZ" altLang="cs-CZ" b="1" dirty="0"/>
              <a:t> (při odstupu velkých tepen) </a:t>
            </a:r>
            <a:r>
              <a:rPr lang="cs-CZ" altLang="cs-CZ" dirty="0"/>
              <a:t>jsou </a:t>
            </a:r>
            <a:r>
              <a:rPr lang="cs-CZ" altLang="cs-CZ" b="1" dirty="0"/>
              <a:t>smíšená </a:t>
            </a:r>
            <a:r>
              <a:rPr lang="cs-CZ" altLang="cs-CZ" dirty="0"/>
              <a:t>(především tvořena </a:t>
            </a:r>
            <a:r>
              <a:rPr lang="cs-CZ" altLang="cs-CZ" b="1" dirty="0" err="1"/>
              <a:t>nn</a:t>
            </a:r>
            <a:r>
              <a:rPr lang="cs-CZ" altLang="cs-CZ" b="1" dirty="0"/>
              <a:t>. </a:t>
            </a:r>
            <a:r>
              <a:rPr lang="cs-CZ" altLang="cs-CZ" b="1" dirty="0" err="1"/>
              <a:t>splanchnici</a:t>
            </a:r>
            <a:r>
              <a:rPr lang="cs-CZ" altLang="cs-CZ" dirty="0"/>
              <a:t>, ale také</a:t>
            </a:r>
            <a:r>
              <a:rPr lang="cs-CZ" altLang="cs-CZ" b="1" dirty="0"/>
              <a:t> </a:t>
            </a:r>
            <a:r>
              <a:rPr lang="cs-CZ" altLang="cs-CZ" dirty="0"/>
              <a:t>vlákny</a:t>
            </a:r>
            <a:r>
              <a:rPr lang="cs-CZ" altLang="cs-CZ" b="1" dirty="0"/>
              <a:t> n. X</a:t>
            </a:r>
            <a:r>
              <a:rPr lang="cs-CZ" altLang="cs-CZ" dirty="0"/>
              <a:t>) </a:t>
            </a:r>
          </a:p>
          <a:p>
            <a:pPr marL="72000" indent="0">
              <a:buNone/>
              <a:defRPr/>
            </a:pPr>
            <a:r>
              <a:rPr lang="cs-CZ" altLang="cs-CZ" sz="2800" dirty="0"/>
              <a:t>Plexus </a:t>
            </a:r>
            <a:r>
              <a:rPr lang="cs-CZ" altLang="cs-CZ" sz="2800" dirty="0" err="1"/>
              <a:t>coeliacus</a:t>
            </a:r>
            <a:endParaRPr lang="cs-CZ" altLang="cs-CZ" sz="2800" dirty="0"/>
          </a:p>
          <a:p>
            <a:pPr marL="72000" indent="0">
              <a:buNone/>
              <a:defRPr/>
            </a:pPr>
            <a:r>
              <a:rPr lang="cs-CZ" altLang="cs-CZ" sz="2800" dirty="0"/>
              <a:t>Plexus </a:t>
            </a:r>
            <a:r>
              <a:rPr lang="cs-CZ" altLang="cs-CZ" sz="2800" dirty="0" err="1"/>
              <a:t>suprarenalis</a:t>
            </a:r>
            <a:r>
              <a:rPr lang="cs-CZ" altLang="cs-CZ" sz="2800" dirty="0"/>
              <a:t> a </a:t>
            </a:r>
            <a:r>
              <a:rPr lang="cs-CZ" altLang="cs-CZ" sz="2800" dirty="0" err="1"/>
              <a:t>renalis</a:t>
            </a:r>
            <a:endParaRPr lang="cs-CZ" altLang="cs-CZ" sz="2800" dirty="0"/>
          </a:p>
          <a:p>
            <a:pPr marL="72000" indent="0">
              <a:buNone/>
              <a:defRPr/>
            </a:pPr>
            <a:r>
              <a:rPr lang="cs-CZ" altLang="cs-CZ" sz="2800" dirty="0"/>
              <a:t>Plexus </a:t>
            </a:r>
            <a:r>
              <a:rPr lang="cs-CZ" altLang="cs-CZ" sz="2800" dirty="0" err="1"/>
              <a:t>testicularis</a:t>
            </a:r>
            <a:r>
              <a:rPr lang="cs-CZ" altLang="cs-CZ" sz="2800" dirty="0"/>
              <a:t> (</a:t>
            </a:r>
            <a:r>
              <a:rPr lang="cs-CZ" altLang="cs-CZ" sz="2800" dirty="0" err="1"/>
              <a:t>ovaricus</a:t>
            </a:r>
            <a:r>
              <a:rPr lang="cs-CZ" altLang="cs-CZ" sz="2800" dirty="0"/>
              <a:t>)</a:t>
            </a:r>
          </a:p>
          <a:p>
            <a:pPr marL="72000" indent="0">
              <a:buNone/>
              <a:defRPr/>
            </a:pPr>
            <a:r>
              <a:rPr lang="cs-CZ" altLang="cs-CZ" sz="2800" dirty="0"/>
              <a:t>Plexus </a:t>
            </a:r>
            <a:r>
              <a:rPr lang="cs-CZ" altLang="cs-CZ" sz="2800" dirty="0" err="1"/>
              <a:t>mesentericus</a:t>
            </a:r>
            <a:r>
              <a:rPr lang="cs-CZ" altLang="cs-CZ" sz="2800" dirty="0"/>
              <a:t> sup. a </a:t>
            </a:r>
            <a:r>
              <a:rPr lang="cs-CZ" altLang="cs-CZ" sz="2800" u="sng" dirty="0" err="1"/>
              <a:t>inf</a:t>
            </a:r>
            <a:r>
              <a:rPr lang="cs-CZ" altLang="cs-CZ" sz="2800" u="sng" dirty="0"/>
              <a:t>. </a:t>
            </a:r>
            <a:endParaRPr lang="cs-CZ" altLang="cs-CZ" sz="1800" dirty="0"/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5259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85C2BA9-B9A3-12CD-8E64-07698D5E98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18040EC-6289-CD11-FEE9-1C867E77B9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55752AC-3C29-77F1-09E4-8D4895EDCC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C5D7FC26-66E4-E147-9B4D-D1517936A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Pars</a:t>
            </a:r>
            <a:r>
              <a:rPr lang="cs-CZ" dirty="0"/>
              <a:t> </a:t>
            </a:r>
            <a:r>
              <a:rPr lang="cs-CZ" dirty="0" err="1"/>
              <a:t>pelvina</a:t>
            </a:r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2D5560D-DB84-7139-254B-A47D385CE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  <a:defRPr/>
            </a:pPr>
            <a:r>
              <a:rPr lang="cs-CZ" altLang="cs-CZ" b="1" dirty="0" err="1"/>
              <a:t>hypogastricus</a:t>
            </a:r>
            <a:r>
              <a:rPr lang="cs-CZ" altLang="cs-CZ" b="1" dirty="0"/>
              <a:t> superior </a:t>
            </a:r>
            <a:r>
              <a:rPr lang="cs-CZ" altLang="cs-CZ" sz="1400" b="1" dirty="0"/>
              <a:t>-</a:t>
            </a:r>
            <a:r>
              <a:rPr lang="cs-CZ" altLang="cs-CZ" dirty="0"/>
              <a:t>pokračováním plexus </a:t>
            </a:r>
            <a:r>
              <a:rPr lang="cs-CZ" altLang="cs-CZ" dirty="0" err="1"/>
              <a:t>aorticus</a:t>
            </a:r>
            <a:r>
              <a:rPr lang="cs-CZ" altLang="cs-CZ" dirty="0"/>
              <a:t>, již nemá parasympatická vlákna z </a:t>
            </a:r>
            <a:r>
              <a:rPr lang="cs-CZ" altLang="cs-CZ" dirty="0">
                <a:solidFill>
                  <a:srgbClr val="339933"/>
                </a:solidFill>
              </a:rPr>
              <a:t>n. X, </a:t>
            </a:r>
            <a:r>
              <a:rPr lang="cs-CZ" altLang="cs-CZ" dirty="0"/>
              <a:t>ale ze </a:t>
            </a:r>
            <a:r>
              <a:rPr lang="cs-CZ" altLang="cs-CZ" dirty="0">
                <a:solidFill>
                  <a:srgbClr val="339933"/>
                </a:solidFill>
              </a:rPr>
              <a:t>sakrálního parasympatiku</a:t>
            </a:r>
          </a:p>
          <a:p>
            <a:pPr marL="72000" indent="0">
              <a:buNone/>
              <a:defRPr/>
            </a:pPr>
            <a:r>
              <a:rPr lang="cs-CZ" altLang="cs-CZ" b="1" dirty="0"/>
              <a:t>plexus </a:t>
            </a:r>
            <a:r>
              <a:rPr lang="cs-CZ" altLang="cs-CZ" b="1" dirty="0" err="1"/>
              <a:t>hypogastricus</a:t>
            </a:r>
            <a:r>
              <a:rPr lang="cs-CZ" altLang="cs-CZ" b="1" dirty="0"/>
              <a:t> </a:t>
            </a:r>
            <a:r>
              <a:rPr lang="cs-CZ" altLang="cs-CZ" b="1" dirty="0" err="1"/>
              <a:t>inferior</a:t>
            </a:r>
            <a:r>
              <a:rPr lang="cs-CZ" altLang="cs-CZ" b="1" dirty="0"/>
              <a:t> </a:t>
            </a:r>
            <a:r>
              <a:rPr lang="cs-CZ" altLang="cs-CZ" sz="2400" dirty="0"/>
              <a:t>– </a:t>
            </a:r>
            <a:r>
              <a:rPr lang="cs-CZ" altLang="cs-CZ" dirty="0"/>
              <a:t>do malé pánve smíšený, spolu s vlákny sakrálního parasympatiku </a:t>
            </a:r>
          </a:p>
          <a:p>
            <a:pPr marL="324000" lvl="1" indent="0">
              <a:buNone/>
              <a:defRPr/>
            </a:pPr>
            <a:r>
              <a:rPr lang="cs-CZ" altLang="cs-CZ" sz="2800" dirty="0"/>
              <a:t>plexus </a:t>
            </a:r>
            <a:r>
              <a:rPr lang="cs-CZ" altLang="cs-CZ" sz="2800" dirty="0" err="1"/>
              <a:t>rectales</a:t>
            </a:r>
            <a:r>
              <a:rPr lang="cs-CZ" altLang="cs-CZ" sz="2800" dirty="0"/>
              <a:t> medii + </a:t>
            </a:r>
            <a:r>
              <a:rPr lang="cs-CZ" altLang="cs-CZ" sz="2800" dirty="0" err="1"/>
              <a:t>inferiores</a:t>
            </a:r>
            <a:r>
              <a:rPr lang="cs-CZ" altLang="cs-CZ" sz="2800" dirty="0"/>
              <a:t> </a:t>
            </a:r>
          </a:p>
          <a:p>
            <a:pPr marL="324000" lvl="1" indent="0">
              <a:buNone/>
              <a:defRPr/>
            </a:pPr>
            <a:r>
              <a:rPr lang="cs-CZ" altLang="cs-CZ" sz="2800" dirty="0"/>
              <a:t>plexus </a:t>
            </a:r>
            <a:r>
              <a:rPr lang="cs-CZ" altLang="cs-CZ" sz="2800" dirty="0" err="1"/>
              <a:t>deferentialis</a:t>
            </a:r>
            <a:r>
              <a:rPr lang="cs-CZ" altLang="cs-CZ" sz="2800" dirty="0"/>
              <a:t> </a:t>
            </a:r>
          </a:p>
          <a:p>
            <a:pPr marL="324000" lvl="1" indent="0">
              <a:buNone/>
              <a:defRPr/>
            </a:pPr>
            <a:r>
              <a:rPr lang="cs-CZ" altLang="cs-CZ" sz="2800" dirty="0"/>
              <a:t>plexus </a:t>
            </a:r>
            <a:r>
              <a:rPr lang="cs-CZ" altLang="cs-CZ" sz="2800" dirty="0" err="1"/>
              <a:t>vesicales</a:t>
            </a:r>
            <a:r>
              <a:rPr lang="cs-CZ" altLang="cs-CZ" sz="2800" dirty="0"/>
              <a:t> </a:t>
            </a:r>
          </a:p>
          <a:p>
            <a:pPr marL="324000" lvl="1" indent="0">
              <a:buNone/>
              <a:defRPr/>
            </a:pPr>
            <a:r>
              <a:rPr lang="cs-CZ" altLang="cs-CZ" sz="2800" dirty="0" err="1"/>
              <a:t>nn</a:t>
            </a:r>
            <a:r>
              <a:rPr lang="cs-CZ" altLang="cs-CZ" sz="2800" dirty="0"/>
              <a:t>. </a:t>
            </a:r>
            <a:r>
              <a:rPr lang="cs-CZ" altLang="cs-CZ" sz="2800" dirty="0" err="1"/>
              <a:t>cavernosi</a:t>
            </a:r>
            <a:endParaRPr lang="cs-CZ" altLang="cs-CZ" sz="2800" dirty="0"/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9406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8533B4B-0055-80F0-BDF2-C9D033E52A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D94337D-9904-DC59-C020-FBBED2C09D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AE93C76-BBC1-DA73-7A27-C7D0B327F5D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22217" y="478971"/>
            <a:ext cx="11869783" cy="5353504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cs-CZ" altLang="cs-CZ" sz="4000" b="1" dirty="0">
                <a:solidFill>
                  <a:schemeClr val="tx2">
                    <a:lumMod val="75000"/>
                  </a:schemeClr>
                </a:solidFill>
              </a:rPr>
              <a:t>Solar plexus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800" dirty="0"/>
              <a:t>vegetativní </a:t>
            </a:r>
            <a:r>
              <a:rPr lang="cs-CZ" altLang="cs-CZ" sz="2800" b="1" dirty="0"/>
              <a:t>nervová pleteň</a:t>
            </a:r>
            <a:r>
              <a:rPr lang="cs-CZ" altLang="cs-CZ" sz="2800" dirty="0"/>
              <a:t> v </a:t>
            </a:r>
            <a:r>
              <a:rPr lang="cs-CZ" altLang="cs-CZ" sz="2800" b="1" dirty="0"/>
              <a:t>břišní dutině</a:t>
            </a:r>
            <a:r>
              <a:rPr lang="cs-CZ" altLang="cs-CZ" sz="2800" dirty="0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800" dirty="0"/>
              <a:t>podél velkých cév, v oblasti </a:t>
            </a:r>
            <a:r>
              <a:rPr lang="cs-CZ" altLang="cs-CZ" sz="2800" dirty="0" err="1"/>
              <a:t>truncus</a:t>
            </a:r>
            <a:r>
              <a:rPr lang="cs-CZ" altLang="cs-CZ" sz="2800" dirty="0"/>
              <a:t> </a:t>
            </a:r>
            <a:r>
              <a:rPr lang="cs-CZ" altLang="cs-CZ" sz="2800" dirty="0" err="1"/>
              <a:t>coeliacus</a:t>
            </a:r>
            <a:r>
              <a:rPr lang="cs-CZ" altLang="cs-CZ" sz="2800" dirty="0"/>
              <a:t>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800" dirty="0"/>
              <a:t>obsahuje oba typy vláken, jak sympatiku,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800" dirty="0"/>
              <a:t>tak parasympatiku.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800" b="1" dirty="0"/>
              <a:t>Ganglion </a:t>
            </a:r>
            <a:r>
              <a:rPr lang="cs-CZ" altLang="cs-CZ" sz="2800" b="1" dirty="0" err="1"/>
              <a:t>coeliacum</a:t>
            </a:r>
            <a:r>
              <a:rPr lang="cs-CZ" altLang="cs-CZ" sz="2800" dirty="0"/>
              <a:t> je tvořen dvěma ganglii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800" dirty="0"/>
              <a:t>(</a:t>
            </a:r>
            <a:r>
              <a:rPr lang="cs-CZ" altLang="cs-CZ" sz="2800" dirty="0" err="1"/>
              <a:t>dx</a:t>
            </a:r>
            <a:r>
              <a:rPr lang="cs-CZ" altLang="cs-CZ" sz="2800" dirty="0"/>
              <a:t> a sin), která mohou splynout a spolu 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800" dirty="0"/>
              <a:t>neurity vytvořit útvar, který připomíná slunce,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800" dirty="0"/>
              <a:t> tj. plexus </a:t>
            </a:r>
            <a:r>
              <a:rPr lang="cs-CZ" altLang="cs-CZ" sz="2800" dirty="0" err="1"/>
              <a:t>solaris</a:t>
            </a:r>
            <a:r>
              <a:rPr lang="cs-CZ" altLang="cs-CZ" sz="2800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3038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90CA246-68FB-BE5D-2716-6177EE438E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A8FF465-A673-B561-8853-F1C4406073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F6A4ED-ECA5-7729-C9A4-FDE7E9090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1BF2001-AF88-FA5B-AFF1-FCFB87C989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/>
              <a:t>PARASYMPATICUS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vychází ze sakrálního úseku míchy – </a:t>
            </a:r>
            <a:r>
              <a:rPr lang="cs-CZ" dirty="0" err="1"/>
              <a:t>pars</a:t>
            </a:r>
            <a:r>
              <a:rPr lang="cs-CZ" dirty="0"/>
              <a:t> </a:t>
            </a:r>
            <a:r>
              <a:rPr lang="cs-CZ" dirty="0" err="1"/>
              <a:t>sacralis</a:t>
            </a:r>
            <a:r>
              <a:rPr lang="cs-CZ" dirty="0"/>
              <a:t> S2-S4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a z některých hlavových nervů- </a:t>
            </a:r>
            <a:r>
              <a:rPr lang="cs-CZ" dirty="0" err="1"/>
              <a:t>pars</a:t>
            </a:r>
            <a:r>
              <a:rPr lang="cs-CZ" dirty="0"/>
              <a:t> </a:t>
            </a:r>
            <a:r>
              <a:rPr lang="cs-CZ" dirty="0" err="1"/>
              <a:t>cranialis</a:t>
            </a:r>
            <a:r>
              <a:rPr lang="cs-CZ" dirty="0"/>
              <a:t>- III.,VII.,IX.,X. (hlavový parasympatikus) –</a:t>
            </a:r>
            <a:r>
              <a:rPr lang="cs-CZ" dirty="0" err="1"/>
              <a:t>kraniosakrální</a:t>
            </a:r>
            <a:r>
              <a:rPr lang="cs-CZ" dirty="0"/>
              <a:t> systém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ganglia uložena až v těsné blízkosti inervovaných orgánů (v jejich vazivových obalech, popř. přímo v jejich stěnách)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err="1"/>
              <a:t>pregangliový</a:t>
            </a:r>
            <a:r>
              <a:rPr lang="cs-CZ" dirty="0"/>
              <a:t> úsek dlouhý a </a:t>
            </a:r>
            <a:r>
              <a:rPr lang="cs-CZ" dirty="0" err="1"/>
              <a:t>postgangliový</a:t>
            </a:r>
            <a:r>
              <a:rPr lang="cs-CZ" dirty="0"/>
              <a:t> úsek krátký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mediátor je v celém úseku acetylcholin- </a:t>
            </a:r>
            <a:r>
              <a:rPr lang="cs-CZ" dirty="0" err="1"/>
              <a:t>cholinergní</a:t>
            </a:r>
            <a:r>
              <a:rPr lang="cs-CZ" dirty="0"/>
              <a:t> systém. </a:t>
            </a:r>
          </a:p>
        </p:txBody>
      </p:sp>
    </p:spTree>
    <p:extLst>
      <p:ext uri="{BB962C8B-B14F-4D97-AF65-F5344CB8AC3E}">
        <p14:creationId xmlns:p14="http://schemas.microsoft.com/office/powerpoint/2010/main" val="4217573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bdélník 1">
            <a:extLst>
              <a:ext uri="{FF2B5EF4-FFF2-40B4-BE49-F238E27FC236}">
                <a16:creationId xmlns:a16="http://schemas.microsoft.com/office/drawing/2014/main" id="{A7F92164-E590-738B-7284-CD47A2E96C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817564"/>
            <a:ext cx="8964612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Cesta axonů </a:t>
            </a:r>
            <a:r>
              <a:rPr lang="cs-CZ" altLang="cs-CZ" sz="16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visceromotorických</a:t>
            </a:r>
            <a:r>
              <a:rPr lang="cs-CZ" altLang="cs-CZ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neuronů </a:t>
            </a:r>
            <a:r>
              <a:rPr lang="cs-CZ" altLang="cs-CZ" sz="1600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hlavových nervů=parasympatických </a:t>
            </a: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k místu inervace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 III.   </a:t>
            </a: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cs-CZ" altLang="cs-CZ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visceromotorického</a:t>
            </a:r>
            <a:r>
              <a:rPr lang="cs-CZ" alt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 jádra v </a:t>
            </a:r>
            <a:r>
              <a:rPr lang="cs-CZ" altLang="cs-CZ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mesencefalu</a:t>
            </a:r>
            <a:r>
              <a:rPr lang="cs-CZ" alt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400" dirty="0">
                <a:latin typeface="Arial" panose="020B0604020202020204" pitchFamily="34" charset="0"/>
                <a:cs typeface="Arial" panose="020B0604020202020204" pitchFamily="34" charset="0"/>
              </a:rPr>
              <a:t>přepojením v</a:t>
            </a: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altLang="cs-CZ" sz="1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ggl</a:t>
            </a:r>
            <a:r>
              <a:rPr lang="cs-CZ" altLang="cs-CZ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altLang="cs-CZ" sz="1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ciliare</a:t>
            </a:r>
            <a:r>
              <a:rPr lang="cs-CZ" altLang="cs-CZ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400" dirty="0">
                <a:latin typeface="Arial" panose="020B0604020202020204" pitchFamily="34" charset="0"/>
                <a:cs typeface="Arial" panose="020B0604020202020204" pitchFamily="34" charset="0"/>
              </a:rPr>
              <a:t>pro m. </a:t>
            </a:r>
            <a:r>
              <a:rPr lang="cs-CZ" alt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sphincter</a:t>
            </a:r>
            <a:r>
              <a:rPr lang="cs-CZ" alt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pupillae</a:t>
            </a:r>
            <a:r>
              <a:rPr lang="cs-CZ" alt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a m. </a:t>
            </a:r>
            <a:r>
              <a:rPr lang="cs-CZ" alt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ciliaris</a:t>
            </a:r>
            <a:r>
              <a:rPr lang="cs-CZ" alt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(reakce panenky-pupily na množství světla, akomodace čočky)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 VII. </a:t>
            </a: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cs-CZ" altLang="cs-CZ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visceromotorického</a:t>
            </a:r>
            <a:r>
              <a:rPr lang="cs-CZ" alt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 jádra v pons </a:t>
            </a:r>
            <a:r>
              <a:rPr lang="cs-CZ" altLang="cs-CZ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Varoli</a:t>
            </a:r>
            <a:endParaRPr lang="cs-CZ" altLang="cs-CZ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  1) </a:t>
            </a:r>
            <a:r>
              <a:rPr lang="cs-CZ" alt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cestou n. </a:t>
            </a:r>
            <a:r>
              <a:rPr lang="cs-CZ" altLang="cs-CZ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petrosus</a:t>
            </a:r>
            <a:r>
              <a:rPr lang="cs-CZ" alt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 major </a:t>
            </a:r>
            <a:r>
              <a:rPr lang="cs-CZ" altLang="cs-CZ" sz="1400" dirty="0">
                <a:latin typeface="Arial" panose="020B0604020202020204" pitchFamily="34" charset="0"/>
                <a:cs typeface="Arial" panose="020B0604020202020204" pitchFamily="34" charset="0"/>
              </a:rPr>
              <a:t>(větev VII.) přepojením přes </a:t>
            </a:r>
            <a:r>
              <a:rPr lang="cs-CZ" altLang="cs-CZ" sz="1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ggl</a:t>
            </a:r>
            <a:r>
              <a:rPr lang="cs-CZ" altLang="cs-CZ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altLang="cs-CZ" sz="1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pterygopalatinum</a:t>
            </a:r>
            <a:endParaRPr lang="cs-CZ" altLang="cs-CZ" sz="1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cs-CZ" altLang="cs-CZ" sz="1400" dirty="0">
                <a:latin typeface="Arial" panose="020B0604020202020204" pitchFamily="34" charset="0"/>
                <a:cs typeface="Arial" panose="020B0604020202020204" pitchFamily="34" charset="0"/>
              </a:rPr>
              <a:t>pro </a:t>
            </a:r>
            <a:r>
              <a:rPr lang="cs-CZ" alt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gl</a:t>
            </a: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alt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lacrimalis</a:t>
            </a: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altLang="cs-CZ" sz="1400" dirty="0">
                <a:latin typeface="Arial" panose="020B0604020202020204" pitchFamily="34" charset="0"/>
                <a:cs typeface="Arial" panose="020B0604020202020204" pitchFamily="34" charset="0"/>
              </a:rPr>
              <a:t>a pro nosní a patrové žlázky cestou</a:t>
            </a: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n. </a:t>
            </a:r>
            <a:r>
              <a:rPr lang="cs-CZ" alt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lacrimalis</a:t>
            </a: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400" dirty="0">
                <a:latin typeface="Arial" panose="020B0604020202020204" pitchFamily="34" charset="0"/>
                <a:cs typeface="Arial" panose="020B0604020202020204" pitchFamily="34" charset="0"/>
              </a:rPr>
              <a:t>(větev V./1.)</a:t>
            </a:r>
            <a:endParaRPr lang="cs-CZ" alt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  2) </a:t>
            </a:r>
            <a:r>
              <a:rPr lang="cs-CZ" alt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cestou chorda </a:t>
            </a:r>
            <a:r>
              <a:rPr lang="cs-CZ" altLang="cs-CZ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tympani</a:t>
            </a:r>
            <a:r>
              <a:rPr lang="cs-CZ" alt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400" dirty="0">
                <a:latin typeface="Arial" panose="020B0604020202020204" pitchFamily="34" charset="0"/>
                <a:cs typeface="Arial" panose="020B0604020202020204" pitchFamily="34" charset="0"/>
              </a:rPr>
              <a:t>(větev VII.)</a:t>
            </a: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400" dirty="0">
                <a:latin typeface="Arial" panose="020B0604020202020204" pitchFamily="34" charset="0"/>
                <a:cs typeface="Arial" panose="020B0604020202020204" pitchFamily="34" charset="0"/>
              </a:rPr>
              <a:t>přepojením přes </a:t>
            </a:r>
            <a:r>
              <a:rPr lang="cs-CZ" altLang="cs-CZ" sz="1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ggl</a:t>
            </a:r>
            <a:r>
              <a:rPr lang="cs-CZ" altLang="cs-CZ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altLang="cs-CZ" sz="1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submandibulare</a:t>
            </a:r>
            <a:r>
              <a:rPr lang="cs-CZ" altLang="cs-CZ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400" dirty="0">
                <a:latin typeface="Arial" panose="020B0604020202020204" pitchFamily="34" charset="0"/>
                <a:cs typeface="Arial" panose="020B0604020202020204" pitchFamily="34" charset="0"/>
              </a:rPr>
              <a:t>(cestou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          n. </a:t>
            </a:r>
            <a:r>
              <a:rPr lang="cs-CZ" alt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lingualis</a:t>
            </a:r>
            <a:r>
              <a:rPr lang="cs-CZ" alt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větev V./3.) </a:t>
            </a: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cs-CZ" alt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glandula</a:t>
            </a: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submandibularis</a:t>
            </a: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alt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sublingualis</a:t>
            </a: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cs-CZ" altLang="cs-CZ" sz="1400" dirty="0">
                <a:latin typeface="Arial" panose="020B0604020202020204" pitchFamily="34" charset="0"/>
                <a:cs typeface="Arial" panose="020B0604020202020204" pitchFamily="34" charset="0"/>
              </a:rPr>
              <a:t>drobné žlázky jazyka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 IX. </a:t>
            </a:r>
            <a:r>
              <a:rPr lang="cs-CZ" alt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cs-CZ" altLang="cs-CZ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visceromotorického</a:t>
            </a:r>
            <a:r>
              <a:rPr lang="cs-CZ" alt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 jádra v </a:t>
            </a:r>
            <a:r>
              <a:rPr lang="cs-CZ" altLang="cs-CZ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medulla</a:t>
            </a:r>
            <a:r>
              <a:rPr lang="cs-CZ" alt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oblongata</a:t>
            </a:r>
            <a:r>
              <a:rPr lang="cs-CZ" alt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n. </a:t>
            </a:r>
            <a:r>
              <a:rPr lang="cs-CZ" alt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tympanicus</a:t>
            </a: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200" dirty="0">
                <a:latin typeface="Arial" panose="020B0604020202020204" pitchFamily="34" charset="0"/>
                <a:cs typeface="Arial" panose="020B0604020202020204" pitchFamily="34" charset="0"/>
              </a:rPr>
              <a:t>– n. </a:t>
            </a:r>
            <a:r>
              <a:rPr lang="cs-CZ" altLang="cs-CZ" sz="1200" dirty="0" err="1">
                <a:latin typeface="Arial" panose="020B0604020202020204" pitchFamily="34" charset="0"/>
                <a:cs typeface="Arial" panose="020B0604020202020204" pitchFamily="34" charset="0"/>
              </a:rPr>
              <a:t>petrosus</a:t>
            </a:r>
            <a:r>
              <a:rPr lang="cs-CZ" alt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minor a </a:t>
            </a:r>
            <a:r>
              <a:rPr lang="cs-CZ" altLang="cs-CZ" sz="1400" dirty="0">
                <a:latin typeface="Arial" panose="020B0604020202020204" pitchFamily="34" charset="0"/>
                <a:cs typeface="Arial" panose="020B0604020202020204" pitchFamily="34" charset="0"/>
              </a:rPr>
              <a:t>přepojením</a:t>
            </a: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cs-CZ" altLang="cs-CZ" sz="1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ggl</a:t>
            </a:r>
            <a:r>
              <a:rPr lang="cs-CZ" altLang="cs-CZ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altLang="cs-CZ" sz="1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oticum</a:t>
            </a:r>
            <a:r>
              <a:rPr lang="cs-CZ" altLang="cs-CZ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altLang="cs-CZ" sz="1400" dirty="0">
                <a:latin typeface="Arial" panose="020B0604020202020204" pitchFamily="34" charset="0"/>
                <a:cs typeface="Arial" panose="020B0604020202020204" pitchFamily="34" charset="0"/>
              </a:rPr>
              <a:t>(cestou n. </a:t>
            </a:r>
            <a:r>
              <a:rPr lang="cs-CZ" alt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auriculotemporalis</a:t>
            </a:r>
            <a:r>
              <a:rPr lang="cs-CZ" alt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větev V./3.)</a:t>
            </a: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cs-CZ" alt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glandula</a:t>
            </a: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parotis</a:t>
            </a:r>
            <a:endParaRPr lang="cs-CZ" alt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 X. </a:t>
            </a:r>
            <a:r>
              <a:rPr lang="cs-CZ" alt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cs-CZ" altLang="cs-CZ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visceromotorického</a:t>
            </a:r>
            <a:r>
              <a:rPr lang="cs-CZ" alt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 jádra v </a:t>
            </a:r>
            <a:r>
              <a:rPr lang="cs-CZ" altLang="cs-CZ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medulla</a:t>
            </a:r>
            <a:r>
              <a:rPr lang="cs-CZ" alt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oblongata</a:t>
            </a:r>
            <a:r>
              <a:rPr lang="cs-CZ" alt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altLang="cs-CZ" sz="1400" dirty="0">
                <a:latin typeface="Arial" panose="020B0604020202020204" pitchFamily="34" charset="0"/>
                <a:cs typeface="Arial" panose="020B0604020202020204" pitchFamily="34" charset="0"/>
              </a:rPr>
              <a:t>přepojení</a:t>
            </a: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v gangliích </a:t>
            </a:r>
            <a:r>
              <a:rPr lang="cs-CZ" altLang="cs-CZ" sz="1400" dirty="0">
                <a:latin typeface="Arial" panose="020B0604020202020204" pitchFamily="34" charset="0"/>
                <a:cs typeface="Arial" panose="020B0604020202020204" pitchFamily="34" charset="0"/>
              </a:rPr>
              <a:t>uložených </a:t>
            </a:r>
            <a:r>
              <a:rPr lang="cs-CZ" altLang="cs-CZ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stěně orgánů </a:t>
            </a:r>
            <a:r>
              <a:rPr lang="cs-CZ" altLang="cs-CZ" sz="1200" dirty="0">
                <a:latin typeface="Arial" panose="020B0604020202020204" pitchFamily="34" charset="0"/>
                <a:cs typeface="Arial" panose="020B0604020202020204" pitchFamily="34" charset="0"/>
              </a:rPr>
              <a:t>nebo v </a:t>
            </a:r>
            <a:r>
              <a:rPr lang="cs-CZ" altLang="cs-CZ" sz="1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prevertebrálních</a:t>
            </a:r>
            <a:r>
              <a:rPr lang="cs-CZ" alt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gangliích </a:t>
            </a:r>
            <a:r>
              <a:rPr lang="cs-CZ" altLang="cs-CZ" sz="1400" dirty="0">
                <a:latin typeface="Arial" panose="020B0604020202020204" pitchFamily="34" charset="0"/>
                <a:cs typeface="Arial" panose="020B0604020202020204" pitchFamily="34" charset="0"/>
              </a:rPr>
              <a:t>(až po </a:t>
            </a:r>
            <a:r>
              <a:rPr lang="cs-CZ" alt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flexura</a:t>
            </a:r>
            <a:r>
              <a:rPr lang="cs-CZ" alt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colli</a:t>
            </a:r>
            <a:r>
              <a:rPr lang="cs-CZ" alt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sin. na trávicím traktu, podél cév až do malé pánve u žen, u mužů do skrota)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79" name="TextovéPole 2">
            <a:extLst>
              <a:ext uri="{FF2B5EF4-FFF2-40B4-BE49-F238E27FC236}">
                <a16:creationId xmlns:a16="http://schemas.microsoft.com/office/drawing/2014/main" id="{44DB3564-81FD-BEF9-B54F-4BF47CC8A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550" y="115889"/>
            <a:ext cx="62989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4000" b="1" dirty="0">
                <a:solidFill>
                  <a:schemeClr val="tx2">
                    <a:lumMod val="75000"/>
                  </a:schemeClr>
                </a:solidFill>
              </a:rPr>
              <a:t>Kraniální část parasympatiku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ovéPole 8">
            <a:extLst>
              <a:ext uri="{FF2B5EF4-FFF2-40B4-BE49-F238E27FC236}">
                <a16:creationId xmlns:a16="http://schemas.microsoft.com/office/drawing/2014/main" id="{2444D31E-9718-DECF-2915-D92A0F3C2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7663" y="549275"/>
            <a:ext cx="28003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1 </a:t>
            </a:r>
            <a:r>
              <a:rPr lang="cs-CZ" altLang="cs-CZ" sz="1800" b="1"/>
              <a:t>ggl. ciliare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200"/>
              <a:t>přepojení visceromotorických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200"/>
              <a:t>=parasympatických vláken z CN III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200"/>
              <a:t>Inervace m. ciliaris a m. sphincter pupillae</a:t>
            </a:r>
          </a:p>
        </p:txBody>
      </p:sp>
      <p:sp>
        <p:nvSpPr>
          <p:cNvPr id="26627" name="TextovéPole 9">
            <a:extLst>
              <a:ext uri="{FF2B5EF4-FFF2-40B4-BE49-F238E27FC236}">
                <a16:creationId xmlns:a16="http://schemas.microsoft.com/office/drawing/2014/main" id="{3EB0231A-3750-377A-AF93-E76D0689A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2914" y="2205039"/>
            <a:ext cx="24542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2 </a:t>
            </a:r>
            <a:r>
              <a:rPr lang="cs-CZ" altLang="cs-CZ" sz="1800" b="1"/>
              <a:t>ggl. pterygopalatinum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200"/>
              <a:t>přepojení visceromotorických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200"/>
              <a:t>=parasympatických vláken z CN VII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200"/>
              <a:t>Inervace slzní a nosních žlázek</a:t>
            </a:r>
          </a:p>
        </p:txBody>
      </p:sp>
      <p:sp>
        <p:nvSpPr>
          <p:cNvPr id="26628" name="TextovéPole 10">
            <a:extLst>
              <a:ext uri="{FF2B5EF4-FFF2-40B4-BE49-F238E27FC236}">
                <a16:creationId xmlns:a16="http://schemas.microsoft.com/office/drawing/2014/main" id="{8B27B539-540F-C33C-78F0-337CC5991D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7538" y="3573463"/>
            <a:ext cx="2324100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/>
              <a:t>3 ggl. submandibulare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200"/>
              <a:t>přepojení visceromotorických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200"/>
              <a:t>=parasympatických vláken z CN VII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200"/>
              <a:t>Inervace gl. sublingualis,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200"/>
              <a:t>submandibularis a drobné žlázky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200"/>
              <a:t>v dutině ústní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b="1"/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b="1"/>
          </a:p>
        </p:txBody>
      </p:sp>
      <p:sp>
        <p:nvSpPr>
          <p:cNvPr id="26629" name="TextovéPole 11">
            <a:extLst>
              <a:ext uri="{FF2B5EF4-FFF2-40B4-BE49-F238E27FC236}">
                <a16:creationId xmlns:a16="http://schemas.microsoft.com/office/drawing/2014/main" id="{43BBB03E-2CFB-83FE-A986-4884065BFA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8650" y="5157788"/>
            <a:ext cx="22812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4 </a:t>
            </a:r>
            <a:r>
              <a:rPr lang="cs-CZ" altLang="cs-CZ" sz="1800" b="1"/>
              <a:t>ggl. oticum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200"/>
              <a:t>přepojení visceromotorických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200"/>
              <a:t>=parasympatických vláken z CN IX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200"/>
              <a:t>Inervace gl. parotis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b="1"/>
          </a:p>
        </p:txBody>
      </p:sp>
      <p:pic>
        <p:nvPicPr>
          <p:cNvPr id="26630" name="Obrázek 10">
            <a:extLst>
              <a:ext uri="{FF2B5EF4-FFF2-40B4-BE49-F238E27FC236}">
                <a16:creationId xmlns:a16="http://schemas.microsoft.com/office/drawing/2014/main" id="{13BBFAB6-AACF-E81E-8C2E-4F4ACB54A8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260350"/>
            <a:ext cx="5148262" cy="655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8C8641B4-73DD-F2BE-E561-60F4966CAEF8}"/>
              </a:ext>
            </a:extLst>
          </p:cNvPr>
          <p:cNvCxnSpPr/>
          <p:nvPr/>
        </p:nvCxnSpPr>
        <p:spPr>
          <a:xfrm flipV="1">
            <a:off x="5016501" y="765176"/>
            <a:ext cx="3014663" cy="792163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7A4F9920-F2B7-F246-CD10-1DCF8168E4E1}"/>
              </a:ext>
            </a:extLst>
          </p:cNvPr>
          <p:cNvCxnSpPr/>
          <p:nvPr/>
        </p:nvCxnSpPr>
        <p:spPr>
          <a:xfrm>
            <a:off x="4511675" y="2349500"/>
            <a:ext cx="3551238" cy="71438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D24EFEFD-4440-B297-7EC9-550B0648F3EC}"/>
              </a:ext>
            </a:extLst>
          </p:cNvPr>
          <p:cNvCxnSpPr/>
          <p:nvPr/>
        </p:nvCxnSpPr>
        <p:spPr>
          <a:xfrm flipV="1">
            <a:off x="4511676" y="3795713"/>
            <a:ext cx="3725863" cy="64135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5AD1397E-65F4-85D4-A86E-742EFBCDED63}"/>
              </a:ext>
            </a:extLst>
          </p:cNvPr>
          <p:cNvCxnSpPr/>
          <p:nvPr/>
        </p:nvCxnSpPr>
        <p:spPr>
          <a:xfrm>
            <a:off x="3800475" y="2492376"/>
            <a:ext cx="4527550" cy="2881313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6B91A3-616A-CABF-21ED-991D46C8F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Pars</a:t>
            </a:r>
            <a:r>
              <a:rPr lang="cs-CZ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sacralis</a:t>
            </a:r>
            <a:r>
              <a:rPr lang="cs-CZ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parasympatiku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7651" name="Zástupný symbol pro obsah 2">
            <a:extLst>
              <a:ext uri="{FF2B5EF4-FFF2-40B4-BE49-F238E27FC236}">
                <a16:creationId xmlns:a16="http://schemas.microsoft.com/office/drawing/2014/main" id="{70C7D49C-3E65-8CE3-0DE2-8FBE72588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546" y="1268414"/>
            <a:ext cx="9934144" cy="4389437"/>
          </a:xfrm>
        </p:spPr>
        <p:txBody>
          <a:bodyPr/>
          <a:lstStyle/>
          <a:p>
            <a:pPr marL="72000" indent="0">
              <a:buNone/>
            </a:pPr>
            <a:r>
              <a:rPr lang="cs-CZ" altLang="cs-CZ" dirty="0"/>
              <a:t>z </a:t>
            </a:r>
            <a:r>
              <a:rPr lang="cs-CZ" altLang="cs-CZ" dirty="0" err="1"/>
              <a:t>visceromotorického</a:t>
            </a:r>
            <a:r>
              <a:rPr lang="cs-CZ" altLang="cs-CZ" dirty="0"/>
              <a:t> jádra (</a:t>
            </a:r>
            <a:r>
              <a:rPr lang="cs-CZ" altLang="cs-CZ" dirty="0" err="1"/>
              <a:t>ncl</a:t>
            </a:r>
            <a:r>
              <a:rPr lang="cs-CZ" altLang="cs-CZ" dirty="0"/>
              <a:t>. </a:t>
            </a:r>
            <a:r>
              <a:rPr lang="cs-CZ" altLang="cs-CZ" dirty="0" err="1"/>
              <a:t>intermediolateralis</a:t>
            </a:r>
            <a:r>
              <a:rPr lang="cs-CZ" altLang="cs-CZ" dirty="0"/>
              <a:t>) sakrální míchy </a:t>
            </a:r>
            <a:r>
              <a:rPr lang="cs-CZ" altLang="cs-CZ" b="1" dirty="0">
                <a:solidFill>
                  <a:srgbClr val="00B050"/>
                </a:solidFill>
              </a:rPr>
              <a:t>S2 – S4</a:t>
            </a:r>
          </a:p>
          <a:p>
            <a:pPr marL="72000" indent="0">
              <a:buNone/>
            </a:pPr>
            <a:r>
              <a:rPr lang="cs-CZ" altLang="cs-CZ" dirty="0"/>
              <a:t>vysílá </a:t>
            </a:r>
            <a:r>
              <a:rPr lang="cs-CZ" altLang="cs-CZ" dirty="0" err="1"/>
              <a:t>pregangliová</a:t>
            </a:r>
            <a:r>
              <a:rPr lang="cs-CZ" altLang="cs-CZ" dirty="0"/>
              <a:t> vlákna – </a:t>
            </a:r>
            <a:r>
              <a:rPr lang="cs-CZ" altLang="cs-CZ" b="1" dirty="0" err="1">
                <a:solidFill>
                  <a:srgbClr val="00B050"/>
                </a:solidFill>
              </a:rPr>
              <a:t>nn</a:t>
            </a:r>
            <a:r>
              <a:rPr lang="cs-CZ" altLang="cs-CZ" b="1" dirty="0">
                <a:solidFill>
                  <a:srgbClr val="00B050"/>
                </a:solidFill>
              </a:rPr>
              <a:t>. </a:t>
            </a:r>
            <a:r>
              <a:rPr lang="cs-CZ" altLang="cs-CZ" b="1" dirty="0" err="1">
                <a:solidFill>
                  <a:srgbClr val="00B050"/>
                </a:solidFill>
              </a:rPr>
              <a:t>splanchnici</a:t>
            </a:r>
            <a:r>
              <a:rPr lang="cs-CZ" altLang="cs-CZ" b="1" dirty="0">
                <a:solidFill>
                  <a:srgbClr val="00B050"/>
                </a:solidFill>
              </a:rPr>
              <a:t> </a:t>
            </a:r>
            <a:r>
              <a:rPr lang="cs-CZ" altLang="cs-CZ" b="1" dirty="0" err="1">
                <a:solidFill>
                  <a:srgbClr val="00B050"/>
                </a:solidFill>
              </a:rPr>
              <a:t>pelvici</a:t>
            </a:r>
            <a:endParaRPr lang="cs-CZ" altLang="cs-CZ" b="1" dirty="0">
              <a:solidFill>
                <a:srgbClr val="00B050"/>
              </a:solidFill>
            </a:endParaRPr>
          </a:p>
          <a:p>
            <a:pPr marL="72000" indent="0">
              <a:buNone/>
            </a:pPr>
            <a:r>
              <a:rPr lang="cs-CZ" altLang="cs-CZ" dirty="0"/>
              <a:t>vstupují do plexus </a:t>
            </a:r>
            <a:r>
              <a:rPr lang="cs-CZ" altLang="cs-CZ" dirty="0" err="1"/>
              <a:t>hypogastricus</a:t>
            </a:r>
            <a:r>
              <a:rPr lang="cs-CZ" altLang="cs-CZ" dirty="0"/>
              <a:t> </a:t>
            </a:r>
            <a:r>
              <a:rPr lang="cs-CZ" altLang="cs-CZ" dirty="0" err="1"/>
              <a:t>inferior</a:t>
            </a:r>
            <a:r>
              <a:rPr lang="cs-CZ" altLang="cs-CZ" dirty="0"/>
              <a:t> (smíšený, jsou zde i větve sympatiku, část vláken jde i do plexus </a:t>
            </a:r>
            <a:r>
              <a:rPr lang="cs-CZ" altLang="cs-CZ" dirty="0" err="1"/>
              <a:t>hypogastricus</a:t>
            </a:r>
            <a:r>
              <a:rPr lang="cs-CZ" altLang="cs-CZ" dirty="0"/>
              <a:t> superior) </a:t>
            </a:r>
          </a:p>
          <a:p>
            <a:pPr marL="324000" lvl="1" indent="0">
              <a:buNone/>
            </a:pPr>
            <a:r>
              <a:rPr lang="cs-CZ" altLang="cs-C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plexus </a:t>
            </a:r>
            <a:r>
              <a:rPr lang="cs-CZ" altLang="cs-CZ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rectalis</a:t>
            </a:r>
            <a:r>
              <a:rPr lang="cs-CZ" altLang="cs-C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324000" lvl="1" indent="0">
              <a:buNone/>
            </a:pPr>
            <a:r>
              <a:rPr lang="cs-CZ" altLang="cs-C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plexus </a:t>
            </a:r>
            <a:r>
              <a:rPr lang="cs-CZ" altLang="cs-CZ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prostaticus</a:t>
            </a:r>
            <a:r>
              <a:rPr lang="cs-CZ" altLang="cs-C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324000" lvl="1" indent="0">
              <a:buNone/>
            </a:pPr>
            <a:r>
              <a:rPr lang="cs-CZ" altLang="cs-C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plexus </a:t>
            </a:r>
            <a:r>
              <a:rPr lang="cs-CZ" altLang="cs-CZ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vesicalis</a:t>
            </a:r>
            <a:r>
              <a:rPr lang="cs-CZ" altLang="cs-C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cs-CZ" altLang="cs-CZ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uterovaginalis</a:t>
            </a:r>
            <a:r>
              <a:rPr lang="cs-CZ" altLang="cs-C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324000" lvl="1" indent="0">
              <a:buNone/>
            </a:pPr>
            <a:r>
              <a:rPr lang="cs-CZ" altLang="cs-C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větve pro </a:t>
            </a:r>
            <a:r>
              <a:rPr lang="cs-CZ" altLang="cs-CZ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colon</a:t>
            </a:r>
            <a:r>
              <a:rPr lang="cs-CZ" altLang="cs-C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descendens</a:t>
            </a:r>
            <a:r>
              <a:rPr lang="cs-CZ" altLang="cs-C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+ </a:t>
            </a:r>
            <a:r>
              <a:rPr lang="cs-CZ" altLang="cs-CZ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sigmoideum</a:t>
            </a:r>
            <a:endParaRPr lang="cs-CZ" altLang="cs-CZ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72000" indent="0">
              <a:buNone/>
            </a:pPr>
            <a:r>
              <a:rPr lang="cs-CZ" alt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v pleteních jsou drobná </a:t>
            </a:r>
            <a:r>
              <a:rPr lang="cs-CZ" altLang="cs-CZ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ganglia </a:t>
            </a:r>
            <a:r>
              <a:rPr lang="cs-CZ" altLang="cs-CZ" b="1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pelvina</a:t>
            </a:r>
            <a:r>
              <a:rPr lang="cs-CZ" altLang="cs-CZ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  <p:pic>
        <p:nvPicPr>
          <p:cNvPr id="27652" name="Picture 2">
            <a:extLst>
              <a:ext uri="{FF2B5EF4-FFF2-40B4-BE49-F238E27FC236}">
                <a16:creationId xmlns:a16="http://schemas.microsoft.com/office/drawing/2014/main" id="{B2F262C6-8590-2EDB-745E-572FBE398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35"/>
          <a:stretch>
            <a:fillRect/>
          </a:stretch>
        </p:blipFill>
        <p:spPr bwMode="auto">
          <a:xfrm>
            <a:off x="9917113" y="3429000"/>
            <a:ext cx="2274887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2">
            <a:extLst>
              <a:ext uri="{FF2B5EF4-FFF2-40B4-BE49-F238E27FC236}">
                <a16:creationId xmlns:a16="http://schemas.microsoft.com/office/drawing/2014/main" id="{AA4672CE-6F7B-0280-1725-A50585544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2751138"/>
            <a:ext cx="2184400" cy="409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Zástupný symbol pro obsah 4">
            <a:extLst>
              <a:ext uri="{FF2B5EF4-FFF2-40B4-BE49-F238E27FC236}">
                <a16:creationId xmlns:a16="http://schemas.microsoft.com/office/drawing/2014/main" id="{A4C3F6A9-5B67-7B5C-F4D9-18FC312DBDB0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1989138"/>
            <a:ext cx="3752850" cy="471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Obrázek 3">
            <a:extLst>
              <a:ext uri="{FF2B5EF4-FFF2-40B4-BE49-F238E27FC236}">
                <a16:creationId xmlns:a16="http://schemas.microsoft.com/office/drawing/2014/main" id="{E0EBF660-DDB3-BCCD-459B-F05C45D507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488" y="3644900"/>
            <a:ext cx="26543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6A63E254-BAA6-13C1-BA84-8A8480FD9DC3}"/>
              </a:ext>
            </a:extLst>
          </p:cNvPr>
          <p:cNvSpPr/>
          <p:nvPr/>
        </p:nvSpPr>
        <p:spPr>
          <a:xfrm>
            <a:off x="1876426" y="539750"/>
            <a:ext cx="8569325" cy="947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4000" b="1" dirty="0">
                <a:solidFill>
                  <a:srgbClr val="C00000"/>
                </a:solidFill>
              </a:rPr>
              <a:t>Viscerální bolest</a:t>
            </a:r>
          </a:p>
          <a:p>
            <a:pPr algn="ctr" eaLnBrk="1" hangingPunct="1">
              <a:defRPr/>
            </a:pPr>
            <a:r>
              <a:rPr lang="cs-CZ" sz="1600" dirty="0">
                <a:solidFill>
                  <a:schemeClr val="tx1"/>
                </a:solidFill>
              </a:rPr>
              <a:t>impulsy jsou vedeny od receptorů </a:t>
            </a:r>
            <a:r>
              <a:rPr lang="cs-CZ" sz="1600" dirty="0">
                <a:solidFill>
                  <a:srgbClr val="0070C0"/>
                </a:solidFill>
              </a:rPr>
              <a:t>periferním raménkem </a:t>
            </a:r>
            <a:r>
              <a:rPr lang="cs-CZ" sz="1600" dirty="0">
                <a:solidFill>
                  <a:schemeClr val="tx1"/>
                </a:solidFill>
              </a:rPr>
              <a:t>(ty běží </a:t>
            </a:r>
            <a:r>
              <a:rPr lang="cs-CZ" sz="1600" u="sng" dirty="0">
                <a:solidFill>
                  <a:schemeClr val="tx1"/>
                </a:solidFill>
              </a:rPr>
              <a:t>podél větví autonomního nervstva</a:t>
            </a:r>
            <a:r>
              <a:rPr lang="cs-CZ" sz="1600" dirty="0">
                <a:solidFill>
                  <a:schemeClr val="tx1"/>
                </a:solidFill>
              </a:rPr>
              <a:t>) k tělu příslušné </a:t>
            </a:r>
            <a:r>
              <a:rPr lang="cs-CZ" sz="1600" dirty="0" err="1">
                <a:solidFill>
                  <a:srgbClr val="0070C0"/>
                </a:solidFill>
              </a:rPr>
              <a:t>pseudounipolární</a:t>
            </a:r>
            <a:r>
              <a:rPr lang="cs-CZ" sz="1600" dirty="0">
                <a:solidFill>
                  <a:srgbClr val="0070C0"/>
                </a:solidFill>
              </a:rPr>
              <a:t> buňky v </a:t>
            </a:r>
            <a:r>
              <a:rPr lang="cs-CZ" sz="1600" dirty="0" err="1">
                <a:solidFill>
                  <a:srgbClr val="0070C0"/>
                </a:solidFill>
              </a:rPr>
              <a:t>ggl</a:t>
            </a:r>
            <a:r>
              <a:rPr lang="cs-CZ" sz="1600" dirty="0">
                <a:solidFill>
                  <a:srgbClr val="0070C0"/>
                </a:solidFill>
              </a:rPr>
              <a:t>. </a:t>
            </a:r>
            <a:r>
              <a:rPr lang="cs-CZ" sz="1600" dirty="0" err="1">
                <a:solidFill>
                  <a:srgbClr val="0070C0"/>
                </a:solidFill>
              </a:rPr>
              <a:t>spinale</a:t>
            </a:r>
            <a:r>
              <a:rPr lang="cs-CZ" sz="1600" dirty="0">
                <a:solidFill>
                  <a:srgbClr val="0070C0"/>
                </a:solidFill>
              </a:rPr>
              <a:t> </a:t>
            </a:r>
            <a:r>
              <a:rPr lang="cs-CZ" sz="1600" dirty="0">
                <a:solidFill>
                  <a:schemeClr val="tx1"/>
                </a:solidFill>
              </a:rPr>
              <a:t>(nebo v </a:t>
            </a:r>
            <a:r>
              <a:rPr lang="cs-CZ" sz="1600" dirty="0">
                <a:solidFill>
                  <a:srgbClr val="0070C0"/>
                </a:solidFill>
              </a:rPr>
              <a:t>senzitivním </a:t>
            </a:r>
            <a:r>
              <a:rPr lang="cs-CZ" sz="1600" dirty="0" err="1">
                <a:solidFill>
                  <a:srgbClr val="0070C0"/>
                </a:solidFill>
              </a:rPr>
              <a:t>ggl</a:t>
            </a:r>
            <a:r>
              <a:rPr lang="cs-CZ" sz="1600" dirty="0">
                <a:solidFill>
                  <a:srgbClr val="0070C0"/>
                </a:solidFill>
              </a:rPr>
              <a:t>. u hlavových nervů</a:t>
            </a:r>
            <a:r>
              <a:rPr lang="cs-CZ" sz="1600" dirty="0">
                <a:solidFill>
                  <a:schemeClr val="tx1"/>
                </a:solidFill>
              </a:rPr>
              <a:t>), centrální raménko se přepojuje na příslušných jádrech míchy </a:t>
            </a:r>
            <a:r>
              <a:rPr lang="cs-CZ" sz="1200" dirty="0">
                <a:solidFill>
                  <a:schemeClr val="tx1"/>
                </a:solidFill>
              </a:rPr>
              <a:t>(</a:t>
            </a:r>
            <a:r>
              <a:rPr lang="cs-CZ" sz="1200" dirty="0" err="1">
                <a:solidFill>
                  <a:srgbClr val="0070C0"/>
                </a:solidFill>
              </a:rPr>
              <a:t>ncll</a:t>
            </a:r>
            <a:r>
              <a:rPr lang="cs-CZ" sz="1200" dirty="0">
                <a:solidFill>
                  <a:srgbClr val="0070C0"/>
                </a:solidFill>
              </a:rPr>
              <a:t>. </a:t>
            </a:r>
            <a:r>
              <a:rPr lang="cs-CZ" sz="1200" dirty="0" err="1">
                <a:solidFill>
                  <a:srgbClr val="0070C0"/>
                </a:solidFill>
              </a:rPr>
              <a:t>intermediomediales</a:t>
            </a:r>
            <a:r>
              <a:rPr lang="cs-CZ" sz="1200" dirty="0">
                <a:solidFill>
                  <a:schemeClr val="tx1"/>
                </a:solidFill>
              </a:rPr>
              <a:t>) </a:t>
            </a:r>
            <a:r>
              <a:rPr lang="cs-CZ" sz="1600" dirty="0">
                <a:solidFill>
                  <a:schemeClr val="tx1"/>
                </a:solidFill>
              </a:rPr>
              <a:t>nebo  IX. a X. hlavového nervu </a:t>
            </a:r>
            <a:r>
              <a:rPr lang="cs-CZ" sz="1200" dirty="0">
                <a:solidFill>
                  <a:schemeClr val="tx1"/>
                </a:solidFill>
              </a:rPr>
              <a:t>(</a:t>
            </a:r>
            <a:r>
              <a:rPr lang="cs-CZ" sz="1200" dirty="0" err="1">
                <a:solidFill>
                  <a:srgbClr val="0070C0"/>
                </a:solidFill>
              </a:rPr>
              <a:t>ncl</a:t>
            </a:r>
            <a:r>
              <a:rPr lang="cs-CZ" sz="1200" dirty="0">
                <a:solidFill>
                  <a:srgbClr val="0070C0"/>
                </a:solidFill>
              </a:rPr>
              <a:t>. </a:t>
            </a:r>
            <a:r>
              <a:rPr lang="cs-CZ" sz="1200" dirty="0" err="1">
                <a:solidFill>
                  <a:srgbClr val="0070C0"/>
                </a:solidFill>
              </a:rPr>
              <a:t>solitarius</a:t>
            </a:r>
            <a:r>
              <a:rPr lang="cs-CZ" sz="1200" dirty="0">
                <a:solidFill>
                  <a:schemeClr val="tx1"/>
                </a:solidFill>
              </a:rPr>
              <a:t>), </a:t>
            </a:r>
            <a:r>
              <a:rPr lang="cs-CZ" sz="1600" dirty="0">
                <a:solidFill>
                  <a:schemeClr val="tx1"/>
                </a:solidFill>
              </a:rPr>
              <a:t>do FR, pak do thalamu – po přepojení do kůry - neostře ohraničená lokalizace bolesti </a:t>
            </a:r>
          </a:p>
        </p:txBody>
      </p:sp>
      <p:pic>
        <p:nvPicPr>
          <p:cNvPr id="29701" name="Picture 4" descr="sejmout0068">
            <a:extLst>
              <a:ext uri="{FF2B5EF4-FFF2-40B4-BE49-F238E27FC236}">
                <a16:creationId xmlns:a16="http://schemas.microsoft.com/office/drawing/2014/main" id="{3B5E0A92-C7FA-636B-77C4-DACB65434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2"/>
          <a:stretch>
            <a:fillRect/>
          </a:stretch>
        </p:blipFill>
        <p:spPr bwMode="auto">
          <a:xfrm>
            <a:off x="8221663" y="2114838"/>
            <a:ext cx="21653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>
            <a:extLst>
              <a:ext uri="{FF2B5EF4-FFF2-40B4-BE49-F238E27FC236}">
                <a16:creationId xmlns:a16="http://schemas.microsoft.com/office/drawing/2014/main" id="{58625F81-123C-6BAF-DAD2-F9CA4DBAF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algn="r"/>
            <a:r>
              <a:rPr lang="cs-CZ" altLang="cs-CZ" b="1"/>
              <a:t>Sympatikus		Parasympatikus</a:t>
            </a:r>
            <a:br>
              <a:rPr lang="cs-CZ" altLang="cs-CZ" b="1"/>
            </a:br>
            <a:r>
              <a:rPr lang="cs-CZ" altLang="cs-CZ" sz="1800">
                <a:solidFill>
                  <a:srgbClr val="339933"/>
                </a:solidFill>
              </a:rPr>
              <a:t>kraniosakrální </a:t>
            </a:r>
            <a:r>
              <a:rPr lang="cs-CZ" altLang="cs-CZ" sz="1800"/>
              <a:t>systém</a:t>
            </a:r>
            <a:endParaRPr lang="cs-CZ" altLang="cs-CZ" sz="1800">
              <a:solidFill>
                <a:srgbClr val="FFFF00"/>
              </a:solidFill>
            </a:endParaRP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32371AB3-BDF3-6D58-7EE4-035299DE488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52600" y="1052513"/>
          <a:ext cx="8686800" cy="7534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88911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</a:rPr>
                        <a:t>neuron=</a:t>
                      </a:r>
                      <a:r>
                        <a:rPr lang="cs-CZ" sz="1800" dirty="0" err="1">
                          <a:solidFill>
                            <a:schemeClr val="tx1"/>
                          </a:solidFill>
                        </a:rPr>
                        <a:t>visceromotorická</a:t>
                      </a:r>
                      <a:r>
                        <a:rPr lang="cs-CZ" sz="1800" dirty="0">
                          <a:solidFill>
                            <a:schemeClr val="tx1"/>
                          </a:solidFill>
                        </a:rPr>
                        <a:t> jádra</a:t>
                      </a:r>
                    </a:p>
                    <a:p>
                      <a:pPr marL="0" indent="0">
                        <a:buNone/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</a:rPr>
                        <a:t> v hrudní a lumbální části páteřní míchy 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cs-CZ" sz="1200" dirty="0" err="1">
                          <a:solidFill>
                            <a:schemeClr val="tx1"/>
                          </a:solidFill>
                        </a:rPr>
                        <a:t>ncl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cs-CZ" sz="1200" dirty="0" err="1">
                          <a:solidFill>
                            <a:schemeClr val="tx1"/>
                          </a:solidFill>
                        </a:rPr>
                        <a:t>intermediolateralis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T="45727" marB="45727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</a:rPr>
                        <a:t>neuron=</a:t>
                      </a:r>
                      <a:r>
                        <a:rPr lang="cs-CZ" sz="1800" dirty="0" err="1">
                          <a:solidFill>
                            <a:schemeClr val="tx1"/>
                          </a:solidFill>
                        </a:rPr>
                        <a:t>visceromotorická</a:t>
                      </a:r>
                      <a:r>
                        <a:rPr lang="cs-CZ" sz="1800" baseline="0" dirty="0">
                          <a:solidFill>
                            <a:schemeClr val="tx1"/>
                          </a:solidFill>
                        </a:rPr>
                        <a:t> jádra 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cs-CZ" sz="1800" baseline="0" dirty="0">
                          <a:solidFill>
                            <a:schemeClr val="tx1"/>
                          </a:solidFill>
                        </a:rPr>
                        <a:t>u CN III., VII., IX., X. v mozkovém kmeni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800" dirty="0" err="1">
                          <a:solidFill>
                            <a:schemeClr val="tx1"/>
                          </a:solidFill>
                        </a:rPr>
                        <a:t>visceromotorická</a:t>
                      </a:r>
                      <a:r>
                        <a:rPr lang="cs-CZ" sz="1800" dirty="0">
                          <a:solidFill>
                            <a:schemeClr val="tx1"/>
                          </a:solidFill>
                        </a:rPr>
                        <a:t> jádra v sakrální části páteřní míchy 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cs-CZ" sz="1200" dirty="0" err="1">
                          <a:solidFill>
                            <a:schemeClr val="tx1"/>
                          </a:solidFill>
                        </a:rPr>
                        <a:t>ncl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cs-CZ" sz="1200" dirty="0" err="1">
                          <a:solidFill>
                            <a:schemeClr val="tx1"/>
                          </a:solidFill>
                        </a:rPr>
                        <a:t>intermediolateralis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cs-CZ" sz="18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T="45727" marB="45727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7639">
                <a:tc>
                  <a:txBody>
                    <a:bodyPr/>
                    <a:lstStyle/>
                    <a:p>
                      <a:r>
                        <a:rPr lang="cs-CZ" sz="1800" dirty="0"/>
                        <a:t>Přepojení v </a:t>
                      </a:r>
                      <a:r>
                        <a:rPr lang="cs-CZ" sz="1800" b="1" dirty="0">
                          <a:solidFill>
                            <a:srgbClr val="00FF00"/>
                          </a:solidFill>
                        </a:rPr>
                        <a:t>gangliích </a:t>
                      </a:r>
                      <a:r>
                        <a:rPr lang="cs-CZ" sz="1800" b="1" dirty="0" err="1">
                          <a:solidFill>
                            <a:srgbClr val="00FF00"/>
                          </a:solidFill>
                        </a:rPr>
                        <a:t>trunci</a:t>
                      </a:r>
                      <a:r>
                        <a:rPr lang="cs-CZ" sz="1800" b="1" dirty="0">
                          <a:solidFill>
                            <a:srgbClr val="00FF00"/>
                          </a:solidFill>
                        </a:rPr>
                        <a:t> </a:t>
                      </a:r>
                      <a:r>
                        <a:rPr lang="cs-CZ" sz="1800" b="1" dirty="0" err="1">
                          <a:solidFill>
                            <a:srgbClr val="00FF00"/>
                          </a:solidFill>
                        </a:rPr>
                        <a:t>sympathici</a:t>
                      </a:r>
                      <a:r>
                        <a:rPr lang="cs-CZ" sz="1800" b="1" dirty="0">
                          <a:solidFill>
                            <a:srgbClr val="00FF00"/>
                          </a:solidFill>
                        </a:rPr>
                        <a:t> </a:t>
                      </a:r>
                      <a:r>
                        <a:rPr lang="cs-CZ" sz="1800" dirty="0"/>
                        <a:t>(ganglia </a:t>
                      </a:r>
                      <a:r>
                        <a:rPr lang="cs-CZ" sz="1800" b="1" dirty="0" err="1">
                          <a:solidFill>
                            <a:srgbClr val="00FF00"/>
                          </a:solidFill>
                        </a:rPr>
                        <a:t>para</a:t>
                      </a:r>
                      <a:r>
                        <a:rPr lang="cs-CZ" sz="1800" dirty="0" err="1"/>
                        <a:t>vertebrální</a:t>
                      </a:r>
                      <a:r>
                        <a:rPr lang="cs-CZ" sz="1800" dirty="0"/>
                        <a:t>) nebo v gangliích </a:t>
                      </a:r>
                      <a:r>
                        <a:rPr lang="cs-CZ" sz="1800" b="1" u="sng" dirty="0" err="1">
                          <a:solidFill>
                            <a:schemeClr val="tx1"/>
                          </a:solidFill>
                        </a:rPr>
                        <a:t>pre</a:t>
                      </a:r>
                      <a:r>
                        <a:rPr lang="cs-CZ" sz="1800" dirty="0" err="1"/>
                        <a:t>vertebrálních</a:t>
                      </a:r>
                      <a:r>
                        <a:rPr lang="cs-CZ" sz="1800" dirty="0"/>
                        <a:t> pletení</a:t>
                      </a:r>
                    </a:p>
                  </a:txBody>
                  <a:tcPr marT="45727" marB="45727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Přepojení v parasympatických gangliích:</a:t>
                      </a:r>
                    </a:p>
                    <a:p>
                      <a:r>
                        <a:rPr lang="cs-CZ" sz="1800" dirty="0"/>
                        <a:t>Ad 1. </a:t>
                      </a:r>
                      <a:r>
                        <a:rPr lang="cs-CZ" sz="1800" b="1" dirty="0" err="1">
                          <a:solidFill>
                            <a:srgbClr val="00B050"/>
                          </a:solidFill>
                        </a:rPr>
                        <a:t>ggl</a:t>
                      </a:r>
                      <a:r>
                        <a:rPr lang="cs-CZ" sz="1800" b="1" dirty="0">
                          <a:solidFill>
                            <a:srgbClr val="00B050"/>
                          </a:solidFill>
                        </a:rPr>
                        <a:t>. </a:t>
                      </a:r>
                      <a:r>
                        <a:rPr lang="cs-CZ" sz="1800" b="1" dirty="0" err="1">
                          <a:solidFill>
                            <a:srgbClr val="00B050"/>
                          </a:solidFill>
                        </a:rPr>
                        <a:t>ciliare</a:t>
                      </a:r>
                      <a:r>
                        <a:rPr lang="cs-CZ" sz="1800" b="1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cs-CZ" sz="1800" dirty="0"/>
                        <a:t>(CN III), </a:t>
                      </a:r>
                      <a:r>
                        <a:rPr lang="cs-CZ" sz="1800" b="1" dirty="0" err="1">
                          <a:solidFill>
                            <a:srgbClr val="00B050"/>
                          </a:solidFill>
                        </a:rPr>
                        <a:t>ggl</a:t>
                      </a:r>
                      <a:r>
                        <a:rPr lang="cs-CZ" sz="1800" b="1" dirty="0">
                          <a:solidFill>
                            <a:srgbClr val="00B050"/>
                          </a:solidFill>
                        </a:rPr>
                        <a:t>. </a:t>
                      </a:r>
                      <a:r>
                        <a:rPr lang="cs-CZ" sz="1800" b="1" dirty="0" err="1">
                          <a:solidFill>
                            <a:srgbClr val="00B050"/>
                          </a:solidFill>
                        </a:rPr>
                        <a:t>pterygopalatinum</a:t>
                      </a:r>
                      <a:r>
                        <a:rPr lang="cs-CZ" sz="1800" b="1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cs-CZ" sz="1800" dirty="0"/>
                        <a:t>a </a:t>
                      </a:r>
                      <a:r>
                        <a:rPr lang="cs-CZ" sz="1800" b="1" dirty="0" err="1">
                          <a:solidFill>
                            <a:srgbClr val="00B050"/>
                          </a:solidFill>
                        </a:rPr>
                        <a:t>ggl</a:t>
                      </a:r>
                      <a:r>
                        <a:rPr lang="cs-CZ" sz="1800" b="1" dirty="0">
                          <a:solidFill>
                            <a:srgbClr val="00B050"/>
                          </a:solidFill>
                        </a:rPr>
                        <a:t>. </a:t>
                      </a:r>
                      <a:r>
                        <a:rPr lang="cs-CZ" sz="1800" b="1" dirty="0" err="1">
                          <a:solidFill>
                            <a:srgbClr val="00B050"/>
                          </a:solidFill>
                        </a:rPr>
                        <a:t>submandibulare</a:t>
                      </a:r>
                      <a:r>
                        <a:rPr lang="cs-CZ" sz="1800" b="1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cs-CZ" sz="1800" dirty="0"/>
                        <a:t>(CN VII), </a:t>
                      </a:r>
                      <a:r>
                        <a:rPr lang="cs-CZ" sz="1800" b="1" dirty="0" err="1">
                          <a:solidFill>
                            <a:srgbClr val="00B050"/>
                          </a:solidFill>
                        </a:rPr>
                        <a:t>ggl</a:t>
                      </a:r>
                      <a:r>
                        <a:rPr lang="cs-CZ" sz="1800" b="1" dirty="0">
                          <a:solidFill>
                            <a:srgbClr val="00B050"/>
                          </a:solidFill>
                        </a:rPr>
                        <a:t>. </a:t>
                      </a:r>
                      <a:r>
                        <a:rPr lang="cs-CZ" sz="1800" b="1" dirty="0" err="1">
                          <a:solidFill>
                            <a:srgbClr val="00B050"/>
                          </a:solidFill>
                        </a:rPr>
                        <a:t>oticum</a:t>
                      </a:r>
                      <a:r>
                        <a:rPr lang="cs-CZ" sz="1800" b="1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cs-CZ" sz="1800" dirty="0"/>
                        <a:t>(CN IX), ganglia </a:t>
                      </a:r>
                      <a:r>
                        <a:rPr lang="cs-CZ" sz="1800" b="1" dirty="0">
                          <a:solidFill>
                            <a:srgbClr val="00B050"/>
                          </a:solidFill>
                        </a:rPr>
                        <a:t>ve stěně orgánů </a:t>
                      </a:r>
                      <a:r>
                        <a:rPr lang="cs-CZ" sz="1800" b="0" dirty="0"/>
                        <a:t>nebo</a:t>
                      </a:r>
                      <a:r>
                        <a:rPr lang="cs-CZ" sz="1800" b="1" dirty="0"/>
                        <a:t> </a:t>
                      </a:r>
                      <a:r>
                        <a:rPr lang="cs-CZ" sz="1800" b="1" u="sng" dirty="0" err="1"/>
                        <a:t>pre</a:t>
                      </a:r>
                      <a:r>
                        <a:rPr lang="cs-CZ" sz="1800" b="1" dirty="0" err="1"/>
                        <a:t>vertebrální</a:t>
                      </a:r>
                      <a:r>
                        <a:rPr lang="cs-CZ" sz="1800" b="1" dirty="0"/>
                        <a:t> pleteně</a:t>
                      </a:r>
                      <a:r>
                        <a:rPr lang="cs-CZ" sz="1800" dirty="0"/>
                        <a:t> (CN X)</a:t>
                      </a:r>
                    </a:p>
                    <a:p>
                      <a:r>
                        <a:rPr lang="cs-CZ" sz="1800" dirty="0"/>
                        <a:t>Ad 2 </a:t>
                      </a:r>
                      <a:r>
                        <a:rPr lang="cs-CZ" sz="1800" b="1" dirty="0">
                          <a:solidFill>
                            <a:srgbClr val="00B050"/>
                          </a:solidFill>
                        </a:rPr>
                        <a:t>ganglia plexus </a:t>
                      </a:r>
                      <a:r>
                        <a:rPr lang="cs-CZ" sz="1800" b="1" dirty="0" err="1">
                          <a:solidFill>
                            <a:srgbClr val="00B050"/>
                          </a:solidFill>
                        </a:rPr>
                        <a:t>hypogastricus</a:t>
                      </a:r>
                      <a:r>
                        <a:rPr lang="cs-CZ" sz="1800" b="1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cs-CZ" sz="1800" b="1" dirty="0" err="1">
                          <a:solidFill>
                            <a:srgbClr val="00B050"/>
                          </a:solidFill>
                        </a:rPr>
                        <a:t>inferior</a:t>
                      </a:r>
                      <a:endParaRPr lang="cs-CZ" sz="1800" b="1" dirty="0">
                        <a:solidFill>
                          <a:srgbClr val="00B050"/>
                        </a:solidFill>
                      </a:endParaRPr>
                    </a:p>
                  </a:txBody>
                  <a:tcPr marT="45727" marB="45727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83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1" dirty="0">
                        <a:solidFill>
                          <a:srgbClr val="C0000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>
                          <a:solidFill>
                            <a:srgbClr val="C00000"/>
                          </a:solidFill>
                        </a:rPr>
                        <a:t>Ganglia  </a:t>
                      </a:r>
                      <a:r>
                        <a:rPr lang="cs-CZ" sz="2000" b="1" u="sng" dirty="0" err="1">
                          <a:solidFill>
                            <a:srgbClr val="C00000"/>
                          </a:solidFill>
                        </a:rPr>
                        <a:t>pre</a:t>
                      </a:r>
                      <a:r>
                        <a:rPr lang="cs-CZ" sz="2000" b="1" dirty="0" err="1">
                          <a:solidFill>
                            <a:srgbClr val="C00000"/>
                          </a:solidFill>
                        </a:rPr>
                        <a:t>vertebrálních</a:t>
                      </a:r>
                      <a:r>
                        <a:rPr lang="cs-CZ" sz="1800" b="1" dirty="0">
                          <a:solidFill>
                            <a:srgbClr val="C00000"/>
                          </a:solidFill>
                        </a:rPr>
                        <a:t> pletení  </a:t>
                      </a:r>
                      <a:r>
                        <a:rPr lang="cs-CZ" sz="1600" b="1" dirty="0">
                          <a:solidFill>
                            <a:srgbClr val="C00000"/>
                          </a:solidFill>
                        </a:rPr>
                        <a:t>slouží    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</a:rPr>
                        <a:t>(lokalizace: při odstupu velkých</a:t>
                      </a:r>
                      <a:r>
                        <a:rPr lang="cs-CZ" sz="1400" b="1" baseline="0" dirty="0">
                          <a:solidFill>
                            <a:schemeClr val="tx1"/>
                          </a:solidFill>
                        </a:rPr>
                        <a:t> tepen </a:t>
                      </a:r>
                      <a:r>
                        <a:rPr lang="cs-CZ" sz="1400" b="1" dirty="0">
                          <a:solidFill>
                            <a:schemeClr val="tx1"/>
                          </a:solidFill>
                        </a:rPr>
                        <a:t>v dutině břišní)</a:t>
                      </a:r>
                    </a:p>
                  </a:txBody>
                  <a:tcPr marT="45727" marB="45727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1" dirty="0">
                        <a:solidFill>
                          <a:srgbClr val="C0000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>
                          <a:solidFill>
                            <a:srgbClr val="C00000"/>
                          </a:solidFill>
                        </a:rPr>
                        <a:t>přepojení axonů </a:t>
                      </a:r>
                      <a:r>
                        <a:rPr lang="cs-CZ" sz="1000" b="1" u="sng" dirty="0">
                          <a:solidFill>
                            <a:srgbClr val="C00000"/>
                          </a:solidFill>
                        </a:rPr>
                        <a:t>obou </a:t>
                      </a:r>
                      <a:r>
                        <a:rPr lang="cs-CZ" sz="1600" b="1" dirty="0">
                          <a:solidFill>
                            <a:srgbClr val="C00000"/>
                          </a:solidFill>
                        </a:rPr>
                        <a:t>sympatiku</a:t>
                      </a:r>
                      <a:r>
                        <a:rPr lang="cs-CZ" sz="1800" b="1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cs-CZ" sz="1800" b="1" u="sng" dirty="0">
                          <a:solidFill>
                            <a:srgbClr val="C00000"/>
                          </a:solidFill>
                        </a:rPr>
                        <a:t>i </a:t>
                      </a:r>
                      <a:r>
                        <a:rPr lang="cs-CZ" sz="1600" b="1" dirty="0">
                          <a:solidFill>
                            <a:srgbClr val="C00000"/>
                          </a:solidFill>
                        </a:rPr>
                        <a:t>parasympatiku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1" dirty="0">
                        <a:solidFill>
                          <a:srgbClr val="C00000"/>
                        </a:solidFill>
                      </a:endParaRPr>
                    </a:p>
                    <a:p>
                      <a:endParaRPr lang="cs-CZ" sz="1800" b="1" dirty="0">
                        <a:solidFill>
                          <a:srgbClr val="C00000"/>
                        </a:solidFill>
                      </a:endParaRPr>
                    </a:p>
                  </a:txBody>
                  <a:tcPr marT="45727" marB="45727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183">
                <a:tc>
                  <a:txBody>
                    <a:bodyPr/>
                    <a:lstStyle/>
                    <a:p>
                      <a:r>
                        <a:rPr lang="cs-CZ" sz="1800" b="1" dirty="0"/>
                        <a:t>Větší </a:t>
                      </a:r>
                      <a:r>
                        <a:rPr lang="cs-CZ" sz="1800" dirty="0"/>
                        <a:t>vzdálenost </a:t>
                      </a:r>
                      <a:r>
                        <a:rPr lang="cs-CZ" sz="1800" dirty="0" err="1"/>
                        <a:t>postgangliových</a:t>
                      </a:r>
                      <a:r>
                        <a:rPr lang="cs-CZ" sz="1800" dirty="0"/>
                        <a:t> vláken od ganglií k cílovému orgánu</a:t>
                      </a:r>
                    </a:p>
                  </a:txBody>
                  <a:tcPr marT="45727" marB="45727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/>
                        <a:t>Menší </a:t>
                      </a:r>
                      <a:r>
                        <a:rPr lang="cs-CZ" sz="1800" dirty="0"/>
                        <a:t>vzdálenost </a:t>
                      </a:r>
                      <a:r>
                        <a:rPr lang="cs-CZ" sz="1800" dirty="0" err="1"/>
                        <a:t>postgangliových</a:t>
                      </a:r>
                      <a:r>
                        <a:rPr lang="cs-CZ" sz="1800" dirty="0"/>
                        <a:t> vláken od ganglií k cílovému orgánu</a:t>
                      </a:r>
                    </a:p>
                  </a:txBody>
                  <a:tcPr marT="45727" marB="45727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99">
                <a:tc>
                  <a:txBody>
                    <a:bodyPr/>
                    <a:lstStyle/>
                    <a:p>
                      <a:r>
                        <a:rPr lang="cs-CZ" sz="1800" dirty="0" err="1">
                          <a:solidFill>
                            <a:schemeClr val="tx1"/>
                          </a:solidFill>
                        </a:rPr>
                        <a:t>Postgangliový</a:t>
                      </a:r>
                      <a:r>
                        <a:rPr lang="cs-CZ" sz="1800" dirty="0">
                          <a:solidFill>
                            <a:schemeClr val="tx1"/>
                          </a:solidFill>
                        </a:rPr>
                        <a:t> mediátor: </a:t>
                      </a:r>
                      <a:r>
                        <a:rPr lang="cs-CZ" altLang="cs-CZ" sz="1800" dirty="0"/>
                        <a:t>noradrenalin</a:t>
                      </a:r>
                      <a:endParaRPr lang="cs-CZ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27" marB="45727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acetylcholin</a:t>
                      </a:r>
                    </a:p>
                  </a:txBody>
                  <a:tcPr marT="45727" marB="45727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889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</a:rPr>
                        <a:t>!! výjimka</a:t>
                      </a:r>
                      <a:r>
                        <a:rPr lang="cs-CZ" sz="1800" b="1" dirty="0">
                          <a:solidFill>
                            <a:schemeClr val="tx1"/>
                          </a:solidFill>
                        </a:rPr>
                        <a:t> – potní žlázy                             </a:t>
                      </a:r>
                      <a:r>
                        <a:rPr lang="cs-CZ" sz="1800" b="1" u="sng" dirty="0">
                          <a:solidFill>
                            <a:schemeClr val="tx1"/>
                          </a:solidFill>
                        </a:rPr>
                        <a:t>acetylcholin</a:t>
                      </a:r>
                      <a:r>
                        <a:rPr lang="cs-CZ" sz="1800" b="1" u="sng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8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800" b="1" dirty="0" err="1">
                          <a:solidFill>
                            <a:schemeClr val="tx1"/>
                          </a:solidFill>
                        </a:rPr>
                        <a:t>postgangliový</a:t>
                      </a:r>
                      <a:r>
                        <a:rPr lang="cs-CZ" sz="1800" b="1" dirty="0">
                          <a:solidFill>
                            <a:schemeClr val="tx1"/>
                          </a:solidFill>
                        </a:rPr>
                        <a:t> mediátor</a:t>
                      </a:r>
                    </a:p>
                    <a:p>
                      <a:endParaRPr lang="cs-CZ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27" marB="45727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8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cs-CZ" sz="1800" dirty="0"/>
                    </a:p>
                  </a:txBody>
                  <a:tcPr marT="45727" marB="45727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266" name="TextovéPole 5">
            <a:extLst>
              <a:ext uri="{FF2B5EF4-FFF2-40B4-BE49-F238E27FC236}">
                <a16:creationId xmlns:a16="http://schemas.microsoft.com/office/drawing/2014/main" id="{BCF56E22-6EA0-B2DA-6347-F85AD1860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76" y="652464"/>
            <a:ext cx="2486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FF00"/>
                </a:solidFill>
              </a:rPr>
              <a:t>thorakolumbální </a:t>
            </a:r>
            <a:r>
              <a:rPr lang="cs-CZ" altLang="cs-CZ" sz="1800" b="1"/>
              <a:t>systém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BCE1B36-5DB5-E0BB-011A-4CD282012A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830CF3B-0B04-3AFD-908B-3343F58DD1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C3F3112-1FC8-8225-BE4F-6DB6E9307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Centra a jádra ANS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0226156-1A9E-CC38-1D01-81B32B1F6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494" y="1268858"/>
            <a:ext cx="10753200" cy="4869142"/>
          </a:xfrm>
        </p:spPr>
        <p:txBody>
          <a:bodyPr/>
          <a:lstStyle/>
          <a:p>
            <a:pPr marL="72000" indent="0">
              <a:buNone/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Centrum ANS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Hypothalamus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err="1"/>
              <a:t>Formatio</a:t>
            </a:r>
            <a:r>
              <a:rPr lang="cs-CZ" dirty="0"/>
              <a:t> </a:t>
            </a:r>
            <a:r>
              <a:rPr lang="cs-CZ" dirty="0" err="1"/>
              <a:t>reticularis</a:t>
            </a: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Limbický systém</a:t>
            </a:r>
          </a:p>
          <a:p>
            <a:pPr marL="72000" indent="0">
              <a:buNone/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Parasympatikus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Jádra mozkového kmene – III, VII, IX, X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err="1"/>
              <a:t>Nuclei</a:t>
            </a:r>
            <a:r>
              <a:rPr lang="cs-CZ" dirty="0"/>
              <a:t> </a:t>
            </a:r>
            <a:r>
              <a:rPr lang="cs-CZ" dirty="0" err="1"/>
              <a:t>intermediolaterales</a:t>
            </a:r>
            <a:r>
              <a:rPr lang="cs-CZ" dirty="0"/>
              <a:t> S2 – S4</a:t>
            </a:r>
          </a:p>
          <a:p>
            <a:pPr marL="72000" indent="0">
              <a:buNone/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Sympatikus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err="1"/>
              <a:t>Nuclei</a:t>
            </a:r>
            <a:r>
              <a:rPr lang="cs-CZ" dirty="0"/>
              <a:t> </a:t>
            </a:r>
            <a:r>
              <a:rPr lang="cs-CZ" dirty="0" err="1"/>
              <a:t>intermediolaterales</a:t>
            </a:r>
            <a:r>
              <a:rPr lang="cs-CZ" dirty="0"/>
              <a:t> C8 – L3</a:t>
            </a:r>
          </a:p>
        </p:txBody>
      </p:sp>
    </p:spTree>
    <p:extLst>
      <p:ext uri="{BB962C8B-B14F-4D97-AF65-F5344CB8AC3E}">
        <p14:creationId xmlns:p14="http://schemas.microsoft.com/office/powerpoint/2010/main" val="39050833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A1BA8DE-F1B2-2AF2-FD30-358D8362FF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8D504B9-62AA-F421-AA61-19E3AAAC2E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29F6F9E-8AB8-EF9C-438A-C76BB1BAA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54769C6-69DD-F28A-5CF2-D0A10873D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/>
              <a:t>Při potápěcím („</a:t>
            </a:r>
            <a:r>
              <a:rPr lang="cs-CZ" dirty="0" err="1"/>
              <a:t>diving</a:t>
            </a:r>
            <a:r>
              <a:rPr lang="cs-CZ" dirty="0"/>
              <a:t>“) reflexu, vyvolaném chladnou vodou působící na obličej, se pak aktivuje sympatikus i parasympatikus nezávisle na sobě, sympatikus zvýší vazokonstrikcí krevní tlak a parasympatikus sníží srdeční frekvenci, všechny tkáně se dobře prokrví, ale přitom se zbytečně nespotřebovává kyslík a živiny, mluvíme tedy o fyziologické disociaci vegetativního nervového systému</a:t>
            </a:r>
          </a:p>
        </p:txBody>
      </p:sp>
    </p:spTree>
    <p:extLst>
      <p:ext uri="{BB962C8B-B14F-4D97-AF65-F5344CB8AC3E}">
        <p14:creationId xmlns:p14="http://schemas.microsoft.com/office/powerpoint/2010/main" val="18885970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B5D07DC-CBCA-F78E-5BA2-A03FDAFD84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E6EEC44-7911-BEC7-31F8-F9867611C8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6716723-A298-1EB5-FC47-645977418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ENDOKRINNÍ SYSTÉM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478A500-E662-4B91-25BB-7D9079AD5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systém žláz a buněk s vnitřní sekrecí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funkční informační systém, druhý – a vývojově starší – vedle systému nervového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upravuje aktivitu různých systémů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nevzniká anatomicky ze stejných struktur</a:t>
            </a:r>
          </a:p>
          <a:p>
            <a:pPr marL="72000" indent="0">
              <a:buNone/>
            </a:pPr>
            <a:r>
              <a:rPr lang="cs-CZ" dirty="0"/>
              <a:t>V těle prakticky není orgán a tkáň, které by neprodukovaly nějaký hormon.</a:t>
            </a:r>
          </a:p>
        </p:txBody>
      </p:sp>
    </p:spTree>
    <p:extLst>
      <p:ext uri="{BB962C8B-B14F-4D97-AF65-F5344CB8AC3E}">
        <p14:creationId xmlns:p14="http://schemas.microsoft.com/office/powerpoint/2010/main" val="30516834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6B390FC-661E-2209-41A7-D5FA3A56EB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DF6B448-E818-FA5C-E1A4-99885174DF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CB1A4A0-9472-BFA8-47A7-AEEEE5C7E5B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90087" y="75674"/>
            <a:ext cx="11901914" cy="5756801"/>
          </a:xfrm>
        </p:spPr>
        <p:txBody>
          <a:bodyPr/>
          <a:lstStyle/>
          <a:p>
            <a:pPr marL="72000" indent="0">
              <a:buNone/>
            </a:pPr>
            <a:r>
              <a:rPr lang="cs-CZ" dirty="0"/>
              <a:t>Endokrinní žlázy </a:t>
            </a:r>
          </a:p>
          <a:p>
            <a:pPr marL="72000" indent="0">
              <a:buNone/>
            </a:pPr>
            <a:r>
              <a:rPr lang="cs-CZ" dirty="0"/>
              <a:t>Uvolňují hormony rozličné chemické povahy a uvolňují je do krve - hojně </a:t>
            </a:r>
            <a:r>
              <a:rPr lang="cs-CZ" dirty="0" err="1"/>
              <a:t>vaskularizovány</a:t>
            </a:r>
            <a:r>
              <a:rPr lang="cs-CZ" dirty="0"/>
              <a:t> a nemají vývody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err="1"/>
              <a:t>hypophysis</a:t>
            </a:r>
            <a:r>
              <a:rPr lang="cs-CZ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err="1"/>
              <a:t>glandula</a:t>
            </a:r>
            <a:r>
              <a:rPr lang="cs-CZ" dirty="0"/>
              <a:t> </a:t>
            </a:r>
            <a:r>
              <a:rPr lang="cs-CZ" dirty="0" err="1"/>
              <a:t>thyroidea</a:t>
            </a:r>
            <a:r>
              <a:rPr lang="cs-CZ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err="1"/>
              <a:t>glandulae</a:t>
            </a:r>
            <a:r>
              <a:rPr lang="cs-CZ" dirty="0"/>
              <a:t> </a:t>
            </a:r>
            <a:r>
              <a:rPr lang="cs-CZ" dirty="0" err="1"/>
              <a:t>parathyroideae</a:t>
            </a:r>
            <a:r>
              <a:rPr lang="cs-CZ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err="1"/>
              <a:t>pars</a:t>
            </a:r>
            <a:r>
              <a:rPr lang="cs-CZ" dirty="0"/>
              <a:t> </a:t>
            </a:r>
            <a:r>
              <a:rPr lang="cs-CZ" dirty="0" err="1"/>
              <a:t>endocrina</a:t>
            </a:r>
            <a:r>
              <a:rPr lang="cs-CZ" dirty="0"/>
              <a:t> </a:t>
            </a:r>
            <a:r>
              <a:rPr lang="cs-CZ" dirty="0" err="1"/>
              <a:t>pancreatis</a:t>
            </a:r>
            <a:r>
              <a:rPr lang="cs-CZ" dirty="0"/>
              <a:t> (Langerhansovy ostrůvky)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err="1"/>
              <a:t>glandula</a:t>
            </a:r>
            <a:r>
              <a:rPr lang="cs-CZ" dirty="0"/>
              <a:t> </a:t>
            </a:r>
            <a:r>
              <a:rPr lang="cs-CZ" dirty="0" err="1"/>
              <a:t>suprarenalis</a:t>
            </a:r>
            <a:r>
              <a:rPr lang="cs-CZ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ovaria, </a:t>
            </a:r>
            <a:r>
              <a:rPr lang="cs-CZ" dirty="0" err="1"/>
              <a:t>testes</a:t>
            </a:r>
            <a:r>
              <a:rPr lang="cs-CZ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err="1"/>
              <a:t>glandula</a:t>
            </a:r>
            <a:r>
              <a:rPr lang="cs-CZ" dirty="0"/>
              <a:t> </a:t>
            </a:r>
            <a:r>
              <a:rPr lang="cs-CZ" dirty="0" err="1"/>
              <a:t>pinealis</a:t>
            </a:r>
            <a:r>
              <a:rPr lang="cs-CZ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a další orgány - ledviny, srdce, GI</a:t>
            </a:r>
          </a:p>
        </p:txBody>
      </p:sp>
    </p:spTree>
    <p:extLst>
      <p:ext uri="{BB962C8B-B14F-4D97-AF65-F5344CB8AC3E}">
        <p14:creationId xmlns:p14="http://schemas.microsoft.com/office/powerpoint/2010/main" val="35208961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9829930-B96F-5252-4A06-00A7E47ABC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34AC52D-D0CB-8F31-5E1B-71CEABA7F4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659ED8D-09D8-F63B-C4A1-51237A3AE03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4143" y="50450"/>
            <a:ext cx="12147857" cy="5782025"/>
          </a:xfrm>
        </p:spPr>
        <p:txBody>
          <a:bodyPr/>
          <a:lstStyle/>
          <a:p>
            <a:pPr marL="72000" indent="0" algn="l">
              <a:buNone/>
            </a:pPr>
            <a:r>
              <a:rPr lang="cs-CZ" b="1" i="0" dirty="0" err="1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Hypotalamo</a:t>
            </a:r>
            <a:r>
              <a:rPr lang="cs-CZ" b="1" i="0" dirty="0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-hypofyzární systém</a:t>
            </a:r>
          </a:p>
          <a:p>
            <a:pPr marL="72000" indent="0" algn="l">
              <a:buNone/>
            </a:pPr>
            <a:r>
              <a:rPr lang="cs-CZ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Do adenohypofýzy přicházejí z </a:t>
            </a:r>
            <a:r>
              <a:rPr lang="cs-CZ" b="0" i="0" dirty="0" err="1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hypotlamu</a:t>
            </a:r>
            <a:r>
              <a:rPr lang="cs-CZ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</a:t>
            </a:r>
            <a:r>
              <a:rPr lang="cs-CZ" b="0" i="0" dirty="0" err="1">
                <a:solidFill>
                  <a:srgbClr val="3A3A3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liberiny</a:t>
            </a:r>
            <a:r>
              <a:rPr lang="cs-CZ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, stimulační hormony, a </a:t>
            </a:r>
            <a:r>
              <a:rPr lang="cs-CZ" b="0" i="0" dirty="0" err="1">
                <a:solidFill>
                  <a:srgbClr val="3A3A3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statiny</a:t>
            </a:r>
            <a:r>
              <a:rPr lang="cs-CZ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s inhibující funkcí, které ovlivňují produkci hypofyzárních hormonů.</a:t>
            </a:r>
            <a:endParaRPr lang="cs-CZ" dirty="0">
              <a:solidFill>
                <a:schemeClr val="tx2">
                  <a:lumMod val="75000"/>
                </a:schemeClr>
              </a:solidFill>
              <a:highlight>
                <a:srgbClr val="FFFFFF"/>
              </a:highlight>
              <a:latin typeface="Roboto" panose="02000000000000000000" pitchFamily="2" charset="0"/>
            </a:endParaRPr>
          </a:p>
          <a:p>
            <a:pPr algn="l"/>
            <a:r>
              <a:rPr lang="cs-CZ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S hypofýzou je hypothalamus spojen dvěma cestami, a to cévními sítěmi s předním lalokem (adenohypofýza) a nervovými vlákny se zadním lalokem (neurohypofýza).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35923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3FBBCDF-D688-0C2E-43B7-2C051338C5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F8EA6E9-0165-FF25-A300-4D620B16F0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B2DC777-13EA-B465-4B27-6838B81C8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hypofýza - CoJeCo.cz">
            <a:extLst>
              <a:ext uri="{FF2B5EF4-FFF2-40B4-BE49-F238E27FC236}">
                <a16:creationId xmlns:a16="http://schemas.microsoft.com/office/drawing/2014/main" id="{7F2BC1DF-D441-CBCC-F31E-9DE08FE4F99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830" y="1171576"/>
            <a:ext cx="4430014" cy="414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3392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89C5E94-2988-2623-6FA0-F6BCAB9872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E85B982-5DFE-6AA7-20AD-C013732302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4F0D5C2A-EA1E-7C64-3C82-C2DB0301482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7655" y="378000"/>
            <a:ext cx="12034345" cy="5454475"/>
          </a:xfrm>
        </p:spPr>
        <p:txBody>
          <a:bodyPr/>
          <a:lstStyle/>
          <a:p>
            <a:pPr algn="l"/>
            <a:r>
              <a:rPr lang="cs-CZ" b="1" dirty="0">
                <a:solidFill>
                  <a:schemeClr val="tx2">
                    <a:lumMod val="75000"/>
                  </a:schemeClr>
                </a:solidFill>
                <a:highlight>
                  <a:srgbClr val="FFFFFF"/>
                </a:highlight>
              </a:rPr>
              <a:t>Pře</a:t>
            </a:r>
            <a:r>
              <a:rPr lang="cs-CZ" b="1" i="0" dirty="0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</a:rPr>
              <a:t>dní lalok hypofýzy (adenohypofýza</a:t>
            </a:r>
            <a:r>
              <a:rPr lang="cs-CZ" b="1" i="0" dirty="0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)</a:t>
            </a:r>
            <a:r>
              <a:rPr lang="cs-CZ" sz="2400" b="1" i="0" dirty="0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 </a:t>
            </a:r>
            <a:r>
              <a:rPr lang="cs-CZ" sz="2400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vytváří: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400" b="1" i="0" dirty="0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Adrenokortikotropní hormon</a:t>
            </a:r>
            <a:r>
              <a:rPr lang="cs-CZ" sz="2400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 (ACTH): řídí činnost kůry nadledvin.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400" b="1" i="0" dirty="0" err="1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Thyreotropní</a:t>
            </a:r>
            <a:r>
              <a:rPr lang="cs-CZ" sz="2400" b="1" i="0" dirty="0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 hormon</a:t>
            </a:r>
            <a:r>
              <a:rPr lang="cs-CZ" sz="2400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 (TSH): řídí činnost štítné žlázy.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400" b="1" i="0" dirty="0" err="1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Folikulystimulující</a:t>
            </a:r>
            <a:r>
              <a:rPr lang="cs-CZ" sz="2400" b="1" i="0" dirty="0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 hormon </a:t>
            </a:r>
            <a:r>
              <a:rPr lang="cs-CZ" sz="2400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(FSH): u žen řídí činnost vaječníků (růst folikulů, produkce estrogenů), u mužů ovlivňuje zrání spermií.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400" b="1" i="0" dirty="0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Luteinizační hormon </a:t>
            </a:r>
            <a:r>
              <a:rPr lang="cs-CZ" sz="2400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(LH): u žen řídí funkci vaječníků (ovulace, vznik žlutého tělíska), u mužů ovlivňuje produkci testosteronu.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400" b="1" i="0" dirty="0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Prolaktin </a:t>
            </a:r>
            <a:r>
              <a:rPr lang="cs-CZ" sz="2400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(luteotropní hormon, LH): stimuluje růst mléčné žlázy ke konci těhotenství, zahajuje a udržuje laktaci (produkci mléka).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400" b="1" i="0" dirty="0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Růstový hormon </a:t>
            </a:r>
            <a:r>
              <a:rPr lang="cs-CZ" sz="2400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(somatotropní hormon, STH): stimuluje růst tkání, uplatňuje se hlavně v období růstu. Nedostatek vede k </a:t>
            </a:r>
            <a:r>
              <a:rPr lang="cs-CZ" sz="2400" b="0" i="1" dirty="0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nanismu </a:t>
            </a:r>
            <a:r>
              <a:rPr lang="cs-CZ" sz="2400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(trpasličí vzrůst), nadbytek způsobuje </a:t>
            </a:r>
            <a:r>
              <a:rPr lang="cs-CZ" sz="2400" b="0" i="1" dirty="0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gigantismus </a:t>
            </a:r>
            <a:r>
              <a:rPr lang="cs-CZ" sz="2400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(obří vzrůst), v dospělosti po zániku růstových chrupavek pak nadbytek růstového hormonu vyvolává </a:t>
            </a:r>
            <a:r>
              <a:rPr lang="cs-CZ" sz="2400" b="0" i="1" dirty="0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akromegalii </a:t>
            </a:r>
            <a:r>
              <a:rPr lang="cs-CZ" sz="2400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(růst okrajových částí těla).</a:t>
            </a:r>
          </a:p>
          <a:p>
            <a:r>
              <a:rPr lang="cs-CZ" dirty="0"/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2843025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C77C50B-89A3-2DF1-CB60-A4360B7640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C7656F9-F43E-9136-3CB3-6E5856C742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D40B95F-C1B9-F7AC-95FB-C63E190764B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9369" y="283779"/>
            <a:ext cx="12122632" cy="5548696"/>
          </a:xfrm>
        </p:spPr>
        <p:txBody>
          <a:bodyPr/>
          <a:lstStyle/>
          <a:p>
            <a:pPr marL="72000" indent="0" algn="l">
              <a:buNone/>
            </a:pPr>
            <a:r>
              <a:rPr lang="cs-CZ" b="1" i="0" dirty="0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Zadní lalok hypofýzy (neurohypofýza</a:t>
            </a:r>
            <a:r>
              <a:rPr lang="cs-CZ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) skladuje hormony vytvořené v hypotalamu:</a:t>
            </a:r>
          </a:p>
          <a:p>
            <a:pPr algn="l"/>
            <a:r>
              <a:rPr lang="cs-CZ" b="1" i="0" dirty="0">
                <a:solidFill>
                  <a:srgbClr val="3A3A3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Antidiuretický hormon</a:t>
            </a:r>
            <a:r>
              <a:rPr lang="cs-CZ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 (vasopresin, ADH): stimuluje zpětné vstřebávání vody v kanálcích nefronu v ledvinách. Při nedostatku vzniká </a:t>
            </a:r>
            <a:r>
              <a:rPr lang="cs-CZ" b="0" i="1" dirty="0">
                <a:solidFill>
                  <a:srgbClr val="3A3A3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diabetes </a:t>
            </a:r>
            <a:r>
              <a:rPr lang="cs-CZ" b="0" i="1" dirty="0" err="1">
                <a:solidFill>
                  <a:srgbClr val="3A3A3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insipidus</a:t>
            </a:r>
            <a:r>
              <a:rPr lang="cs-CZ" b="0" i="1" dirty="0">
                <a:solidFill>
                  <a:srgbClr val="3A3A3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 </a:t>
            </a:r>
            <a:r>
              <a:rPr lang="cs-CZ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(žíznivka), která se projevuje zvýšeným vylučováním zředěné moči (až 20 litrů denně).</a:t>
            </a:r>
          </a:p>
          <a:p>
            <a:pPr algn="l"/>
            <a:r>
              <a:rPr lang="cs-CZ" b="1" i="0" dirty="0">
                <a:solidFill>
                  <a:srgbClr val="3A3A3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Oxytocin</a:t>
            </a:r>
            <a:r>
              <a:rPr lang="cs-CZ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: stimuluje stahy děložní svaloviny (při porodu) a stahy hladké svaloviny v mléčné žláze (při kojení), u mužů stimuluje stahy chámovodů při ejakulaci.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70922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CC28EA4-B5DB-51E5-444A-1133E63ECE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DC5E760-5A2B-31BA-514E-574643C8F3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7A0F434-3F8A-D98C-A91C-55FDDFD2CCB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1981" y="50450"/>
            <a:ext cx="12110019" cy="5782025"/>
          </a:xfrm>
        </p:spPr>
        <p:txBody>
          <a:bodyPr/>
          <a:lstStyle/>
          <a:p>
            <a:pPr algn="l"/>
            <a:r>
              <a:rPr lang="cs-CZ" b="1" i="0" dirty="0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Epifýza (šišinka) </a:t>
            </a:r>
            <a:r>
              <a:rPr lang="cs-CZ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vytváří hormon </a:t>
            </a:r>
            <a:r>
              <a:rPr lang="cs-CZ" b="1" i="0" dirty="0">
                <a:solidFill>
                  <a:srgbClr val="3A3A3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melatonin</a:t>
            </a:r>
            <a:r>
              <a:rPr lang="cs-CZ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, jehož</a:t>
            </a:r>
            <a:r>
              <a:rPr lang="cs-CZ" b="1" i="0" dirty="0">
                <a:solidFill>
                  <a:srgbClr val="3A3A3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 </a:t>
            </a:r>
            <a:r>
              <a:rPr lang="cs-CZ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produkce je ovlivňována světlem. Více je vylučován v noci a ovlivňuje biorytmy člověka.</a:t>
            </a:r>
          </a:p>
          <a:p>
            <a:pPr algn="l"/>
            <a:r>
              <a:rPr lang="cs-CZ" b="1" i="0" dirty="0">
                <a:solidFill>
                  <a:srgbClr val="3A3A3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Štítná žláza (</a:t>
            </a:r>
            <a:r>
              <a:rPr lang="cs-CZ" b="1" i="1" dirty="0" err="1">
                <a:solidFill>
                  <a:srgbClr val="3A3A3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glandula</a:t>
            </a:r>
            <a:r>
              <a:rPr lang="cs-CZ" b="1" i="1" dirty="0">
                <a:solidFill>
                  <a:srgbClr val="3A3A3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</a:t>
            </a:r>
            <a:r>
              <a:rPr lang="cs-CZ" b="1" i="1" dirty="0" err="1">
                <a:solidFill>
                  <a:srgbClr val="3A3A3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thyroidea</a:t>
            </a:r>
            <a:r>
              <a:rPr lang="cs-CZ" b="1" i="0" dirty="0">
                <a:solidFill>
                  <a:srgbClr val="3A3A3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) </a:t>
            </a:r>
            <a:r>
              <a:rPr lang="cs-CZ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je tvořena dvěma laloky, které leží po stranách štítné chrupavky.</a:t>
            </a:r>
          </a:p>
          <a:p>
            <a:pPr algn="l"/>
            <a:r>
              <a:rPr lang="cs-CZ" b="1" i="0" dirty="0" err="1">
                <a:solidFill>
                  <a:srgbClr val="3A3A3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Thyroxin</a:t>
            </a:r>
            <a:r>
              <a:rPr lang="cs-CZ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 ovlivňuje oxidační procesy v buňkách, je nezbytný pro normální vývoj nervové soustavy a k jeho syntéze je nezbytný jód.</a:t>
            </a:r>
          </a:p>
          <a:p>
            <a:pPr algn="l"/>
            <a:r>
              <a:rPr lang="cs-CZ" dirty="0" err="1">
                <a:solidFill>
                  <a:srgbClr val="3A3A3A"/>
                </a:solidFill>
                <a:highlight>
                  <a:srgbClr val="FFFFFF"/>
                </a:highlight>
                <a:latin typeface="Open Sans" panose="020B0606030504020204" pitchFamily="34" charset="0"/>
              </a:rPr>
              <a:t>Thryjodtrinonin</a:t>
            </a:r>
            <a:endParaRPr lang="cs-CZ" b="0" i="0" dirty="0">
              <a:solidFill>
                <a:srgbClr val="3A3A3A"/>
              </a:solidFill>
              <a:effectLst/>
              <a:highlight>
                <a:srgbClr val="FFFFFF"/>
              </a:highlight>
              <a:latin typeface="Open Sans" panose="020B0606030504020204" pitchFamily="34" charset="0"/>
            </a:endParaRPr>
          </a:p>
          <a:p>
            <a:pPr algn="l"/>
            <a:r>
              <a:rPr lang="cs-CZ" b="1" i="0" dirty="0">
                <a:solidFill>
                  <a:srgbClr val="3A3A3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Kalcitonin</a:t>
            </a:r>
            <a:r>
              <a:rPr lang="cs-CZ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 snižuje hladinu vápníku a fosforu v krvi (antagonista parathormonu).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48680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9B6D12D-5A38-A9AE-3316-28EB50C120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B2271ED-B9CF-8211-7B44-7C70FF6747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D1F1967-F7A0-F59F-9E3C-00DDDC642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The pineal gland, conarium, or epiphysis cerebri. Diagram of pituitary and pineal glands in the human brain">
            <a:extLst>
              <a:ext uri="{FF2B5EF4-FFF2-40B4-BE49-F238E27FC236}">
                <a16:creationId xmlns:a16="http://schemas.microsoft.com/office/drawing/2014/main" id="{4752D2DC-57B0-7E2E-D0DC-6CDD53526BD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494" y="1692275"/>
            <a:ext cx="5640599" cy="414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6905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886EE5C-2291-AEC1-6313-EAF8C78801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17FE28A-163E-AEA4-4AE3-DC84B2AA14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F8443E3-3965-F129-E779-78B095EB6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42" name="Picture 2" descr="GALERIE: Funguje vám dobře štítná žláza? | FOTO 1 | Blesk.cz">
            <a:extLst>
              <a:ext uri="{FF2B5EF4-FFF2-40B4-BE49-F238E27FC236}">
                <a16:creationId xmlns:a16="http://schemas.microsoft.com/office/drawing/2014/main" id="{43F81DE9-C3DE-C8AA-C92A-F6B92EF9A0C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406" y="1692275"/>
            <a:ext cx="2104775" cy="414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543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974D760-78C1-A13E-EFB8-3F5F919C93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B42797C-4507-66D1-6B4D-2BEB53440D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E8A72EA-88D6-D765-4FAE-EDF5626894F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5643" y="442609"/>
            <a:ext cx="12036357" cy="5389866"/>
          </a:xfrm>
        </p:spPr>
        <p:txBody>
          <a:bodyPr/>
          <a:lstStyle/>
          <a:p>
            <a:pPr marL="72000" indent="0">
              <a:buNone/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ENTERICKÝ SYSTÉM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Samostatná řídící jednotka, která kontroluje činnost trávicí soustavy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Propojení vlastních </a:t>
            </a:r>
            <a:r>
              <a:rPr lang="cs-CZ" dirty="0" err="1"/>
              <a:t>viscerosenzorických</a:t>
            </a:r>
            <a:r>
              <a:rPr lang="cs-CZ" dirty="0"/>
              <a:t> a motorických neuronů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Schopen pracovat i bez CNS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Určitá míra modulace autonomním 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Vlastní motoneurony (</a:t>
            </a:r>
            <a:r>
              <a:rPr lang="cs-CZ" dirty="0" err="1"/>
              <a:t>postgangliové</a:t>
            </a:r>
            <a:r>
              <a:rPr lang="cs-CZ" dirty="0"/>
              <a:t> parasympatické neurony)- </a:t>
            </a:r>
            <a:r>
              <a:rPr lang="cs-CZ" dirty="0" err="1"/>
              <a:t>viscerosenzorické</a:t>
            </a:r>
            <a:r>
              <a:rPr lang="cs-CZ" dirty="0"/>
              <a:t> neurony- těla uložena v </a:t>
            </a:r>
            <a:r>
              <a:rPr lang="cs-CZ" dirty="0" err="1"/>
              <a:t>tela</a:t>
            </a:r>
            <a:r>
              <a:rPr lang="cs-CZ" dirty="0"/>
              <a:t> </a:t>
            </a:r>
            <a:r>
              <a:rPr lang="cs-CZ" dirty="0" err="1"/>
              <a:t>submucosa</a:t>
            </a:r>
            <a:r>
              <a:rPr lang="cs-CZ" dirty="0"/>
              <a:t> –dendrity do tunica </a:t>
            </a:r>
            <a:r>
              <a:rPr lang="cs-CZ" dirty="0" err="1"/>
              <a:t>mucosa</a:t>
            </a:r>
            <a:r>
              <a:rPr lang="cs-CZ" dirty="0"/>
              <a:t>- odtud </a:t>
            </a:r>
            <a:r>
              <a:rPr lang="cs-CZ" dirty="0" err="1"/>
              <a:t>info</a:t>
            </a:r>
            <a:r>
              <a:rPr lang="cs-CZ" dirty="0"/>
              <a:t> o natažení trávicí trubice- peristaltické reflexy</a:t>
            </a:r>
          </a:p>
        </p:txBody>
      </p:sp>
    </p:spTree>
    <p:extLst>
      <p:ext uri="{BB962C8B-B14F-4D97-AF65-F5344CB8AC3E}">
        <p14:creationId xmlns:p14="http://schemas.microsoft.com/office/powerpoint/2010/main" val="38352007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7AB9137-C222-6402-255D-AA59C1E3D3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BB2E379-8F35-5C69-B44C-A7A68347BD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F4DD1ED-6149-9875-A6E3-F0E93F804CE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58555" y="81981"/>
            <a:ext cx="11933446" cy="5750494"/>
          </a:xfrm>
        </p:spPr>
        <p:txBody>
          <a:bodyPr/>
          <a:lstStyle/>
          <a:p>
            <a:r>
              <a:rPr lang="cs-CZ" b="1" i="0" dirty="0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Příštítná tělíska (</a:t>
            </a:r>
            <a:r>
              <a:rPr lang="cs-CZ" b="1" i="1" dirty="0" err="1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glandula</a:t>
            </a:r>
            <a:r>
              <a:rPr lang="cs-CZ" b="1" i="1" dirty="0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</a:t>
            </a:r>
            <a:r>
              <a:rPr lang="cs-CZ" b="1" i="1" dirty="0" err="1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parathyroidea</a:t>
            </a:r>
            <a:r>
              <a:rPr lang="cs-CZ" b="1" i="1" dirty="0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)</a:t>
            </a:r>
          </a:p>
          <a:p>
            <a:r>
              <a:rPr lang="cs-CZ" b="1" i="0" dirty="0">
                <a:solidFill>
                  <a:srgbClr val="3A3A3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parathormon - </a:t>
            </a:r>
            <a:r>
              <a:rPr lang="cs-CZ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stimuluje uvolňování vápníku a fosforu z kostí a zvyšuje zpětné vstřebávání vápníků v ledvinách. Při nedostatku dochází ke křečím svalů (tetanie), při nadbytku parathormonu dochází k odvápňování kostí.</a:t>
            </a:r>
          </a:p>
          <a:p>
            <a:endParaRPr lang="cs-CZ" dirty="0">
              <a:solidFill>
                <a:srgbClr val="3A3A3A"/>
              </a:solidFill>
              <a:highlight>
                <a:srgbClr val="FFFFFF"/>
              </a:highlight>
              <a:latin typeface="Open Sans" panose="020B0606030504020204" pitchFamily="34" charset="0"/>
            </a:endParaRPr>
          </a:p>
          <a:p>
            <a:r>
              <a:rPr lang="cs-CZ" b="1" i="0" dirty="0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Brzlík (</a:t>
            </a:r>
            <a:r>
              <a:rPr lang="cs-CZ" b="1" i="1" dirty="0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thymus</a:t>
            </a:r>
            <a:r>
              <a:rPr lang="cs-CZ" b="1" i="0" dirty="0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)</a:t>
            </a:r>
            <a:r>
              <a:rPr lang="cs-CZ" b="0" i="0" dirty="0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, </a:t>
            </a:r>
            <a:r>
              <a:rPr lang="cs-CZ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uložený před průdušnicí, dosahuje své největší velikosti v dětství a od puberty se začíná postupně zmenšovat. Brzlík kontroluje tvorbu, zrání a diferenciaci T lymfocytů, vytváří hormon </a:t>
            </a:r>
          </a:p>
          <a:p>
            <a:r>
              <a:rPr lang="cs-CZ" b="1" i="0" dirty="0" err="1">
                <a:solidFill>
                  <a:srgbClr val="3A3A3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thymopoetin</a:t>
            </a:r>
            <a:r>
              <a:rPr lang="cs-CZ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, jehož funkcí je diferenciace T lymfocytů.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86550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38250E9-2114-96F1-F47E-F493F008ED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54A68EB-D0BC-848A-6906-AD395E7756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17B79BA-2A55-3196-E933-D132D6E7D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Příštítná tělíska – WikiSkripta">
            <a:extLst>
              <a:ext uri="{FF2B5EF4-FFF2-40B4-BE49-F238E27FC236}">
                <a16:creationId xmlns:a16="http://schemas.microsoft.com/office/drawing/2014/main" id="{8005082A-6298-FEE9-B84C-2DE3DD2F0C7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298" y="1734261"/>
            <a:ext cx="36703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Endocrine system">
            <a:extLst>
              <a:ext uri="{FF2B5EF4-FFF2-40B4-BE49-F238E27FC236}">
                <a16:creationId xmlns:a16="http://schemas.microsoft.com/office/drawing/2014/main" id="{BD97D35E-DF52-87A0-556E-80584FEA3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0" y="2327928"/>
            <a:ext cx="264795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Endokrinni atlas">
            <a:extLst>
              <a:ext uri="{FF2B5EF4-FFF2-40B4-BE49-F238E27FC236}">
                <a16:creationId xmlns:a16="http://schemas.microsoft.com/office/drawing/2014/main" id="{E6E3F795-E221-28BE-DAAB-C54CF7BB9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4955" y="2457277"/>
            <a:ext cx="2905125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3615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693E5BF-A02B-4AE2-DC4F-16F92FB221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F58FCE6-D5D7-432F-F9FA-A96F49CDBB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6B42398-9F9D-9442-AA69-33C4E19F43A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3513" y="69368"/>
            <a:ext cx="12078488" cy="5763107"/>
          </a:xfrm>
        </p:spPr>
        <p:txBody>
          <a:bodyPr/>
          <a:lstStyle/>
          <a:p>
            <a:r>
              <a:rPr lang="cs-CZ" b="1" i="0" dirty="0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Slinivka břišní (</a:t>
            </a:r>
            <a:r>
              <a:rPr lang="cs-CZ" b="1" i="1" dirty="0" err="1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pancreas</a:t>
            </a:r>
            <a:r>
              <a:rPr lang="cs-CZ" b="1" i="0" dirty="0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) </a:t>
            </a:r>
            <a:r>
              <a:rPr lang="cs-CZ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je žláza s dvojí sekrecí. Jako exokrinní sekrece se označuje produkce pankreatické šťávy obsahující trypsin, lipázy a amylázy pro štěpení jednotlivých složek potravy, tato šťáva odtéká do dvanáctníku. Endokrinní část tvoří Langerhansovy ostrůvky produkující inzulin a glukagon. </a:t>
            </a:r>
          </a:p>
          <a:p>
            <a:r>
              <a:rPr lang="cs-CZ" b="1" i="0" dirty="0">
                <a:solidFill>
                  <a:srgbClr val="3A3A3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Inzulin</a:t>
            </a:r>
            <a:r>
              <a:rPr lang="cs-CZ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 stimuluje vstřebávání glukózy z krve do tkání, a tedy snižuje hladinu glukózy v krvi. Při nedostatku insulinu vzniká </a:t>
            </a:r>
            <a:r>
              <a:rPr lang="cs-CZ" b="0" i="1" dirty="0">
                <a:solidFill>
                  <a:srgbClr val="3A3A3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diabetes </a:t>
            </a:r>
            <a:r>
              <a:rPr lang="cs-CZ" b="0" i="1" dirty="0" err="1">
                <a:solidFill>
                  <a:srgbClr val="3A3A3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mellitus</a:t>
            </a:r>
            <a:r>
              <a:rPr lang="cs-CZ" b="0" i="1" dirty="0">
                <a:solidFill>
                  <a:srgbClr val="3A3A3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 </a:t>
            </a:r>
            <a:r>
              <a:rPr lang="cs-CZ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(cukrovka), při které dochází k nedostatečné výživě tkání (únava, hubnutí, špatné hojení ran). </a:t>
            </a:r>
          </a:p>
          <a:p>
            <a:r>
              <a:rPr lang="cs-CZ" b="1" i="0" dirty="0">
                <a:solidFill>
                  <a:srgbClr val="3A3A3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Glukagon</a:t>
            </a:r>
            <a:r>
              <a:rPr lang="cs-CZ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 má opačný účinek než inzulin, zvyšuje hladinu glukózy v krvi (např. štěpením glykogenu v játrech).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80697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281D275-5816-2E71-060F-888AC4250D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EFD255E-DF0A-8529-3F13-26FAFB3E8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07354CC-3CED-1D44-B02E-F8DEC0D85DE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3211" y="139337"/>
            <a:ext cx="12078789" cy="5693138"/>
          </a:xfrm>
        </p:spPr>
        <p:txBody>
          <a:bodyPr/>
          <a:lstStyle/>
          <a:p>
            <a:r>
              <a:rPr lang="cs-CZ" sz="2800" dirty="0">
                <a:solidFill>
                  <a:schemeClr val="tx2">
                    <a:lumMod val="75000"/>
                  </a:schemeClr>
                </a:solidFill>
              </a:rPr>
              <a:t>STRES</a:t>
            </a:r>
          </a:p>
          <a:p>
            <a:r>
              <a:rPr lang="cs-CZ" sz="2800" dirty="0"/>
              <a:t>Stresor aktivuje hypotalamus - vyplaví se kortikotropní stimulační hormon - </a:t>
            </a:r>
            <a:r>
              <a:rPr lang="cs-CZ" sz="2800" dirty="0" err="1"/>
              <a:t>Corticotropin</a:t>
            </a:r>
            <a:r>
              <a:rPr lang="cs-CZ" sz="2800" dirty="0"/>
              <a:t> </a:t>
            </a:r>
            <a:r>
              <a:rPr lang="cs-CZ" sz="2800" dirty="0" err="1"/>
              <a:t>Releasing</a:t>
            </a:r>
            <a:r>
              <a:rPr lang="cs-CZ" sz="2800" dirty="0"/>
              <a:t> Hormone (CRH) a aktivuje sympatikus.  </a:t>
            </a:r>
          </a:p>
          <a:p>
            <a:r>
              <a:rPr lang="cs-CZ" sz="2800" dirty="0"/>
              <a:t>Sympatikus působí na dřeň nadledvin a tak se kromě noradrenalinu (mediátor sympatiku) do krevního oběhu v cílových tkáních vylévá i adrenalin (hormon dřeně nadledvin). </a:t>
            </a:r>
            <a:endParaRPr lang="cs-CZ" dirty="0"/>
          </a:p>
          <a:p>
            <a:r>
              <a:rPr lang="cs-CZ" sz="2800" dirty="0"/>
              <a:t>Současně s aktivací sympatiku se CRH dostává do předního laloku hypofýzy a spustí produkci ACTH (</a:t>
            </a:r>
            <a:r>
              <a:rPr lang="cs-CZ" sz="2800" dirty="0" err="1"/>
              <a:t>Adrenokortikální</a:t>
            </a:r>
            <a:r>
              <a:rPr lang="cs-CZ" sz="2800" dirty="0"/>
              <a:t> hormon). ACTH aktivuje tvorbu a sekreci hlavního metabolického stresového hormonu kortizolu. Sekrece kortizolu do krve má zpoždění proti adrenalinu (30 – 40 minut), protože steroidní hormony nejsou skladovány a musí se na podnět syntetizovat de novo.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68783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5970004-266B-2C3A-FA03-DE26895B6E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EBB4878-DEE2-46E4-3792-9CC8AD51B5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094986D-D3EA-C0F8-F8CB-28345231D0C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61257" y="104503"/>
            <a:ext cx="11930743" cy="5727972"/>
          </a:xfrm>
        </p:spPr>
        <p:txBody>
          <a:bodyPr/>
          <a:lstStyle/>
          <a:p>
            <a:pPr marL="72000" indent="0">
              <a:buNone/>
            </a:pPr>
            <a:r>
              <a:rPr lang="cs-CZ" sz="2800" dirty="0"/>
              <a:t>Po spuštění stresové reakce se tedy aktivují dvě osy: </a:t>
            </a:r>
          </a:p>
          <a:p>
            <a:pPr marL="586350" indent="-514350">
              <a:buAutoNum type="arabicParenR"/>
            </a:pPr>
            <a:r>
              <a:rPr lang="cs-CZ" sz="2800" dirty="0"/>
              <a:t>Osa </a:t>
            </a:r>
            <a:r>
              <a:rPr lang="cs-CZ" sz="2800" dirty="0" err="1"/>
              <a:t>sympatiko</a:t>
            </a:r>
            <a:r>
              <a:rPr lang="cs-CZ" sz="2800" dirty="0"/>
              <a:t> – adrenální (sympatikus – dřeň nadledvin), která okamžitě spouští také sekreci ADH a má velký význam pro krátkodobou aktivaci metabolismu, udržení cirkulujícího objemu a posílení kardiovaskulárních funkcí. </a:t>
            </a:r>
          </a:p>
          <a:p>
            <a:pPr marL="586350" indent="-514350">
              <a:buAutoNum type="arabicParenR"/>
            </a:pPr>
            <a:r>
              <a:rPr lang="cs-CZ" sz="2800" dirty="0"/>
              <a:t> 2) osa hypotalamus – hypofýza – nadledviny, jejíž funkce je především v udržení dlouhodobě zvýšeného metabolizmu působením glukokortikoidů. • Aktivace retikulární formace zvýší svalový tonus a umožní rychlejší a přesnější svalovou činnost („útěk nebo boj“). Retikulární formace aktivuje také mozkovou kůru, ve které se působením CRH zvyšuje sekrece některých mediátorů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00733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AFE932E-3C62-6AC2-8A80-69E00CE641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A837AF4-E3F2-5F92-F96A-BDA5A270E6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9688C01-A19E-E38B-E036-C9F7604D4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2" name="Picture 4" descr="The Pancreas - Hirshberg Foundation for Pancreatic Cancer Research">
            <a:extLst>
              <a:ext uri="{FF2B5EF4-FFF2-40B4-BE49-F238E27FC236}">
                <a16:creationId xmlns:a16="http://schemas.microsoft.com/office/drawing/2014/main" id="{22111136-EB6F-1A53-CB72-C2E0FC9B81F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330" y="1372489"/>
            <a:ext cx="3966792" cy="289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What Does the Pancreas Do and Why Is It So Important? - Ezra">
            <a:extLst>
              <a:ext uri="{FF2B5EF4-FFF2-40B4-BE49-F238E27FC236}">
                <a16:creationId xmlns:a16="http://schemas.microsoft.com/office/drawing/2014/main" id="{0CC92E40-AF92-821B-1E4D-54173971F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106" y="1696624"/>
            <a:ext cx="3293482" cy="234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Slinivka Břišní Lidská Anatomie Bílém Pozadí Infografika Lékařská Ilustrace  Vnitřních — Stock Fotografie © madrock24 #383373620">
            <a:extLst>
              <a:ext uri="{FF2B5EF4-FFF2-40B4-BE49-F238E27FC236}">
                <a16:creationId xmlns:a16="http://schemas.microsoft.com/office/drawing/2014/main" id="{95519B55-3BCD-88F1-2AE9-3B130345D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280" y="4160343"/>
            <a:ext cx="2862600" cy="217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4162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BC6DB63-63C3-CAB3-EED1-6BE60E860C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68830A2-8046-D72D-51C1-8705C116BC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4583BAB-48FD-1C8C-A31B-7DA10A99E27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8287" y="0"/>
            <a:ext cx="12103713" cy="5832475"/>
          </a:xfrm>
        </p:spPr>
        <p:txBody>
          <a:bodyPr/>
          <a:lstStyle/>
          <a:p>
            <a:pPr marL="72000" indent="0">
              <a:buNone/>
            </a:pPr>
            <a:r>
              <a:rPr lang="cs-CZ" b="1" i="0" dirty="0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Nadledviny (</a:t>
            </a:r>
            <a:r>
              <a:rPr lang="cs-CZ" b="1" i="1" dirty="0" err="1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glandulae</a:t>
            </a:r>
            <a:r>
              <a:rPr lang="cs-CZ" b="1" i="1" dirty="0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</a:t>
            </a:r>
            <a:r>
              <a:rPr lang="cs-CZ" b="1" i="1" dirty="0" err="1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suprarenales</a:t>
            </a:r>
            <a:r>
              <a:rPr lang="cs-CZ" b="1" i="0" dirty="0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) </a:t>
            </a:r>
            <a:r>
              <a:rPr lang="cs-CZ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jsou párový orgán uložený na horním pólu ledvin. Rozlišujeme u nich kůru a dřeň. V kůře nadledvin vznikají glukokortikoidy </a:t>
            </a:r>
          </a:p>
          <a:p>
            <a:pPr marL="72000" indent="0">
              <a:buNone/>
            </a:pPr>
            <a:r>
              <a:rPr lang="cs-CZ" b="1" i="0" dirty="0">
                <a:solidFill>
                  <a:srgbClr val="3A3A3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kortizol</a:t>
            </a:r>
            <a:r>
              <a:rPr lang="cs-CZ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, (např) který ovlivňuje metabolismus tuků (hlavně jejich odbourávání) a bílkovin, potlačuje zánětlivé projevy a je tak využíván při léčbě zánětů a alergií), </a:t>
            </a:r>
          </a:p>
          <a:p>
            <a:pPr marL="72000" indent="0">
              <a:buNone/>
            </a:pPr>
            <a:r>
              <a:rPr lang="cs-CZ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mineralokortikoidy </a:t>
            </a:r>
          </a:p>
          <a:p>
            <a:pPr marL="72000" indent="0">
              <a:buNone/>
            </a:pPr>
            <a:r>
              <a:rPr lang="cs-CZ" b="1" i="0" dirty="0">
                <a:solidFill>
                  <a:srgbClr val="3A3A3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aldosteron</a:t>
            </a:r>
            <a:r>
              <a:rPr lang="cs-CZ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, (např)který zvyšuje zpětné vstřebávání sodíku a zvyšuje vylučování draslíku v ledvinách) </a:t>
            </a:r>
          </a:p>
          <a:p>
            <a:pPr marL="72000" indent="0">
              <a:buNone/>
            </a:pPr>
            <a:r>
              <a:rPr lang="cs-CZ" b="1" i="0" dirty="0">
                <a:solidFill>
                  <a:srgbClr val="3A3A3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androgeny</a:t>
            </a:r>
            <a:r>
              <a:rPr lang="cs-CZ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 (hormony podobné testosteronu). Ve dřeni nadledvin pak vzniká </a:t>
            </a:r>
          </a:p>
          <a:p>
            <a:pPr marL="72000" indent="0">
              <a:buNone/>
            </a:pPr>
            <a:r>
              <a:rPr lang="cs-CZ" b="1" i="0" dirty="0">
                <a:solidFill>
                  <a:srgbClr val="3A3A3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adrenalin</a:t>
            </a:r>
            <a:r>
              <a:rPr lang="cs-CZ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 a </a:t>
            </a:r>
            <a:r>
              <a:rPr lang="cs-CZ" b="1" i="0" dirty="0">
                <a:solidFill>
                  <a:srgbClr val="3A3A3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noradrenalin</a:t>
            </a:r>
            <a:r>
              <a:rPr lang="cs-CZ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, které připravují organismus na zvýšenou zátěž, mají stimulační funkci: zvyšují srdeční frekvenci, krevní tlak a hladinu glukózy v krvi.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94373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0930A95-2311-A5BD-C2A0-AA7635C8E0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2A28F3F-5232-2765-3F94-52D8872353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70E3E11-FA00-DB4B-B43F-B0EA71200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4" name="Picture 2" descr="Nadledviny - příznaky a léčba">
            <a:extLst>
              <a:ext uri="{FF2B5EF4-FFF2-40B4-BE49-F238E27FC236}">
                <a16:creationId xmlns:a16="http://schemas.microsoft.com/office/drawing/2014/main" id="{2533F8F3-4E46-80ED-6824-AE1C443CD7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408" y="1859216"/>
            <a:ext cx="2369469" cy="163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Základy anatomie soustavy trávicí, žláz s vnitřní sekrecí a soustavy  močopohlavní | Fakulta sportovních studií Masarykovy univerzity">
            <a:extLst>
              <a:ext uri="{FF2B5EF4-FFF2-40B4-BE49-F238E27FC236}">
                <a16:creationId xmlns:a16="http://schemas.microsoft.com/office/drawing/2014/main" id="{0AEDA568-AC32-D71F-57F4-992A7278D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183" y="1913947"/>
            <a:ext cx="1913284" cy="158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Endokrinni atlas">
            <a:extLst>
              <a:ext uri="{FF2B5EF4-FFF2-40B4-BE49-F238E27FC236}">
                <a16:creationId xmlns:a16="http://schemas.microsoft.com/office/drawing/2014/main" id="{01FA478E-1888-00F3-F3B3-17E533C8C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949" y="2144857"/>
            <a:ext cx="3114675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4316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7909758-5344-7FB6-7F69-1E1C12AC9B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065E324-4579-6C88-00C0-91AEE84E13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829D86D-1977-8484-EBF1-E702D1427C9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39637" y="315310"/>
            <a:ext cx="11952364" cy="5517165"/>
          </a:xfrm>
        </p:spPr>
        <p:txBody>
          <a:bodyPr/>
          <a:lstStyle/>
          <a:p>
            <a:pPr algn="l"/>
            <a:r>
              <a:rPr lang="cs-CZ" sz="2400" b="1" i="0" dirty="0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V</a:t>
            </a:r>
            <a:r>
              <a:rPr lang="cs-CZ" sz="2400" b="1" i="0" dirty="0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</a:rPr>
              <a:t>arlata (</a:t>
            </a:r>
            <a:r>
              <a:rPr lang="cs-CZ" sz="2400" b="1" i="1" dirty="0" err="1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</a:rPr>
              <a:t>testes</a:t>
            </a:r>
            <a:r>
              <a:rPr lang="cs-CZ" sz="2400" b="1" i="0" dirty="0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</a:rPr>
              <a:t>) </a:t>
            </a:r>
            <a:r>
              <a:rPr lang="cs-CZ" sz="2400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obsahují semenotvorné kanálky, ve kterých se vyvíjejí spermie.</a:t>
            </a:r>
            <a:r>
              <a:rPr lang="cs-CZ" sz="2400" b="1" i="0" dirty="0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 </a:t>
            </a:r>
            <a:r>
              <a:rPr lang="cs-CZ" sz="2400" b="0" i="0" dirty="0" err="1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Leydigovy</a:t>
            </a:r>
            <a:r>
              <a:rPr lang="cs-CZ" sz="2400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 buňky vmezeřené ve stěně semenotvorných kanálků varlete produkují mužský pohlavní hormon </a:t>
            </a:r>
          </a:p>
          <a:p>
            <a:pPr algn="l"/>
            <a:r>
              <a:rPr lang="cs-CZ" sz="2400" b="1" i="0" dirty="0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testosteron</a:t>
            </a:r>
            <a:r>
              <a:rPr lang="cs-CZ" sz="2400" dirty="0">
                <a:solidFill>
                  <a:srgbClr val="3A3A3A"/>
                </a:solidFill>
                <a:highlight>
                  <a:srgbClr val="FFFFFF"/>
                </a:highlight>
              </a:rPr>
              <a:t> - </a:t>
            </a:r>
            <a:r>
              <a:rPr lang="cs-CZ" sz="2400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stimuluje tvorbu mužských sekundárních pohlavních znaků, podporuje tvorbu bílkovin - nárůst svalové hmoty.</a:t>
            </a:r>
          </a:p>
          <a:p>
            <a:pPr algn="l"/>
            <a:r>
              <a:rPr lang="cs-CZ" sz="2400" b="1" i="0" dirty="0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</a:rPr>
              <a:t>Vaječníky (</a:t>
            </a:r>
            <a:r>
              <a:rPr lang="cs-CZ" sz="2400" b="1" i="1" dirty="0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</a:rPr>
              <a:t>ovaria</a:t>
            </a:r>
            <a:r>
              <a:rPr lang="cs-CZ" sz="2400" b="1" i="0" dirty="0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</a:rPr>
              <a:t>) </a:t>
            </a:r>
            <a:r>
              <a:rPr lang="cs-CZ" sz="2400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se skládají z korové vrstvy, ve které jsou uloženy folikuly obsahující vajíčka, a z dřeně.</a:t>
            </a:r>
            <a:r>
              <a:rPr lang="cs-CZ" sz="2400" b="1" i="0" dirty="0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 </a:t>
            </a:r>
            <a:r>
              <a:rPr lang="cs-CZ" sz="2400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Ve dřeni vaječníků vznikají </a:t>
            </a:r>
          </a:p>
          <a:p>
            <a:pPr algn="l"/>
            <a:r>
              <a:rPr lang="cs-CZ" sz="2400" b="1" i="0" dirty="0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androgeny</a:t>
            </a:r>
            <a:r>
              <a:rPr lang="cs-CZ" sz="2400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, hormony podobné testosteronu. V kůře vaječníků se pak v Graafových folikulech produkují </a:t>
            </a:r>
          </a:p>
          <a:p>
            <a:pPr algn="l"/>
            <a:r>
              <a:rPr lang="cs-CZ" sz="2400" b="1" i="0" dirty="0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estrogeny- </a:t>
            </a:r>
            <a:r>
              <a:rPr lang="cs-CZ" sz="2400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stimulace tvorby ženských sekundárních pohlavních znaků (např. specifické ukládání podkožního tuku). Žluté tělísko (</a:t>
            </a:r>
            <a:r>
              <a:rPr lang="cs-CZ" sz="2400" b="0" i="1" dirty="0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corpus luteum</a:t>
            </a:r>
            <a:r>
              <a:rPr lang="cs-CZ" sz="2400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), které vzniká přeměnou Graafova folikulu, produkuje</a:t>
            </a:r>
          </a:p>
          <a:p>
            <a:pPr algn="l"/>
            <a:r>
              <a:rPr lang="cs-CZ" sz="2400" b="1" i="0" dirty="0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 progesteron</a:t>
            </a:r>
            <a:r>
              <a:rPr lang="cs-CZ" sz="2400" dirty="0">
                <a:solidFill>
                  <a:srgbClr val="3A3A3A"/>
                </a:solidFill>
                <a:highlight>
                  <a:srgbClr val="FFFFFF"/>
                </a:highlight>
              </a:rPr>
              <a:t> - </a:t>
            </a:r>
            <a:r>
              <a:rPr lang="cs-CZ" sz="2400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stimuluje růst a prokrvení děložní sliznice nezbytné pro udržení těhotenství a před porodem stimuluje růst mléčné žlázy. Progesteron je v průběhu těhotenství produkován také placentou</a:t>
            </a:r>
            <a:r>
              <a:rPr lang="cs-CZ" sz="2400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.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55378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89AB95B-84F3-5352-688F-3567317960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E9B0C8A-ECC0-F12F-3DFE-38FE244786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70BC3169-9ABA-ADBB-74AE-2CDB0745B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332" y="436006"/>
            <a:ext cx="6410325" cy="466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62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Obrázek 1">
            <a:extLst>
              <a:ext uri="{FF2B5EF4-FFF2-40B4-BE49-F238E27FC236}">
                <a16:creationId xmlns:a16="http://schemas.microsoft.com/office/drawing/2014/main" id="{E3427B32-F6C8-F1CF-65A8-34402C4C24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1" y="3403600"/>
            <a:ext cx="3698875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2" descr="kmentJadra">
            <a:extLst>
              <a:ext uri="{FF2B5EF4-FFF2-40B4-BE49-F238E27FC236}">
                <a16:creationId xmlns:a16="http://schemas.microsoft.com/office/drawing/2014/main" id="{AC4C567B-7919-37AF-D423-B752B247E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4" r="6073"/>
          <a:stretch>
            <a:fillRect/>
          </a:stretch>
        </p:blipFill>
        <p:spPr bwMode="auto">
          <a:xfrm>
            <a:off x="1947863" y="260351"/>
            <a:ext cx="3027362" cy="48244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FB13C6E9-AC55-3EBF-249A-851CBD87268F}"/>
              </a:ext>
            </a:extLst>
          </p:cNvPr>
          <p:cNvCxnSpPr/>
          <p:nvPr/>
        </p:nvCxnSpPr>
        <p:spPr>
          <a:xfrm>
            <a:off x="3503613" y="908050"/>
            <a:ext cx="1871662" cy="0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7" name="TextovéPole 5">
            <a:extLst>
              <a:ext uri="{FF2B5EF4-FFF2-40B4-BE49-F238E27FC236}">
                <a16:creationId xmlns:a16="http://schemas.microsoft.com/office/drawing/2014/main" id="{5EB0E9B4-A85E-91BA-8375-87656BD9B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0213" y="723900"/>
            <a:ext cx="2654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00B050"/>
                </a:solidFill>
              </a:rPr>
              <a:t>ncl. originis dorsalis CN III.</a:t>
            </a:r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A63DD9EB-CD30-4582-8CCE-513CC24B629F}"/>
              </a:ext>
            </a:extLst>
          </p:cNvPr>
          <p:cNvCxnSpPr/>
          <p:nvPr/>
        </p:nvCxnSpPr>
        <p:spPr>
          <a:xfrm>
            <a:off x="3719513" y="2781300"/>
            <a:ext cx="1655762" cy="0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985EC6CF-3B96-F781-EAEF-F104574ED58D}"/>
              </a:ext>
            </a:extLst>
          </p:cNvPr>
          <p:cNvCxnSpPr/>
          <p:nvPr/>
        </p:nvCxnSpPr>
        <p:spPr>
          <a:xfrm>
            <a:off x="3735388" y="2924176"/>
            <a:ext cx="1439862" cy="144463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0" name="TextovéPole 11">
            <a:extLst>
              <a:ext uri="{FF2B5EF4-FFF2-40B4-BE49-F238E27FC236}">
                <a16:creationId xmlns:a16="http://schemas.microsoft.com/office/drawing/2014/main" id="{D2E309B5-7695-1346-ABD8-8393E284D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4325" y="2627314"/>
            <a:ext cx="6731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rgbClr val="00B050"/>
                </a:solidFill>
              </a:rPr>
              <a:t>CN VII.</a:t>
            </a:r>
          </a:p>
        </p:txBody>
      </p:sp>
      <p:sp>
        <p:nvSpPr>
          <p:cNvPr id="8201" name="TextovéPole 12">
            <a:extLst>
              <a:ext uri="{FF2B5EF4-FFF2-40B4-BE49-F238E27FC236}">
                <a16:creationId xmlns:a16="http://schemas.microsoft.com/office/drawing/2014/main" id="{5B765EE7-18C5-ADB7-DE30-9865411F69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0651" y="2913064"/>
            <a:ext cx="619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rgbClr val="00B050"/>
                </a:solidFill>
              </a:rPr>
              <a:t>CN IX.</a:t>
            </a:r>
          </a:p>
        </p:txBody>
      </p: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7D99FC48-BC84-5B88-7A63-EF45C2A65235}"/>
              </a:ext>
            </a:extLst>
          </p:cNvPr>
          <p:cNvCxnSpPr/>
          <p:nvPr/>
        </p:nvCxnSpPr>
        <p:spPr>
          <a:xfrm>
            <a:off x="3735389" y="3860800"/>
            <a:ext cx="1311275" cy="0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3" name="TextovéPole 15">
            <a:extLst>
              <a:ext uri="{FF2B5EF4-FFF2-40B4-BE49-F238E27FC236}">
                <a16:creationId xmlns:a16="http://schemas.microsoft.com/office/drawing/2014/main" id="{BA519C1C-ED01-1514-BCA6-2A9C226893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9525" y="3706814"/>
            <a:ext cx="5730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rgbClr val="00B050"/>
                </a:solidFill>
              </a:rPr>
              <a:t>CN X.</a:t>
            </a:r>
          </a:p>
        </p:txBody>
      </p:sp>
      <p:sp>
        <p:nvSpPr>
          <p:cNvPr id="8204" name="TextovéPole 16">
            <a:extLst>
              <a:ext uri="{FF2B5EF4-FFF2-40B4-BE49-F238E27FC236}">
                <a16:creationId xmlns:a16="http://schemas.microsoft.com/office/drawing/2014/main" id="{CEA7D823-B97F-3CF5-07E7-1701298D9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2925" y="-50800"/>
            <a:ext cx="51577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800" b="1">
                <a:solidFill>
                  <a:srgbClr val="00B050"/>
                </a:solidFill>
              </a:rPr>
              <a:t>Jádra parasympatiku </a:t>
            </a:r>
            <a:r>
              <a:rPr lang="cs-CZ" altLang="cs-CZ" sz="1800">
                <a:solidFill>
                  <a:srgbClr val="00B050"/>
                </a:solidFill>
              </a:rPr>
              <a:t>v mozkovém kmeni</a:t>
            </a:r>
          </a:p>
        </p:txBody>
      </p:sp>
      <p:sp>
        <p:nvSpPr>
          <p:cNvPr id="8205" name="TextovéPole 17">
            <a:extLst>
              <a:ext uri="{FF2B5EF4-FFF2-40B4-BE49-F238E27FC236}">
                <a16:creationId xmlns:a16="http://schemas.microsoft.com/office/drawing/2014/main" id="{F7373036-8D56-C2CD-4116-B70CE2C3BA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7801" y="2970213"/>
            <a:ext cx="34782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rgbClr val="00FF00"/>
                </a:solidFill>
              </a:rPr>
              <a:t>Jádra sympatiku </a:t>
            </a:r>
            <a:r>
              <a:rPr lang="cs-CZ" altLang="cs-CZ" sz="1800">
                <a:solidFill>
                  <a:srgbClr val="00FF00"/>
                </a:solidFill>
              </a:rPr>
              <a:t>v míše Th a L</a:t>
            </a:r>
          </a:p>
        </p:txBody>
      </p:sp>
      <p:sp>
        <p:nvSpPr>
          <p:cNvPr id="8206" name="TextovéPole 18">
            <a:extLst>
              <a:ext uri="{FF2B5EF4-FFF2-40B4-BE49-F238E27FC236}">
                <a16:creationId xmlns:a16="http://schemas.microsoft.com/office/drawing/2014/main" id="{F3853875-AB3A-8E10-331E-C781672E8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2764" y="5110164"/>
            <a:ext cx="4745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00B050"/>
                </a:solidFill>
              </a:rPr>
              <a:t>+ jádra </a:t>
            </a:r>
            <a:r>
              <a:rPr lang="cs-CZ" altLang="cs-CZ" sz="1200">
                <a:solidFill>
                  <a:srgbClr val="00B050"/>
                </a:solidFill>
              </a:rPr>
              <a:t>(ncll. intermediolaterales) </a:t>
            </a:r>
            <a:r>
              <a:rPr lang="cs-CZ" altLang="cs-CZ" sz="1800">
                <a:solidFill>
                  <a:srgbClr val="00B050"/>
                </a:solidFill>
              </a:rPr>
              <a:t>v sakrální (křížové) míše</a:t>
            </a:r>
          </a:p>
        </p:txBody>
      </p:sp>
      <p:sp>
        <p:nvSpPr>
          <p:cNvPr id="2" name="Ovál 1">
            <a:extLst>
              <a:ext uri="{FF2B5EF4-FFF2-40B4-BE49-F238E27FC236}">
                <a16:creationId xmlns:a16="http://schemas.microsoft.com/office/drawing/2014/main" id="{CADA72B8-CD27-298F-1B82-2C42C521E287}"/>
              </a:ext>
            </a:extLst>
          </p:cNvPr>
          <p:cNvSpPr/>
          <p:nvPr/>
        </p:nvSpPr>
        <p:spPr>
          <a:xfrm>
            <a:off x="7751763" y="4014789"/>
            <a:ext cx="215900" cy="20637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3" name="Ovál 2">
            <a:extLst>
              <a:ext uri="{FF2B5EF4-FFF2-40B4-BE49-F238E27FC236}">
                <a16:creationId xmlns:a16="http://schemas.microsoft.com/office/drawing/2014/main" id="{98C859A3-CA6C-B021-8CFE-E745EB5DFD95}"/>
              </a:ext>
            </a:extLst>
          </p:cNvPr>
          <p:cNvSpPr/>
          <p:nvPr/>
        </p:nvSpPr>
        <p:spPr>
          <a:xfrm>
            <a:off x="7751763" y="4014788"/>
            <a:ext cx="215900" cy="169862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209" name="TextovéPole 3">
            <a:extLst>
              <a:ext uri="{FF2B5EF4-FFF2-40B4-BE49-F238E27FC236}">
                <a16:creationId xmlns:a16="http://schemas.microsoft.com/office/drawing/2014/main" id="{7CAE1246-8C21-8CD8-9303-CBE940341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8526" y="6308725"/>
            <a:ext cx="2454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00FF00"/>
                </a:solidFill>
              </a:rPr>
              <a:t>ncll. intermediolaterales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1706EA6-4F75-0AA6-546A-CD4D3BF39F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6AA8AA8-B251-441E-E820-107766E171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pic>
        <p:nvPicPr>
          <p:cNvPr id="4" name="Picture 6" descr="Vaječník | Medicína, nemoci, studium na 1. LF UK">
            <a:extLst>
              <a:ext uri="{FF2B5EF4-FFF2-40B4-BE49-F238E27FC236}">
                <a16:creationId xmlns:a16="http://schemas.microsoft.com/office/drawing/2014/main" id="{E570568A-AA03-7D99-7A77-C46EE3DCE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857" y="764838"/>
            <a:ext cx="666750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1413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857595F-9E08-8B3B-E95B-976652B939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74FCEB2-D0F4-368A-CCA6-8DE5E54872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666B35E-5977-5D14-B55A-3AC2E9EA002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5675" y="63062"/>
            <a:ext cx="12116326" cy="5769413"/>
          </a:xfrm>
        </p:spPr>
        <p:txBody>
          <a:bodyPr/>
          <a:lstStyle/>
          <a:p>
            <a:pPr algn="l"/>
            <a:r>
              <a:rPr lang="cs-CZ" b="0" i="0" cap="all" dirty="0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DIFÚSNÍ ENDOKRINNÍ SYSTÉM</a:t>
            </a:r>
          </a:p>
          <a:p>
            <a:pPr algn="l"/>
            <a:r>
              <a:rPr lang="cs-CZ" sz="2400" b="1" i="0" dirty="0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</a:rPr>
              <a:t>Srdce (</a:t>
            </a:r>
            <a:r>
              <a:rPr lang="cs-CZ" sz="2400" b="1" i="1" dirty="0" err="1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</a:rPr>
              <a:t>cor</a:t>
            </a:r>
            <a:r>
              <a:rPr lang="cs-CZ" sz="2400" b="1" i="0" dirty="0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) </a:t>
            </a:r>
            <a:r>
              <a:rPr lang="cs-CZ" sz="2400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produkuje </a:t>
            </a:r>
            <a:r>
              <a:rPr lang="cs-CZ" sz="2400" b="1" i="0" dirty="0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atriální </a:t>
            </a:r>
            <a:r>
              <a:rPr lang="cs-CZ" sz="2400" b="1" i="0" dirty="0" err="1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natriuretický</a:t>
            </a:r>
            <a:r>
              <a:rPr lang="cs-CZ" sz="2400" b="1" i="0" dirty="0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 peptid</a:t>
            </a:r>
            <a:r>
              <a:rPr lang="cs-CZ" sz="2400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 (ANP), který podporuje vylučování sodných iontů a vody v ledvinách a snižuje krevní tlak.</a:t>
            </a:r>
          </a:p>
          <a:p>
            <a:pPr algn="l"/>
            <a:r>
              <a:rPr lang="cs-CZ" sz="2400" b="0" i="0" dirty="0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</a:rPr>
              <a:t>V </a:t>
            </a:r>
            <a:r>
              <a:rPr lang="cs-CZ" sz="2400" b="1" i="0" dirty="0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</a:rPr>
              <a:t>játrech (</a:t>
            </a:r>
            <a:r>
              <a:rPr lang="cs-CZ" sz="2400" b="1" i="1" dirty="0" err="1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</a:rPr>
              <a:t>hepar</a:t>
            </a:r>
            <a:r>
              <a:rPr lang="cs-CZ" sz="2400" b="1" i="0" dirty="0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</a:rPr>
              <a:t>)</a:t>
            </a:r>
            <a:r>
              <a:rPr lang="cs-CZ" sz="2400" b="0" i="0" dirty="0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</a:rPr>
              <a:t> </a:t>
            </a:r>
            <a:r>
              <a:rPr lang="cs-CZ" sz="2400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vzniká hormon</a:t>
            </a:r>
            <a:r>
              <a:rPr lang="cs-CZ" sz="2400" b="1" i="0" dirty="0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 </a:t>
            </a:r>
            <a:r>
              <a:rPr lang="cs-CZ" sz="2400" b="1" i="0" dirty="0" err="1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somatomedin</a:t>
            </a:r>
            <a:r>
              <a:rPr lang="cs-CZ" sz="2400" b="1" i="0" dirty="0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 </a:t>
            </a:r>
            <a:r>
              <a:rPr lang="cs-CZ" sz="2400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(</a:t>
            </a:r>
            <a:r>
              <a:rPr lang="cs-CZ" sz="2400" b="0" i="1" dirty="0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insuline-</a:t>
            </a:r>
            <a:r>
              <a:rPr lang="cs-CZ" sz="2400" b="0" i="1" dirty="0" err="1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like</a:t>
            </a:r>
            <a:r>
              <a:rPr lang="cs-CZ" sz="2400" b="0" i="1" dirty="0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 </a:t>
            </a:r>
            <a:r>
              <a:rPr lang="cs-CZ" sz="2400" b="0" i="1" dirty="0" err="1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growing</a:t>
            </a:r>
            <a:r>
              <a:rPr lang="cs-CZ" sz="2400" b="0" i="1" dirty="0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 </a:t>
            </a:r>
            <a:r>
              <a:rPr lang="cs-CZ" sz="2400" b="0" i="1" dirty="0" err="1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factor</a:t>
            </a:r>
            <a:r>
              <a:rPr lang="cs-CZ" sz="2400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, IGF), který zvyšuje proteosyntézu pod vlivem růstového hormonu, </a:t>
            </a:r>
            <a:r>
              <a:rPr lang="cs-CZ" sz="2400" b="1" i="0" dirty="0" err="1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trombopoetin</a:t>
            </a:r>
            <a:r>
              <a:rPr lang="cs-CZ" sz="2400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, který stimuluje tvorbu krevních destiček, a </a:t>
            </a:r>
            <a:r>
              <a:rPr lang="cs-CZ" sz="2400" b="1" i="0" dirty="0" err="1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angiotenzin</a:t>
            </a:r>
            <a:r>
              <a:rPr lang="cs-CZ" sz="2400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, který se účastní regulace krevního tlaku a objemu krve.</a:t>
            </a:r>
          </a:p>
          <a:p>
            <a:pPr algn="l"/>
            <a:r>
              <a:rPr lang="cs-CZ" sz="2400" b="1" i="0" dirty="0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</a:rPr>
              <a:t>Ledviny</a:t>
            </a:r>
            <a:r>
              <a:rPr lang="cs-CZ" sz="2400" b="1" i="0" dirty="0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 (</a:t>
            </a:r>
            <a:r>
              <a:rPr lang="cs-CZ" sz="2400" b="1" i="1" dirty="0" err="1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ren</a:t>
            </a:r>
            <a:r>
              <a:rPr lang="cs-CZ" sz="2400" b="1" i="0" dirty="0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) </a:t>
            </a:r>
            <a:r>
              <a:rPr lang="cs-CZ" sz="2400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produkují </a:t>
            </a:r>
            <a:r>
              <a:rPr lang="cs-CZ" sz="2400" b="1" i="0" dirty="0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renin</a:t>
            </a:r>
            <a:r>
              <a:rPr lang="cs-CZ" sz="2400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, který ovlivňuje vylučování vody a krevní tlak skrze renin-</a:t>
            </a:r>
            <a:r>
              <a:rPr lang="cs-CZ" sz="2400" b="0" i="0" dirty="0" err="1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angiotenzinový</a:t>
            </a:r>
            <a:r>
              <a:rPr lang="cs-CZ" sz="2400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 systém, </a:t>
            </a:r>
            <a:r>
              <a:rPr lang="cs-CZ" sz="2400" b="1" i="0" dirty="0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erytropoetin </a:t>
            </a:r>
            <a:r>
              <a:rPr lang="cs-CZ" sz="2400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(EPO), který stimuluje tvorbu červených krvinek, a </a:t>
            </a:r>
            <a:r>
              <a:rPr lang="cs-CZ" sz="2400" b="1" i="0" dirty="0" err="1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kalcitriol</a:t>
            </a:r>
            <a:r>
              <a:rPr lang="cs-CZ" sz="2400" b="1" i="0" dirty="0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, </a:t>
            </a:r>
            <a:r>
              <a:rPr lang="cs-CZ" sz="2400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aktivní forma vitaminu D stimulující resorpci vápníku ve střevě.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33090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DBFD6C-4DBB-B63E-9957-6260D8FE66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28CCC04-9FEB-FF13-B36D-6A7BE551A4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9E09C0E-E9B3-0C60-BEDA-3078FB35F99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5675" y="163961"/>
            <a:ext cx="12116326" cy="5668514"/>
          </a:xfrm>
        </p:spPr>
        <p:txBody>
          <a:bodyPr/>
          <a:lstStyle/>
          <a:p>
            <a:pPr algn="l"/>
            <a:r>
              <a:rPr lang="cs-CZ" sz="2800" b="1" i="0" dirty="0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</a:rPr>
              <a:t>Tuková tkáň </a:t>
            </a:r>
            <a:r>
              <a:rPr lang="cs-CZ" sz="2800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produkuje hormon </a:t>
            </a:r>
            <a:r>
              <a:rPr lang="cs-CZ" sz="2800" b="1" i="0" dirty="0" err="1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leptin</a:t>
            </a:r>
            <a:r>
              <a:rPr lang="cs-CZ" sz="2800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, který se účastní regulace nástupu puberty a udržování energetické homeostázy.</a:t>
            </a:r>
          </a:p>
          <a:p>
            <a:pPr algn="l"/>
            <a:r>
              <a:rPr lang="cs-CZ" sz="2800" b="1" i="0" dirty="0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</a:rPr>
              <a:t>Žaludek (</a:t>
            </a:r>
            <a:r>
              <a:rPr lang="cs-CZ" sz="2800" b="1" i="1" dirty="0" err="1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</a:rPr>
              <a:t>gaster</a:t>
            </a:r>
            <a:r>
              <a:rPr lang="cs-CZ" sz="2800" b="1" i="0" dirty="0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</a:rPr>
              <a:t>) </a:t>
            </a:r>
            <a:r>
              <a:rPr lang="cs-CZ" sz="2800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produkuje hormon</a:t>
            </a:r>
            <a:r>
              <a:rPr lang="cs-CZ" sz="2800" b="1" i="0" dirty="0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 </a:t>
            </a:r>
            <a:r>
              <a:rPr lang="cs-CZ" sz="2800" b="1" i="0" dirty="0" err="1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ghrelin</a:t>
            </a:r>
            <a:r>
              <a:rPr lang="cs-CZ" sz="2800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, který stimuluje pocit hladu při prázdném žaludku, a </a:t>
            </a:r>
            <a:r>
              <a:rPr lang="cs-CZ" sz="2800" b="1" i="0" dirty="0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gastrin</a:t>
            </a:r>
            <a:r>
              <a:rPr lang="cs-CZ" sz="2800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, který vede ke stimulaci peristaltiky a tvorbě žaludeční šťávy.</a:t>
            </a:r>
          </a:p>
          <a:p>
            <a:pPr algn="l"/>
            <a:r>
              <a:rPr lang="cs-CZ" sz="2800" b="1" i="0" dirty="0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</a:rPr>
              <a:t>Tenké střevo (</a:t>
            </a:r>
            <a:r>
              <a:rPr lang="cs-CZ" sz="2800" b="1" i="1" dirty="0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</a:rPr>
              <a:t>intestinum </a:t>
            </a:r>
            <a:r>
              <a:rPr lang="cs-CZ" sz="2800" b="1" i="1" dirty="0" err="1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</a:rPr>
              <a:t>tenue</a:t>
            </a:r>
            <a:r>
              <a:rPr lang="cs-CZ" sz="2800" b="1" i="0" dirty="0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</a:rPr>
              <a:t>) </a:t>
            </a:r>
            <a:r>
              <a:rPr lang="cs-CZ" sz="2800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produkuje hormon </a:t>
            </a:r>
            <a:r>
              <a:rPr lang="cs-CZ" sz="2800" b="1" i="0" dirty="0" err="1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cholecystokinin</a:t>
            </a:r>
            <a:r>
              <a:rPr lang="cs-CZ" sz="2800" b="1" i="0" dirty="0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 </a:t>
            </a:r>
            <a:r>
              <a:rPr lang="cs-CZ" sz="2800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(CCK), který stimuluje vylučování pankreatické šťávy, </a:t>
            </a:r>
            <a:r>
              <a:rPr lang="cs-CZ" sz="2800" b="1" i="0" dirty="0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sekretin</a:t>
            </a:r>
            <a:r>
              <a:rPr lang="cs-CZ" sz="2800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, který stimuluje sekreci trávicích šťáv ze žlučníku a pankreatu, a </a:t>
            </a:r>
            <a:r>
              <a:rPr lang="cs-CZ" sz="2800" b="1" i="0" dirty="0" err="1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motilin</a:t>
            </a:r>
            <a:r>
              <a:rPr lang="cs-CZ" sz="2800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, který stimuluje peristaltické pohyby střev.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8111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4E4DAF9-1CF8-F18A-5C0A-6B60AC660A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138F88C-0965-A435-8780-F255F88764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04D4FBF-74B9-E55D-32A1-6D259D4AB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0"/>
            <a:ext cx="10753200" cy="734786"/>
          </a:xfrm>
        </p:spPr>
        <p:txBody>
          <a:bodyPr/>
          <a:lstStyle/>
          <a:p>
            <a:r>
              <a:rPr lang="cs-CZ" dirty="0" err="1"/>
              <a:t>Sympaticus</a:t>
            </a:r>
            <a:r>
              <a:rPr lang="cs-CZ" dirty="0"/>
              <a:t> a </a:t>
            </a:r>
            <a:r>
              <a:rPr lang="cs-CZ" dirty="0" err="1"/>
              <a:t>parasympaticus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433585C-9F84-40A2-6674-B71399DA5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631371"/>
            <a:ext cx="10753200" cy="520062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SYMPATICUS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Aktivace sympatiku pro stresové odpovědi organismu, zodpovídá za přípravu těla na „boj nebo útěk“ („</a:t>
            </a:r>
            <a:r>
              <a:rPr lang="cs-CZ" dirty="0" err="1"/>
              <a:t>fight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flight</a:t>
            </a:r>
            <a:r>
              <a:rPr lang="cs-CZ" dirty="0"/>
              <a:t>“) (katabolické funkce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PARASYMPATIKUS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Aktivnější po jídle a v noci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Funkce „rest and digest“ – umožňuje tvorbu a ukládání zásob (anabolické funkce)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Systém enterální, tvořený </a:t>
            </a:r>
            <a:r>
              <a:rPr lang="cs-CZ" dirty="0" err="1"/>
              <a:t>submukózním</a:t>
            </a:r>
            <a:r>
              <a:rPr lang="cs-CZ" dirty="0"/>
              <a:t> a </a:t>
            </a:r>
            <a:r>
              <a:rPr lang="cs-CZ" dirty="0" err="1"/>
              <a:t>myenterálním</a:t>
            </a:r>
            <a:r>
              <a:rPr lang="cs-CZ" dirty="0"/>
              <a:t> plexem. Enterální systém funguje autonomně a sympatikus s parasympatikem jeho činnost koordinují podle potřeb organismu.</a:t>
            </a:r>
          </a:p>
        </p:txBody>
      </p:sp>
    </p:spTree>
    <p:extLst>
      <p:ext uri="{BB962C8B-B14F-4D97-AF65-F5344CB8AC3E}">
        <p14:creationId xmlns:p14="http://schemas.microsoft.com/office/powerpoint/2010/main" val="3112344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FE0B2D4-0773-1C8E-F9DD-FA9ADF57C0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6BC9C30-DE90-E2EA-8C6B-8F1EF6922E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A79484E-2A67-FF4C-A2F5-06EAB30FA2C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0757" y="114300"/>
            <a:ext cx="12121243" cy="5718175"/>
          </a:xfrm>
        </p:spPr>
        <p:txBody>
          <a:bodyPr/>
          <a:lstStyle/>
          <a:p>
            <a:pPr marL="72000" indent="0">
              <a:buNone/>
            </a:pPr>
            <a:r>
              <a:rPr lang="cs-CZ" dirty="0"/>
              <a:t>PARASYMPATICUS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jádra mozkového kmene – III, VII, IX, X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err="1"/>
              <a:t>nuclei</a:t>
            </a:r>
            <a:r>
              <a:rPr lang="cs-CZ" dirty="0"/>
              <a:t> </a:t>
            </a:r>
            <a:r>
              <a:rPr lang="cs-CZ" dirty="0" err="1"/>
              <a:t>intermediolaterales</a:t>
            </a:r>
            <a:r>
              <a:rPr lang="cs-CZ" dirty="0"/>
              <a:t> S2 – S4 </a:t>
            </a:r>
          </a:p>
          <a:p>
            <a:pPr marL="72000" indent="0">
              <a:buNone/>
            </a:pPr>
            <a:r>
              <a:rPr lang="cs-CZ" dirty="0"/>
              <a:t>SYMPATICUS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err="1"/>
              <a:t>nuclei</a:t>
            </a:r>
            <a:r>
              <a:rPr lang="cs-CZ" dirty="0"/>
              <a:t> </a:t>
            </a:r>
            <a:r>
              <a:rPr lang="cs-CZ" dirty="0" err="1"/>
              <a:t>intermediolaterales</a:t>
            </a:r>
            <a:r>
              <a:rPr lang="cs-CZ" dirty="0"/>
              <a:t> C8 – L3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Hypotalamus řídí funkce spojené s homeostázou (např. termoregulace, příjem potravy) a jeho aktivita je zpětně ovlivňována teplotou krve, glykémií, koncentrací mastných kyselin a dalšími, dále také některými hormony, mozkovou kůrou a limbickým systémem.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V mozkovém kmeni jsou - </a:t>
            </a:r>
            <a:r>
              <a:rPr lang="cs-CZ" dirty="0" err="1"/>
              <a:t>kardioexcitační</a:t>
            </a:r>
            <a:r>
              <a:rPr lang="cs-CZ" dirty="0"/>
              <a:t>, </a:t>
            </a:r>
            <a:r>
              <a:rPr lang="cs-CZ" dirty="0" err="1"/>
              <a:t>kardioinhibiční</a:t>
            </a:r>
            <a:r>
              <a:rPr lang="cs-CZ" dirty="0"/>
              <a:t>, respirační </a:t>
            </a:r>
            <a:r>
              <a:rPr lang="cs-CZ" dirty="0" err="1"/>
              <a:t>centra,centrum</a:t>
            </a:r>
            <a:r>
              <a:rPr lang="cs-CZ" dirty="0"/>
              <a:t> pro zvracení - řídí úroveň aktivity sympatiku a parasympatiku</a:t>
            </a:r>
          </a:p>
        </p:txBody>
      </p:sp>
    </p:spTree>
    <p:extLst>
      <p:ext uri="{BB962C8B-B14F-4D97-AF65-F5344CB8AC3E}">
        <p14:creationId xmlns:p14="http://schemas.microsoft.com/office/powerpoint/2010/main" val="1483975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BB14D45-6E2C-F21D-D43A-DDBAFCB5A5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9AF9989-FD8C-83BD-9D16-8C27DBC170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432CD5F-8E19-6A23-C0D7-9CCD86A8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F5A355A-8D7A-BAAC-ADA6-0C242DE5E5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Periferní části sympatiku vystupují z hrudní (T1 – T5) a bederní (L1-2) míchy (</a:t>
            </a:r>
            <a:r>
              <a:rPr lang="cs-CZ" dirty="0" err="1"/>
              <a:t>torakolumbální</a:t>
            </a:r>
            <a:r>
              <a:rPr lang="cs-CZ" dirty="0"/>
              <a:t> systém), parasympatikus vystupuje s některými hlavovými nervy (</a:t>
            </a:r>
            <a:r>
              <a:rPr lang="cs-CZ" dirty="0" err="1"/>
              <a:t>oculomotorius</a:t>
            </a:r>
            <a:r>
              <a:rPr lang="cs-CZ" dirty="0"/>
              <a:t>, </a:t>
            </a:r>
            <a:r>
              <a:rPr lang="cs-CZ" dirty="0" err="1"/>
              <a:t>facialis</a:t>
            </a:r>
            <a:r>
              <a:rPr lang="cs-CZ" dirty="0"/>
              <a:t>, </a:t>
            </a:r>
            <a:r>
              <a:rPr lang="cs-CZ" dirty="0" err="1"/>
              <a:t>glossopharyngeus</a:t>
            </a:r>
            <a:r>
              <a:rPr lang="cs-CZ" dirty="0"/>
              <a:t> a vagus) a ze sakrální míchy-</a:t>
            </a:r>
            <a:r>
              <a:rPr lang="cs-CZ" dirty="0" err="1"/>
              <a:t>kraniosakrání</a:t>
            </a:r>
            <a:r>
              <a:rPr lang="cs-CZ" dirty="0"/>
              <a:t> systém</a:t>
            </a:r>
          </a:p>
        </p:txBody>
      </p:sp>
    </p:spTree>
    <p:extLst>
      <p:ext uri="{BB962C8B-B14F-4D97-AF65-F5344CB8AC3E}">
        <p14:creationId xmlns:p14="http://schemas.microsoft.com/office/powerpoint/2010/main" val="3766305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346B8438-A293-2286-C063-4724C3B1A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038" y="-20638"/>
            <a:ext cx="3657600" cy="6854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avá složená závorka 1">
            <a:extLst>
              <a:ext uri="{FF2B5EF4-FFF2-40B4-BE49-F238E27FC236}">
                <a16:creationId xmlns:a16="http://schemas.microsoft.com/office/drawing/2014/main" id="{8A41C4A9-F5B3-7F06-6351-FABEC36D50C6}"/>
              </a:ext>
            </a:extLst>
          </p:cNvPr>
          <p:cNvSpPr/>
          <p:nvPr/>
        </p:nvSpPr>
        <p:spPr>
          <a:xfrm>
            <a:off x="6756401" y="115888"/>
            <a:ext cx="142875" cy="100965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172" name="TextovéPole 2">
            <a:extLst>
              <a:ext uri="{FF2B5EF4-FFF2-40B4-BE49-F238E27FC236}">
                <a16:creationId xmlns:a16="http://schemas.microsoft.com/office/drawing/2014/main" id="{04D8238B-DB4A-F718-E725-7A871B259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0713" y="298451"/>
            <a:ext cx="34671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339933"/>
                </a:solidFill>
              </a:rPr>
              <a:t>Visceromotorická=parasympatická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 jádra u hlavových nervů</a:t>
            </a:r>
          </a:p>
        </p:txBody>
      </p:sp>
      <p:sp>
        <p:nvSpPr>
          <p:cNvPr id="5" name="Pravá složená závorka 4">
            <a:extLst>
              <a:ext uri="{FF2B5EF4-FFF2-40B4-BE49-F238E27FC236}">
                <a16:creationId xmlns:a16="http://schemas.microsoft.com/office/drawing/2014/main" id="{5FADD1FF-4B8B-CC12-2752-BACB2976A307}"/>
              </a:ext>
            </a:extLst>
          </p:cNvPr>
          <p:cNvSpPr/>
          <p:nvPr/>
        </p:nvSpPr>
        <p:spPr>
          <a:xfrm>
            <a:off x="6742114" y="1341438"/>
            <a:ext cx="433387" cy="2951162"/>
          </a:xfrm>
          <a:prstGeom prst="rightBrace">
            <a:avLst>
              <a:gd name="adj1" fmla="val 8333"/>
              <a:gd name="adj2" fmla="val 4662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174" name="TextovéPole 5">
            <a:extLst>
              <a:ext uri="{FF2B5EF4-FFF2-40B4-BE49-F238E27FC236}">
                <a16:creationId xmlns:a16="http://schemas.microsoft.com/office/drawing/2014/main" id="{E3DA596D-C5C7-6C5B-4418-A914780C42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2975" y="2484439"/>
            <a:ext cx="302895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00FF00"/>
                </a:solidFill>
              </a:rPr>
              <a:t>Visceromotorická</a:t>
            </a:r>
            <a:r>
              <a:rPr lang="cs-CZ" altLang="cs-CZ" sz="1800" u="sng">
                <a:solidFill>
                  <a:srgbClr val="00FF00"/>
                </a:solidFill>
              </a:rPr>
              <a:t>=</a:t>
            </a:r>
            <a:r>
              <a:rPr lang="cs-CZ" altLang="cs-CZ" sz="1800" b="1" u="sng">
                <a:solidFill>
                  <a:srgbClr val="00FF00"/>
                </a:solidFill>
              </a:rPr>
              <a:t>sympatická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 jádra hrudní a lumbální míchy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7" name="Pravá složená závorka 6">
            <a:extLst>
              <a:ext uri="{FF2B5EF4-FFF2-40B4-BE49-F238E27FC236}">
                <a16:creationId xmlns:a16="http://schemas.microsoft.com/office/drawing/2014/main" id="{09EEF592-26F1-FEF9-ABA2-6601C9EF0A8F}"/>
              </a:ext>
            </a:extLst>
          </p:cNvPr>
          <p:cNvSpPr/>
          <p:nvPr/>
        </p:nvSpPr>
        <p:spPr>
          <a:xfrm>
            <a:off x="6827838" y="5189538"/>
            <a:ext cx="290512" cy="100965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176" name="TextovéPole 7">
            <a:extLst>
              <a:ext uri="{FF2B5EF4-FFF2-40B4-BE49-F238E27FC236}">
                <a16:creationId xmlns:a16="http://schemas.microsoft.com/office/drawing/2014/main" id="{098A8610-0A3F-F9DF-4600-CD716DEFC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8514" y="5370513"/>
            <a:ext cx="35194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339933"/>
                </a:solidFill>
              </a:rPr>
              <a:t>Visceromotorická=parasympatická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jádra v sakrální části míchy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405F466-5B4D-F8E6-8461-FD0893122D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E112F95-D249-8275-DA82-546C31FC53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F28D4AF-20E3-B04B-0E01-12741BD1156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99591" y="75674"/>
            <a:ext cx="11992410" cy="6583680"/>
          </a:xfrm>
        </p:spPr>
        <p:txBody>
          <a:bodyPr/>
          <a:lstStyle/>
          <a:p>
            <a:pPr marL="72000" indent="0">
              <a:buNone/>
            </a:pPr>
            <a:r>
              <a:rPr lang="cs-CZ" dirty="0"/>
              <a:t>SYMPATICUS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vychází z hrudní a bederní části míchy z </a:t>
            </a:r>
            <a:r>
              <a:rPr lang="cs-CZ" sz="2400" dirty="0" err="1"/>
              <a:t>nucl.intermediolateralis</a:t>
            </a:r>
            <a:r>
              <a:rPr lang="cs-CZ" sz="2400" dirty="0"/>
              <a:t> C8-L3- tzv. </a:t>
            </a:r>
            <a:r>
              <a:rPr lang="cs-CZ" sz="2400" dirty="0" err="1">
                <a:solidFill>
                  <a:schemeClr val="tx2">
                    <a:lumMod val="75000"/>
                  </a:schemeClr>
                </a:solidFill>
              </a:rPr>
              <a:t>thorakolumbální</a:t>
            </a: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> systém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z míšního nervu se odděluje jako tzv. </a:t>
            </a:r>
            <a:r>
              <a:rPr lang="cs-CZ" sz="2400" dirty="0" err="1">
                <a:solidFill>
                  <a:schemeClr val="tx2">
                    <a:lumMod val="75000"/>
                  </a:schemeClr>
                </a:solidFill>
              </a:rPr>
              <a:t>ramus</a:t>
            </a: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sz="2400" dirty="0" err="1">
                <a:solidFill>
                  <a:schemeClr val="tx2">
                    <a:lumMod val="75000"/>
                  </a:schemeClr>
                </a:solidFill>
              </a:rPr>
              <a:t>communicans</a:t>
            </a: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sz="2400" dirty="0" err="1">
                <a:solidFill>
                  <a:schemeClr val="tx2">
                    <a:lumMod val="75000"/>
                  </a:schemeClr>
                </a:solidFill>
              </a:rPr>
              <a:t>albus</a:t>
            </a: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 err="1"/>
              <a:t>paravertebrální</a:t>
            </a:r>
            <a:r>
              <a:rPr lang="cs-CZ" sz="2400" dirty="0"/>
              <a:t> ganglia vytvářejí </a:t>
            </a:r>
            <a:r>
              <a:rPr lang="cs-CZ" sz="2400" dirty="0" err="1">
                <a:solidFill>
                  <a:schemeClr val="tx2">
                    <a:lumMod val="75000"/>
                  </a:schemeClr>
                </a:solidFill>
              </a:rPr>
              <a:t>truncus</a:t>
            </a: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sz="2400" dirty="0" err="1">
                <a:solidFill>
                  <a:schemeClr val="tx2">
                    <a:lumMod val="75000"/>
                  </a:schemeClr>
                </a:solidFill>
              </a:rPr>
              <a:t>sympathicus</a:t>
            </a:r>
            <a:r>
              <a:rPr lang="cs-CZ" sz="2400" dirty="0"/>
              <a:t>(těla </a:t>
            </a:r>
            <a:r>
              <a:rPr lang="cs-CZ" sz="2400" dirty="0" err="1"/>
              <a:t>postgangliových</a:t>
            </a:r>
            <a:r>
              <a:rPr lang="cs-CZ" sz="2400" dirty="0"/>
              <a:t> neuronů) zde se </a:t>
            </a:r>
            <a:r>
              <a:rPr lang="cs-CZ" sz="2400" dirty="0" err="1"/>
              <a:t>pregangliový</a:t>
            </a:r>
            <a:r>
              <a:rPr lang="cs-CZ" sz="2400" dirty="0"/>
              <a:t> neuron </a:t>
            </a: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>přepojí</a:t>
            </a:r>
            <a:r>
              <a:rPr lang="cs-CZ" sz="2400" dirty="0"/>
              <a:t> a pokračuje k cílovým orgánům  nebo jen </a:t>
            </a: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>proběhne</a:t>
            </a:r>
            <a:r>
              <a:rPr lang="cs-CZ" sz="2400" dirty="0"/>
              <a:t> a prostřednictvím </a:t>
            </a:r>
            <a:r>
              <a:rPr lang="cs-CZ" sz="2400" dirty="0" err="1">
                <a:solidFill>
                  <a:schemeClr val="tx2">
                    <a:lumMod val="75000"/>
                  </a:schemeClr>
                </a:solidFill>
              </a:rPr>
              <a:t>n.splanchnicus</a:t>
            </a: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sz="2400" dirty="0"/>
              <a:t>se přepojí  v </a:t>
            </a:r>
            <a:r>
              <a:rPr lang="cs-CZ" sz="2400" dirty="0" err="1"/>
              <a:t>prevertebrálních</a:t>
            </a:r>
            <a:r>
              <a:rPr lang="cs-CZ" sz="2400" dirty="0"/>
              <a:t> gangliích a pokračují </a:t>
            </a: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>pomocí pletení v obalech velkých tepen</a:t>
            </a:r>
            <a:r>
              <a:rPr lang="cs-CZ" sz="2400" dirty="0"/>
              <a:t> nebo přímo do inervovaných orgánů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 err="1"/>
              <a:t>pregangliový</a:t>
            </a:r>
            <a:r>
              <a:rPr lang="cs-CZ" sz="2400" dirty="0"/>
              <a:t> úsek- do </a:t>
            </a:r>
            <a:r>
              <a:rPr lang="cs-CZ" sz="2400" dirty="0" err="1"/>
              <a:t>paravertebrálních</a:t>
            </a:r>
            <a:r>
              <a:rPr lang="cs-CZ" sz="2400" dirty="0"/>
              <a:t> </a:t>
            </a:r>
            <a:r>
              <a:rPr lang="cs-CZ" sz="2400" dirty="0" err="1"/>
              <a:t>ggl</a:t>
            </a:r>
            <a:r>
              <a:rPr lang="cs-CZ" sz="2400" dirty="0"/>
              <a:t>.- synapse </a:t>
            </a:r>
            <a:r>
              <a:rPr lang="cs-CZ" sz="2400" dirty="0" err="1"/>
              <a:t>pregangliových</a:t>
            </a:r>
            <a:r>
              <a:rPr lang="cs-CZ" sz="2400" dirty="0"/>
              <a:t> sympatických neuronů jsou </a:t>
            </a:r>
            <a:r>
              <a:rPr lang="cs-CZ" sz="2400" dirty="0" err="1"/>
              <a:t>cholinergní</a:t>
            </a:r>
            <a:r>
              <a:rPr lang="cs-CZ" sz="2400" dirty="0"/>
              <a:t> – mediátorem je acetylcholin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z ganglií vycházejí vlastní sympatické nervy, </a:t>
            </a:r>
            <a:r>
              <a:rPr lang="cs-CZ" sz="2400" dirty="0" err="1">
                <a:solidFill>
                  <a:schemeClr val="tx2">
                    <a:lumMod val="75000"/>
                  </a:schemeClr>
                </a:solidFill>
              </a:rPr>
              <a:t>postgangliový</a:t>
            </a: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> úsek - adrenergní (noradrenalin)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sympatické nervy se prostřednictvím </a:t>
            </a:r>
            <a:r>
              <a:rPr lang="cs-CZ" sz="2400" dirty="0" err="1"/>
              <a:t>n.splanchnicus</a:t>
            </a:r>
            <a:r>
              <a:rPr lang="cs-CZ" sz="2400" dirty="0"/>
              <a:t> přepojí  v </a:t>
            </a:r>
            <a:r>
              <a:rPr lang="cs-CZ" sz="2400" dirty="0" err="1"/>
              <a:t>prevertebrálních</a:t>
            </a:r>
            <a:r>
              <a:rPr lang="cs-CZ" sz="2400" dirty="0"/>
              <a:t> gangliích a pokračují </a:t>
            </a: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>pomocí pletení v obalech velkých tepen nebo přímo</a:t>
            </a:r>
            <a:r>
              <a:rPr lang="cs-CZ" sz="2400" dirty="0"/>
              <a:t> do inervovaných orgánů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6595125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sport-prezentace-16-9-cz-v11.potx" id="{68C0F6E9-3E3D-43EF-AA8F-59803821B974}" vid="{5DFD00D7-A41E-477F-8575-56E3B6857AA0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muni-sport-prezentace-16-9-cz-v11</Template>
  <TotalTime>2572</TotalTime>
  <Words>2926</Words>
  <Application>Microsoft Office PowerPoint</Application>
  <PresentationFormat>Širokoúhlá obrazovka</PresentationFormat>
  <Paragraphs>304</Paragraphs>
  <Slides>42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8" baseType="lpstr">
      <vt:lpstr>Arial</vt:lpstr>
      <vt:lpstr>Open Sans</vt:lpstr>
      <vt:lpstr>Roboto</vt:lpstr>
      <vt:lpstr>Tahoma</vt:lpstr>
      <vt:lpstr>Wingdings</vt:lpstr>
      <vt:lpstr>Prezentace_MU_CZ</vt:lpstr>
      <vt:lpstr>Autonomní nervový systém</vt:lpstr>
      <vt:lpstr>Centra a jádra ANS</vt:lpstr>
      <vt:lpstr>Prezentace aplikace PowerPoint</vt:lpstr>
      <vt:lpstr>Prezentace aplikace PowerPoint</vt:lpstr>
      <vt:lpstr>Sympaticus a parasympaticus</vt:lpstr>
      <vt:lpstr>Prezentace aplikace PowerPoint</vt:lpstr>
      <vt:lpstr>Prezentace aplikace PowerPoint</vt:lpstr>
      <vt:lpstr>Prezentace aplikace PowerPoint</vt:lpstr>
      <vt:lpstr>Prezentace aplikace PowerPoint</vt:lpstr>
      <vt:lpstr>Sympaticus</vt:lpstr>
      <vt:lpstr>Pars abdominalis</vt:lpstr>
      <vt:lpstr>Pars pelvina</vt:lpstr>
      <vt:lpstr>Prezentace aplikace PowerPoint</vt:lpstr>
      <vt:lpstr>Prezentace aplikace PowerPoint</vt:lpstr>
      <vt:lpstr>Prezentace aplikace PowerPoint</vt:lpstr>
      <vt:lpstr>Prezentace aplikace PowerPoint</vt:lpstr>
      <vt:lpstr>Pars sacralis parasympatiku</vt:lpstr>
      <vt:lpstr>Prezentace aplikace PowerPoint</vt:lpstr>
      <vt:lpstr>Sympatikus  Parasympatikus kraniosakrální systém</vt:lpstr>
      <vt:lpstr>Prezentace aplikace PowerPoint</vt:lpstr>
      <vt:lpstr>ENDOKRINNÍ SYSTÉM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Sabina Bartošová</dc:creator>
  <cp:lastModifiedBy>sabinab@seznam.cz</cp:lastModifiedBy>
  <cp:revision>4</cp:revision>
  <cp:lastPrinted>1601-01-01T00:00:00Z</cp:lastPrinted>
  <dcterms:created xsi:type="dcterms:W3CDTF">2024-02-01T13:01:39Z</dcterms:created>
  <dcterms:modified xsi:type="dcterms:W3CDTF">2024-04-15T19:50:23Z</dcterms:modified>
</cp:coreProperties>
</file>