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63" r:id="rId4"/>
    <p:sldId id="258" r:id="rId5"/>
    <p:sldId id="262" r:id="rId6"/>
    <p:sldId id="259" r:id="rId7"/>
    <p:sldId id="260" r:id="rId8"/>
    <p:sldId id="264" r:id="rId9"/>
    <p:sldId id="265" r:id="rId10"/>
    <p:sldId id="266" r:id="rId11"/>
    <p:sldId id="267" r:id="rId12"/>
    <p:sldId id="268" r:id="rId13"/>
    <p:sldId id="270" r:id="rId14"/>
    <p:sldId id="288" r:id="rId15"/>
    <p:sldId id="271" r:id="rId16"/>
    <p:sldId id="269" r:id="rId17"/>
    <p:sldId id="29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6" r:id="rId27"/>
    <p:sldId id="280" r:id="rId28"/>
    <p:sldId id="287" r:id="rId29"/>
    <p:sldId id="281" r:id="rId30"/>
    <p:sldId id="282" r:id="rId31"/>
    <p:sldId id="283" r:id="rId32"/>
    <p:sldId id="284" r:id="rId33"/>
    <p:sldId id="285" r:id="rId34"/>
    <p:sldId id="291" r:id="rId35"/>
    <p:sldId id="292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49" autoAdjust="0"/>
    <p:restoredTop sz="95768" autoAdjust="0"/>
  </p:normalViewPr>
  <p:slideViewPr>
    <p:cSldViewPr snapToGrid="0">
      <p:cViewPr>
        <p:scale>
          <a:sx n="88" d="100"/>
          <a:sy n="88" d="100"/>
        </p:scale>
        <p:origin x="453" y="8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324C6C-0E7D-D151-FC53-D496B0399E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12B1F2-0BC9-F804-214C-76DD09546D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368386-35A5-9DC7-6CFD-F0ADD8F33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Rozmnožovací soustava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536EF36-051E-EEA4-DA54-3F969D4FDD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231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0C42B65-DE87-A393-CF64-9E1A2B20C3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A479A6-E5B6-8EBA-31E3-3F53A53B69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81FC91-0B3A-BBFE-6E0D-9015DB32B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Vejcovod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29123F1-91D8-D82D-66C6-B88E5F2F8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200" y="1773645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Je párová trubice délky 10–15 cm. Má dvě ústí. Nad vaječníkem se otvírá do dutiny břišní 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(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peritoneální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) otvorem břišním – 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ostium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abdominale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tubae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uterinae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. Kolem tohoto ústí je růžice slizničních výběžků </a:t>
            </a:r>
            <a:r>
              <a:rPr lang="cs-CZ" b="1" i="0" dirty="0" err="1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vejcovodních</a:t>
            </a:r>
            <a:r>
              <a:rPr lang="cs-CZ" b="1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 třásní</a:t>
            </a:r>
            <a:r>
              <a:rPr lang="cs-CZ" b="0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–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fimbriae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tubae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které se při ovulaci přikládají k vaječníku nad zrající </a:t>
            </a:r>
            <a:r>
              <a:rPr lang="cs-CZ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Graafův folikul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790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0C27EB-671C-121C-C1CE-793841FB62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68EF52-1B0B-FEDF-F318-4717B90FAF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7231F0C-C662-507F-0F27-6D6B9FD6221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85529" y="200134"/>
            <a:ext cx="12006471" cy="538190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tvoří – </a:t>
            </a:r>
            <a:r>
              <a:rPr lang="cs-CZ" b="1" i="0" dirty="0" err="1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vejcovodní</a:t>
            </a:r>
            <a:r>
              <a:rPr lang="cs-CZ" b="1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 nálevku</a:t>
            </a:r>
            <a:r>
              <a:rPr lang="cs-CZ" b="0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–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infundibulum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tubae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uterinae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FFFFFF"/>
              </a:highligh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dutina břišní u žen je otevřená do okolního prostředí, od kterého je chráněna složitou cestou několika ochranných filtrů (kyselé prostředí pochvy, hlenová zátka čípku děložního)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Za břišním ústím je </a:t>
            </a:r>
            <a:r>
              <a:rPr lang="cs-CZ" b="1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vřetenovité rozšíření</a:t>
            </a:r>
            <a:r>
              <a:rPr lang="cs-CZ" b="0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– 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ampulla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tubae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uterinae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,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následuje </a:t>
            </a:r>
            <a:r>
              <a:rPr lang="cs-CZ" b="1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zúžená část</a:t>
            </a:r>
            <a:r>
              <a:rPr lang="cs-CZ" b="0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–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isthmus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tubae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uterinae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 v místě děložních rohů přechází v druhé </a:t>
            </a:r>
            <a:r>
              <a:rPr lang="cs-CZ" b="1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ústí do děložní dutiny</a:t>
            </a:r>
            <a:r>
              <a:rPr lang="cs-CZ" b="0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–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ostium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uterinum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tubae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.</a:t>
            </a:r>
            <a:endParaRPr lang="cs-CZ" dirty="0"/>
          </a:p>
        </p:txBody>
      </p:sp>
      <p:pic>
        <p:nvPicPr>
          <p:cNvPr id="5122" name="Picture 2" descr="Ovarium- mikroskopická stavba - ppt stáhnout">
            <a:extLst>
              <a:ext uri="{FF2B5EF4-FFF2-40B4-BE49-F238E27FC236}">
                <a16:creationId xmlns:a16="http://schemas.microsoft.com/office/drawing/2014/main" id="{7D34AA9F-F422-26BB-2A36-3BC8CCA80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285" y="386211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916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AB629F0-D2BB-19F6-E846-072B4E618D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0464BB-093F-C91D-7B83-6B6952C818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CE92456-9C24-C5E8-987F-7142721984B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7363" y="250441"/>
            <a:ext cx="12104637" cy="5582034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400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sliznice – tunica </a:t>
            </a:r>
            <a:r>
              <a:rPr lang="cs-CZ" sz="2400" b="1" i="0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mucosa</a:t>
            </a:r>
            <a:endParaRPr lang="cs-CZ" sz="2400" b="1" i="0" dirty="0">
              <a:solidFill>
                <a:schemeClr val="tx2">
                  <a:lumMod val="75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457200" indent="-457200" algn="just">
              <a:buFontTx/>
              <a:buChar char="-"/>
            </a:pPr>
            <a:r>
              <a:rPr lang="cs-CZ" sz="24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řasy,kryty</a:t>
            </a: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řasinkovým </a:t>
            </a:r>
            <a:r>
              <a:rPr lang="cs-CZ" sz="24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epitelem,kmitají</a:t>
            </a: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převážně směrem k děloze</a:t>
            </a:r>
          </a:p>
          <a:p>
            <a:pPr marL="457200" indent="-457200" algn="just">
              <a:buFontTx/>
              <a:buChar char="-"/>
            </a:pPr>
            <a:r>
              <a:rPr lang="cs-CZ" sz="2400" dirty="0">
                <a:solidFill>
                  <a:srgbClr val="333333"/>
                </a:solidFill>
                <a:highlight>
                  <a:srgbClr val="FFFFFF"/>
                </a:highlight>
              </a:rPr>
              <a:t>o</a:t>
            </a: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bsahuje množství sekrečních buněk, které produkují řídký hlen. Při zánětu může dojít ke srůstům řas, což vede ke sterilitě pro poruchu průchodnosti vejcovodů nebo </a:t>
            </a:r>
            <a:r>
              <a:rPr lang="cs-CZ" sz="24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afunkčnosti</a:t>
            </a: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pro průchod vajíčka.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400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podslizniční vazivo – tunica </a:t>
            </a:r>
            <a:r>
              <a:rPr lang="cs-CZ" sz="2400" b="1" i="0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submucosa</a:t>
            </a:r>
            <a:r>
              <a:rPr lang="cs-CZ" sz="2400" b="1" dirty="0">
                <a:solidFill>
                  <a:schemeClr val="tx2">
                    <a:lumMod val="75000"/>
                  </a:schemeClr>
                </a:solidFill>
                <a:highlight>
                  <a:srgbClr val="FFFFFF"/>
                </a:highlight>
              </a:rPr>
              <a:t> -</a:t>
            </a: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řídké a umožňuje posun sliznice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2">
                    <a:lumMod val="75000"/>
                  </a:schemeClr>
                </a:solidFill>
                <a:highlight>
                  <a:srgbClr val="FFFFFF"/>
                </a:highlight>
              </a:rPr>
              <a:t>s</a:t>
            </a:r>
            <a:r>
              <a:rPr lang="cs-CZ" sz="2400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valovina – tunica </a:t>
            </a:r>
            <a:r>
              <a:rPr lang="cs-CZ" sz="2400" b="1" i="0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muscularis</a:t>
            </a:r>
            <a:r>
              <a:rPr lang="cs-CZ" sz="2400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 -</a:t>
            </a:r>
            <a:r>
              <a:rPr lang="cs-CZ" sz="2400" dirty="0">
                <a:solidFill>
                  <a:srgbClr val="555555"/>
                </a:solidFill>
                <a:highlight>
                  <a:srgbClr val="FFFFFF"/>
                </a:highlight>
              </a:rPr>
              <a:t> u</a:t>
            </a:r>
            <a:r>
              <a:rPr lang="cs-CZ" sz="2400" b="0" i="0" dirty="0">
                <a:solidFill>
                  <a:srgbClr val="555555"/>
                </a:solidFill>
                <a:effectLst/>
                <a:highlight>
                  <a:srgbClr val="FFFFFF"/>
                </a:highlight>
              </a:rPr>
              <a:t>možňuje peristaltické pohyby vejcovodu směrem k děloze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2">
                    <a:lumMod val="75000"/>
                  </a:schemeClr>
                </a:solidFill>
                <a:highlight>
                  <a:srgbClr val="FFFFFF"/>
                </a:highlight>
              </a:rPr>
              <a:t>p</a:t>
            </a:r>
            <a:r>
              <a:rPr lang="cs-CZ" sz="2400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ovrch vejcovodu – tunica </a:t>
            </a:r>
            <a:r>
              <a:rPr lang="cs-CZ" sz="2400" b="1" i="0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serosa</a:t>
            </a:r>
            <a:r>
              <a:rPr lang="cs-CZ" sz="2400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-</a:t>
            </a: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kryt peritoneem, které přechází v závěsný aparát – </a:t>
            </a:r>
            <a:r>
              <a:rPr lang="cs-CZ" sz="2400" b="1" i="0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vejcovodní</a:t>
            </a:r>
            <a:r>
              <a:rPr lang="cs-CZ" sz="2400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 okruží</a:t>
            </a:r>
            <a:r>
              <a:rPr lang="cs-CZ" sz="2400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–</a:t>
            </a:r>
            <a:r>
              <a:rPr lang="cs-CZ" sz="2400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sz="2400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mesosalpinx</a:t>
            </a: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který ho fixuje k </a:t>
            </a:r>
            <a:r>
              <a:rPr lang="cs-CZ" sz="2400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širokému vazu děložnímu</a:t>
            </a:r>
            <a:r>
              <a:rPr lang="cs-CZ" sz="2400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– </a:t>
            </a:r>
            <a:r>
              <a:rPr lang="cs-CZ" sz="2400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ligamentum</a:t>
            </a:r>
            <a:r>
              <a:rPr lang="cs-CZ" sz="2400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sz="2400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latum</a:t>
            </a:r>
            <a:r>
              <a:rPr lang="cs-CZ" sz="2400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  <a:endParaRPr lang="cs-CZ" sz="2400" b="1" i="0" dirty="0">
              <a:solidFill>
                <a:schemeClr val="tx2">
                  <a:lumMod val="75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Ve vejcovodech dochází k oplození nebo zániku vajíčka. V případě, že se oplozené vajíčko usadí – </a:t>
            </a:r>
            <a:r>
              <a:rPr lang="cs-CZ" sz="2400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niduje</a:t>
            </a: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ve vejcovodu, mluvíme o mimoděložním těhotenství</a:t>
            </a:r>
            <a:r>
              <a:rPr lang="cs-CZ" sz="16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.</a:t>
            </a:r>
            <a:endParaRPr lang="cs-CZ" sz="2400" b="0" i="0" dirty="0">
              <a:solidFill>
                <a:srgbClr val="555555"/>
              </a:solidFill>
              <a:effectLst/>
              <a:highlight>
                <a:srgbClr val="FFFFFF"/>
              </a:highlight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cs-CZ" sz="2400" b="1" i="0" dirty="0">
              <a:solidFill>
                <a:schemeClr val="tx2">
                  <a:lumMod val="75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426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619EF86-26E5-19E5-3833-0554D77D56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B4B09A-A531-2826-ABCC-C5942B0CDD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FFBB82-8637-2117-BAE8-92EE87E49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Děloha - uterus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8E77FD-BBD0-A616-C339-B70C0F8F9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Děloha je nepárový, dutý orgán silnostěnný, uložený v dutině malé pánve mezi močovým měchýřem a konečníkem. Probíhá v ní vývoj, růst a výživa plodu až do porodu. Děloha je v malé pánvi nakloněná dopředu a mezi tělem a čípkem prohnuta vpřed. Jedná se o </a:t>
            </a:r>
            <a:r>
              <a:rPr lang="cs-CZ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anteflexi a 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anteversi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. Děloha je také pootočena mírně doprava – 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dextroverse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229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630277-6E83-7ADA-CC8E-3AE24B4C26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C801FA-BD3E-0BE7-F551-AFCB901E07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7AEB777-BDFB-39F7-7AF6-88A7FEE526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3795" y="515679"/>
            <a:ext cx="12128205" cy="5316796"/>
          </a:xfrm>
        </p:spPr>
        <p:txBody>
          <a:bodyPr/>
          <a:lstStyle/>
          <a:p>
            <a:pPr marL="72000" indent="0">
              <a:buNone/>
            </a:pPr>
            <a:r>
              <a:rPr lang="cs-CZ" dirty="0" err="1"/>
              <a:t>Klin.poznámka</a:t>
            </a:r>
            <a:r>
              <a:rPr lang="cs-CZ" dirty="0"/>
              <a:t>: retroverzí dělohy, trpí 15-20 % žen, často asymptomaticky, ale mohou se vyskytovat  bolesti zejména při pohlavním styku (dyspareunie), bolestivá menstruace (</a:t>
            </a:r>
            <a:r>
              <a:rPr lang="cs-CZ" dirty="0" err="1"/>
              <a:t>dysmenorhea</a:t>
            </a:r>
            <a:r>
              <a:rPr lang="cs-CZ" dirty="0"/>
              <a:t>) , někdy i obstipace (zácpa), míru příznaků, určuje stav závěsného aparátu, podíl má i funkce pánevního dna, případně </a:t>
            </a:r>
            <a:r>
              <a:rPr lang="cs-CZ" dirty="0" err="1"/>
              <a:t>pozánětlivé</a:t>
            </a:r>
            <a:r>
              <a:rPr lang="cs-CZ" dirty="0"/>
              <a:t> srůsty. V těhotenství se děloha většinou napřimuje, zřídka zůstává děloha zaklíněna v retroverzi, pak mluvíme o tzv. inkarceraci dělohy (uskřinutí dělohy v retroverzi) – lze se pokusit o konzervativní řešení formou manuální repozice přes pochvu, pokud neúspěšné lze se pokusit o operační repozici abdominálním přístupem, kdy se uvolní srůsty, pokud je i toto neúspěšné, je nutné ukončení gravidity císařským řezem.</a:t>
            </a:r>
          </a:p>
        </p:txBody>
      </p:sp>
    </p:spTree>
    <p:extLst>
      <p:ext uri="{BB962C8B-B14F-4D97-AF65-F5344CB8AC3E}">
        <p14:creationId xmlns:p14="http://schemas.microsoft.com/office/powerpoint/2010/main" val="4061316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835EB1-DBAB-57D2-3315-31254FD503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0BCB84-95D1-73DC-A7B7-F306D3113B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53EC8B-EDBE-1B00-7E99-C031401C3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8546FC-FBC7-881D-C81D-8E5C35BE0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Části dělohy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děložní dno, </a:t>
            </a:r>
            <a:r>
              <a:rPr lang="cs-CZ" b="1" i="0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vyklenující</a:t>
            </a: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 se vzhůru </a:t>
            </a:r>
            <a:r>
              <a:rPr lang="cs-CZ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–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fundus 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uteri</a:t>
            </a:r>
            <a:endParaRPr lang="cs-CZ" b="0" i="0" dirty="0">
              <a:solidFill>
                <a:schemeClr val="tx2">
                  <a:lumMod val="75000"/>
                </a:schemeClr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děložní rohy </a:t>
            </a:r>
            <a:r>
              <a:rPr lang="cs-CZ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–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cornua</a:t>
            </a:r>
            <a:r>
              <a:rPr lang="cs-CZ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 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uteri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, kam ústí vejcovody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děložní tělo </a:t>
            </a:r>
            <a:r>
              <a:rPr lang="cs-CZ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–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corpus 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uteri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, které se dolů zužuje v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děložní úžinu </a:t>
            </a:r>
            <a:r>
              <a:rPr lang="cs-CZ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–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isthmus</a:t>
            </a:r>
            <a:r>
              <a:rPr lang="cs-CZ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 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uteri</a:t>
            </a:r>
            <a:r>
              <a:rPr lang="cs-CZ" b="0" i="0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a</a:t>
            </a:r>
            <a:r>
              <a:rPr lang="cs-CZ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přechází v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děložní hrdlo, krček</a:t>
            </a:r>
            <a:r>
              <a:rPr lang="cs-CZ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–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cervix 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uteri</a:t>
            </a:r>
            <a:r>
              <a:rPr lang="cs-CZ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039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20B2533-F815-5708-073D-46D33677F2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28D57E-6E4B-0EFB-6773-DF8B43DC8C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6872666-61FF-34C9-4276-3C0C4054E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 descr="Děloha – WikiSkripta">
            <a:extLst>
              <a:ext uri="{FF2B5EF4-FFF2-40B4-BE49-F238E27FC236}">
                <a16:creationId xmlns:a16="http://schemas.microsoft.com/office/drawing/2014/main" id="{35EC3995-8D48-3C47-E456-568042026DF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18" y="1428750"/>
            <a:ext cx="2286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4FFFE964-581B-332C-7B04-ADC4519557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908" y="1380448"/>
            <a:ext cx="3789175" cy="253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711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33DDD2-AC19-D7B9-00CE-6ABC9CF016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D2A826-11C9-4BBB-A08E-2DDBA4AF01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DAFAFF-ADFF-206A-15F3-60A1099FE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Endometrioza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722C02A-3FA5-046C-5B83-124E567FB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1729"/>
            <a:ext cx="10753200" cy="4520271"/>
          </a:xfrm>
        </p:spPr>
        <p:txBody>
          <a:bodyPr/>
          <a:lstStyle/>
          <a:p>
            <a:pPr marL="72000" indent="0">
              <a:buNone/>
            </a:pPr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-apple-system"/>
              </a:rPr>
              <a:t>je definovaná jako přítomnost funkčních </a:t>
            </a:r>
            <a:r>
              <a:rPr lang="cs-CZ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-apple-system"/>
              </a:rPr>
              <a:t>endometriálních</a:t>
            </a:r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-apple-system"/>
              </a:rPr>
              <a:t> žlázek a </a:t>
            </a:r>
            <a:r>
              <a:rPr lang="cs-CZ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-apple-system"/>
              </a:rPr>
              <a:t>stromatu</a:t>
            </a:r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-apple-system"/>
              </a:rPr>
              <a:t> mimo jejich obvyklou lokalizaci v dutině děložní . Postihuje cca 10 % žen v reprodukčním věku . Endometrióza se objevuje ve třech různých klinických formách: peritoneální endometrióza, ovariální endometrióza a hluboká infiltrující endometrióza (DIE). DIE je pokládána za nejagresivnější formu endometriózy a je definována jako léze penetrující pod peritoneální povrch více než 5 mm .</a:t>
            </a:r>
            <a:br>
              <a:rPr lang="cs-CZ" dirty="0"/>
            </a:br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-apple-system"/>
              </a:rPr>
              <a:t>Výskyt hluboké dyspareunie je signifikantně vyšší u žen s endometriózou než v průměrné ženské populaci odpovídajícího věku . Další příznaky endometriózy zahrnují dysmenoreu, </a:t>
            </a:r>
            <a:r>
              <a:rPr lang="cs-CZ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-apple-system"/>
              </a:rPr>
              <a:t>dyschezii</a:t>
            </a:r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-apple-system"/>
              </a:rPr>
              <a:t> (defekační bolest), dysurii a chronickou pánevní bolest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617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CDE32C-88BA-705B-AF36-5A9720295E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3AFAE9-3F10-3628-147C-5F911157B9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EAF7E4-C8F8-76B6-AD0D-AF12391D7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3459EBD-1A62-3B41-F36C-7D0F494D2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Wingdings" panose="05000000000000000000" pitchFamily="2" charset="2"/>
              <a:buChar char="Ø"/>
            </a:pP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Sliznice</a:t>
            </a:r>
          </a:p>
          <a:p>
            <a:pPr algn="just"/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tvořena jednovrstevným válcovitým epitelem s vazivem a obsahuje četné trubicovité žlázky – </a:t>
            </a:r>
            <a:r>
              <a:rPr lang="cs-CZ" b="0" i="1" dirty="0" err="1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glandulae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uterinae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. 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Endometrium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prodělává v průběhu zhruba 28 dnů 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(lunární cyklus)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charakteristické cyklické změny, které jsou na konci každého cyklu ukončeny menstruačním krvácením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725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8AEB5E-6BE7-F894-74C2-EAFE68C4BB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76FB3C-8499-1B86-3804-688C8116F1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D4B8B26-9030-BDAC-174F-DF9DDC5B90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90945"/>
            <a:ext cx="11271250" cy="5541530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400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První fáze</a:t>
            </a:r>
            <a:r>
              <a:rPr lang="cs-CZ" sz="2400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je proliferační. Trvá asi 8 dnů. Pod vlivem ženského hormonu – estrogenu, který je produkován Graafovým folikulem dochází k nárustu a zvýšení sliznice, tzv. funkční zóny – </a:t>
            </a:r>
            <a:r>
              <a:rPr lang="cs-CZ" sz="2400" b="0" i="1" dirty="0" err="1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zona</a:t>
            </a:r>
            <a:r>
              <a:rPr lang="cs-CZ" sz="2400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sz="2400" b="0" i="1" dirty="0" err="1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functionalis</a:t>
            </a: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400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Druhá fáze</a:t>
            </a:r>
            <a:r>
              <a:rPr lang="cs-CZ" sz="2400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je sekreční, kdy dochází k ještě většímu nakypření a překrvení sliznice, která je připravena k nidaci oplozeného vajíčka, které mezitím cestuje vejcovodem. Je navozena vlivem druhého ženského hormonu – progesteronu, který produkuje žluté tělísko. Tato fáze trvá asi 14 dnů. Jestli nedojde k oplození vajíčka nastupuje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2">
                    <a:lumMod val="75000"/>
                  </a:schemeClr>
                </a:solidFill>
                <a:highlight>
                  <a:srgbClr val="FFFFFF"/>
                </a:highlight>
              </a:rPr>
              <a:t>T</a:t>
            </a:r>
            <a:r>
              <a:rPr lang="cs-CZ" sz="2400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řetí fáze – menstruační</a:t>
            </a: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kdy odpadá sliznice až na základní vrstvu – </a:t>
            </a:r>
            <a:r>
              <a:rPr lang="cs-CZ" sz="2400" b="0" i="1" dirty="0" err="1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zona</a:t>
            </a:r>
            <a:r>
              <a:rPr lang="cs-CZ" sz="2400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sz="2400" b="0" i="1" dirty="0" err="1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basalis</a:t>
            </a: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. Menstruace trvá asi 4 dny a dochází ke ztrátě 50–150 ml krve.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2">
                    <a:lumMod val="75000"/>
                  </a:schemeClr>
                </a:solidFill>
                <a:highlight>
                  <a:srgbClr val="FFFFFF"/>
                </a:highlight>
              </a:rPr>
              <a:t>Č</a:t>
            </a:r>
            <a:r>
              <a:rPr lang="cs-CZ" sz="2400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tvrtá fáze </a:t>
            </a:r>
            <a:r>
              <a:rPr lang="cs-CZ" sz="2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– 1–2 dny regenerace.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872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5A9DCEC-2A3B-B67D-7945-AA0C503258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424711-B9DD-7D2E-3B9F-E253B41DDD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F3F950-56B0-DD61-E275-5163F2F1A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Pohlavní soustava ženy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981DD15-B960-9876-519D-BAE0A67DE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171576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Rozmnožovací soustava ženy umožňuje tvorbu a zrání vajíček a ženských pohlavních hormonů, fertilizaci, tj. oplodnění vajíčka, a gestaci, tj. vývoj oplozeného vajíčka, zárodku a plodu v děloze ženy v období těhotenství.</a:t>
            </a:r>
            <a:endParaRPr lang="cs-CZ" dirty="0"/>
          </a:p>
        </p:txBody>
      </p:sp>
      <p:pic>
        <p:nvPicPr>
          <p:cNvPr id="1026" name="Picture 2" descr="Z čeho se skládá pohlavní soustava ženy a jaké jsou příznaky jejích  problémů - eJoy®">
            <a:extLst>
              <a:ext uri="{FF2B5EF4-FFF2-40B4-BE49-F238E27FC236}">
                <a16:creationId xmlns:a16="http://schemas.microsoft.com/office/drawing/2014/main" id="{E294473C-40D9-A8DE-F2BF-2C1FDCBB4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531" y="262238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369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A5D662-C6AF-21FC-93BF-81E20523BD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2B17BD-16A1-E17B-6E4A-0A0854DBF7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2A03E3B-D97D-DF47-956C-04AAB376226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481" y="99753"/>
            <a:ext cx="12115800" cy="5687002"/>
          </a:xfrm>
        </p:spPr>
        <p:txBody>
          <a:bodyPr/>
          <a:lstStyle/>
          <a:p>
            <a:pPr algn="l"/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Svalovina – </a:t>
            </a:r>
            <a:r>
              <a:rPr lang="cs-CZ" b="1" i="0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myometrium</a:t>
            </a:r>
            <a:endParaRPr lang="cs-CZ" b="1" i="0" dirty="0">
              <a:solidFill>
                <a:schemeClr val="tx2">
                  <a:lumMod val="75000"/>
                </a:schemeClr>
              </a:solidFill>
              <a:effectLst/>
              <a:highlight>
                <a:srgbClr val="FFFFFF"/>
              </a:highlight>
            </a:endParaRPr>
          </a:p>
          <a:p>
            <a:pPr algn="just"/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Je nejsilnější vrstvou děložní stěny. Má tři vrstvy.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Vnitřní vrstvu</a:t>
            </a:r>
            <a:r>
              <a:rPr lang="cs-CZ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tvoří cirkulárně uspořádaná svalovina – 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stratum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submucosum</a:t>
            </a:r>
            <a:r>
              <a:rPr lang="cs-CZ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.Tato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vrstva zaškrcuje cévy v závěru menstruačního cyklu nebo porodu.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Střední vrstvu</a:t>
            </a:r>
            <a:r>
              <a:rPr lang="cs-CZ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– 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stratum</a:t>
            </a:r>
            <a:r>
              <a:rPr lang="cs-CZ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vasculosum</a:t>
            </a:r>
            <a:r>
              <a:rPr lang="cs-CZ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,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je nejsilnější, má spirálovitý tvar a umožňuje zvětšování dělohy bez nadměrného přibývání svalové hmoty, takže koncem těhotenství je stěna děložní poměrně tenká.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Zevní vrstva</a:t>
            </a:r>
            <a:r>
              <a:rPr lang="cs-CZ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– 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stratum</a:t>
            </a:r>
            <a:r>
              <a:rPr lang="cs-CZ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supravasculosum</a:t>
            </a:r>
            <a:r>
              <a:rPr lang="cs-CZ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obsahuje svalová vlákna orientovaná převážně podélně, longitudinálně.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758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2188E5-D373-41FB-4AE6-81679CB325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B33C3C-CD4E-2A44-802D-645149AA7A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C4B1C8-8B96-5BEB-2A01-237870C53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B48B9FA-A9D4-7641-0918-12A911FA8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l">
              <a:buNone/>
            </a:pP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Parametrium – </a:t>
            </a:r>
            <a:r>
              <a:rPr lang="cs-CZ" b="1" i="0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subperiotoneální</a:t>
            </a: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 vazivo – </a:t>
            </a:r>
            <a:r>
              <a:rPr lang="cs-CZ" b="1" i="0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přiděložní</a:t>
            </a: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 vazivo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pruhy vaziva připojené k děloze tvořící její </a:t>
            </a:r>
            <a:r>
              <a:rPr lang="cs-CZ" b="1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závěsný aparát</a:t>
            </a:r>
            <a:endParaRPr lang="cs-CZ" b="0" i="0" dirty="0">
              <a:solidFill>
                <a:schemeClr val="tx2">
                  <a:lumMod val="75000"/>
                </a:schemeClr>
              </a:solidFill>
              <a:effectLst/>
              <a:highlight>
                <a:srgbClr val="FFFFFF"/>
              </a:highlight>
            </a:endParaRPr>
          </a:p>
          <a:p>
            <a:pPr algn="just"/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Nejvíce je fixován krček děložní – 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colum</a:t>
            </a:r>
            <a:r>
              <a:rPr lang="cs-CZ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uteri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6278680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B98A95-B36C-93B8-66CE-4B7592053B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E36012-89EE-0D4B-9CD0-8615A6B349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2E904A-AFA4-2EFE-F6B6-64D6042EBE1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8121" y="83820"/>
            <a:ext cx="11993880" cy="5748655"/>
          </a:xfrm>
        </p:spPr>
        <p:txBody>
          <a:bodyPr/>
          <a:lstStyle/>
          <a:p>
            <a:pPr marL="72000" indent="0" algn="l">
              <a:buNone/>
            </a:pPr>
            <a:r>
              <a:rPr lang="cs-CZ" b="1" i="0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Perimetrium</a:t>
            </a: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– tunica </a:t>
            </a:r>
            <a:r>
              <a:rPr lang="cs-CZ" b="1" i="0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mucosa</a:t>
            </a:r>
            <a:endParaRPr lang="cs-CZ" b="1" i="0" dirty="0">
              <a:solidFill>
                <a:schemeClr val="tx2">
                  <a:lumMod val="75000"/>
                </a:schemeClr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marL="72000" indent="0" algn="just">
              <a:buNone/>
            </a:pPr>
            <a:endParaRPr lang="cs-CZ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neúplný peritoneální obal, kdy pobřišnice nástěnná – peritoneum </a:t>
            </a:r>
            <a:r>
              <a:rPr lang="cs-CZ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perietale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přechází přes zadní stěnu močového měchýře na přední stěnu a dále na zadní stěnu dělohy, vaječníku a ovaria jako duplikatura – </a:t>
            </a: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široký vaz děložní</a:t>
            </a:r>
            <a:r>
              <a:rPr lang="cs-CZ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– 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plica</a:t>
            </a:r>
            <a:r>
              <a:rPr lang="cs-CZ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 (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ligamentum</a:t>
            </a:r>
            <a:r>
              <a:rPr lang="cs-CZ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) 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latum</a:t>
            </a:r>
            <a:r>
              <a:rPr lang="cs-CZ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uteri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highlight>
                  <a:srgbClr val="FFFFFF"/>
                </a:highlight>
              </a:rPr>
              <a:t>,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FF"/>
                </a:highlight>
              </a:rPr>
              <a:t>dělí se na:</a:t>
            </a:r>
            <a:endParaRPr lang="cs-CZ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děložní okruží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– </a:t>
            </a:r>
            <a:r>
              <a:rPr lang="cs-CZ" b="0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mesometrium</a:t>
            </a:r>
            <a:endParaRPr lang="cs-CZ" b="0" i="0" dirty="0">
              <a:solidFill>
                <a:schemeClr val="tx2">
                  <a:lumMod val="5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b="1" i="0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vejcovodní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 okruží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– </a:t>
            </a:r>
            <a:r>
              <a:rPr lang="cs-CZ" b="0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mesosalpinx</a:t>
            </a:r>
            <a:endParaRPr lang="cs-CZ" b="0" i="0" dirty="0">
              <a:solidFill>
                <a:schemeClr val="tx2">
                  <a:lumMod val="5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vaječníkové okruží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– </a:t>
            </a:r>
            <a:r>
              <a:rPr lang="cs-CZ" b="0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mesovarium</a:t>
            </a:r>
            <a:endParaRPr lang="cs-CZ" b="0" i="0" dirty="0">
              <a:solidFill>
                <a:schemeClr val="tx2">
                  <a:lumMod val="5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8301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0104FA-2F68-7CF9-88EB-D46FC7BCBD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009581-23DE-B3B1-F84A-050BF8DCF7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70C1DA-4CE1-8F65-9785-B11DD16DB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Pochva - vagina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BA52F98-8462-C244-EBD7-F81BBDE7D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Slouží jako kopulační orgán a pohlavní cesta. Je to předozadně </a:t>
            </a:r>
            <a:r>
              <a:rPr lang="cs-CZ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oploštělá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trubice, jejíž přední a zadní stěna na sebe naléhají. Během porodu se mění v širokou porodní cestu.</a:t>
            </a:r>
          </a:p>
          <a:p>
            <a:pPr marL="72000" indent="0">
              <a:buNone/>
            </a:pPr>
            <a:r>
              <a:rPr lang="cs-CZ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přední stěna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–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1" dirty="0" err="1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paries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anterior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dirty="0">
                <a:solidFill>
                  <a:srgbClr val="333333"/>
                </a:solidFill>
                <a:highlight>
                  <a:srgbClr val="FFFFFF"/>
                </a:highlight>
              </a:rPr>
              <a:t>-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kratší – asi 8 cm, </a:t>
            </a:r>
            <a:r>
              <a:rPr lang="cs-CZ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zadní stěna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–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1" dirty="0" err="1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paries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posterior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dosahuje délky 10 cm. Horním koncem obemyká hrdlo děložní, takže část hrdla vyčnívá do vaginy tzv. čípek –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1" i="1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cervix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.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Kolem celého kruhového úponu vzniká </a:t>
            </a:r>
            <a:r>
              <a:rPr lang="cs-CZ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klenba poševní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–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1" dirty="0" err="1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fornix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vaginae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. Zadní klenba je nejvíce vyklenutá a po ejakulaci se v ní hromadí spermie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.</a:t>
            </a:r>
            <a:endParaRPr lang="cs-CZ" dirty="0">
              <a:solidFill>
                <a:srgbClr val="333333"/>
              </a:solidFill>
              <a:highlight>
                <a:srgbClr val="FFFFFF"/>
              </a:highlight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760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E545D1-39B4-BEB9-35B5-ABC7B0F6B7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A23135-3E4C-3DF4-277E-EC2A007445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1F94525-7DEB-161B-1DAD-FBC256A14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27B7958-95BA-01F5-970D-67B23561F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 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přední stěna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–</a:t>
            </a:r>
            <a:r>
              <a:rPr lang="cs-CZ" b="0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paries</a:t>
            </a:r>
            <a:r>
              <a:rPr lang="cs-CZ" b="0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anterior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dirty="0">
                <a:solidFill>
                  <a:srgbClr val="333333"/>
                </a:solidFill>
                <a:highlight>
                  <a:srgbClr val="FFFFFF"/>
                </a:highlight>
              </a:rPr>
              <a:t>-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kratší – asi 8 cm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zadní stěna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–</a:t>
            </a:r>
            <a:r>
              <a:rPr lang="cs-CZ" b="0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paries</a:t>
            </a:r>
            <a:r>
              <a:rPr lang="cs-CZ" b="0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posterior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dosahuje délky 10 cm Horním koncem obemyká hrdlo děložní, takže část hrdla vyčnívá do vaginy tzv. čípek –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1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cervix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.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Kolem celého kruhového úponu vzniká 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klenba poševní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–</a:t>
            </a:r>
            <a:r>
              <a:rPr lang="cs-CZ" b="0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fornix</a:t>
            </a:r>
            <a:r>
              <a:rPr lang="cs-CZ" b="0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vaginae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.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Zadní klenba je nejvíce vyklenutá a po ejakulaci se v ní hromadí spermie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.</a:t>
            </a:r>
            <a:endParaRPr lang="cs-CZ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4521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B61C72-9186-5188-1829-A09A571042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B8C8F3-654A-762E-D7CD-D3F572F346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A8C5F5-DA3A-B3F4-A136-DE61D6B5E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4AEA52-6FD8-FB09-D510-48D115C3B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Kaudální konec –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ostium </a:t>
            </a:r>
            <a:r>
              <a:rPr lang="cs-CZ" b="0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vaginae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se otvírá do prostoru mezi malými stydkými pysky 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předsíň </a:t>
            </a:r>
            <a:r>
              <a:rPr lang="cs-CZ" b="1" i="0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pošení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– </a:t>
            </a:r>
            <a:r>
              <a:rPr lang="cs-CZ" b="0" i="1" dirty="0">
                <a:solidFill>
                  <a:schemeClr val="tx2">
                    <a:lumMod val="50000"/>
                  </a:schemeClr>
                </a:solidFill>
                <a:effectLst/>
              </a:rPr>
              <a:t>vestibulum </a:t>
            </a:r>
            <a:r>
              <a:rPr lang="cs-CZ" b="0" i="1" dirty="0" err="1">
                <a:solidFill>
                  <a:schemeClr val="tx2">
                    <a:lumMod val="50000"/>
                  </a:schemeClr>
                </a:solidFill>
                <a:effectLst/>
              </a:rPr>
              <a:t>vaginae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kterou zčásti uzavírá tenká slizniční řasa tzv. 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panenská blána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–</a:t>
            </a:r>
            <a:r>
              <a:rPr lang="cs-CZ" b="0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hymen</a:t>
            </a:r>
          </a:p>
          <a:p>
            <a:pPr marL="72000" indent="0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Při první souloži se </a:t>
            </a:r>
            <a:r>
              <a:rPr lang="cs-CZ" b="0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hymen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natrhává, zbývají po něm drobné 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slizniční hrbolky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–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carunculae</a:t>
            </a:r>
            <a:r>
              <a:rPr lang="cs-CZ" b="0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hymenales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85684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8D6C044-7B4E-7273-51F2-A2060DF172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FF4D76-C164-0252-3329-4B8B0CC6F3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914948-2BC0-F201-376C-D603F3751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194" name="Picture 2" descr="Reprodukční orgány muže | SEXUS.cz">
            <a:extLst>
              <a:ext uri="{FF2B5EF4-FFF2-40B4-BE49-F238E27FC236}">
                <a16:creationId xmlns:a16="http://schemas.microsoft.com/office/drawing/2014/main" id="{E6BFBC92-41FA-C04C-EEB6-B518DC0135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160" y="1630680"/>
            <a:ext cx="6492240" cy="431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66265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F7E2A3-600D-9192-1623-95C1AB5911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F9503C-1D36-9682-7168-07DCB78149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C24B8C-F3CB-25E4-50CC-E01D7069F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POHLAVNÍ ÚSTROJÍ MUŽE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DE241C-37D6-D3EB-21C1-C00494E6C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Varle (</a:t>
            </a:r>
            <a:r>
              <a:rPr lang="cs-CZ" b="1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testis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)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dirty="0">
                <a:solidFill>
                  <a:srgbClr val="3A3A3A"/>
                </a:solidFill>
                <a:highlight>
                  <a:srgbClr val="FFFFFF"/>
                </a:highlight>
              </a:rPr>
              <a:t>- 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párová mužská pohlavní žláza vejčitého tvaru uložená v šourku, má velikost 4 až 5 cm a hmotnost 18 až 25 g. Na povrchu varlete se nachází tuhá vazivová blána, ze které odstupují přepážky rozdělující vnitřní prostor varlete na několik lalůčků. V těch se nacházejí stočené semenotvorné kanálky (</a:t>
            </a:r>
            <a:r>
              <a:rPr lang="cs-CZ" b="0" i="1" dirty="0" err="1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tubuli</a:t>
            </a:r>
            <a:r>
              <a:rPr lang="cs-CZ" b="0" i="1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seminiferi</a:t>
            </a:r>
            <a:r>
              <a:rPr lang="cs-CZ" b="0" i="1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contorti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), v jejichž zárodečném epitelu se vyvíjejí mužské pohlavní buňky – spermie. Tvorba spermií, spermiogeneze, začíná v období puberty a trvá do vysokého věku.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61624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1FA08B-46CA-6AB3-C408-01CB96B23B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99825B-ACF8-3613-7C98-F4D8C3A16B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8DB70E-0834-44BE-7A11-E1203D106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218" name="Picture 2" descr="Varle | Medicína, nemoci, studium na 1. LF UK">
            <a:extLst>
              <a:ext uri="{FF2B5EF4-FFF2-40B4-BE49-F238E27FC236}">
                <a16:creationId xmlns:a16="http://schemas.microsoft.com/office/drawing/2014/main" id="{9C0377DD-63DC-4B1F-5A95-26E32F4E8E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575" y="1692275"/>
            <a:ext cx="5686438" cy="414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3752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361738-B2FF-ED2F-189E-2523C45467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AD32A1-1858-EC6A-F93E-B2E3267801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80EEAA-2F0D-1821-968F-59AC4BF8D9F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9060" y="205740"/>
            <a:ext cx="12092940" cy="562673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Zrání spermií trvá přibližně 74 dní a vyžaduje teplotu o 4° nižší, než je teplota těla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Spermie jsou složené z hlavičky, obsahující jádro s genetickou informací, krčku a bičíku, který zajišťuje pohyb.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Ve vazivu semenotvorných kanálků se nacházejí vmezeřené </a:t>
            </a:r>
            <a:r>
              <a:rPr lang="cs-CZ" b="0" i="0" dirty="0" err="1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Leydigovy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 buňky produkující mužský pohlavní hormon testosteron.</a:t>
            </a:r>
          </a:p>
        </p:txBody>
      </p:sp>
    </p:spTree>
    <p:extLst>
      <p:ext uri="{BB962C8B-B14F-4D97-AF65-F5344CB8AC3E}">
        <p14:creationId xmlns:p14="http://schemas.microsoft.com/office/powerpoint/2010/main" val="3839947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8E8BF1-998D-AC7B-6292-303CF446DD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6BF432-F3E7-201A-7C50-5F221E8677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35CB3B-8C8B-8B14-148B-7B77826A2FB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9525" y="339047"/>
            <a:ext cx="12022476" cy="5493428"/>
          </a:xfrm>
        </p:spPr>
        <p:txBody>
          <a:bodyPr/>
          <a:lstStyle/>
          <a:p>
            <a:pPr algn="l">
              <a:buFont typeface="+mj-lt"/>
              <a:buAutoNum type="arabicPeriod"/>
            </a:pPr>
            <a:endParaRPr lang="cs-CZ" b="1" i="0" dirty="0">
              <a:solidFill>
                <a:schemeClr val="tx2">
                  <a:lumMod val="50000"/>
                </a:schemeClr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vnitřní pohlavní orgány – organa </a:t>
            </a:r>
            <a:r>
              <a:rPr lang="cs-CZ" b="1" i="0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genitalia</a:t>
            </a: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 feminina interna</a:t>
            </a:r>
            <a:endParaRPr lang="cs-CZ" b="0" i="0" dirty="0">
              <a:solidFill>
                <a:schemeClr val="tx2">
                  <a:lumMod val="60000"/>
                  <a:lumOff val="4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cs-CZ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vaječníky</a:t>
            </a:r>
            <a:r>
              <a:rPr lang="cs-CZ" b="0" i="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–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1" dirty="0"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ovaria – párové orgány</a:t>
            </a:r>
            <a:endParaRPr lang="cs-CZ" b="0" i="0" dirty="0"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cs-CZ" b="1" i="0" dirty="0"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vejcovody</a:t>
            </a:r>
            <a:r>
              <a:rPr lang="cs-CZ" b="0" i="0" dirty="0"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–</a:t>
            </a:r>
            <a:r>
              <a:rPr lang="cs-CZ" b="0" i="1" dirty="0"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1" dirty="0" err="1"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tubae</a:t>
            </a:r>
            <a:r>
              <a:rPr lang="cs-CZ" b="0" i="1" dirty="0"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 </a:t>
            </a:r>
            <a:r>
              <a:rPr lang="cs-CZ" b="0" i="1" dirty="0" err="1"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uterinae</a:t>
            </a:r>
            <a:r>
              <a:rPr lang="cs-CZ" b="0" i="1" dirty="0"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– párové orgány</a:t>
            </a:r>
            <a:endParaRPr lang="cs-CZ" b="0" i="0" dirty="0"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cs-CZ" b="1" i="0" dirty="0"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děloha </a:t>
            </a:r>
            <a:r>
              <a:rPr lang="cs-CZ" b="0" i="0" dirty="0"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–</a:t>
            </a:r>
            <a:r>
              <a:rPr lang="cs-CZ" b="0" i="1" dirty="0"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uterus – nepárový</a:t>
            </a:r>
            <a:endParaRPr lang="cs-CZ" b="0" i="0" dirty="0"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cs-CZ" b="1" i="0" dirty="0"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pochva</a:t>
            </a:r>
            <a:r>
              <a:rPr lang="cs-CZ" b="0" i="0" dirty="0"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–</a:t>
            </a:r>
            <a:r>
              <a:rPr lang="cs-CZ" b="0" i="1" dirty="0"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vagina – nepárový</a:t>
            </a:r>
          </a:p>
          <a:p>
            <a:pPr marL="457200" lvl="1" algn="just"/>
            <a:endParaRPr lang="cs-CZ" b="0" i="0" dirty="0"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zevní pohlavní orgány – organa </a:t>
            </a:r>
            <a:r>
              <a:rPr lang="cs-CZ" b="1" i="0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genitalia</a:t>
            </a: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 feminina </a:t>
            </a:r>
            <a:r>
              <a:rPr lang="cs-CZ" b="1" i="0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externa</a:t>
            </a:r>
            <a:endParaRPr lang="cs-CZ" b="0" i="0" dirty="0">
              <a:solidFill>
                <a:schemeClr val="tx2">
                  <a:lumMod val="60000"/>
                  <a:lumOff val="40000"/>
                </a:schemeClr>
              </a:solidFill>
              <a:effectLst/>
              <a:highlight>
                <a:srgbClr val="FFFFFF"/>
              </a:highlight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cs-CZ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velké stydké pysky –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labia majora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pudendi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– párové orgány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cs-CZ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malé stydké pysky –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labia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minora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pudendi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– párové orgány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cs-CZ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předsíň poševní –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vestibulum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vaginae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– nepárové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cs-CZ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poštěváček –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clitoris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– nepárový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cs-CZ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stydký pahorek –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mons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pubis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– nepárový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cs-CZ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vestibulární žlázy – 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glandulae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vestibulares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 </a:t>
            </a:r>
            <a:r>
              <a:rPr lang="cs-CZ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majores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– párové</a:t>
            </a:r>
          </a:p>
          <a:p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1930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9535B06-43D4-9979-FBA1-C835BDEEEB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DB6D72-D080-AB05-20A2-77A3408365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455309-FA9D-3068-5D2C-42FE20F94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94BF79-C081-B75D-F8A9-562EDB988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Nadvarle (</a:t>
            </a:r>
            <a:r>
              <a:rPr lang="cs-CZ" b="1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epidydimis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)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je uloženo na horním pólu a zadním okraji varlete. Rozlišujeme hlavu nadvarlete, která navazuje na varle, tělo a ocas, na který navazuje chámovod. Stočenými kanálky nadvarlete jsou spermie pasivně posouvány pomocí řasinkového epitelu 10 až 12 dní a dochází zde k jejich dozrávání.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9652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0937D1-A8FF-5D60-E9C5-B89CDA1224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B18A9C-FF72-79F0-ACDB-AA8BDFCA28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ADCF57D-7959-71E9-B149-61D5D45D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027F9A2-F98F-34E8-2E8A-D09FCE17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l">
              <a:buNone/>
            </a:pP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Chámovod (</a:t>
            </a:r>
            <a:r>
              <a:rPr lang="cs-CZ" b="1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ductus</a:t>
            </a:r>
            <a:r>
              <a:rPr lang="cs-CZ" b="1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1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deferens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)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je párová 40 až 50 cm dlouhá trubice navazující na nadvarle a ústící do prostatické části močové trubice. Svalovina chámovodů je silná a při její kontrakci dochází k nasátí obsahu nadvarlete a k transportu spermií do močové trubice.</a:t>
            </a:r>
          </a:p>
          <a:p>
            <a:pPr marL="72000" indent="0" algn="l">
              <a:buNone/>
            </a:pP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Semenný provazec (</a:t>
            </a:r>
            <a:r>
              <a:rPr lang="cs-CZ" b="1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funiculus</a:t>
            </a:r>
            <a:r>
              <a:rPr lang="cs-CZ" b="1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1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spermaticus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)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se skládá z chámovodu, cév a nervů, které procházejí skrze tříselný kanál do šourku.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400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EE77133-B1DE-3D2E-C217-486CB201CB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B644C4-1DF5-D4D3-BCF0-7A6742B51E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1EDDF7-8ABD-24C1-B940-77D933DF600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668" y="314893"/>
            <a:ext cx="12119332" cy="5517582"/>
          </a:xfrm>
        </p:spPr>
        <p:txBody>
          <a:bodyPr/>
          <a:lstStyle/>
          <a:p>
            <a:pPr marL="72000" indent="0" algn="l">
              <a:buNone/>
            </a:pP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Semenné váčky (</a:t>
            </a:r>
            <a:r>
              <a:rPr lang="cs-CZ" b="1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vesiculae</a:t>
            </a:r>
            <a:r>
              <a:rPr lang="cs-CZ" b="1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1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seminales</a:t>
            </a:r>
            <a:r>
              <a:rPr lang="cs-CZ" b="1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)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 jsou párové žlázy, které se otevírají do konečné části chámovodů. Produkt semenných váčků tvoří 50 až 80 % ejakulátu a obsahuje bílkoviny, cukry, zajišťující výživu spermiím, a prostaglandiny, které vyvolávají stahy děložní svaloviny.</a:t>
            </a:r>
          </a:p>
          <a:p>
            <a:pPr algn="l"/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Předstojná žláza (</a:t>
            </a:r>
            <a:r>
              <a:rPr lang="cs-CZ" b="1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prostata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)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je orgán srdčitého tvaru, který se svojí rozšířenou bází přikládá ke dnu močového měchýře a kterým prochází močová trubice. Prostata je tvořena třemi laloky, ve kterých jsou uloženy drobné žlázy ústící do močové trubice. Jejich alkalický sekret tvoří 15 až 30 % ejakulátu.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3685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E1A503-C38F-0DF4-CBF2-5A8A5478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193E27-6A65-0811-08D5-25768A7C72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63CF5A-FA63-032A-FB02-914CCD67849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7447" y="378000"/>
            <a:ext cx="12034554" cy="5454475"/>
          </a:xfrm>
        </p:spPr>
        <p:txBody>
          <a:bodyPr/>
          <a:lstStyle/>
          <a:p>
            <a:pPr algn="l"/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Mužská močová trubice (</a:t>
            </a:r>
            <a:r>
              <a:rPr lang="cs-CZ" b="1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urethra</a:t>
            </a:r>
            <a:r>
              <a:rPr lang="cs-CZ" b="1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1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masculina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)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má výrazněji vytvořený vnitřní svěrač, který brání odtoku moči při ejakulaci. Mužská močová trubice prochází prostatou, svalovým dnem pánevním a houbovitým topořivým tělesem penisu.</a:t>
            </a:r>
          </a:p>
          <a:p>
            <a:pPr algn="l"/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Pyj (</a:t>
            </a:r>
            <a:r>
              <a:rPr lang="cs-CZ" b="1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penis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)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je válcovitý orgán o délce 9 až 12 cm, který se skládá z kořene, těla a žaludu, na němž se otevírá močová trubice. Základem penisu jsou tři topořivá tělesa, dvě kavernózní (</a:t>
            </a:r>
            <a:r>
              <a:rPr lang="cs-CZ" b="0" i="1" dirty="0" err="1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corpora</a:t>
            </a:r>
            <a:r>
              <a:rPr lang="cs-CZ" b="0" i="1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cavernosa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), které mají výraznější erektilní funkci, a jedno houbovité (</a:t>
            </a:r>
            <a:r>
              <a:rPr lang="cs-CZ" b="0" i="1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corpus </a:t>
            </a:r>
            <a:r>
              <a:rPr lang="cs-CZ" b="0" i="1" dirty="0" err="1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spongiosum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), kterým prochází močová trubice. Uvnitř topořivých těles se nacházejí drobné dutinky vystlané endotelem, které se při erekci plní krví.</a:t>
            </a:r>
          </a:p>
          <a:p>
            <a:pPr algn="l"/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Šourek (</a:t>
            </a:r>
            <a:r>
              <a:rPr lang="cs-CZ" b="1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scrotum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)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je kožní vak uložený pod stydkou sponou, do kterého se varle a nadvarle dostávají v průběhu nitroděložního vývoje při svém sestupu z bederní oblasti.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7762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0E0005-097E-2597-77FB-60E97BB60A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C3D3FC-EB0A-90A0-9C78-7D1722828C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E8914B-E7F7-2C59-03DA-6831491407B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66701" y="378000"/>
            <a:ext cx="11925300" cy="5454475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Ztopoření (</a:t>
            </a:r>
            <a:r>
              <a:rPr lang="cs-CZ" dirty="0" err="1"/>
              <a:t>Erectio</a:t>
            </a:r>
            <a:r>
              <a:rPr lang="cs-CZ" dirty="0"/>
              <a:t>) </a:t>
            </a:r>
          </a:p>
          <a:p>
            <a:r>
              <a:rPr lang="cs-CZ" dirty="0"/>
              <a:t>sexuální stimulace - </a:t>
            </a:r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</a:rPr>
              <a:t>signál </a:t>
            </a:r>
            <a:r>
              <a:rPr lang="cs-CZ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</a:rPr>
              <a:t>aferentně</a:t>
            </a:r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</a:rPr>
              <a:t> skrze </a:t>
            </a:r>
            <a:r>
              <a:rPr lang="cs-CZ" b="0" i="1" dirty="0" err="1">
                <a:solidFill>
                  <a:srgbClr val="212529"/>
                </a:solidFill>
                <a:effectLst/>
                <a:highlight>
                  <a:srgbClr val="FFFFFF"/>
                </a:highlight>
              </a:rPr>
              <a:t>nervus</a:t>
            </a:r>
            <a:r>
              <a:rPr lang="cs-CZ" b="0" i="1" dirty="0">
                <a:solidFill>
                  <a:srgbClr val="212529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i="1" dirty="0" err="1">
                <a:solidFill>
                  <a:srgbClr val="212529"/>
                </a:solidFill>
                <a:effectLst/>
                <a:highlight>
                  <a:srgbClr val="FFFFFF"/>
                </a:highlight>
              </a:rPr>
              <a:t>pudendus</a:t>
            </a:r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</a:rPr>
              <a:t> do </a:t>
            </a:r>
            <a:r>
              <a:rPr lang="cs-CZ" b="0" i="1" dirty="0">
                <a:solidFill>
                  <a:srgbClr val="212529"/>
                </a:solidFill>
                <a:effectLst/>
                <a:highlight>
                  <a:srgbClr val="FFFFFF"/>
                </a:highlight>
              </a:rPr>
              <a:t>sakrálního erekčního centra</a:t>
            </a:r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</a:rPr>
              <a:t> (S2-S4). Sakrální centrum pošle </a:t>
            </a:r>
            <a:r>
              <a:rPr lang="cs-CZ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</a:rPr>
              <a:t>eferentní</a:t>
            </a:r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</a:rPr>
              <a:t> signál na </a:t>
            </a:r>
            <a:r>
              <a:rPr lang="cs-CZ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</a:rPr>
              <a:t>parasympatické</a:t>
            </a:r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dirty="0">
                <a:highlight>
                  <a:srgbClr val="FFFFFF"/>
                </a:highlight>
              </a:rPr>
              <a:t>nervi </a:t>
            </a:r>
            <a:r>
              <a:rPr lang="cs-CZ" dirty="0" err="1">
                <a:highlight>
                  <a:srgbClr val="FFFFFF"/>
                </a:highlight>
              </a:rPr>
              <a:t>splanchnici</a:t>
            </a:r>
            <a:r>
              <a:rPr lang="cs-CZ" dirty="0">
                <a:highlight>
                  <a:srgbClr val="FFFFFF"/>
                </a:highlight>
              </a:rPr>
              <a:t> </a:t>
            </a:r>
            <a:r>
              <a:rPr lang="cs-CZ" dirty="0" err="1">
                <a:highlight>
                  <a:srgbClr val="FFFFFF"/>
                </a:highlight>
              </a:rPr>
              <a:t>pelvici</a:t>
            </a:r>
            <a:r>
              <a:rPr lang="cs-CZ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dirty="0"/>
              <a:t>(mozková kůra → hypotalamus → mícha → tonu parasympatiku → </a:t>
            </a:r>
            <a:r>
              <a:rPr lang="cs-CZ" dirty="0" err="1"/>
              <a:t>ncl</a:t>
            </a:r>
            <a:r>
              <a:rPr lang="cs-CZ" dirty="0"/>
              <a:t>. n. </a:t>
            </a:r>
            <a:r>
              <a:rPr lang="cs-CZ" dirty="0" err="1"/>
              <a:t>pudendi</a:t>
            </a:r>
            <a:r>
              <a:rPr lang="cs-CZ" dirty="0"/>
              <a:t> v míše (</a:t>
            </a:r>
            <a:r>
              <a:rPr lang="cs-CZ" dirty="0" err="1"/>
              <a:t>Onufovo</a:t>
            </a:r>
            <a:r>
              <a:rPr lang="cs-CZ" dirty="0"/>
              <a:t> jádro) → n. </a:t>
            </a:r>
            <a:r>
              <a:rPr lang="cs-CZ" dirty="0" err="1"/>
              <a:t>pudendus</a:t>
            </a:r>
            <a:r>
              <a:rPr lang="cs-CZ" dirty="0"/>
              <a:t> → n. dorsalis penis → tvorba NO(oxid dusnatý – vazodilatace) → relaxace hladké svaloviny ve stěně sinusoid → stlačení odvodních </a:t>
            </a:r>
            <a:r>
              <a:rPr lang="cs-CZ" dirty="0" err="1"/>
              <a:t>venul</a:t>
            </a:r>
            <a:r>
              <a:rPr lang="cs-CZ" dirty="0"/>
              <a:t> → erekce → </a:t>
            </a:r>
            <a:r>
              <a:rPr lang="cs-CZ" dirty="0" err="1"/>
              <a:t>fosfodiesteráza</a:t>
            </a:r>
            <a:r>
              <a:rPr lang="cs-CZ" dirty="0"/>
              <a:t>  → ukončení erekce</a:t>
            </a:r>
          </a:p>
          <a:p>
            <a:r>
              <a:rPr lang="cs-CZ" dirty="0" err="1"/>
              <a:t>Klin.poznámka</a:t>
            </a:r>
            <a:r>
              <a:rPr lang="cs-CZ" dirty="0"/>
              <a:t> – vzhledem k reflexnímu mechanismu je 70-90%  pac. s částečnou míšní lézí schopno reflexní erekce, ale až 70% pac. s úplnou míšní lézí ne, čím je léze výše od </a:t>
            </a:r>
            <a:r>
              <a:rPr lang="cs-CZ" dirty="0" err="1"/>
              <a:t>torakolumbálního</a:t>
            </a:r>
            <a:r>
              <a:rPr lang="cs-CZ" dirty="0"/>
              <a:t> centra erekce (TH12–L1), tím je prognóza pro zachování erektilní </a:t>
            </a:r>
            <a:r>
              <a:rPr lang="cs-CZ"/>
              <a:t>funkce příznivější.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0132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F7FA44-C9BE-2128-AE9A-5BD0945A3F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4DF4AB-D0D3-BD70-A6E1-47A74505CC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1FD8F4-73B1-423A-FEB2-A0BAF0EE910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39863" y="720725"/>
            <a:ext cx="10752137" cy="450850"/>
          </a:xfrm>
        </p:spPr>
        <p:txBody>
          <a:bodyPr/>
          <a:lstStyle/>
          <a:p>
            <a:r>
              <a:rPr lang="cs-CZ" dirty="0"/>
              <a:t>Fertilizace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A0879B-6D54-194C-90D8-0B82A8FD29D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1643" y="1171575"/>
            <a:ext cx="12110357" cy="4660900"/>
          </a:xfrm>
        </p:spPr>
        <p:txBody>
          <a:bodyPr/>
          <a:lstStyle/>
          <a:p>
            <a:r>
              <a:rPr lang="cs-CZ" sz="2000" dirty="0"/>
              <a:t>Spermie - pohyb z vagíny, dělohy do </a:t>
            </a:r>
            <a:r>
              <a:rPr lang="cs-CZ" sz="2000" dirty="0" err="1"/>
              <a:t>ampuly</a:t>
            </a:r>
            <a:r>
              <a:rPr lang="cs-CZ" sz="2000" dirty="0"/>
              <a:t> vejcovodu </a:t>
            </a:r>
          </a:p>
          <a:p>
            <a:r>
              <a:rPr lang="cs-CZ" sz="2000" dirty="0"/>
              <a:t>Je naváděna k vajíčku – teplem, chemickými signály </a:t>
            </a:r>
          </a:p>
          <a:p>
            <a:r>
              <a:rPr lang="cs-CZ" sz="2000" dirty="0"/>
              <a:t>Cestou prodělají tzv. kapacitaci (kyselé pH)….Změna vlastností buněčné membrány spermie, umožňující vazbu spermie na </a:t>
            </a:r>
            <a:r>
              <a:rPr lang="cs-CZ" sz="2000" dirty="0" err="1"/>
              <a:t>zona</a:t>
            </a:r>
            <a:r>
              <a:rPr lang="cs-CZ" sz="2000" dirty="0"/>
              <a:t> </a:t>
            </a:r>
            <a:r>
              <a:rPr lang="cs-CZ" sz="2000" dirty="0" err="1"/>
              <a:t>pellucida</a:t>
            </a:r>
            <a:r>
              <a:rPr lang="cs-CZ" sz="2000" dirty="0"/>
              <a:t>. </a:t>
            </a:r>
          </a:p>
          <a:p>
            <a:r>
              <a:rPr lang="cs-CZ" sz="2000" dirty="0"/>
              <a:t>Z 200–300 milionů spermií ve vagině se k vajíčku dostane pouze 300 až 500. Pouze jediná spermie </a:t>
            </a:r>
            <a:r>
              <a:rPr lang="cs-CZ" sz="2000" dirty="0" err="1"/>
              <a:t>fertilizuje</a:t>
            </a:r>
            <a:r>
              <a:rPr lang="cs-CZ" sz="2000" dirty="0"/>
              <a:t> vajíčko, ostatní pomáhají narušit ochranu vajíčka. Pouze ty spermie, které prošly kapacitací jsou schopny překonat </a:t>
            </a:r>
            <a:r>
              <a:rPr lang="cs-CZ" sz="2000" dirty="0" err="1"/>
              <a:t>corona</a:t>
            </a:r>
            <a:r>
              <a:rPr lang="cs-CZ" sz="2000" dirty="0"/>
              <a:t> </a:t>
            </a:r>
            <a:r>
              <a:rPr lang="cs-CZ" sz="2000" dirty="0" err="1"/>
              <a:t>radiata</a:t>
            </a:r>
            <a:r>
              <a:rPr lang="cs-CZ" sz="2000" dirty="0"/>
              <a:t>. </a:t>
            </a:r>
          </a:p>
          <a:p>
            <a:r>
              <a:rPr lang="cs-CZ" sz="2000" dirty="0"/>
              <a:t>Oocyt - obalen </a:t>
            </a:r>
            <a:r>
              <a:rPr lang="cs-CZ" sz="2000" dirty="0" err="1"/>
              <a:t>zona</a:t>
            </a:r>
            <a:r>
              <a:rPr lang="cs-CZ" sz="2000" dirty="0"/>
              <a:t> </a:t>
            </a:r>
            <a:r>
              <a:rPr lang="cs-CZ" sz="2000" dirty="0" err="1"/>
              <a:t>pellucida</a:t>
            </a:r>
            <a:r>
              <a:rPr lang="cs-CZ" sz="2000" dirty="0"/>
              <a:t>, </a:t>
            </a:r>
            <a:r>
              <a:rPr lang="cs-CZ" sz="2000" dirty="0" err="1"/>
              <a:t>coronna</a:t>
            </a:r>
            <a:r>
              <a:rPr lang="cs-CZ" sz="2000" dirty="0"/>
              <a:t> </a:t>
            </a:r>
            <a:r>
              <a:rPr lang="cs-CZ" sz="2000" dirty="0" err="1"/>
              <a:t>radiata</a:t>
            </a:r>
            <a:r>
              <a:rPr lang="cs-CZ" sz="2000" dirty="0"/>
              <a:t> </a:t>
            </a:r>
          </a:p>
          <a:p>
            <a:r>
              <a:rPr lang="cs-CZ" sz="2000" dirty="0" err="1"/>
              <a:t>Zona</a:t>
            </a:r>
            <a:r>
              <a:rPr lang="cs-CZ" sz="2000" dirty="0"/>
              <a:t> </a:t>
            </a:r>
            <a:r>
              <a:rPr lang="cs-CZ" sz="2000" dirty="0" err="1"/>
              <a:t>pellucida</a:t>
            </a:r>
            <a:r>
              <a:rPr lang="cs-CZ" sz="2000" dirty="0"/>
              <a:t> umožňuje připojení spermie a indikuje zahájení </a:t>
            </a:r>
            <a:r>
              <a:rPr lang="cs-CZ" sz="2000" dirty="0" err="1"/>
              <a:t>akrozomální</a:t>
            </a:r>
            <a:r>
              <a:rPr lang="cs-CZ" sz="2000" dirty="0"/>
              <a:t> reakce. Enzym </a:t>
            </a:r>
            <a:r>
              <a:rPr lang="cs-CZ" sz="2000" dirty="0" err="1"/>
              <a:t>akrozin</a:t>
            </a:r>
            <a:r>
              <a:rPr lang="cs-CZ" sz="2000" dirty="0"/>
              <a:t> umožní spermii projít </a:t>
            </a:r>
            <a:r>
              <a:rPr lang="cs-CZ" sz="2000" dirty="0" err="1"/>
              <a:t>zonou</a:t>
            </a:r>
            <a:r>
              <a:rPr lang="cs-CZ" sz="2000" dirty="0"/>
              <a:t>. Jakmile se spermie dotkne oocytu, zahájí se reakce </a:t>
            </a:r>
            <a:r>
              <a:rPr lang="cs-CZ" sz="2000" dirty="0" err="1"/>
              <a:t>zony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5180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F90332-5751-3B1C-0CDC-B51AFDC5EE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ADAEEE-0294-AF9F-9A98-A4EBF97DA5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6F9EA-5103-FFE8-9577-8498B191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D9A827-497D-22AC-1739-B1D60E0F1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Vaječník (</a:t>
            </a:r>
            <a:r>
              <a:rPr lang="cs-CZ" b="1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ovarium</a:t>
            </a:r>
            <a:r>
              <a:rPr lang="cs-CZ" b="1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)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je párová pohlavní žláza 3 až 5 cm dlouhá, uložená v malé pánvi. Povrch vaječníku je v dětství je hladký, v období pohlavní dospělosti je hrbolatý s </a:t>
            </a:r>
            <a:r>
              <a:rPr lang="cs-CZ" b="0" i="0" dirty="0" err="1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vyklenujícími</a:t>
            </a:r>
            <a:r>
              <a:rPr lang="cs-CZ" b="0" i="0" dirty="0">
                <a:solidFill>
                  <a:srgbClr val="3A3A3A"/>
                </a:solidFill>
                <a:effectLst/>
                <a:highlight>
                  <a:srgbClr val="FFFFFF"/>
                </a:highlight>
              </a:rPr>
              <a:t> se váčky a ve stáří je jeho povrch zjizvený.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pohlavní žláza – dozrávání vajíček – tvorba pohlavních hormonů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intraperitoneální orgán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zadní strana lig. </a:t>
            </a:r>
            <a:r>
              <a:rPr lang="cs-CZ" dirty="0" err="1"/>
              <a:t>latum</a:t>
            </a:r>
            <a:r>
              <a:rPr lang="cs-CZ" dirty="0"/>
              <a:t> </a:t>
            </a:r>
            <a:r>
              <a:rPr lang="cs-CZ" dirty="0" err="1"/>
              <a:t>uteri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393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80A812-893F-C538-DDC5-05F0E47E4D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ECA37F-B1E5-6CC1-7ADD-085F0A11E4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1D9616-A4EC-BAC7-656D-E178280F5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4F5BCE-6807-C7A2-12C3-9AA6F2D0E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U žen, které nerodily, je ovarium zavěšeno peritoneální duplikaturou (</a:t>
            </a:r>
            <a:r>
              <a:rPr lang="cs-CZ" dirty="0" err="1"/>
              <a:t>mesovariem</a:t>
            </a:r>
            <a:r>
              <a:rPr lang="cs-CZ" dirty="0"/>
              <a:t>) k malé pánvi ve </a:t>
            </a:r>
            <a:r>
              <a:rPr lang="cs-CZ" dirty="0" err="1"/>
              <a:t>fossa</a:t>
            </a:r>
            <a:r>
              <a:rPr lang="cs-CZ" dirty="0"/>
              <a:t> </a:t>
            </a:r>
            <a:r>
              <a:rPr lang="cs-CZ" dirty="0" err="1"/>
              <a:t>ovarica</a:t>
            </a:r>
            <a:r>
              <a:rPr lang="cs-CZ" dirty="0"/>
              <a:t> – pod rozvětvením a. </a:t>
            </a:r>
            <a:r>
              <a:rPr lang="cs-CZ" dirty="0" err="1"/>
              <a:t>iliaca</a:t>
            </a:r>
            <a:r>
              <a:rPr lang="cs-CZ" dirty="0"/>
              <a:t> </a:t>
            </a:r>
            <a:r>
              <a:rPr lang="cs-CZ" dirty="0" err="1"/>
              <a:t>communis</a:t>
            </a:r>
            <a:r>
              <a:rPr lang="cs-CZ" dirty="0"/>
              <a:t> v a. </a:t>
            </a:r>
            <a:r>
              <a:rPr lang="cs-CZ" dirty="0" err="1"/>
              <a:t>iliaca</a:t>
            </a:r>
            <a:r>
              <a:rPr lang="cs-CZ" dirty="0"/>
              <a:t> interna a </a:t>
            </a:r>
            <a:r>
              <a:rPr lang="cs-CZ" dirty="0" err="1"/>
              <a:t>a</a:t>
            </a:r>
            <a:r>
              <a:rPr lang="cs-CZ" dirty="0"/>
              <a:t>. </a:t>
            </a:r>
            <a:r>
              <a:rPr lang="cs-CZ" dirty="0" err="1"/>
              <a:t>iliaca</a:t>
            </a:r>
            <a:r>
              <a:rPr lang="cs-CZ" dirty="0"/>
              <a:t> </a:t>
            </a:r>
            <a:r>
              <a:rPr lang="cs-CZ" dirty="0" err="1"/>
              <a:t>externa</a:t>
            </a:r>
            <a:endParaRPr lang="cs-CZ" dirty="0"/>
          </a:p>
          <a:p>
            <a:pPr marL="72000" indent="0">
              <a:buNone/>
            </a:pPr>
            <a:r>
              <a:rPr lang="cs-CZ" dirty="0"/>
              <a:t>U žen, které rodily, klesá vaječník dozadu, u mnohorodiček až do tzv. </a:t>
            </a:r>
            <a:r>
              <a:rPr lang="cs-CZ" dirty="0" err="1"/>
              <a:t>Claudiovy</a:t>
            </a:r>
            <a:r>
              <a:rPr lang="cs-CZ" dirty="0"/>
              <a:t> jamky.</a:t>
            </a:r>
          </a:p>
        </p:txBody>
      </p:sp>
    </p:spTree>
    <p:extLst>
      <p:ext uri="{BB962C8B-B14F-4D97-AF65-F5344CB8AC3E}">
        <p14:creationId xmlns:p14="http://schemas.microsoft.com/office/powerpoint/2010/main" val="3324409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869899-6EBA-B033-A053-C459F4E8F8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7FA40B-17D8-2B30-BCB8-4F384B2B78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BBAAA90-4CD3-88C4-B507-9468749BB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706C1-5658-C9BD-4DA6-81F26A5E9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povrchový </a:t>
            </a:r>
            <a:r>
              <a:rPr lang="cs-CZ" dirty="0"/>
              <a:t>( Müllerův) 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epitel</a:t>
            </a:r>
            <a:r>
              <a:rPr lang="cs-CZ" dirty="0"/>
              <a:t> – jednovrstevný kubický s mikroklky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kůra</a:t>
            </a:r>
            <a:r>
              <a:rPr lang="cs-CZ" dirty="0"/>
              <a:t> (</a:t>
            </a:r>
            <a:r>
              <a:rPr lang="cs-CZ" dirty="0" err="1"/>
              <a:t>cortex</a:t>
            </a:r>
            <a:r>
              <a:rPr lang="cs-CZ" dirty="0"/>
              <a:t>) - </a:t>
            </a:r>
            <a:r>
              <a:rPr lang="cs-CZ" dirty="0" err="1"/>
              <a:t>folliculi</a:t>
            </a:r>
            <a:r>
              <a:rPr lang="cs-CZ" dirty="0"/>
              <a:t> </a:t>
            </a:r>
            <a:r>
              <a:rPr lang="cs-CZ" dirty="0" err="1"/>
              <a:t>ovarici</a:t>
            </a:r>
            <a:r>
              <a:rPr lang="cs-CZ" dirty="0"/>
              <a:t> -r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ůzné typy folikulů, v kterých dozrávají </a:t>
            </a:r>
            <a:r>
              <a:rPr lang="cs-CZ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ženské pohlavní buňky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–</a:t>
            </a:r>
            <a:r>
              <a:rPr lang="cs-CZ" b="0" i="1" dirty="0">
                <a:solidFill>
                  <a:srgbClr val="B13706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vajíčka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 (</a:t>
            </a:r>
            <a:r>
              <a:rPr lang="cs-CZ" b="0" i="1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oocyt – </a:t>
            </a:r>
            <a:r>
              <a:rPr lang="cs-CZ" b="0" i="1" dirty="0" err="1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oocytus</a:t>
            </a:r>
            <a:r>
              <a:rPr lang="cs-CZ" b="0" i="0" dirty="0">
                <a:solidFill>
                  <a:schemeClr val="tx2">
                    <a:lumMod val="50000"/>
                  </a:schemeClr>
                </a:solidFill>
                <a:effectLst/>
                <a:highlight>
                  <a:srgbClr val="FFFFFF"/>
                </a:highlight>
              </a:rPr>
              <a:t>)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dřeň</a:t>
            </a:r>
            <a:r>
              <a:rPr lang="cs-CZ" dirty="0"/>
              <a:t> (</a:t>
            </a:r>
            <a:r>
              <a:rPr lang="cs-CZ" dirty="0" err="1"/>
              <a:t>medulla</a:t>
            </a:r>
            <a:r>
              <a:rPr lang="cs-CZ" dirty="0"/>
              <a:t>) - 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vazivo s ojedinělými snopci hladké svaloviny, množství krevních a lymfatických cév a nervová vlákna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690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E58DAB-5155-F1B6-377C-05BA59CFD2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B83A16-98A7-BEBB-2358-273FD386CD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3AC291-112D-E8B7-FF14-727E5A128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2" name="Picture 4" descr="Vaječník – WikiSkripta">
            <a:extLst>
              <a:ext uri="{FF2B5EF4-FFF2-40B4-BE49-F238E27FC236}">
                <a16:creationId xmlns:a16="http://schemas.microsoft.com/office/drawing/2014/main" id="{38475825-BDDD-AA90-3BC6-D0AD494552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0" y="1257560"/>
            <a:ext cx="5985831" cy="414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Karcinom vaječník ů Představení nemoci. Anatomie pánve a břicha. - ppt  stáhnout">
            <a:extLst>
              <a:ext uri="{FF2B5EF4-FFF2-40B4-BE49-F238E27FC236}">
                <a16:creationId xmlns:a16="http://schemas.microsoft.com/office/drawing/2014/main" id="{15C2EC2F-D807-3E4D-2201-84C7FC80F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474" y="1528996"/>
            <a:ext cx="3649048" cy="309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63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AB148E3-878A-78BD-5D1B-C8370464C2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1E2CE1-165B-303E-92EC-DF1418FB2A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A5D4852-83A9-D120-1D22-47DDA7B74CE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951" y="537612"/>
            <a:ext cx="12146050" cy="5294863"/>
          </a:xfrm>
        </p:spPr>
        <p:txBody>
          <a:bodyPr/>
          <a:lstStyle/>
          <a:p>
            <a:pPr marL="72000" indent="0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Proces </a:t>
            </a:r>
            <a:r>
              <a:rPr lang="cs-CZ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prasknutí a uvolnění vajíčka z vaječníku se nazývá </a:t>
            </a:r>
            <a:r>
              <a:rPr lang="cs-CZ" b="1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ovulace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a dochází k němu přibližně v polovině menstruačního cyklu. Je to doba nejpravděpodobnějšího otěhotnění.</a:t>
            </a:r>
          </a:p>
          <a:p>
            <a:pPr marL="72000" indent="0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Folikulární buňky produkují pod vlivem </a:t>
            </a:r>
            <a:r>
              <a:rPr lang="cs-CZ" b="0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FSH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z </a:t>
            </a:r>
            <a:r>
              <a:rPr lang="cs-CZ" b="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adenohypofýzy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(viz str.) hormony </a:t>
            </a:r>
            <a:r>
              <a:rPr lang="cs-CZ" b="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estrogeny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které způsobují změny na děložní sliznici (</a:t>
            </a:r>
            <a:r>
              <a:rPr lang="cs-CZ" b="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proliferační fáze endometria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), v pochvě a v prsech. V pubertě odpovídají za vznik </a:t>
            </a:r>
            <a:r>
              <a:rPr lang="cs-CZ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tertiálních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pohlavních znaků. </a:t>
            </a:r>
          </a:p>
          <a:p>
            <a:pPr marL="72000" indent="0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Nedojde-li k oplození vajíčka vzniká </a:t>
            </a: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žluté tělísko menstruační</a:t>
            </a:r>
            <a:r>
              <a:rPr lang="cs-CZ" b="0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–</a:t>
            </a:r>
            <a:r>
              <a:rPr lang="cs-CZ" b="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 corpus luteum </a:t>
            </a:r>
            <a:r>
              <a:rPr lang="cs-CZ" b="0" i="1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menstruationis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které je funkčně aktivní 10–12dní. Došlo-li k oplození vajíčka vzniká </a:t>
            </a:r>
            <a:r>
              <a:rPr lang="cs-CZ" b="1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žluté tělísko těhotenské</a:t>
            </a:r>
            <a:r>
              <a:rPr lang="cs-CZ" b="0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 – </a:t>
            </a:r>
            <a:r>
              <a:rPr lang="cs-CZ" b="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corpus luteum </a:t>
            </a:r>
            <a:r>
              <a:rPr lang="cs-CZ" b="0" i="1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graviditatis</a:t>
            </a:r>
            <a:r>
              <a:rPr lang="cs-CZ" b="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cs-CZ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s 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funkční aktivitou až do konce 4. měsíce těhotenství.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375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C1A5F2-8B05-83BD-75B5-24C9718DA0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1D8E2B-2A01-86AB-7ACD-B5160413BE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F3B9E5-81B5-0CC5-79BA-62A8D64CD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B5E72B-9CA2-947F-D73F-989B451DA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Buňky žlutého tělíska produkují pod vlivem luteinizačního hormonu (LH) z adenohypofýzy hormon </a:t>
            </a:r>
            <a:r>
              <a:rPr lang="cs-CZ" b="1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progesteron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. Hlavní funkcí </a:t>
            </a:r>
            <a:r>
              <a:rPr lang="cs-CZ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progesteronu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FFFFF"/>
                </a:highlight>
              </a:rPr>
              <a:t> j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e udržení těhotenství. Dochází k dalším změnám na děložní sliznici (</a:t>
            </a:r>
            <a:r>
              <a:rPr lang="cs-CZ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sekreční fáze endometria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) a ke zmohutnění děložní svaloviny (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myometria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)</a:t>
            </a:r>
          </a:p>
          <a:p>
            <a:pPr marL="72000" indent="0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V obou případech se žluté tělísko mění ve </a:t>
            </a:r>
            <a:r>
              <a:rPr lang="cs-CZ" b="1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vazivovou jizvu – bílé tělísko</a:t>
            </a:r>
            <a:r>
              <a:rPr lang="cs-CZ" b="0" i="0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–</a:t>
            </a:r>
            <a:r>
              <a:rPr lang="cs-CZ" b="0" i="1" dirty="0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 corpus </a:t>
            </a:r>
            <a:r>
              <a:rPr lang="cs-CZ" b="0" i="1" dirty="0" err="1">
                <a:solidFill>
                  <a:schemeClr val="tx2">
                    <a:lumMod val="75000"/>
                  </a:schemeClr>
                </a:solidFill>
                <a:effectLst/>
                <a:highlight>
                  <a:srgbClr val="FFFFFF"/>
                </a:highlight>
              </a:rPr>
              <a:t>albicans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které je větší ze žlutého tělíska těhotenského - není hormonálně aktivní. Při pohlavním dráždění může dojít k provokované ovulaci a k případnému oplodnění.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83413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5145</TotalTime>
  <Words>2516</Words>
  <Application>Microsoft Office PowerPoint</Application>
  <PresentationFormat>Širokoúhlá obrazovka</PresentationFormat>
  <Paragraphs>176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-apple-system</vt:lpstr>
      <vt:lpstr>Arial</vt:lpstr>
      <vt:lpstr>Tahoma</vt:lpstr>
      <vt:lpstr>Verdana</vt:lpstr>
      <vt:lpstr>Wingdings</vt:lpstr>
      <vt:lpstr>Prezentace_MU_CZ</vt:lpstr>
      <vt:lpstr>Rozmnožovací soustava</vt:lpstr>
      <vt:lpstr>Pohlavní soustava ženy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Vejcovod</vt:lpstr>
      <vt:lpstr>Prezentace aplikace PowerPoint</vt:lpstr>
      <vt:lpstr>Prezentace aplikace PowerPoint</vt:lpstr>
      <vt:lpstr>Děloha - uterus</vt:lpstr>
      <vt:lpstr>Prezentace aplikace PowerPoint</vt:lpstr>
      <vt:lpstr>Prezentace aplikace PowerPoint</vt:lpstr>
      <vt:lpstr>Prezentace aplikace PowerPoint</vt:lpstr>
      <vt:lpstr>Endometrioza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Pochva - vagina</vt:lpstr>
      <vt:lpstr>Prezentace aplikace PowerPoint</vt:lpstr>
      <vt:lpstr>Prezentace aplikace PowerPoint</vt:lpstr>
      <vt:lpstr>Prezentace aplikace PowerPoint</vt:lpstr>
      <vt:lpstr>POHLAVNÍ ÚSTROJÍ MUŽE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Fertilizace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Sabina Bartošová</dc:creator>
  <cp:lastModifiedBy>Sabina Bartošová</cp:lastModifiedBy>
  <cp:revision>8</cp:revision>
  <cp:lastPrinted>1601-01-01T00:00:00Z</cp:lastPrinted>
  <dcterms:created xsi:type="dcterms:W3CDTF">2024-02-01T13:01:39Z</dcterms:created>
  <dcterms:modified xsi:type="dcterms:W3CDTF">2024-05-13T19:40:10Z</dcterms:modified>
</cp:coreProperties>
</file>