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57" r:id="rId4"/>
    <p:sldId id="268" r:id="rId5"/>
    <p:sldId id="262" r:id="rId6"/>
    <p:sldId id="258" r:id="rId7"/>
    <p:sldId id="269" r:id="rId8"/>
    <p:sldId id="263" r:id="rId9"/>
    <p:sldId id="259" r:id="rId10"/>
    <p:sldId id="270" r:id="rId11"/>
    <p:sldId id="272" r:id="rId12"/>
    <p:sldId id="260" r:id="rId13"/>
    <p:sldId id="264" r:id="rId14"/>
    <p:sldId id="261" r:id="rId15"/>
    <p:sldId id="271" r:id="rId16"/>
    <p:sldId id="267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5768" autoAdjust="0"/>
  </p:normalViewPr>
  <p:slideViewPr>
    <p:cSldViewPr snapToGrid="0">
      <p:cViewPr>
        <p:scale>
          <a:sx n="75" d="100"/>
          <a:sy n="75" d="100"/>
        </p:scale>
        <p:origin x="1143" y="32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95D036-F252-C85A-CD55-42A8A5817A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705AAE-E279-BB90-F325-B7409924B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A465E2-CB10-0B8B-B96C-6EFC97B47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VYLUČOVACÍ SOUSTAVA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88C5E91-389C-B07D-6887-C75C16F540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01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52D0D2-BEE3-27F5-333F-A275B9335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5C11D-F87E-BFBF-9D75-EB7CD4F1B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59A9164-52B8-60D7-456E-EAD38DFA9021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414001" y="378000"/>
                <a:ext cx="11778000" cy="5454475"/>
              </a:xfrm>
            </p:spPr>
            <p:txBody>
              <a:bodyPr/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1) </a:t>
                </a:r>
                <a:r>
                  <a:rPr lang="cs-CZ" sz="2800" b="1" dirty="0">
                    <a:solidFill>
                      <a:schemeClr val="tx2"/>
                    </a:solidFill>
                  </a:rPr>
                  <a:t>Proximální tubul </a:t>
                </a:r>
                <a:r>
                  <a:rPr lang="cs-CZ" sz="2800" dirty="0"/>
                  <a:t>– redukce objemu filtrátu (resorpce 75-80%), zpětné vstřebávání iontů sodíku, chlóru, draslíku, vápníku, hořčíku, fosfátů, glukózy</a:t>
                </a:r>
              </a:p>
              <a:p>
                <a:r>
                  <a:rPr lang="cs-CZ" sz="2800" dirty="0">
                    <a:solidFill>
                      <a:schemeClr val="tx2"/>
                    </a:solidFill>
                  </a:rPr>
                  <a:t>2) </a:t>
                </a:r>
                <a:r>
                  <a:rPr lang="cs-CZ" sz="2800" b="1" dirty="0" err="1">
                    <a:solidFill>
                      <a:schemeClr val="tx2"/>
                    </a:solidFill>
                  </a:rPr>
                  <a:t>Henleova</a:t>
                </a:r>
                <a:r>
                  <a:rPr lang="cs-CZ" sz="2800" b="1" dirty="0">
                    <a:solidFill>
                      <a:schemeClr val="tx2"/>
                    </a:solidFill>
                  </a:rPr>
                  <a:t> klička </a:t>
                </a:r>
                <a:r>
                  <a:rPr lang="cs-CZ" sz="2800" dirty="0"/>
                  <a:t>– tenká část je propustná pro vodu, tlustá část – transport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2800" dirty="0"/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cs-CZ" sz="2800" dirty="0"/>
                  <a:t> z tubulární tekutiny</a:t>
                </a:r>
              </a:p>
              <a:p>
                <a:r>
                  <a:rPr lang="cs-CZ" sz="2800" dirty="0">
                    <a:solidFill>
                      <a:schemeClr val="tx2"/>
                    </a:solidFill>
                  </a:rPr>
                  <a:t>3) </a:t>
                </a:r>
                <a:r>
                  <a:rPr lang="cs-CZ" sz="2800" b="1" dirty="0">
                    <a:solidFill>
                      <a:schemeClr val="tx2"/>
                    </a:solidFill>
                  </a:rPr>
                  <a:t>Distální tubul </a:t>
                </a:r>
                <a:r>
                  <a:rPr lang="cs-CZ" sz="2800" dirty="0"/>
                  <a:t>– </a:t>
                </a:r>
                <a:r>
                  <a:rPr lang="cs-CZ" sz="2800" u="sng" dirty="0"/>
                  <a:t>zůstává jen 5% původního objemu </a:t>
                </a:r>
                <a:r>
                  <a:rPr lang="cs-CZ" sz="2800" dirty="0"/>
                  <a:t>glomerulárního filtrátu, </a:t>
                </a:r>
                <a:r>
                  <a:rPr lang="cs-CZ" sz="2800" dirty="0" err="1"/>
                  <a:t>reabsorbce</a:t>
                </a: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2800" dirty="0"/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cs-CZ" sz="28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2800" dirty="0"/>
                  <a:t>, fosfátů, močoviny</a:t>
                </a:r>
              </a:p>
              <a:p>
                <a:r>
                  <a:rPr lang="cs-CZ" sz="2800" dirty="0">
                    <a:solidFill>
                      <a:schemeClr val="tx2"/>
                    </a:solidFill>
                  </a:rPr>
                  <a:t>4) </a:t>
                </a:r>
                <a:r>
                  <a:rPr lang="cs-CZ" sz="2800" b="1" dirty="0">
                    <a:solidFill>
                      <a:schemeClr val="tx2"/>
                    </a:solidFill>
                  </a:rPr>
                  <a:t>Sběrací kanálek </a:t>
                </a:r>
                <a:r>
                  <a:rPr lang="cs-CZ" sz="2800" dirty="0"/>
                  <a:t>– stále ještě 10l tekutiny – permeabilitu stěny pro vodu ovlivňuje ADH – bez ADH je stěna nepropustná, úprava pH moči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59A9164-52B8-60D7-456E-EAD38DFA9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14001" y="378000"/>
                <a:ext cx="11778000" cy="5454475"/>
              </a:xfrm>
              <a:blipFill>
                <a:blip r:embed="rId2"/>
                <a:stretch>
                  <a:fillRect l="-1863" t="-1676" r="-4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83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6D0BD7-9668-389D-CAF3-02371F045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4CDA23-FBD5-1997-31F5-661B0072F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3BF1-FF69-0C8B-8485-B7F70D98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odvodné cesty močové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3A2720-9896-5922-96BA-13BB93374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chemeClr val="tx2"/>
                </a:solidFill>
              </a:rPr>
              <a:t>Ledvinové kalichy </a:t>
            </a:r>
            <a:r>
              <a:rPr lang="cs-CZ" altLang="cs-CZ" sz="2800" dirty="0"/>
              <a:t>– pohyb moči směrem do pánvičky, hladká svalovina zesílená na konci kalichů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chemeClr val="tx2"/>
                </a:solidFill>
              </a:rPr>
              <a:t>Pánvičky</a:t>
            </a:r>
            <a:r>
              <a:rPr lang="cs-CZ" altLang="cs-CZ" sz="2800" b="1" dirty="0"/>
              <a:t> </a:t>
            </a:r>
            <a:r>
              <a:rPr lang="cs-CZ" altLang="cs-CZ" sz="2800" dirty="0"/>
              <a:t>– menší rezervoár moči, pojme asi 5ml moči, nemá svalovinu, roztažitelná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C88826-7955-A7ED-BAC2-E29CE14567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2F4C71-2A4A-6E63-4B18-F1AD6E964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17014C-C92D-4947-C3CF-B8B60D888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A93340-3E6F-7D73-D6FB-1A1854CA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19200"/>
            <a:ext cx="10753200" cy="4612800"/>
          </a:xfrm>
        </p:spPr>
        <p:txBody>
          <a:bodyPr/>
          <a:lstStyle/>
          <a:p>
            <a:pPr marL="72000" indent="0" algn="l">
              <a:buNone/>
            </a:pPr>
            <a:r>
              <a:rPr lang="cs-CZ" b="1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Močovod (</a:t>
            </a:r>
            <a:r>
              <a:rPr lang="cs-CZ" b="1" i="1" dirty="0" err="1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urether</a:t>
            </a:r>
            <a:r>
              <a:rPr lang="cs-CZ" b="1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highlight>
                  <a:srgbClr val="FFFFFF"/>
                </a:highlight>
              </a:rPr>
              <a:t>-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párová trubice o délce 20 až 30 cm, která odvádí moč z ledvinové pánvičky do močového měchýře. Moč je transportována v podobě tzv. močových vřetének pomocí peristaltické vlny</a:t>
            </a:r>
          </a:p>
          <a:p>
            <a:pPr marL="72000" indent="0" algn="l">
              <a:buNone/>
            </a:pPr>
            <a:r>
              <a:rPr lang="cs-CZ" b="1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Močový měchýř (</a:t>
            </a:r>
            <a:r>
              <a:rPr lang="cs-CZ" b="1" i="1" dirty="0" err="1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vesica</a:t>
            </a:r>
            <a:r>
              <a:rPr lang="cs-CZ" b="1" i="1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1" i="1" dirty="0" err="1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urinaria</a:t>
            </a:r>
            <a:r>
              <a:rPr lang="cs-CZ" b="1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accent1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effectLst/>
                <a:highlight>
                  <a:srgbClr val="FFFFFF"/>
                </a:highlight>
              </a:rPr>
              <a:t>je dutým rezervoárem moči o objemu přibližně 700 ml. Při náplni 250 až 300 ml se dostavuje pocit nucení na močení (mikce). Při vyústění močové trubice se v močovém měchýři nachází vnitřní svěrač močové trubice (</a:t>
            </a:r>
            <a:r>
              <a:rPr lang="cs-CZ" b="0" i="1" dirty="0">
                <a:effectLst/>
                <a:highlight>
                  <a:srgbClr val="FFFFFF"/>
                </a:highlight>
              </a:rPr>
              <a:t>m.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sphincter</a:t>
            </a:r>
            <a:r>
              <a:rPr lang="cs-CZ" b="0" i="1" dirty="0"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urethrae</a:t>
            </a:r>
            <a:r>
              <a:rPr lang="cs-CZ" b="0" i="1" dirty="0"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internus</a:t>
            </a:r>
            <a:r>
              <a:rPr lang="cs-CZ" b="0" i="0" dirty="0">
                <a:effectLst/>
                <a:highlight>
                  <a:srgbClr val="FFFFFF"/>
                </a:highlight>
              </a:rPr>
              <a:t>) z hladké svaloviny.</a:t>
            </a:r>
          </a:p>
          <a:p>
            <a:pPr marL="72000" indent="0">
              <a:buNone/>
            </a:pPr>
            <a:endParaRPr lang="cs-CZ" b="0" i="0" dirty="0"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547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6A920A-E6BC-B7F4-76A6-6ACC80BC96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CBBA9-1455-FFEE-9274-1E88D75127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9D11B4-10D9-D198-8E0B-F0C70B5A5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Močový měchýř – WikiSkripta">
            <a:extLst>
              <a:ext uri="{FF2B5EF4-FFF2-40B4-BE49-F238E27FC236}">
                <a16:creationId xmlns:a16="http://schemas.microsoft.com/office/drawing/2014/main" id="{1BCC8210-7E43-0CBC-ABF5-FB267E79D8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671" y="1810871"/>
            <a:ext cx="7392894" cy="402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883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5391A1-9678-47E8-D71E-9C58E1CB60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C707F2-ABD5-289E-040C-1071E515B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CE3B4-14BA-4038-4624-BCE3178D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74C77B-E1DE-7929-E959-EF454ED2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Močová trubice (</a:t>
            </a:r>
            <a:r>
              <a:rPr lang="cs-CZ" b="1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urethra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effectLst/>
                <a:highlight>
                  <a:srgbClr val="FFFFFF"/>
                </a:highlight>
              </a:rPr>
              <a:t>je u žen dlouhá pouze 3 až 5 cm, u mužů 15 až 20 cm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p</a:t>
            </a:r>
            <a:r>
              <a:rPr lang="cs-CZ" b="0" i="0" dirty="0">
                <a:effectLst/>
                <a:highlight>
                  <a:srgbClr val="FFFFFF"/>
                </a:highlight>
              </a:rPr>
              <a:t>ři jejím průchodu svalovým dnem pánevním se nachází vnější svěrač močové trubice (</a:t>
            </a:r>
            <a:r>
              <a:rPr lang="cs-CZ" b="0" i="1" dirty="0">
                <a:effectLst/>
                <a:highlight>
                  <a:srgbClr val="FFFFFF"/>
                </a:highlight>
              </a:rPr>
              <a:t>m.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sphincter</a:t>
            </a:r>
            <a:r>
              <a:rPr lang="cs-CZ" b="0" i="1" dirty="0"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urethrae</a:t>
            </a:r>
            <a:r>
              <a:rPr lang="cs-CZ" b="0" i="1" dirty="0"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externus</a:t>
            </a:r>
            <a:r>
              <a:rPr lang="cs-CZ" b="0" i="0" dirty="0">
                <a:effectLst/>
                <a:highlight>
                  <a:srgbClr val="FFFFFF"/>
                </a:highlight>
              </a:rPr>
              <a:t>) tvořený příčně pruhovanou svalovinou, tedy vůlí ovladatelný.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680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A913BC-7679-7499-5F98-F3151563A5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11EE6E-FD9A-C1F3-E74B-34A58D8661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E4E201E-7FF4-4C63-11BA-E31846AFC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Definitivní moč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FFABDF8-71E6-A7AE-BDEC-EC82F628A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Diuréza = celkové množství moči za 24h (1,0 – 1,5l)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b="1" u="sng" dirty="0">
                <a:solidFill>
                  <a:schemeClr val="tx2"/>
                </a:solidFill>
              </a:rPr>
              <a:t>Složení moči</a:t>
            </a:r>
            <a:r>
              <a:rPr lang="cs-CZ" altLang="cs-CZ" sz="2800" b="1" dirty="0">
                <a:solidFill>
                  <a:schemeClr val="tx2"/>
                </a:solidFill>
              </a:rPr>
              <a:t>: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800" dirty="0"/>
              <a:t>1200ml vody, 30g močoviny, kyselina močová, ionty, přebytečné vitamíny rozpustné ve vodě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u="sng" dirty="0"/>
              <a:t>moč zdravého člověka </a:t>
            </a:r>
            <a:r>
              <a:rPr lang="cs-CZ" altLang="cs-CZ" sz="2800" u="sng" dirty="0">
                <a:solidFill>
                  <a:srgbClr val="CC0000"/>
                </a:solidFill>
              </a:rPr>
              <a:t>neobsahuje</a:t>
            </a:r>
            <a:r>
              <a:rPr lang="cs-CZ" altLang="cs-CZ" sz="2800" dirty="0"/>
              <a:t>: glukózu, krev, bílkoviny</a:t>
            </a:r>
          </a:p>
          <a:p>
            <a:pPr eaLnBrk="1" hangingPunct="1"/>
            <a:endParaRPr lang="cs-CZ" altLang="cs-CZ" sz="28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Oligurie – snížení tvorby moči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Polyurie – zvýšená tvorba moči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Anurie – zástava tvorby moči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700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565C25-6938-A661-0809-D1F38ECB3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3352CA-8B75-E469-4A19-8720C2F66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A370CF-16BD-B8DB-309C-36BE2253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64815F4-86F6-2F5F-EBF4-93991ABF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m. </a:t>
            </a:r>
            <a:r>
              <a:rPr lang="cs-CZ" dirty="0" err="1"/>
              <a:t>detrusor</a:t>
            </a:r>
            <a:r>
              <a:rPr lang="cs-CZ" dirty="0"/>
              <a:t> hladká svalovina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vnitřní svěrač hladká svalovina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pánevní dno a vnější svěrač příčně pruhovaná svalovina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cestou n. </a:t>
            </a:r>
            <a:r>
              <a:rPr lang="cs-CZ" dirty="0" err="1"/>
              <a:t>pudendus</a:t>
            </a:r>
            <a:r>
              <a:rPr lang="cs-CZ" dirty="0"/>
              <a:t> se realizuje kontrakce a uzavření zevního svěrače</a:t>
            </a:r>
          </a:p>
        </p:txBody>
      </p:sp>
    </p:spTree>
    <p:extLst>
      <p:ext uri="{BB962C8B-B14F-4D97-AF65-F5344CB8AC3E}">
        <p14:creationId xmlns:p14="http://schemas.microsoft.com/office/powerpoint/2010/main" val="1652150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60574B-B06A-CEED-2476-C7365FA7F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90F937-1804-A43D-0003-BCA678B155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266E13-93B0-0977-576A-A5451E33A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9C07A7-0512-2D89-CF8B-B7E802442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Fyziologický průběh mikce vyžaduje: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intaktní spojení mezi pontem a sakrální míchou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neporušenou periferní inervaci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kontinuitu </a:t>
            </a:r>
            <a:r>
              <a:rPr lang="cs-CZ" dirty="0" err="1"/>
              <a:t>suprapontinních</a:t>
            </a:r>
            <a:r>
              <a:rPr lang="cs-CZ" dirty="0"/>
              <a:t> řídících oblastí</a:t>
            </a:r>
          </a:p>
        </p:txBody>
      </p:sp>
    </p:spTree>
    <p:extLst>
      <p:ext uri="{BB962C8B-B14F-4D97-AF65-F5344CB8AC3E}">
        <p14:creationId xmlns:p14="http://schemas.microsoft.com/office/powerpoint/2010/main" val="269803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933EB7-DB5F-BFA0-F609-9D973B6D4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B9DBB6-C1F1-DEBE-A31D-B70EBB7205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EA43C5-FE95-2231-AC47-E1FA8F1FD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F3B9D4-C140-9DC0-BBC8-9561B2A7F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Mikce je spuštěna aktivací mikčního reflexu -koordinovaný neuromuskulární děj posloupně tvořený: </a:t>
            </a:r>
          </a:p>
          <a:p>
            <a:pPr marL="586350" indent="-514350">
              <a:buAutoNum type="arabicPeriod"/>
            </a:pPr>
            <a:r>
              <a:rPr lang="cs-CZ" dirty="0"/>
              <a:t>náhlou a kompletní relaxací zevního svěrače </a:t>
            </a:r>
          </a:p>
          <a:p>
            <a:pPr marL="586350" indent="-514350">
              <a:buAutoNum type="arabicPeriod"/>
            </a:pPr>
            <a:r>
              <a:rPr lang="cs-CZ" dirty="0"/>
              <a:t>poklesem uretrálního tlaku </a:t>
            </a:r>
          </a:p>
          <a:p>
            <a:pPr marL="586350" indent="-514350">
              <a:buAutoNum type="arabicPeriod"/>
            </a:pPr>
            <a:r>
              <a:rPr lang="cs-CZ" dirty="0"/>
              <a:t>vzestupem </a:t>
            </a:r>
            <a:r>
              <a:rPr lang="cs-CZ" dirty="0" err="1"/>
              <a:t>detruzorového</a:t>
            </a:r>
            <a:r>
              <a:rPr lang="cs-CZ" dirty="0"/>
              <a:t> tlaku </a:t>
            </a:r>
          </a:p>
          <a:p>
            <a:pPr marL="586350" indent="-514350">
              <a:buAutoNum type="arabicPeriod"/>
            </a:pPr>
            <a:r>
              <a:rPr lang="cs-CZ" dirty="0"/>
              <a:t>otevřením hrdla močového měchýře a </a:t>
            </a:r>
            <a:r>
              <a:rPr lang="cs-CZ" dirty="0" err="1"/>
              <a:t>uretry</a:t>
            </a:r>
            <a:r>
              <a:rPr lang="cs-CZ" dirty="0"/>
              <a:t> </a:t>
            </a:r>
          </a:p>
          <a:p>
            <a:pPr marL="586350" indent="-514350">
              <a:buAutoNum type="arabicPeriod"/>
            </a:pPr>
            <a:r>
              <a:rPr lang="cs-CZ" dirty="0"/>
              <a:t>kontrakcí </a:t>
            </a:r>
            <a:r>
              <a:rPr lang="cs-CZ" dirty="0" err="1"/>
              <a:t>detruzoru</a:t>
            </a:r>
            <a:r>
              <a:rPr lang="cs-CZ" dirty="0"/>
              <a:t> a mikcí</a:t>
            </a:r>
          </a:p>
        </p:txBody>
      </p:sp>
    </p:spTree>
    <p:extLst>
      <p:ext uri="{BB962C8B-B14F-4D97-AF65-F5344CB8AC3E}">
        <p14:creationId xmlns:p14="http://schemas.microsoft.com/office/powerpoint/2010/main" val="257800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A29B3-9ACF-C7D5-D3B3-2A45D8283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527F00-F971-5C0B-68C9-7610132D9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47EA8-8698-47D5-EDFD-70E67A1B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102" name="Picture 6" descr="Co jsou to ledviny a jak je udržovat zdravé? | Herbalus">
            <a:extLst>
              <a:ext uri="{FF2B5EF4-FFF2-40B4-BE49-F238E27FC236}">
                <a16:creationId xmlns:a16="http://schemas.microsoft.com/office/drawing/2014/main" id="{38F616CF-3750-DC70-E6A0-A7249CD2A0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00" y="1692275"/>
            <a:ext cx="4410987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7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2896B3-89EF-7F30-0ADF-C0DF9E00BD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F30630-BA18-060F-A96B-AB3F986041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01F9BA-ABFC-745A-CEDA-ECC2707F4D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929" y="67318"/>
            <a:ext cx="12119072" cy="5765157"/>
          </a:xfrm>
        </p:spPr>
        <p:txBody>
          <a:bodyPr/>
          <a:lstStyle/>
          <a:p>
            <a:pPr algn="l"/>
            <a:r>
              <a:rPr lang="cs-CZ" b="0" i="0" dirty="0">
                <a:effectLst/>
                <a:highlight>
                  <a:srgbClr val="FFFFFF"/>
                </a:highlight>
              </a:rPr>
              <a:t>Funkcí vylučovací soustavy je odstraňování odpadních látek metabolismu z těla.</a:t>
            </a:r>
          </a:p>
          <a:p>
            <a:pPr algn="l"/>
            <a:endParaRPr lang="cs-CZ" b="0" i="0" dirty="0">
              <a:effectLst/>
              <a:highlight>
                <a:srgbClr val="FFFFFF"/>
              </a:highlight>
            </a:endParaRPr>
          </a:p>
          <a:p>
            <a:pPr eaLnBrk="1" hangingPunct="1"/>
            <a:r>
              <a:rPr lang="cs-CZ" altLang="cs-CZ" sz="2800" dirty="0" err="1"/>
              <a:t>fce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chemeClr val="tx2"/>
                </a:solidFill>
              </a:rPr>
              <a:t>exkreční</a:t>
            </a:r>
            <a:r>
              <a:rPr lang="cs-CZ" altLang="cs-CZ" sz="2800" dirty="0"/>
              <a:t> – vylučovací funkce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/>
            <a:r>
              <a:rPr lang="cs-CZ" altLang="cs-CZ" sz="2800" dirty="0" err="1"/>
              <a:t>fce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chemeClr val="tx2"/>
                </a:solidFill>
              </a:rPr>
              <a:t>osmoregulační</a:t>
            </a:r>
            <a:r>
              <a:rPr lang="cs-CZ" altLang="cs-CZ" sz="2800" dirty="0"/>
              <a:t> – regulace objemu vody a solí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00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C0B21E-C946-0DEF-40F7-C2F62AFBD6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F7CFB3-5537-4E9F-5A5C-E7C7F9D7D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3FFEB3-AF63-BEF0-24CD-9B65D02FE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8B7C58-70F5-9529-7E81-CF71C430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1" i="0" dirty="0">
                <a:solidFill>
                  <a:schemeClr val="tx2"/>
                </a:solidFill>
                <a:effectLst/>
                <a:highlight>
                  <a:srgbClr val="FFFFFF"/>
                </a:highlight>
              </a:rPr>
              <a:t>Ledviny (</a:t>
            </a:r>
            <a:r>
              <a:rPr lang="cs-CZ" b="1" i="1" dirty="0" err="1">
                <a:solidFill>
                  <a:schemeClr val="tx2"/>
                </a:solidFill>
                <a:effectLst/>
                <a:highlight>
                  <a:srgbClr val="FFFFFF"/>
                </a:highlight>
              </a:rPr>
              <a:t>ren</a:t>
            </a:r>
            <a:r>
              <a:rPr lang="cs-CZ" b="1" i="0" dirty="0">
                <a:solidFill>
                  <a:schemeClr val="tx2"/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highlight>
                  <a:srgbClr val="FFFFFF"/>
                </a:highlight>
              </a:rPr>
              <a:t>-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párový orgán, uložený po stranách bederní páteře </a:t>
            </a:r>
          </a:p>
          <a:p>
            <a:pPr algn="l"/>
            <a:r>
              <a:rPr lang="cs-CZ" b="0" i="0" dirty="0">
                <a:effectLst/>
                <a:highlight>
                  <a:srgbClr val="FFFFFF"/>
                </a:highlight>
              </a:rPr>
              <a:t>délka asi 12 cm a fazolovitý tvar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v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konkávním okraji </a:t>
            </a:r>
            <a:r>
              <a:rPr lang="cs-CZ" dirty="0">
                <a:highlight>
                  <a:srgbClr val="FFFFFF"/>
                </a:highlight>
              </a:rPr>
              <a:t>-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branka ledvinná (hilum </a:t>
            </a:r>
            <a:r>
              <a:rPr lang="cs-CZ" b="0" i="0" dirty="0" err="1">
                <a:effectLst/>
                <a:highlight>
                  <a:srgbClr val="FFFFFF"/>
                </a:highlight>
              </a:rPr>
              <a:t>renale</a:t>
            </a:r>
            <a:r>
              <a:rPr lang="cs-CZ" b="0" i="0" dirty="0">
                <a:effectLst/>
                <a:highlight>
                  <a:srgbClr val="FFFFFF"/>
                </a:highlight>
              </a:rPr>
              <a:t>), kudy prostupují cévy, nervy a močovod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n</a:t>
            </a:r>
            <a:r>
              <a:rPr lang="cs-CZ" b="0" i="0" dirty="0">
                <a:effectLst/>
                <a:highlight>
                  <a:srgbClr val="FFFFFF"/>
                </a:highlight>
              </a:rPr>
              <a:t>a řezu ledvinou rozlišujeme kůru a dřeň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ve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dřeni se nachází 6 až 15 pyramid, jejichž vrcholky se otevírají do ledvinových kalichů (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calices</a:t>
            </a:r>
            <a:r>
              <a:rPr lang="cs-CZ" b="0" i="1" dirty="0"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renales</a:t>
            </a:r>
            <a:r>
              <a:rPr lang="cs-CZ" b="0" i="0" dirty="0">
                <a:effectLst/>
                <a:highlight>
                  <a:srgbClr val="FFFFFF"/>
                </a:highlight>
              </a:rPr>
              <a:t>) - spojují se do ledvinové pánvičky (</a:t>
            </a:r>
            <a:r>
              <a:rPr lang="cs-CZ" b="0" i="1" dirty="0">
                <a:effectLst/>
                <a:highlight>
                  <a:srgbClr val="FFFFFF"/>
                </a:highlight>
              </a:rPr>
              <a:t>pelvis </a:t>
            </a:r>
            <a:r>
              <a:rPr lang="cs-CZ" b="0" i="1" dirty="0" err="1">
                <a:effectLst/>
                <a:highlight>
                  <a:srgbClr val="FFFFFF"/>
                </a:highlight>
              </a:rPr>
              <a:t>renalis</a:t>
            </a:r>
            <a:r>
              <a:rPr lang="cs-CZ" b="0" i="0" dirty="0">
                <a:effectLst/>
                <a:highlight>
                  <a:srgbClr val="FFFFFF"/>
                </a:highlight>
              </a:rPr>
              <a:t>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l</a:t>
            </a:r>
            <a:r>
              <a:rPr lang="cs-CZ" b="0" i="0" dirty="0">
                <a:effectLst/>
                <a:highlight>
                  <a:srgbClr val="FFFFFF"/>
                </a:highlight>
              </a:rPr>
              <a:t>edvinová pánvička má objem 6 až 8 ml a je začátkem odvodných cest močových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88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9FC76C-CB7F-7A4B-DC92-25C31DB609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66CBA-25D4-87D3-DF83-D4B45EA790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216630-1BAD-4016-3A4E-81E68087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Ledviny anatomie popsané řez na bílém">
            <a:extLst>
              <a:ext uri="{FF2B5EF4-FFF2-40B4-BE49-F238E27FC236}">
                <a16:creationId xmlns:a16="http://schemas.microsoft.com/office/drawing/2014/main" id="{AE21E38A-72F3-2114-D050-8634250AD2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694" y="1692275"/>
            <a:ext cx="4140200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9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8D62C5-2ED9-F05B-F1D9-562C36023A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09C2F5-D825-34D1-92EA-ED4DCA7303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78014B-8214-B712-2D92-26EB5300651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757" y="280491"/>
            <a:ext cx="12102243" cy="55519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základní funkční jednotkou ledviny je nefron, kterých jedna ledvina obsahuje asi jeden milion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skládá 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se z </a:t>
            </a:r>
            <a:r>
              <a:rPr lang="cs-CZ" b="0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Malpighiho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tělíska , proximálního kanálku, </a:t>
            </a:r>
            <a:r>
              <a:rPr lang="cs-CZ" b="0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Henleovy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kličky a distálního kanálku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Malpighiho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tělísko je složené z klubíčka vlásečnic (</a:t>
            </a:r>
            <a:r>
              <a:rPr lang="cs-CZ" b="0" i="1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glomerulus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) uloženém v </a:t>
            </a:r>
            <a:r>
              <a:rPr lang="cs-CZ" b="0" i="0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Bowmanově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váčku - filtrace krve a tvoří se zde tzv. primární moč - 160 až 200 l denně.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A3A3A"/>
                </a:solidFill>
                <a:highlight>
                  <a:srgbClr val="FFFFFF"/>
                </a:highlight>
              </a:rPr>
              <a:t>v 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průběhu primární moče proximálním kanálkem, </a:t>
            </a:r>
            <a:r>
              <a:rPr lang="cs-CZ" b="0" i="0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Henleovou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kličkou a distálním kanálkem dochází ke zpětnému vstřebávání vody, glukózy a aminokyselin, naopak dochází k vylučování kreatininu a některých iontů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A3A3A"/>
                </a:solidFill>
                <a:highlight>
                  <a:srgbClr val="FFFFFF"/>
                </a:highlight>
              </a:rPr>
              <a:t>n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a distální kanálek navazuje sběrací kanálek ústící do ledvinových kalichů, ve kterých se nachází už definitivní moč, denně jí vzniká 1,5 až 2 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19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87EFBC-CF5E-FF0D-5A9D-64A12F500B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DA68B3-1B47-234C-61B5-AD2E5AE89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7CCE2E-E806-AE28-FEB6-DF2187D5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54D56F39-1EDE-F595-E97B-5B2338A9F5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6476" y="1521049"/>
            <a:ext cx="4219048" cy="3580952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89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F442D3-1765-8B59-81A0-A58D18F5B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5EC9B2-4FB8-FCC3-1FA3-B2393F3A27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6EA9DE5-27AC-FBE4-B6DF-92D6EA165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21709-DD11-D9B0-4551-174271C3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Stock ilustrace Anatomie Ledvin Nephron Schéma Vektorového Ilustračního  Diagramu – stáhnout obrázek nyní - iStock">
            <a:extLst>
              <a:ext uri="{FF2B5EF4-FFF2-40B4-BE49-F238E27FC236}">
                <a16:creationId xmlns:a16="http://schemas.microsoft.com/office/drawing/2014/main" id="{B33BED20-4A91-6030-D8B4-60E67C4F39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766" y="1103381"/>
            <a:ext cx="5436532" cy="409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633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A4ED1B-53C0-D7F2-29A5-5DA3C20E51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0272A0-FA0A-2DC1-46B3-A2E0662ED5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41B89C-32B7-8870-7199-A3A9CA107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89EA73-3797-A8DD-C0BF-5A184CC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v </a:t>
            </a:r>
            <a:r>
              <a:rPr lang="cs-CZ" b="0" i="0" dirty="0">
                <a:effectLst/>
                <a:highlight>
                  <a:srgbClr val="FFFFFF"/>
                </a:highlight>
              </a:rPr>
              <a:t>průběhu primární moče proximálním kanálkem, </a:t>
            </a:r>
            <a:r>
              <a:rPr lang="cs-CZ" b="0" i="0" dirty="0" err="1">
                <a:effectLst/>
                <a:highlight>
                  <a:srgbClr val="FFFFFF"/>
                </a:highlight>
              </a:rPr>
              <a:t>Henleovou</a:t>
            </a:r>
            <a:r>
              <a:rPr lang="cs-CZ" b="0" i="0" dirty="0">
                <a:effectLst/>
                <a:highlight>
                  <a:srgbClr val="FFFFFF"/>
                </a:highlight>
              </a:rPr>
              <a:t> kličkou a distálním kanálkem dochází ke zpětnému vstřebávání vody, glukózy a aminokyselin, naopak dochází k vylučování kreatininu a některých iontů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ighlight>
                  <a:srgbClr val="FFFFFF"/>
                </a:highlight>
              </a:rPr>
              <a:t>n</a:t>
            </a:r>
            <a:r>
              <a:rPr lang="cs-CZ" b="0" i="0" dirty="0">
                <a:effectLst/>
                <a:highlight>
                  <a:srgbClr val="FFFFFF"/>
                </a:highlight>
              </a:rPr>
              <a:t>a distální kanálek navazuje sběrací kanálek ústící do ledvinových kalichů, ve kterých se nachází už definitivní moč, denně jí vzniká 1,5 až 2 l.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0048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3537</TotalTime>
  <Words>755</Words>
  <Application>Microsoft Office PowerPoint</Application>
  <PresentationFormat>Širokoúhlá obrazovka</PresentationFormat>
  <Paragraphs>90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Cambria Math</vt:lpstr>
      <vt:lpstr>Open Sans</vt:lpstr>
      <vt:lpstr>Tahoma</vt:lpstr>
      <vt:lpstr>Wingdings</vt:lpstr>
      <vt:lpstr>Prezentace_MU_CZ</vt:lpstr>
      <vt:lpstr>VYLUČOVACÍ SOUSTAVA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odvodné cesty močové</vt:lpstr>
      <vt:lpstr>Prezentace aplikace PowerPoint</vt:lpstr>
      <vt:lpstr>Prezentace aplikace PowerPoint</vt:lpstr>
      <vt:lpstr>Prezentace aplikace PowerPoint</vt:lpstr>
      <vt:lpstr>Definitivní moč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8</cp:revision>
  <cp:lastPrinted>1601-01-01T00:00:00Z</cp:lastPrinted>
  <dcterms:created xsi:type="dcterms:W3CDTF">2024-02-01T13:01:39Z</dcterms:created>
  <dcterms:modified xsi:type="dcterms:W3CDTF">2024-05-04T19:31:12Z</dcterms:modified>
</cp:coreProperties>
</file>