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0"/>
  </p:notesMasterIdLst>
  <p:handoutMasterIdLst>
    <p:handoutMasterId r:id="rId21"/>
  </p:handoutMasterIdLst>
  <p:sldIdLst>
    <p:sldId id="256" r:id="rId2"/>
    <p:sldId id="257" r:id="rId3"/>
    <p:sldId id="258" r:id="rId4"/>
    <p:sldId id="259" r:id="rId5"/>
    <p:sldId id="260" r:id="rId6"/>
    <p:sldId id="263" r:id="rId7"/>
    <p:sldId id="267" r:id="rId8"/>
    <p:sldId id="261" r:id="rId9"/>
    <p:sldId id="262" r:id="rId10"/>
    <p:sldId id="264" r:id="rId11"/>
    <p:sldId id="265" r:id="rId12"/>
    <p:sldId id="266" r:id="rId13"/>
    <p:sldId id="268" r:id="rId14"/>
    <p:sldId id="269" r:id="rId15"/>
    <p:sldId id="270" r:id="rId16"/>
    <p:sldId id="271" r:id="rId17"/>
    <p:sldId id="272" r:id="rId18"/>
    <p:sldId id="273" r:id="rId19"/>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C8AF"/>
    <a:srgbClr val="9100DC"/>
    <a:srgbClr val="0000DC"/>
    <a:srgbClr val="F01928"/>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5768" autoAdjust="0"/>
  </p:normalViewPr>
  <p:slideViewPr>
    <p:cSldViewPr snapToGrid="0">
      <p:cViewPr>
        <p:scale>
          <a:sx n="37" d="100"/>
          <a:sy n="37" d="100"/>
        </p:scale>
        <p:origin x="1890" y="1149"/>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11" name="Obrázek 5">
            <a:extLst>
              <a:ext uri="{FF2B5EF4-FFF2-40B4-BE49-F238E27FC236}">
                <a16:creationId xmlns:a16="http://schemas.microsoft.com/office/drawing/2014/main" id="{AC617C30-30B9-5F40-B9CE-8190F0E78E2C}"/>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13999" y="414000"/>
            <a:ext cx="2019358" cy="1065600"/>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8">
            <a:extLst>
              <a:ext uri="{FF2B5EF4-FFF2-40B4-BE49-F238E27FC236}">
                <a16:creationId xmlns:a16="http://schemas.microsoft.com/office/drawing/2014/main" id="{7F978BB5-2C40-1847-9BDD-10F4A7A7EB6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1132477" cy="59760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8">
            <a:extLst>
              <a:ext uri="{FF2B5EF4-FFF2-40B4-BE49-F238E27FC236}">
                <a16:creationId xmlns:a16="http://schemas.microsoft.com/office/drawing/2014/main" id="{89E476E0-A591-2D41-97B8-B350A84A3CCF}"/>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1132477" cy="59760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10" name="Obrázek 5">
            <a:extLst>
              <a:ext uri="{FF2B5EF4-FFF2-40B4-BE49-F238E27FC236}">
                <a16:creationId xmlns:a16="http://schemas.microsoft.com/office/drawing/2014/main" id="{A2CCDBBA-9351-4241-8683-C6B09BB84229}"/>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13999" y="414000"/>
            <a:ext cx="2019358" cy="1065600"/>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5AC8AF"/>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5">
            <a:extLst>
              <a:ext uri="{FF2B5EF4-FFF2-40B4-BE49-F238E27FC236}">
                <a16:creationId xmlns:a16="http://schemas.microsoft.com/office/drawing/2014/main" id="{10B27CBC-C779-8D49-81A2-7E60B02AB00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3999" y="415848"/>
            <a:ext cx="2019358" cy="106190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5AC8AF"/>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pic>
        <p:nvPicPr>
          <p:cNvPr id="11" name="Obrázek 5">
            <a:extLst>
              <a:ext uri="{FF2B5EF4-FFF2-40B4-BE49-F238E27FC236}">
                <a16:creationId xmlns:a16="http://schemas.microsoft.com/office/drawing/2014/main" id="{5E93C79E-4EE6-7340-A532-170840922F8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3999" y="415848"/>
            <a:ext cx="2019358" cy="1061903"/>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5AC8AF"/>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pic>
        <p:nvPicPr>
          <p:cNvPr id="6" name="Obrázek 8">
            <a:extLst>
              <a:ext uri="{FF2B5EF4-FFF2-40B4-BE49-F238E27FC236}">
                <a16:creationId xmlns:a16="http://schemas.microsoft.com/office/drawing/2014/main" id="{04D6D823-4C68-D841-A02B-330212BF14D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247"/>
            <a:ext cx="1132477" cy="597106"/>
          </a:xfrm>
          <a:prstGeom prst="rect">
            <a:avLst/>
          </a:prstGeom>
        </p:spPr>
      </p:pic>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SPORT slide">
    <p:bg>
      <p:bgPr>
        <a:solidFill>
          <a:srgbClr val="5AC8AF"/>
        </a:solidFill>
        <a:effectLst/>
      </p:bgPr>
    </p:bg>
    <p:spTree>
      <p:nvGrpSpPr>
        <p:cNvPr id="1" name=""/>
        <p:cNvGrpSpPr/>
        <p:nvPr/>
      </p:nvGrpSpPr>
      <p:grpSpPr>
        <a:xfrm>
          <a:off x="0" y="0"/>
          <a:ext cx="0" cy="0"/>
          <a:chOff x="0" y="0"/>
          <a:chExt cx="0" cy="0"/>
        </a:xfrm>
      </p:grpSpPr>
      <p:pic>
        <p:nvPicPr>
          <p:cNvPr id="5" name="Grafický objekt 5">
            <a:extLst>
              <a:ext uri="{FF2B5EF4-FFF2-40B4-BE49-F238E27FC236}">
                <a16:creationId xmlns:a16="http://schemas.microsoft.com/office/drawing/2014/main" id="{CA39A22B-25AC-154A-995D-A5A321924D93}"/>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412678" y="2014200"/>
            <a:ext cx="5366645" cy="2829600"/>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7" name="Obrázek 8">
            <a:extLst>
              <a:ext uri="{FF2B5EF4-FFF2-40B4-BE49-F238E27FC236}">
                <a16:creationId xmlns:a16="http://schemas.microsoft.com/office/drawing/2014/main" id="{B6CE4B49-42C3-6246-B1EB-3DAF3FFB860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1132477" cy="59760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8" name="Obrázek 8">
            <a:extLst>
              <a:ext uri="{FF2B5EF4-FFF2-40B4-BE49-F238E27FC236}">
                <a16:creationId xmlns:a16="http://schemas.microsoft.com/office/drawing/2014/main" id="{75D85D30-781C-3645-A803-7D040A1BE29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1132477" cy="59760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E07BEE75-6ACF-F048-9475-FA5BD156AE0B}"/>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1132477" cy="59760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B304B0A1-6A6D-2A4A-937E-72AE738379D5}"/>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1132477" cy="59760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8">
            <a:extLst>
              <a:ext uri="{FF2B5EF4-FFF2-40B4-BE49-F238E27FC236}">
                <a16:creationId xmlns:a16="http://schemas.microsoft.com/office/drawing/2014/main" id="{0D0310EC-05B1-B942-BF73-CC87EC1CD17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1132477" cy="59760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8">
            <a:extLst>
              <a:ext uri="{FF2B5EF4-FFF2-40B4-BE49-F238E27FC236}">
                <a16:creationId xmlns:a16="http://schemas.microsoft.com/office/drawing/2014/main" id="{B788EED2-C169-0E4F-A0DE-FC58E3BECC2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1132477" cy="59760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6" name="Obrázek 8">
            <a:extLst>
              <a:ext uri="{FF2B5EF4-FFF2-40B4-BE49-F238E27FC236}">
                <a16:creationId xmlns:a16="http://schemas.microsoft.com/office/drawing/2014/main" id="{C893EBC8-BC9E-264D-9299-3E5F5EC46B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1132477" cy="59760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8" name="Obrázek 8">
            <a:extLst>
              <a:ext uri="{FF2B5EF4-FFF2-40B4-BE49-F238E27FC236}">
                <a16:creationId xmlns:a16="http://schemas.microsoft.com/office/drawing/2014/main" id="{2FE25A66-24C4-FE4C-AD09-76419B1C76B3}"/>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1132477" cy="59760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B8259A8-8A06-B7FF-DA9E-A7072FE8460A}"/>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BD06F2D3-6435-219D-C588-1A4DEAB9B9DA}"/>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a16="http://schemas.microsoft.com/office/drawing/2014/main" id="{72132772-33A1-94E8-47BC-F2D6F4198991}"/>
              </a:ext>
            </a:extLst>
          </p:cNvPr>
          <p:cNvSpPr>
            <a:spLocks noGrp="1"/>
          </p:cNvSpPr>
          <p:nvPr>
            <p:ph type="title"/>
          </p:nvPr>
        </p:nvSpPr>
        <p:spPr/>
        <p:txBody>
          <a:bodyPr/>
          <a:lstStyle/>
          <a:p>
            <a:r>
              <a:rPr lang="cs-CZ" dirty="0"/>
              <a:t>SMYSLOVÁ SOUSTAVA - OKO</a:t>
            </a:r>
          </a:p>
        </p:txBody>
      </p:sp>
      <p:sp>
        <p:nvSpPr>
          <p:cNvPr id="5" name="Podnadpis 4">
            <a:extLst>
              <a:ext uri="{FF2B5EF4-FFF2-40B4-BE49-F238E27FC236}">
                <a16:creationId xmlns:a16="http://schemas.microsoft.com/office/drawing/2014/main" id="{C700F4C0-0292-6BC5-0144-6E527C2F0E38}"/>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7721373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9BFC6FF-7C29-BB34-6822-3A7B8E33840D}"/>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6691BBAA-D5CC-D8A4-C173-6DE7755717CE}"/>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5CE2BA5A-EE33-C5B3-A2A8-D9AAA812D811}"/>
              </a:ext>
            </a:extLst>
          </p:cNvPr>
          <p:cNvSpPr>
            <a:spLocks noGrp="1"/>
          </p:cNvSpPr>
          <p:nvPr>
            <p:ph type="title"/>
          </p:nvPr>
        </p:nvSpPr>
        <p:spPr/>
        <p:txBody>
          <a:bodyPr/>
          <a:lstStyle/>
          <a:p>
            <a:r>
              <a:rPr lang="cs-CZ" dirty="0"/>
              <a:t>UCHO</a:t>
            </a:r>
          </a:p>
        </p:txBody>
      </p:sp>
      <p:sp>
        <p:nvSpPr>
          <p:cNvPr id="5" name="Zástupný obsah 4">
            <a:extLst>
              <a:ext uri="{FF2B5EF4-FFF2-40B4-BE49-F238E27FC236}">
                <a16:creationId xmlns:a16="http://schemas.microsoft.com/office/drawing/2014/main" id="{F7C31339-4607-7C53-C58A-46D02BF8F40F}"/>
              </a:ext>
            </a:extLst>
          </p:cNvPr>
          <p:cNvSpPr>
            <a:spLocks noGrp="1"/>
          </p:cNvSpPr>
          <p:nvPr>
            <p:ph idx="1"/>
          </p:nvPr>
        </p:nvSpPr>
        <p:spPr/>
        <p:txBody>
          <a:bodyPr/>
          <a:lstStyle/>
          <a:p>
            <a:pPr>
              <a:buFont typeface="Wingdings" panose="05000000000000000000" pitchFamily="2" charset="2"/>
              <a:buChar char="Ø"/>
            </a:pPr>
            <a:r>
              <a:rPr lang="cs-CZ" dirty="0"/>
              <a:t>Vnější ucho (</a:t>
            </a:r>
            <a:r>
              <a:rPr lang="cs-CZ" dirty="0" err="1"/>
              <a:t>Auris</a:t>
            </a:r>
            <a:r>
              <a:rPr lang="cs-CZ" dirty="0"/>
              <a:t> </a:t>
            </a:r>
            <a:r>
              <a:rPr lang="cs-CZ" dirty="0" err="1"/>
              <a:t>externa</a:t>
            </a:r>
            <a:r>
              <a:rPr lang="cs-CZ" dirty="0"/>
              <a:t>) </a:t>
            </a:r>
          </a:p>
          <a:p>
            <a:pPr>
              <a:buFont typeface="Wingdings" panose="05000000000000000000" pitchFamily="2" charset="2"/>
              <a:buChar char="Ø"/>
            </a:pPr>
            <a:r>
              <a:rPr lang="cs-CZ" dirty="0"/>
              <a:t>Střední ucho (</a:t>
            </a:r>
            <a:r>
              <a:rPr lang="cs-CZ" dirty="0" err="1"/>
              <a:t>Auris</a:t>
            </a:r>
            <a:r>
              <a:rPr lang="cs-CZ" dirty="0"/>
              <a:t> media) </a:t>
            </a:r>
          </a:p>
          <a:p>
            <a:pPr>
              <a:buFont typeface="Wingdings" panose="05000000000000000000" pitchFamily="2" charset="2"/>
              <a:buChar char="Ø"/>
            </a:pPr>
            <a:r>
              <a:rPr lang="cs-CZ" dirty="0"/>
              <a:t>Vnitřní ucho (</a:t>
            </a:r>
            <a:r>
              <a:rPr lang="cs-CZ" dirty="0" err="1"/>
              <a:t>Auris</a:t>
            </a:r>
            <a:r>
              <a:rPr lang="cs-CZ" dirty="0"/>
              <a:t> interna) = Organum </a:t>
            </a:r>
            <a:r>
              <a:rPr lang="cs-CZ" dirty="0" err="1"/>
              <a:t>vestibulocochlearis</a:t>
            </a:r>
            <a:endParaRPr lang="cs-CZ" dirty="0"/>
          </a:p>
        </p:txBody>
      </p:sp>
    </p:spTree>
    <p:extLst>
      <p:ext uri="{BB962C8B-B14F-4D97-AF65-F5344CB8AC3E}">
        <p14:creationId xmlns:p14="http://schemas.microsoft.com/office/powerpoint/2010/main" val="39379841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CF0FF0B-09FB-457B-353B-E97AE8188655}"/>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28126F00-24F0-F509-067A-54D59C5273A7}"/>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5" name="Zástupný obsah 4">
            <a:extLst>
              <a:ext uri="{FF2B5EF4-FFF2-40B4-BE49-F238E27FC236}">
                <a16:creationId xmlns:a16="http://schemas.microsoft.com/office/drawing/2014/main" id="{A0195161-C383-F256-EBC6-703E99087796}"/>
              </a:ext>
            </a:extLst>
          </p:cNvPr>
          <p:cNvSpPr>
            <a:spLocks noGrp="1"/>
          </p:cNvSpPr>
          <p:nvPr>
            <p:ph idx="4294967295"/>
          </p:nvPr>
        </p:nvSpPr>
        <p:spPr>
          <a:xfrm>
            <a:off x="195943" y="462643"/>
            <a:ext cx="11996057" cy="5369832"/>
          </a:xfrm>
        </p:spPr>
        <p:txBody>
          <a:bodyPr/>
          <a:lstStyle/>
          <a:p>
            <a:pPr>
              <a:buFont typeface="Wingdings" panose="05000000000000000000" pitchFamily="2" charset="2"/>
              <a:buChar char="Ø"/>
            </a:pPr>
            <a:endParaRPr lang="cs-CZ" dirty="0"/>
          </a:p>
          <a:p>
            <a:r>
              <a:rPr lang="cs-CZ" dirty="0"/>
              <a:t> </a:t>
            </a:r>
            <a:r>
              <a:rPr lang="cs-CZ" dirty="0">
                <a:solidFill>
                  <a:schemeClr val="tx2">
                    <a:lumMod val="50000"/>
                  </a:schemeClr>
                </a:solidFill>
              </a:rPr>
              <a:t>VNĚJŠÍ UCHO</a:t>
            </a:r>
          </a:p>
          <a:p>
            <a:pPr>
              <a:buFont typeface="Wingdings" panose="05000000000000000000" pitchFamily="2" charset="2"/>
              <a:buChar char="Ø"/>
            </a:pPr>
            <a:r>
              <a:rPr lang="cs-CZ" dirty="0"/>
              <a:t>Boltec (</a:t>
            </a:r>
            <a:r>
              <a:rPr lang="cs-CZ" dirty="0" err="1"/>
              <a:t>Auricula</a:t>
            </a:r>
            <a:r>
              <a:rPr lang="cs-CZ" dirty="0"/>
              <a:t>, </a:t>
            </a:r>
            <a:r>
              <a:rPr lang="cs-CZ" dirty="0" err="1"/>
              <a:t>Pinna</a:t>
            </a:r>
            <a:r>
              <a:rPr lang="cs-CZ" dirty="0"/>
              <a:t>) – elastická chrupavka</a:t>
            </a:r>
          </a:p>
          <a:p>
            <a:pPr>
              <a:buFont typeface="Wingdings" panose="05000000000000000000" pitchFamily="2" charset="2"/>
              <a:buChar char="Ø"/>
            </a:pPr>
            <a:r>
              <a:rPr lang="cs-CZ" dirty="0"/>
              <a:t>Vnější zvukovod (</a:t>
            </a:r>
            <a:r>
              <a:rPr lang="cs-CZ" dirty="0" err="1"/>
              <a:t>Meatus</a:t>
            </a:r>
            <a:r>
              <a:rPr lang="cs-CZ" dirty="0"/>
              <a:t> </a:t>
            </a:r>
            <a:r>
              <a:rPr lang="cs-CZ" dirty="0" err="1"/>
              <a:t>acusticus</a:t>
            </a:r>
            <a:r>
              <a:rPr lang="cs-CZ" dirty="0"/>
              <a:t> </a:t>
            </a:r>
            <a:r>
              <a:rPr lang="cs-CZ" dirty="0" err="1"/>
              <a:t>externus</a:t>
            </a:r>
            <a:r>
              <a:rPr lang="cs-CZ" dirty="0"/>
              <a:t>) </a:t>
            </a:r>
          </a:p>
          <a:p>
            <a:pPr>
              <a:buFont typeface="Wingdings" panose="05000000000000000000" pitchFamily="2" charset="2"/>
              <a:buChar char="Ø"/>
            </a:pPr>
            <a:r>
              <a:rPr lang="cs-CZ" dirty="0"/>
              <a:t>Bubínek (</a:t>
            </a:r>
            <a:r>
              <a:rPr lang="cs-CZ" dirty="0" err="1"/>
              <a:t>Membrana</a:t>
            </a:r>
            <a:r>
              <a:rPr lang="cs-CZ" dirty="0"/>
              <a:t> </a:t>
            </a:r>
            <a:r>
              <a:rPr lang="cs-CZ" dirty="0" err="1"/>
              <a:t>tympanica</a:t>
            </a:r>
            <a:r>
              <a:rPr lang="cs-CZ" dirty="0"/>
              <a:t>, </a:t>
            </a:r>
            <a:r>
              <a:rPr lang="cs-CZ" dirty="0" err="1"/>
              <a:t>Myrinx</a:t>
            </a:r>
            <a:endParaRPr lang="cs-CZ" dirty="0"/>
          </a:p>
        </p:txBody>
      </p:sp>
    </p:spTree>
    <p:extLst>
      <p:ext uri="{BB962C8B-B14F-4D97-AF65-F5344CB8AC3E}">
        <p14:creationId xmlns:p14="http://schemas.microsoft.com/office/powerpoint/2010/main" val="25910708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A7DE233-904D-2EEB-8B84-8AFF80AE3F06}"/>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2F2B6D90-57FB-2BEF-3B82-3F56AFD1B1A5}"/>
              </a:ext>
            </a:extLst>
          </p:cNvPr>
          <p:cNvSpPr>
            <a:spLocks noGrp="1"/>
          </p:cNvSpPr>
          <p:nvPr>
            <p:ph type="sldNum" sz="quarter" idx="11"/>
          </p:nvPr>
        </p:nvSpPr>
        <p:spPr/>
        <p:txBody>
          <a:bodyPr/>
          <a:lstStyle/>
          <a:p>
            <a:fld id="{D6D6C118-631F-4A80-9886-907009361577}" type="slidenum">
              <a:rPr lang="cs-CZ" altLang="cs-CZ" smtClean="0"/>
              <a:pPr/>
              <a:t>12</a:t>
            </a:fld>
            <a:endParaRPr lang="cs-CZ" altLang="cs-CZ" dirty="0"/>
          </a:p>
        </p:txBody>
      </p:sp>
      <p:sp>
        <p:nvSpPr>
          <p:cNvPr id="5" name="Zástupný obsah 4">
            <a:extLst>
              <a:ext uri="{FF2B5EF4-FFF2-40B4-BE49-F238E27FC236}">
                <a16:creationId xmlns:a16="http://schemas.microsoft.com/office/drawing/2014/main" id="{B247D615-96FC-E2AF-287B-1B277241BAB9}"/>
              </a:ext>
            </a:extLst>
          </p:cNvPr>
          <p:cNvSpPr>
            <a:spLocks noGrp="1"/>
          </p:cNvSpPr>
          <p:nvPr>
            <p:ph idx="4294967295"/>
          </p:nvPr>
        </p:nvSpPr>
        <p:spPr>
          <a:xfrm>
            <a:off x="206829" y="522514"/>
            <a:ext cx="11985171" cy="5309961"/>
          </a:xfrm>
        </p:spPr>
        <p:txBody>
          <a:bodyPr/>
          <a:lstStyle/>
          <a:p>
            <a:pPr marL="72000"/>
            <a:r>
              <a:rPr lang="cs-CZ" dirty="0">
                <a:solidFill>
                  <a:schemeClr val="tx2">
                    <a:lumMod val="50000"/>
                  </a:schemeClr>
                </a:solidFill>
              </a:rPr>
              <a:t>STŘEDNÍ UCHO</a:t>
            </a:r>
          </a:p>
          <a:p>
            <a:pPr marL="529200" indent="-457200">
              <a:buFont typeface="Wingdings" panose="05000000000000000000" pitchFamily="2" charset="2"/>
              <a:buChar char="Ø"/>
            </a:pPr>
            <a:r>
              <a:rPr lang="cs-CZ" dirty="0"/>
              <a:t>středoušní dutina, cavum </a:t>
            </a:r>
            <a:r>
              <a:rPr lang="cs-CZ" dirty="0" err="1"/>
              <a:t>tympani</a:t>
            </a:r>
            <a:r>
              <a:rPr lang="cs-CZ" dirty="0"/>
              <a:t> </a:t>
            </a:r>
          </a:p>
          <a:p>
            <a:pPr marL="529200" indent="-457200">
              <a:buFont typeface="Wingdings" panose="05000000000000000000" pitchFamily="2" charset="2"/>
              <a:buChar char="Ø"/>
            </a:pPr>
            <a:r>
              <a:rPr lang="cs-CZ" dirty="0"/>
              <a:t>sluchové kůstky, </a:t>
            </a:r>
            <a:r>
              <a:rPr lang="cs-CZ" dirty="0" err="1"/>
              <a:t>ossicula</a:t>
            </a:r>
            <a:r>
              <a:rPr lang="cs-CZ" dirty="0"/>
              <a:t> </a:t>
            </a:r>
            <a:r>
              <a:rPr lang="cs-CZ" dirty="0" err="1"/>
              <a:t>auditus</a:t>
            </a:r>
            <a:r>
              <a:rPr lang="cs-CZ" dirty="0"/>
              <a:t> </a:t>
            </a:r>
          </a:p>
          <a:p>
            <a:pPr marL="529200" indent="-457200">
              <a:buFont typeface="Wingdings" panose="05000000000000000000" pitchFamily="2" charset="2"/>
              <a:buChar char="Ø"/>
            </a:pPr>
            <a:r>
              <a:rPr lang="cs-CZ" dirty="0"/>
              <a:t>tuba </a:t>
            </a:r>
            <a:r>
              <a:rPr lang="cs-CZ" dirty="0" err="1"/>
              <a:t>pharyngotympanica</a:t>
            </a:r>
            <a:r>
              <a:rPr lang="cs-CZ" dirty="0"/>
              <a:t> (</a:t>
            </a:r>
            <a:r>
              <a:rPr lang="cs-CZ" dirty="0" err="1"/>
              <a:t>auditiva</a:t>
            </a:r>
            <a:r>
              <a:rPr lang="cs-CZ" dirty="0"/>
              <a:t>)</a:t>
            </a:r>
          </a:p>
        </p:txBody>
      </p:sp>
    </p:spTree>
    <p:extLst>
      <p:ext uri="{BB962C8B-B14F-4D97-AF65-F5344CB8AC3E}">
        <p14:creationId xmlns:p14="http://schemas.microsoft.com/office/powerpoint/2010/main" val="10834849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02E63D5-5544-E3E2-3C57-0D40FDC09692}"/>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6CA41D54-6C68-8F07-EA0E-C02604F56C89}"/>
              </a:ext>
            </a:extLst>
          </p:cNvPr>
          <p:cNvSpPr>
            <a:spLocks noGrp="1"/>
          </p:cNvSpPr>
          <p:nvPr>
            <p:ph type="sldNum" sz="quarter" idx="11"/>
          </p:nvPr>
        </p:nvSpPr>
        <p:spPr/>
        <p:txBody>
          <a:bodyPr/>
          <a:lstStyle/>
          <a:p>
            <a:fld id="{D6D6C118-631F-4A80-9886-907009361577}" type="slidenum">
              <a:rPr lang="cs-CZ" altLang="cs-CZ" smtClean="0"/>
              <a:pPr/>
              <a:t>13</a:t>
            </a:fld>
            <a:endParaRPr lang="cs-CZ" altLang="cs-CZ" dirty="0"/>
          </a:p>
        </p:txBody>
      </p:sp>
      <p:sp>
        <p:nvSpPr>
          <p:cNvPr id="4" name="Nadpis 3">
            <a:extLst>
              <a:ext uri="{FF2B5EF4-FFF2-40B4-BE49-F238E27FC236}">
                <a16:creationId xmlns:a16="http://schemas.microsoft.com/office/drawing/2014/main" id="{EA6F5FA2-D47F-3646-5EA6-E6144177C2AE}"/>
              </a:ext>
            </a:extLst>
          </p:cNvPr>
          <p:cNvSpPr>
            <a:spLocks noGrp="1"/>
          </p:cNvSpPr>
          <p:nvPr>
            <p:ph type="title"/>
          </p:nvPr>
        </p:nvSpPr>
        <p:spPr/>
        <p:txBody>
          <a:bodyPr/>
          <a:lstStyle/>
          <a:p>
            <a:endParaRPr lang="cs-CZ"/>
          </a:p>
        </p:txBody>
      </p:sp>
      <p:sp>
        <p:nvSpPr>
          <p:cNvPr id="5" name="Zástupný obsah 4">
            <a:extLst>
              <a:ext uri="{FF2B5EF4-FFF2-40B4-BE49-F238E27FC236}">
                <a16:creationId xmlns:a16="http://schemas.microsoft.com/office/drawing/2014/main" id="{CDCF77C1-BBB4-D497-648E-2A35A2007041}"/>
              </a:ext>
            </a:extLst>
          </p:cNvPr>
          <p:cNvSpPr>
            <a:spLocks noGrp="1"/>
          </p:cNvSpPr>
          <p:nvPr>
            <p:ph idx="1"/>
          </p:nvPr>
        </p:nvSpPr>
        <p:spPr/>
        <p:txBody>
          <a:bodyPr/>
          <a:lstStyle/>
          <a:p>
            <a:pPr marL="72000" indent="0">
              <a:buNone/>
            </a:pPr>
            <a:r>
              <a:rPr lang="cs-CZ" dirty="0"/>
              <a:t>Boltec zachytí zvukovou vlnu, kterou směruje do zvukovodu, na jehož konci je pružná blána – bubínek, který se rozkmitá v rytmu zvukového vlnění. Kmity se přenesou na soustavu maličkých páček ve středním uchu – středoušní kůstky - kladívko, kovadlinku a třmínek (</a:t>
            </a:r>
            <a:r>
              <a:rPr lang="cs-CZ" dirty="0" err="1"/>
              <a:t>malleus</a:t>
            </a:r>
            <a:r>
              <a:rPr lang="cs-CZ" dirty="0"/>
              <a:t>, </a:t>
            </a:r>
            <a:r>
              <a:rPr lang="cs-CZ" dirty="0" err="1"/>
              <a:t>incus</a:t>
            </a:r>
            <a:r>
              <a:rPr lang="cs-CZ" dirty="0"/>
              <a:t>, </a:t>
            </a:r>
            <a:r>
              <a:rPr lang="cs-CZ" dirty="0" err="1"/>
              <a:t>stapez</a:t>
            </a:r>
            <a:r>
              <a:rPr lang="cs-CZ" dirty="0"/>
              <a:t>). Třmínek dosedá na pružnou blanku - oválné okénko (</a:t>
            </a:r>
            <a:r>
              <a:rPr lang="cs-CZ" dirty="0" err="1"/>
              <a:t>fenestra</a:t>
            </a:r>
            <a:r>
              <a:rPr lang="cs-CZ" dirty="0"/>
              <a:t> </a:t>
            </a:r>
            <a:r>
              <a:rPr lang="cs-CZ" dirty="0" err="1"/>
              <a:t>ovalis</a:t>
            </a:r>
            <a:r>
              <a:rPr lang="cs-CZ" dirty="0"/>
              <a:t>) a uzavírá vstup do tekutinou naplněného hlemýždě (kochlea – kanálek stočený do prostorové spirály, 2 a ¾ závitu).</a:t>
            </a:r>
          </a:p>
        </p:txBody>
      </p:sp>
    </p:spTree>
    <p:extLst>
      <p:ext uri="{BB962C8B-B14F-4D97-AF65-F5344CB8AC3E}">
        <p14:creationId xmlns:p14="http://schemas.microsoft.com/office/powerpoint/2010/main" val="40871644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D383F0C-578D-9A5E-1D1D-65AF9B4E7CFE}"/>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2F2E8C56-E40A-7F6D-70FB-02711A7FF322}"/>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A26BEC58-63E6-7CCC-6FF2-7DD037BE12D3}"/>
              </a:ext>
            </a:extLst>
          </p:cNvPr>
          <p:cNvSpPr>
            <a:spLocks noGrp="1"/>
          </p:cNvSpPr>
          <p:nvPr>
            <p:ph type="title"/>
          </p:nvPr>
        </p:nvSpPr>
        <p:spPr/>
        <p:txBody>
          <a:bodyPr/>
          <a:lstStyle/>
          <a:p>
            <a:endParaRPr lang="cs-CZ"/>
          </a:p>
        </p:txBody>
      </p:sp>
      <p:sp>
        <p:nvSpPr>
          <p:cNvPr id="5" name="Zástupný obsah 4">
            <a:extLst>
              <a:ext uri="{FF2B5EF4-FFF2-40B4-BE49-F238E27FC236}">
                <a16:creationId xmlns:a16="http://schemas.microsoft.com/office/drawing/2014/main" id="{440A9A5C-C420-3EF6-096D-A12A57173EF9}"/>
              </a:ext>
            </a:extLst>
          </p:cNvPr>
          <p:cNvSpPr>
            <a:spLocks noGrp="1"/>
          </p:cNvSpPr>
          <p:nvPr>
            <p:ph idx="1"/>
          </p:nvPr>
        </p:nvSpPr>
        <p:spPr/>
        <p:txBody>
          <a:bodyPr/>
          <a:lstStyle/>
          <a:p>
            <a:pPr marL="72000" indent="0">
              <a:buNone/>
            </a:pPr>
            <a:r>
              <a:rPr lang="cs-CZ" dirty="0"/>
              <a:t>Zvuková vlna se dál šíří kapalným prostředím v hlemýždi a rozkmitává tzv. bazilární membránu (blanitý labyrint). Bazilární membrána na sobě nese Cortiho orgán, snímá a převádí mechanické kmity na elektrické signály. Mechanické dráždění bazilární membrány ohýbá vnitřní (1 řada) a vnější (3 řady) vláskové smyslové buňky Cortiho orgánu, které se opírají o </a:t>
            </a:r>
            <a:r>
              <a:rPr lang="cs-CZ" dirty="0" err="1"/>
              <a:t>tektoriální</a:t>
            </a:r>
            <a:r>
              <a:rPr lang="cs-CZ" dirty="0"/>
              <a:t> membránu. Dojde-li k průhybu bazilární membrány, posune se proti sobě bazilární a </a:t>
            </a:r>
            <a:r>
              <a:rPr lang="cs-CZ" dirty="0" err="1"/>
              <a:t>tektoriální</a:t>
            </a:r>
            <a:r>
              <a:rPr lang="cs-CZ" dirty="0"/>
              <a:t> membrána a smyslové vlásky jsou ohýbány a vyšlou signál do nervových zakončení vláken sluchového nervu, na která jsou napojena.</a:t>
            </a:r>
          </a:p>
        </p:txBody>
      </p:sp>
    </p:spTree>
    <p:extLst>
      <p:ext uri="{BB962C8B-B14F-4D97-AF65-F5344CB8AC3E}">
        <p14:creationId xmlns:p14="http://schemas.microsoft.com/office/powerpoint/2010/main" val="37023428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235C3C4-7497-B675-BCCF-50639A59C41A}"/>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7C80CD39-F2A5-8693-3DAE-57BACBA4FA22}"/>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a:extLst>
              <a:ext uri="{FF2B5EF4-FFF2-40B4-BE49-F238E27FC236}">
                <a16:creationId xmlns:a16="http://schemas.microsoft.com/office/drawing/2014/main" id="{072F71CC-FFB1-4C9F-09E0-263BEF9DCC8C}"/>
              </a:ext>
            </a:extLst>
          </p:cNvPr>
          <p:cNvSpPr>
            <a:spLocks noGrp="1"/>
          </p:cNvSpPr>
          <p:nvPr>
            <p:ph type="title"/>
          </p:nvPr>
        </p:nvSpPr>
        <p:spPr/>
        <p:txBody>
          <a:bodyPr/>
          <a:lstStyle/>
          <a:p>
            <a:endParaRPr lang="cs-CZ"/>
          </a:p>
        </p:txBody>
      </p:sp>
      <p:sp>
        <p:nvSpPr>
          <p:cNvPr id="5" name="Zástupný obsah 4">
            <a:extLst>
              <a:ext uri="{FF2B5EF4-FFF2-40B4-BE49-F238E27FC236}">
                <a16:creationId xmlns:a16="http://schemas.microsoft.com/office/drawing/2014/main" id="{B0285FD1-134F-F847-D9FA-2EABAF3FE7B2}"/>
              </a:ext>
            </a:extLst>
          </p:cNvPr>
          <p:cNvSpPr>
            <a:spLocks noGrp="1"/>
          </p:cNvSpPr>
          <p:nvPr>
            <p:ph idx="1"/>
          </p:nvPr>
        </p:nvSpPr>
        <p:spPr/>
        <p:txBody>
          <a:bodyPr/>
          <a:lstStyle/>
          <a:p>
            <a:pPr marL="72000" indent="0">
              <a:buNone/>
            </a:pPr>
            <a:r>
              <a:rPr lang="cs-CZ" dirty="0"/>
              <a:t>Tyto impulsy jsou vnímány jako zvuky. Hluboké tóny způsobují kmitání bazilární membrány na konci hlemýždě. Vysoké tóny na začátku. Signál postupující sluchovým nervem prochází nejprve sluchovými jádry, potom je přiveden do sluchového centra v mozku ve spánkovém laloku. Poškození kterékoliv části sluchového orgánu způsobuje vznik sluchové vady.</a:t>
            </a:r>
          </a:p>
        </p:txBody>
      </p:sp>
    </p:spTree>
    <p:extLst>
      <p:ext uri="{BB962C8B-B14F-4D97-AF65-F5344CB8AC3E}">
        <p14:creationId xmlns:p14="http://schemas.microsoft.com/office/powerpoint/2010/main" val="42000615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E74524C-5A89-0A54-6E24-A33B7ED24108}"/>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96CD4A33-B6EE-AA16-C74C-E0482ED01ED3}"/>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5" name="Zástupný obsah 4">
            <a:extLst>
              <a:ext uri="{FF2B5EF4-FFF2-40B4-BE49-F238E27FC236}">
                <a16:creationId xmlns:a16="http://schemas.microsoft.com/office/drawing/2014/main" id="{947ACAE7-AE33-224A-23F9-F16BF2D353CD}"/>
              </a:ext>
            </a:extLst>
          </p:cNvPr>
          <p:cNvSpPr>
            <a:spLocks noGrp="1"/>
          </p:cNvSpPr>
          <p:nvPr>
            <p:ph idx="4294967295"/>
          </p:nvPr>
        </p:nvSpPr>
        <p:spPr>
          <a:xfrm>
            <a:off x="43315" y="514952"/>
            <a:ext cx="12148686" cy="5317523"/>
          </a:xfrm>
        </p:spPr>
        <p:txBody>
          <a:bodyPr/>
          <a:lstStyle/>
          <a:p>
            <a:r>
              <a:rPr lang="cs-CZ" dirty="0">
                <a:solidFill>
                  <a:schemeClr val="tx2">
                    <a:lumMod val="50000"/>
                  </a:schemeClr>
                </a:solidFill>
              </a:rPr>
              <a:t>ROVNOVÁŽNÝ SYSTÉM</a:t>
            </a:r>
          </a:p>
          <a:p>
            <a:endParaRPr lang="cs-CZ" dirty="0"/>
          </a:p>
          <a:p>
            <a:pPr>
              <a:buFont typeface="Wingdings" panose="05000000000000000000" pitchFamily="2" charset="2"/>
              <a:buChar char="Ø"/>
            </a:pPr>
            <a:r>
              <a:rPr lang="cs-CZ" dirty="0"/>
              <a:t>Rovnovážný (</a:t>
            </a:r>
            <a:r>
              <a:rPr lang="cs-CZ" dirty="0" err="1"/>
              <a:t>statokinetický</a:t>
            </a:r>
            <a:r>
              <a:rPr lang="cs-CZ" dirty="0"/>
              <a:t>) orgán</a:t>
            </a:r>
          </a:p>
          <a:p>
            <a:pPr>
              <a:buFont typeface="Wingdings" panose="05000000000000000000" pitchFamily="2" charset="2"/>
              <a:buChar char="Ø"/>
            </a:pPr>
            <a:r>
              <a:rPr lang="cs-CZ" dirty="0"/>
              <a:t>Má rozhodující význam v detekci polohy i pohybu hlavy a celého těla při udržování rovnováhy </a:t>
            </a:r>
          </a:p>
          <a:p>
            <a:pPr>
              <a:buFont typeface="Wingdings" panose="05000000000000000000" pitchFamily="2" charset="2"/>
              <a:buChar char="Ø"/>
            </a:pPr>
            <a:r>
              <a:rPr lang="cs-CZ" dirty="0"/>
              <a:t>Součást vnitřního ucha, uložen v blízkosti hlemýždě ve skalní kosti </a:t>
            </a:r>
          </a:p>
          <a:p>
            <a:pPr>
              <a:buFont typeface="Wingdings" panose="05000000000000000000" pitchFamily="2" charset="2"/>
              <a:buChar char="Ø"/>
            </a:pPr>
            <a:r>
              <a:rPr lang="cs-CZ" dirty="0"/>
              <a:t>Skládá se z: </a:t>
            </a:r>
          </a:p>
          <a:p>
            <a:r>
              <a:rPr lang="cs-CZ" dirty="0"/>
              <a:t>Tří polokruhovitých kanálků </a:t>
            </a:r>
          </a:p>
          <a:p>
            <a:r>
              <a:rPr lang="cs-CZ" dirty="0"/>
              <a:t>Dvou vestibulárních váčků (vejčitého – </a:t>
            </a:r>
            <a:r>
              <a:rPr lang="cs-CZ" dirty="0" err="1"/>
              <a:t>utriculus</a:t>
            </a:r>
            <a:r>
              <a:rPr lang="cs-CZ" dirty="0"/>
              <a:t> a kulovitého – </a:t>
            </a:r>
            <a:r>
              <a:rPr lang="cs-CZ" dirty="0" err="1"/>
              <a:t>sacculus</a:t>
            </a:r>
            <a:r>
              <a:rPr lang="cs-CZ" dirty="0"/>
              <a:t>) </a:t>
            </a:r>
          </a:p>
        </p:txBody>
      </p:sp>
    </p:spTree>
    <p:extLst>
      <p:ext uri="{BB962C8B-B14F-4D97-AF65-F5344CB8AC3E}">
        <p14:creationId xmlns:p14="http://schemas.microsoft.com/office/powerpoint/2010/main" val="995189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FC4ADE6-131B-5763-5A2A-6F103FE00820}"/>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BBAEB575-68C6-8799-5764-0CA9842309D3}"/>
              </a:ext>
            </a:extLst>
          </p:cNvPr>
          <p:cNvSpPr>
            <a:spLocks noGrp="1"/>
          </p:cNvSpPr>
          <p:nvPr>
            <p:ph type="sldNum" sz="quarter" idx="11"/>
          </p:nvPr>
        </p:nvSpPr>
        <p:spPr/>
        <p:txBody>
          <a:bodyPr/>
          <a:lstStyle/>
          <a:p>
            <a:fld id="{D6D6C118-631F-4A80-9886-907009361577}" type="slidenum">
              <a:rPr lang="cs-CZ" altLang="cs-CZ" smtClean="0"/>
              <a:pPr/>
              <a:t>17</a:t>
            </a:fld>
            <a:endParaRPr lang="cs-CZ" altLang="cs-CZ" dirty="0"/>
          </a:p>
        </p:txBody>
      </p:sp>
      <p:sp>
        <p:nvSpPr>
          <p:cNvPr id="5" name="Zástupný obsah 4">
            <a:extLst>
              <a:ext uri="{FF2B5EF4-FFF2-40B4-BE49-F238E27FC236}">
                <a16:creationId xmlns:a16="http://schemas.microsoft.com/office/drawing/2014/main" id="{4635F6E9-9D2E-70C9-DC6A-A417D0008C35}"/>
              </a:ext>
            </a:extLst>
          </p:cNvPr>
          <p:cNvSpPr>
            <a:spLocks noGrp="1"/>
          </p:cNvSpPr>
          <p:nvPr>
            <p:ph idx="4294967295"/>
          </p:nvPr>
        </p:nvSpPr>
        <p:spPr>
          <a:xfrm>
            <a:off x="33689" y="308008"/>
            <a:ext cx="12158312" cy="5524467"/>
          </a:xfrm>
        </p:spPr>
        <p:txBody>
          <a:bodyPr/>
          <a:lstStyle/>
          <a:p>
            <a:pPr marL="72000" indent="0">
              <a:buNone/>
            </a:pPr>
            <a:r>
              <a:rPr lang="cs-CZ" dirty="0"/>
              <a:t>Tři polokruhovité orgány</a:t>
            </a:r>
          </a:p>
          <a:p>
            <a:pPr>
              <a:buFont typeface="Wingdings" panose="05000000000000000000" pitchFamily="2" charset="2"/>
              <a:buChar char="Ø"/>
            </a:pPr>
            <a:r>
              <a:rPr lang="cs-CZ" dirty="0"/>
              <a:t>postaveny ve třech na sobě kolmých rovinách </a:t>
            </a:r>
          </a:p>
          <a:p>
            <a:pPr>
              <a:buFont typeface="Wingdings" panose="05000000000000000000" pitchFamily="2" charset="2"/>
              <a:buChar char="Ø"/>
            </a:pPr>
            <a:r>
              <a:rPr lang="cs-CZ" dirty="0"/>
              <a:t>registrovány otáčivé pohyby kolem všech prostorových os (kývání, otáčení, naklánění hlavy) </a:t>
            </a:r>
          </a:p>
          <a:p>
            <a:pPr>
              <a:buFont typeface="Wingdings" panose="05000000000000000000" pitchFamily="2" charset="2"/>
              <a:buChar char="Ø"/>
            </a:pPr>
            <a:r>
              <a:rPr lang="cs-CZ" dirty="0"/>
              <a:t>receptory: vláskové buňky </a:t>
            </a:r>
          </a:p>
          <a:p>
            <a:pPr>
              <a:buFont typeface="Wingdings" panose="05000000000000000000" pitchFamily="2" charset="2"/>
              <a:buChar char="Ø"/>
            </a:pPr>
            <a:r>
              <a:rPr lang="cs-CZ" dirty="0"/>
              <a:t>při otáčení hlavy dochází následkem setrvačnosti k relativnímu proudění endolymfy a ohýbání vlásků</a:t>
            </a:r>
          </a:p>
          <a:p>
            <a:pPr>
              <a:buFont typeface="Wingdings" panose="05000000000000000000" pitchFamily="2" charset="2"/>
              <a:buChar char="Ø"/>
            </a:pPr>
            <a:r>
              <a:rPr lang="cs-CZ" dirty="0"/>
              <a:t>vychýlení jedním směrem buňky podráždí (depolarizace), vychýlení opačným směrem je tlumí (</a:t>
            </a:r>
            <a:r>
              <a:rPr lang="cs-CZ" dirty="0" err="1"/>
              <a:t>hyperpolarizace</a:t>
            </a:r>
            <a:r>
              <a:rPr lang="cs-CZ" dirty="0"/>
              <a:t>) </a:t>
            </a:r>
          </a:p>
          <a:p>
            <a:pPr>
              <a:buFont typeface="Wingdings" panose="05000000000000000000" pitchFamily="2" charset="2"/>
              <a:buChar char="Ø"/>
            </a:pPr>
            <a:r>
              <a:rPr lang="cs-CZ" dirty="0"/>
              <a:t>Drážděny při změně rychlosti rotace – tj. na začátku a na konci pohybu. Rovnovážný pohyb neregistrují.</a:t>
            </a:r>
          </a:p>
          <a:p>
            <a:pPr>
              <a:buFont typeface="Wingdings" panose="05000000000000000000" pitchFamily="2" charset="2"/>
              <a:buChar char="Ø"/>
            </a:pPr>
            <a:r>
              <a:rPr lang="cs-CZ" dirty="0"/>
              <a:t>úhlové (radiální) zrychlení </a:t>
            </a:r>
          </a:p>
        </p:txBody>
      </p:sp>
    </p:spTree>
    <p:extLst>
      <p:ext uri="{BB962C8B-B14F-4D97-AF65-F5344CB8AC3E}">
        <p14:creationId xmlns:p14="http://schemas.microsoft.com/office/powerpoint/2010/main" val="30016841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94BCE11-CA40-7C94-E70E-40805358DFDD}"/>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443BAC3E-B38F-A0D8-4B9B-88EB546E4595}"/>
              </a:ext>
            </a:extLst>
          </p:cNvPr>
          <p:cNvSpPr>
            <a:spLocks noGrp="1"/>
          </p:cNvSpPr>
          <p:nvPr>
            <p:ph type="sldNum" sz="quarter" idx="11"/>
          </p:nvPr>
        </p:nvSpPr>
        <p:spPr/>
        <p:txBody>
          <a:bodyPr/>
          <a:lstStyle/>
          <a:p>
            <a:fld id="{D6D6C118-631F-4A80-9886-907009361577}" type="slidenum">
              <a:rPr lang="cs-CZ" altLang="cs-CZ" smtClean="0"/>
              <a:pPr/>
              <a:t>18</a:t>
            </a:fld>
            <a:endParaRPr lang="cs-CZ" altLang="cs-CZ" dirty="0"/>
          </a:p>
        </p:txBody>
      </p:sp>
      <p:sp>
        <p:nvSpPr>
          <p:cNvPr id="5" name="Zástupný obsah 4">
            <a:extLst>
              <a:ext uri="{FF2B5EF4-FFF2-40B4-BE49-F238E27FC236}">
                <a16:creationId xmlns:a16="http://schemas.microsoft.com/office/drawing/2014/main" id="{7DE07FFB-A70A-CA5C-C434-E2D504442C0E}"/>
              </a:ext>
            </a:extLst>
          </p:cNvPr>
          <p:cNvSpPr>
            <a:spLocks noGrp="1"/>
          </p:cNvSpPr>
          <p:nvPr>
            <p:ph idx="4294967295"/>
          </p:nvPr>
        </p:nvSpPr>
        <p:spPr>
          <a:xfrm>
            <a:off x="64605" y="308113"/>
            <a:ext cx="12127396" cy="5524362"/>
          </a:xfrm>
        </p:spPr>
        <p:txBody>
          <a:bodyPr/>
          <a:lstStyle/>
          <a:p>
            <a:pPr marL="72000" indent="0">
              <a:buNone/>
            </a:pPr>
            <a:r>
              <a:rPr lang="cs-CZ" dirty="0"/>
              <a:t>Dva vestibulární váčky</a:t>
            </a:r>
          </a:p>
          <a:p>
            <a:pPr marL="529200" indent="-457200">
              <a:buFont typeface="Wingdings" panose="05000000000000000000" pitchFamily="2" charset="2"/>
              <a:buChar char="Ø"/>
            </a:pPr>
            <a:r>
              <a:rPr lang="cs-CZ" dirty="0"/>
              <a:t>váčky </a:t>
            </a:r>
            <a:r>
              <a:rPr lang="cs-CZ" dirty="0" err="1"/>
              <a:t>utriculus</a:t>
            </a:r>
            <a:r>
              <a:rPr lang="cs-CZ" dirty="0"/>
              <a:t> a </a:t>
            </a:r>
            <a:r>
              <a:rPr lang="cs-CZ" dirty="0" err="1"/>
              <a:t>saculus</a:t>
            </a:r>
            <a:r>
              <a:rPr lang="cs-CZ" dirty="0"/>
              <a:t> </a:t>
            </a:r>
          </a:p>
          <a:p>
            <a:pPr marL="529200" indent="-457200">
              <a:buFont typeface="Wingdings" panose="05000000000000000000" pitchFamily="2" charset="2"/>
              <a:buChar char="Ø"/>
            </a:pPr>
            <a:r>
              <a:rPr lang="cs-CZ" dirty="0"/>
              <a:t>odchylka postavení hlavy (a těla) vzhledem k působení gravitační síly (naklánění, kymácení) </a:t>
            </a:r>
          </a:p>
          <a:p>
            <a:pPr marL="529200" indent="-457200">
              <a:buFont typeface="Wingdings" panose="05000000000000000000" pitchFamily="2" charset="2"/>
              <a:buChar char="Ø"/>
            </a:pPr>
            <a:r>
              <a:rPr lang="cs-CZ" dirty="0"/>
              <a:t>lineární zrychlení hlavy všemi směry (jízda výtahem, běh vpřed apod.) </a:t>
            </a:r>
          </a:p>
          <a:p>
            <a:pPr marL="529200" indent="-457200">
              <a:buFont typeface="Wingdings" panose="05000000000000000000" pitchFamily="2" charset="2"/>
              <a:buChar char="Ø"/>
            </a:pPr>
            <a:r>
              <a:rPr lang="cs-CZ" dirty="0"/>
              <a:t>receptory – vláskové buňky - překryté rosolovitou membránou zatíženou relativně těžkými krystalky uhličitanu vápenatého (</a:t>
            </a:r>
            <a:r>
              <a:rPr lang="cs-CZ" dirty="0" err="1"/>
              <a:t>otolity</a:t>
            </a:r>
            <a:r>
              <a:rPr lang="cs-CZ" dirty="0"/>
              <a:t>) </a:t>
            </a:r>
          </a:p>
          <a:p>
            <a:pPr marL="529200" indent="-457200">
              <a:buFont typeface="Wingdings" panose="05000000000000000000" pitchFamily="2" charset="2"/>
              <a:buChar char="Ø"/>
            </a:pPr>
            <a:r>
              <a:rPr lang="cs-CZ" dirty="0"/>
              <a:t>drážděny při změně lineárního zrychlení – tj. na začátku a na konci pohybu. Rovnovážný pohyb neregistrují</a:t>
            </a:r>
          </a:p>
        </p:txBody>
      </p:sp>
    </p:spTree>
    <p:extLst>
      <p:ext uri="{BB962C8B-B14F-4D97-AF65-F5344CB8AC3E}">
        <p14:creationId xmlns:p14="http://schemas.microsoft.com/office/powerpoint/2010/main" val="4001624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EDD7550-AA1F-756E-505F-E89074B2B47F}"/>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3DA58996-C2DE-FA18-AA90-C321CABF184C}"/>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0675FF00-A105-1956-650A-7D469FAFBFBC}"/>
              </a:ext>
            </a:extLst>
          </p:cNvPr>
          <p:cNvSpPr>
            <a:spLocks noGrp="1"/>
          </p:cNvSpPr>
          <p:nvPr>
            <p:ph type="title"/>
          </p:nvPr>
        </p:nvSpPr>
        <p:spPr/>
        <p:txBody>
          <a:bodyPr/>
          <a:lstStyle/>
          <a:p>
            <a:endParaRPr lang="cs-CZ"/>
          </a:p>
        </p:txBody>
      </p:sp>
      <p:pic>
        <p:nvPicPr>
          <p:cNvPr id="1026" name="Picture 2" descr="SMYSLOVÁ SOUSTAVA ZRAK">
            <a:extLst>
              <a:ext uri="{FF2B5EF4-FFF2-40B4-BE49-F238E27FC236}">
                <a16:creationId xmlns:a16="http://schemas.microsoft.com/office/drawing/2014/main" id="{B66E538B-C8E4-1DA9-892E-F702D41CB27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77585" y="1312697"/>
            <a:ext cx="7382517" cy="42017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4255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FE95B19-8FE4-045A-35A8-B2E4D4889BA4}"/>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C5810B68-1D3A-D010-7152-602DF4238557}"/>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565322D5-69C2-2D54-8AE9-217CC084AAA5}"/>
              </a:ext>
            </a:extLst>
          </p:cNvPr>
          <p:cNvSpPr>
            <a:spLocks noGrp="1"/>
          </p:cNvSpPr>
          <p:nvPr>
            <p:ph type="title"/>
          </p:nvPr>
        </p:nvSpPr>
        <p:spPr/>
        <p:txBody>
          <a:bodyPr/>
          <a:lstStyle/>
          <a:p>
            <a:r>
              <a:rPr lang="cs-CZ" dirty="0"/>
              <a:t>Stavba oka</a:t>
            </a:r>
          </a:p>
        </p:txBody>
      </p:sp>
      <p:sp>
        <p:nvSpPr>
          <p:cNvPr id="5" name="Zástupný obsah 4">
            <a:extLst>
              <a:ext uri="{FF2B5EF4-FFF2-40B4-BE49-F238E27FC236}">
                <a16:creationId xmlns:a16="http://schemas.microsoft.com/office/drawing/2014/main" id="{BB1CA8E6-1A1C-772A-AE1C-5057CE00AB02}"/>
              </a:ext>
            </a:extLst>
          </p:cNvPr>
          <p:cNvSpPr>
            <a:spLocks noGrp="1"/>
          </p:cNvSpPr>
          <p:nvPr>
            <p:ph idx="1"/>
          </p:nvPr>
        </p:nvSpPr>
        <p:spPr/>
        <p:txBody>
          <a:bodyPr/>
          <a:lstStyle/>
          <a:p>
            <a:pPr eaLnBrk="1" hangingPunct="1">
              <a:lnSpc>
                <a:spcPct val="90000"/>
              </a:lnSpc>
              <a:buFont typeface="Wingdings" panose="05000000000000000000" pitchFamily="2" charset="2"/>
              <a:buChar char="Ø"/>
            </a:pPr>
            <a:r>
              <a:rPr lang="cs-CZ" altLang="cs-CZ" sz="2800" b="1" dirty="0">
                <a:solidFill>
                  <a:schemeClr val="tx2">
                    <a:lumMod val="50000"/>
                  </a:schemeClr>
                </a:solidFill>
              </a:rPr>
              <a:t>Očnice (</a:t>
            </a:r>
            <a:r>
              <a:rPr lang="cs-CZ" altLang="cs-CZ" sz="2800" dirty="0" err="1">
                <a:solidFill>
                  <a:schemeClr val="tx2">
                    <a:lumMod val="50000"/>
                  </a:schemeClr>
                </a:solidFill>
              </a:rPr>
              <a:t>orbita</a:t>
            </a:r>
            <a:r>
              <a:rPr lang="cs-CZ" altLang="cs-CZ" sz="2800" b="1" dirty="0">
                <a:solidFill>
                  <a:schemeClr val="tx2">
                    <a:lumMod val="50000"/>
                  </a:schemeClr>
                </a:solidFill>
              </a:rPr>
              <a:t>)</a:t>
            </a:r>
            <a:r>
              <a:rPr lang="cs-CZ" altLang="cs-CZ" sz="2800" dirty="0"/>
              <a:t>– dutina, kde je uložena oční koule</a:t>
            </a:r>
          </a:p>
          <a:p>
            <a:pPr marL="0" indent="0" eaLnBrk="1" hangingPunct="1">
              <a:lnSpc>
                <a:spcPct val="90000"/>
              </a:lnSpc>
              <a:buNone/>
            </a:pPr>
            <a:endParaRPr lang="cs-CZ" altLang="cs-CZ" sz="2800" dirty="0"/>
          </a:p>
          <a:p>
            <a:pPr eaLnBrk="1" hangingPunct="1">
              <a:lnSpc>
                <a:spcPct val="90000"/>
              </a:lnSpc>
              <a:buFont typeface="Wingdings" panose="05000000000000000000" pitchFamily="2" charset="2"/>
              <a:buChar char="Ø"/>
            </a:pPr>
            <a:r>
              <a:rPr lang="cs-CZ" altLang="cs-CZ" sz="2800" b="1" dirty="0">
                <a:solidFill>
                  <a:schemeClr val="tx2">
                    <a:lumMod val="50000"/>
                  </a:schemeClr>
                </a:solidFill>
              </a:rPr>
              <a:t>Bělima</a:t>
            </a:r>
            <a:r>
              <a:rPr lang="cs-CZ" altLang="cs-CZ" sz="2800" dirty="0"/>
              <a:t> </a:t>
            </a:r>
            <a:r>
              <a:rPr lang="cs-CZ" altLang="cs-CZ" sz="2800" dirty="0">
                <a:solidFill>
                  <a:schemeClr val="tx2">
                    <a:lumMod val="50000"/>
                  </a:schemeClr>
                </a:solidFill>
              </a:rPr>
              <a:t>(</a:t>
            </a:r>
            <a:r>
              <a:rPr lang="cs-CZ" altLang="cs-CZ" sz="2800" dirty="0" err="1">
                <a:solidFill>
                  <a:schemeClr val="tx2">
                    <a:lumMod val="50000"/>
                  </a:schemeClr>
                </a:solidFill>
              </a:rPr>
              <a:t>sclera</a:t>
            </a:r>
            <a:r>
              <a:rPr lang="cs-CZ" altLang="cs-CZ" sz="2800" dirty="0">
                <a:solidFill>
                  <a:schemeClr val="tx2">
                    <a:lumMod val="50000"/>
                  </a:schemeClr>
                </a:solidFill>
              </a:rPr>
              <a:t>)– </a:t>
            </a:r>
            <a:r>
              <a:rPr lang="cs-CZ" altLang="cs-CZ" sz="2800" dirty="0"/>
              <a:t>silná vazivová blána, udržuje tvar, v přední části přechází v průhlednou rohovku</a:t>
            </a:r>
          </a:p>
          <a:p>
            <a:pPr marL="0" indent="0" eaLnBrk="1" hangingPunct="1">
              <a:lnSpc>
                <a:spcPct val="90000"/>
              </a:lnSpc>
              <a:buNone/>
            </a:pPr>
            <a:endParaRPr lang="cs-CZ" altLang="cs-CZ" sz="2800" dirty="0"/>
          </a:p>
          <a:p>
            <a:pPr eaLnBrk="1" hangingPunct="1">
              <a:lnSpc>
                <a:spcPct val="90000"/>
              </a:lnSpc>
              <a:buFont typeface="Wingdings" panose="05000000000000000000" pitchFamily="2" charset="2"/>
              <a:buChar char="Ø"/>
            </a:pPr>
            <a:r>
              <a:rPr lang="cs-CZ" altLang="cs-CZ" sz="2800" b="1" dirty="0">
                <a:solidFill>
                  <a:schemeClr val="tx2">
                    <a:lumMod val="50000"/>
                  </a:schemeClr>
                </a:solidFill>
              </a:rPr>
              <a:t>Rohovka</a:t>
            </a:r>
            <a:r>
              <a:rPr lang="cs-CZ" altLang="cs-CZ" sz="2800" dirty="0">
                <a:solidFill>
                  <a:schemeClr val="tx2">
                    <a:lumMod val="50000"/>
                  </a:schemeClr>
                </a:solidFill>
              </a:rPr>
              <a:t> (</a:t>
            </a:r>
            <a:r>
              <a:rPr lang="cs-CZ" altLang="cs-CZ" sz="2800" dirty="0" err="1">
                <a:solidFill>
                  <a:schemeClr val="tx2">
                    <a:lumMod val="50000"/>
                  </a:schemeClr>
                </a:solidFill>
              </a:rPr>
              <a:t>cornea</a:t>
            </a:r>
            <a:r>
              <a:rPr lang="cs-CZ" altLang="cs-CZ" sz="2800" dirty="0">
                <a:solidFill>
                  <a:schemeClr val="tx2">
                    <a:lumMod val="50000"/>
                  </a:schemeClr>
                </a:solidFill>
              </a:rPr>
              <a:t>)</a:t>
            </a:r>
            <a:r>
              <a:rPr lang="cs-CZ" altLang="cs-CZ" sz="2800" dirty="0"/>
              <a:t>– tvar vypouklého hodinového sklíčka</a:t>
            </a:r>
          </a:p>
          <a:p>
            <a:pPr marL="0" indent="0" eaLnBrk="1" hangingPunct="1">
              <a:lnSpc>
                <a:spcPct val="90000"/>
              </a:lnSpc>
              <a:buNone/>
            </a:pPr>
            <a:endParaRPr lang="cs-CZ" altLang="cs-CZ" sz="2800" dirty="0">
              <a:solidFill>
                <a:schemeClr val="tx2">
                  <a:lumMod val="50000"/>
                </a:schemeClr>
              </a:solidFill>
            </a:endParaRPr>
          </a:p>
          <a:p>
            <a:pPr eaLnBrk="1" hangingPunct="1">
              <a:lnSpc>
                <a:spcPct val="90000"/>
              </a:lnSpc>
              <a:buFont typeface="Wingdings" panose="05000000000000000000" pitchFamily="2" charset="2"/>
              <a:buChar char="Ø"/>
            </a:pPr>
            <a:r>
              <a:rPr lang="cs-CZ" altLang="cs-CZ" sz="2800" b="1" dirty="0">
                <a:solidFill>
                  <a:schemeClr val="tx2">
                    <a:lumMod val="50000"/>
                  </a:schemeClr>
                </a:solidFill>
              </a:rPr>
              <a:t>Cévnatka </a:t>
            </a:r>
            <a:r>
              <a:rPr lang="cs-CZ" dirty="0">
                <a:solidFill>
                  <a:schemeClr val="tx2">
                    <a:lumMod val="50000"/>
                  </a:schemeClr>
                </a:solidFill>
              </a:rPr>
              <a:t>(</a:t>
            </a:r>
            <a:r>
              <a:rPr lang="cs-CZ" dirty="0" err="1">
                <a:solidFill>
                  <a:schemeClr val="tx2">
                    <a:lumMod val="50000"/>
                  </a:schemeClr>
                </a:solidFill>
              </a:rPr>
              <a:t>chorioidea</a:t>
            </a:r>
            <a:r>
              <a:rPr lang="cs-CZ" dirty="0">
                <a:solidFill>
                  <a:schemeClr val="tx2">
                    <a:lumMod val="50000"/>
                  </a:schemeClr>
                </a:solidFill>
              </a:rPr>
              <a:t>)</a:t>
            </a:r>
            <a:r>
              <a:rPr lang="cs-CZ" altLang="cs-CZ" sz="2800" dirty="0">
                <a:solidFill>
                  <a:schemeClr val="tx2">
                    <a:lumMod val="50000"/>
                  </a:schemeClr>
                </a:solidFill>
              </a:rPr>
              <a:t> </a:t>
            </a:r>
            <a:r>
              <a:rPr lang="cs-CZ" altLang="cs-CZ" sz="2800" dirty="0"/>
              <a:t>– vnitřní vrstva koule, zásobena cévami, buňky obsahují pigment (hnědočervená barva), vpředu přechází v řasnaté tělísko</a:t>
            </a:r>
          </a:p>
          <a:p>
            <a:pPr marL="72000" indent="0">
              <a:buNone/>
            </a:pPr>
            <a:endParaRPr lang="cs-CZ" dirty="0"/>
          </a:p>
        </p:txBody>
      </p:sp>
    </p:spTree>
    <p:extLst>
      <p:ext uri="{BB962C8B-B14F-4D97-AF65-F5344CB8AC3E}">
        <p14:creationId xmlns:p14="http://schemas.microsoft.com/office/powerpoint/2010/main" val="438155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0DFE181-7194-DBA3-FF35-9296AFCFC41A}"/>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B942C2B1-2B4A-BCC9-B9B0-F134E57B0F25}"/>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5" name="Zástupný obsah 4">
            <a:extLst>
              <a:ext uri="{FF2B5EF4-FFF2-40B4-BE49-F238E27FC236}">
                <a16:creationId xmlns:a16="http://schemas.microsoft.com/office/drawing/2014/main" id="{814B06D3-C60D-B728-7C5F-DCA9D1122C22}"/>
              </a:ext>
            </a:extLst>
          </p:cNvPr>
          <p:cNvSpPr>
            <a:spLocks noGrp="1"/>
          </p:cNvSpPr>
          <p:nvPr>
            <p:ph idx="4294967295"/>
          </p:nvPr>
        </p:nvSpPr>
        <p:spPr>
          <a:xfrm>
            <a:off x="65315" y="255814"/>
            <a:ext cx="12126686" cy="5576661"/>
          </a:xfrm>
        </p:spPr>
        <p:txBody>
          <a:bodyPr/>
          <a:lstStyle/>
          <a:p>
            <a:pPr eaLnBrk="1" hangingPunct="1">
              <a:lnSpc>
                <a:spcPct val="90000"/>
              </a:lnSpc>
              <a:buFont typeface="Wingdings" panose="05000000000000000000" pitchFamily="2" charset="2"/>
              <a:buChar char="Ø"/>
            </a:pPr>
            <a:r>
              <a:rPr lang="cs-CZ" altLang="cs-CZ" sz="2800" b="1" dirty="0">
                <a:solidFill>
                  <a:schemeClr val="tx2">
                    <a:lumMod val="50000"/>
                  </a:schemeClr>
                </a:solidFill>
              </a:rPr>
              <a:t>Duhovka</a:t>
            </a:r>
            <a:r>
              <a:rPr lang="cs-CZ" altLang="cs-CZ" sz="2800" dirty="0"/>
              <a:t> </a:t>
            </a:r>
            <a:r>
              <a:rPr lang="cs-CZ" altLang="cs-CZ" sz="2800" dirty="0">
                <a:solidFill>
                  <a:schemeClr val="tx2">
                    <a:lumMod val="50000"/>
                  </a:schemeClr>
                </a:solidFill>
              </a:rPr>
              <a:t>(iris) </a:t>
            </a:r>
            <a:r>
              <a:rPr lang="cs-CZ" altLang="cs-CZ" sz="2800" dirty="0"/>
              <a:t>– kruhový terčík z hladkého svalstva, uprostřed </a:t>
            </a:r>
            <a:r>
              <a:rPr lang="cs-CZ" altLang="cs-CZ" sz="2800" u="sng" dirty="0"/>
              <a:t>zornice</a:t>
            </a:r>
            <a:r>
              <a:rPr lang="cs-CZ" altLang="cs-CZ" sz="2800" dirty="0"/>
              <a:t>, svaly duhovky se stahují v jasném světle a rozšiřují ve tmě (zornicový reflex), buňky obsahují pigment – dává barvu oku</a:t>
            </a:r>
          </a:p>
          <a:p>
            <a:pPr marL="72000" indent="0" eaLnBrk="1" hangingPunct="1">
              <a:lnSpc>
                <a:spcPct val="90000"/>
              </a:lnSpc>
              <a:buNone/>
            </a:pPr>
            <a:r>
              <a:rPr lang="cs-CZ" dirty="0"/>
              <a:t>M. </a:t>
            </a:r>
            <a:r>
              <a:rPr lang="cs-CZ" dirty="0" err="1"/>
              <a:t>sphincter</a:t>
            </a:r>
            <a:r>
              <a:rPr lang="cs-CZ" dirty="0"/>
              <a:t> </a:t>
            </a:r>
            <a:r>
              <a:rPr lang="cs-CZ" dirty="0" err="1"/>
              <a:t>pupilae</a:t>
            </a:r>
            <a:r>
              <a:rPr lang="cs-CZ" dirty="0"/>
              <a:t> (parasympatikus – včetně akomodace) </a:t>
            </a:r>
          </a:p>
          <a:p>
            <a:pPr marL="72000" indent="0" eaLnBrk="1" hangingPunct="1">
              <a:lnSpc>
                <a:spcPct val="90000"/>
              </a:lnSpc>
              <a:buNone/>
            </a:pPr>
            <a:r>
              <a:rPr lang="cs-CZ" dirty="0"/>
              <a:t>M. </a:t>
            </a:r>
            <a:r>
              <a:rPr lang="cs-CZ" dirty="0" err="1"/>
              <a:t>dilatator</a:t>
            </a:r>
            <a:r>
              <a:rPr lang="cs-CZ" dirty="0"/>
              <a:t> </a:t>
            </a:r>
            <a:r>
              <a:rPr lang="cs-CZ" dirty="0" err="1"/>
              <a:t>pupilae</a:t>
            </a:r>
            <a:r>
              <a:rPr lang="cs-CZ" dirty="0"/>
              <a:t> (sympatikus) </a:t>
            </a:r>
          </a:p>
          <a:p>
            <a:pPr marL="72000" indent="0" eaLnBrk="1" hangingPunct="1">
              <a:lnSpc>
                <a:spcPct val="90000"/>
              </a:lnSpc>
              <a:buNone/>
            </a:pPr>
            <a:endParaRPr lang="cs-CZ" altLang="cs-CZ" sz="2800" dirty="0"/>
          </a:p>
          <a:p>
            <a:pPr eaLnBrk="1" hangingPunct="1">
              <a:lnSpc>
                <a:spcPct val="90000"/>
              </a:lnSpc>
              <a:buFont typeface="Wingdings" panose="05000000000000000000" pitchFamily="2" charset="2"/>
              <a:buChar char="Ø"/>
            </a:pPr>
            <a:r>
              <a:rPr lang="cs-CZ" altLang="cs-CZ" sz="2800" b="1" dirty="0">
                <a:solidFill>
                  <a:schemeClr val="tx2">
                    <a:lumMod val="50000"/>
                  </a:schemeClr>
                </a:solidFill>
              </a:rPr>
              <a:t>Čočka</a:t>
            </a:r>
            <a:r>
              <a:rPr lang="cs-CZ" altLang="cs-CZ" sz="2800" dirty="0"/>
              <a:t> </a:t>
            </a:r>
            <a:r>
              <a:rPr lang="cs-CZ" altLang="cs-CZ" sz="2800" dirty="0">
                <a:solidFill>
                  <a:schemeClr val="tx2">
                    <a:lumMod val="50000"/>
                  </a:schemeClr>
                </a:solidFill>
              </a:rPr>
              <a:t>(</a:t>
            </a:r>
            <a:r>
              <a:rPr lang="cs-CZ" altLang="cs-CZ" sz="2800" dirty="0" err="1">
                <a:solidFill>
                  <a:schemeClr val="tx2">
                    <a:lumMod val="50000"/>
                  </a:schemeClr>
                </a:solidFill>
              </a:rPr>
              <a:t>lens</a:t>
            </a:r>
            <a:r>
              <a:rPr lang="cs-CZ" altLang="cs-CZ" sz="2800" dirty="0">
                <a:solidFill>
                  <a:schemeClr val="tx2">
                    <a:lumMod val="50000"/>
                  </a:schemeClr>
                </a:solidFill>
              </a:rPr>
              <a:t> </a:t>
            </a:r>
            <a:r>
              <a:rPr lang="cs-CZ" altLang="cs-CZ" sz="2800" dirty="0" err="1">
                <a:solidFill>
                  <a:schemeClr val="tx2">
                    <a:lumMod val="50000"/>
                  </a:schemeClr>
                </a:solidFill>
              </a:rPr>
              <a:t>cristalina</a:t>
            </a:r>
            <a:r>
              <a:rPr lang="cs-CZ" altLang="cs-CZ" sz="2800" dirty="0">
                <a:solidFill>
                  <a:schemeClr val="tx2">
                    <a:lumMod val="50000"/>
                  </a:schemeClr>
                </a:solidFill>
              </a:rPr>
              <a:t>)– </a:t>
            </a:r>
            <a:r>
              <a:rPr lang="cs-CZ" altLang="cs-CZ" sz="2800" dirty="0"/>
              <a:t>zavěšena na vazivových vláknech řasnatého tělíska - </a:t>
            </a:r>
            <a:r>
              <a:rPr lang="cs-CZ" altLang="cs-CZ" sz="2800" b="1" dirty="0">
                <a:solidFill>
                  <a:srgbClr val="002060"/>
                </a:solidFill>
              </a:rPr>
              <a:t>akomodace</a:t>
            </a:r>
            <a:r>
              <a:rPr lang="cs-CZ" altLang="cs-CZ" sz="2800" dirty="0"/>
              <a:t>, rosolovitá, průhledná hmota </a:t>
            </a:r>
          </a:p>
          <a:p>
            <a:pPr marL="72000" indent="0" eaLnBrk="1" hangingPunct="1">
              <a:lnSpc>
                <a:spcPct val="90000"/>
              </a:lnSpc>
              <a:buNone/>
            </a:pPr>
            <a:endParaRPr lang="cs-CZ" altLang="cs-CZ" sz="2800" dirty="0"/>
          </a:p>
          <a:p>
            <a:pPr eaLnBrk="1" hangingPunct="1">
              <a:lnSpc>
                <a:spcPct val="90000"/>
              </a:lnSpc>
              <a:buFont typeface="Wingdings" panose="05000000000000000000" pitchFamily="2" charset="2"/>
              <a:buChar char="Ø"/>
            </a:pPr>
            <a:r>
              <a:rPr lang="cs-CZ" altLang="cs-CZ" sz="2800" b="1" dirty="0">
                <a:solidFill>
                  <a:schemeClr val="tx2">
                    <a:lumMod val="50000"/>
                  </a:schemeClr>
                </a:solidFill>
              </a:rPr>
              <a:t>Komorová voda</a:t>
            </a:r>
            <a:r>
              <a:rPr lang="cs-CZ" altLang="cs-CZ" sz="2800" dirty="0">
                <a:solidFill>
                  <a:schemeClr val="tx2">
                    <a:lumMod val="50000"/>
                  </a:schemeClr>
                </a:solidFill>
              </a:rPr>
              <a:t> </a:t>
            </a:r>
            <a:r>
              <a:rPr lang="cs-CZ" altLang="cs-CZ" sz="2800" dirty="0"/>
              <a:t>- mezi rohovkou a duhovkou (=přední komora oční) a mezi duhovkou a čočkou (=zadní komora oční)</a:t>
            </a:r>
          </a:p>
          <a:p>
            <a:pPr marL="72000" indent="0">
              <a:buNone/>
            </a:pPr>
            <a:endParaRPr lang="cs-CZ" dirty="0"/>
          </a:p>
        </p:txBody>
      </p:sp>
    </p:spTree>
    <p:extLst>
      <p:ext uri="{BB962C8B-B14F-4D97-AF65-F5344CB8AC3E}">
        <p14:creationId xmlns:p14="http://schemas.microsoft.com/office/powerpoint/2010/main" val="283481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1AE22BC-3EAE-3A96-B7C5-22010EA80EA4}"/>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5878CE2D-AC0E-7292-32F0-DF2E3EC7B5EF}"/>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5" name="Zástupný obsah 4">
            <a:extLst>
              <a:ext uri="{FF2B5EF4-FFF2-40B4-BE49-F238E27FC236}">
                <a16:creationId xmlns:a16="http://schemas.microsoft.com/office/drawing/2014/main" id="{4B0288CA-23A8-AC63-5DD3-D5AA60C7A9C0}"/>
              </a:ext>
            </a:extLst>
          </p:cNvPr>
          <p:cNvSpPr>
            <a:spLocks noGrp="1"/>
          </p:cNvSpPr>
          <p:nvPr>
            <p:ph idx="4294967295"/>
          </p:nvPr>
        </p:nvSpPr>
        <p:spPr>
          <a:xfrm>
            <a:off x="108857" y="0"/>
            <a:ext cx="12083143" cy="5832475"/>
          </a:xfrm>
        </p:spPr>
        <p:txBody>
          <a:bodyPr/>
          <a:lstStyle/>
          <a:p>
            <a:pPr eaLnBrk="1" hangingPunct="1">
              <a:buFont typeface="Wingdings" panose="05000000000000000000" pitchFamily="2" charset="2"/>
              <a:buChar char="Ø"/>
            </a:pPr>
            <a:r>
              <a:rPr lang="cs-CZ" altLang="cs-CZ" b="1" dirty="0">
                <a:solidFill>
                  <a:schemeClr val="tx2">
                    <a:lumMod val="50000"/>
                  </a:schemeClr>
                </a:solidFill>
              </a:rPr>
              <a:t>Sklivec</a:t>
            </a:r>
            <a:r>
              <a:rPr lang="cs-CZ" altLang="cs-CZ" dirty="0">
                <a:solidFill>
                  <a:schemeClr val="tx2">
                    <a:lumMod val="50000"/>
                  </a:schemeClr>
                </a:solidFill>
              </a:rPr>
              <a:t> (</a:t>
            </a:r>
            <a:r>
              <a:rPr lang="cs-CZ" b="0" i="0" dirty="0">
                <a:solidFill>
                  <a:schemeClr val="tx2">
                    <a:lumMod val="50000"/>
                  </a:schemeClr>
                </a:solidFill>
                <a:effectLst/>
                <a:highlight>
                  <a:srgbClr val="FFFFFF"/>
                </a:highlight>
                <a:latin typeface="arial" panose="020B0604020202020204" pitchFamily="34" charset="0"/>
              </a:rPr>
              <a:t>corpus </a:t>
            </a:r>
            <a:r>
              <a:rPr lang="cs-CZ" b="0" i="0" dirty="0" err="1">
                <a:solidFill>
                  <a:schemeClr val="tx2">
                    <a:lumMod val="50000"/>
                  </a:schemeClr>
                </a:solidFill>
                <a:effectLst/>
                <a:highlight>
                  <a:srgbClr val="FFFFFF"/>
                </a:highlight>
                <a:latin typeface="arial" panose="020B0604020202020204" pitchFamily="34" charset="0"/>
              </a:rPr>
              <a:t>vitreum</a:t>
            </a:r>
            <a:r>
              <a:rPr lang="cs-CZ" b="0" i="0" dirty="0">
                <a:solidFill>
                  <a:srgbClr val="4D5156"/>
                </a:solidFill>
                <a:effectLst/>
                <a:highlight>
                  <a:srgbClr val="FFFFFF"/>
                </a:highlight>
                <a:latin typeface="arial" panose="020B0604020202020204" pitchFamily="34" charset="0"/>
              </a:rPr>
              <a:t>)</a:t>
            </a:r>
            <a:r>
              <a:rPr lang="cs-CZ" altLang="cs-CZ" dirty="0">
                <a:solidFill>
                  <a:schemeClr val="tx2">
                    <a:lumMod val="50000"/>
                  </a:schemeClr>
                </a:solidFill>
              </a:rPr>
              <a:t>– </a:t>
            </a:r>
            <a:r>
              <a:rPr lang="cs-CZ" altLang="cs-CZ" dirty="0"/>
              <a:t>rosolovitá hmota, vyplňuje celý prostor za čočkou</a:t>
            </a:r>
          </a:p>
          <a:p>
            <a:pPr marL="0" indent="0" eaLnBrk="1" hangingPunct="1">
              <a:buNone/>
            </a:pPr>
            <a:endParaRPr lang="cs-CZ" altLang="cs-CZ" dirty="0"/>
          </a:p>
          <a:p>
            <a:pPr>
              <a:buFont typeface="Wingdings" panose="05000000000000000000" pitchFamily="2" charset="2"/>
              <a:buChar char="Ø"/>
            </a:pPr>
            <a:r>
              <a:rPr lang="cs-CZ" altLang="cs-CZ" b="1" dirty="0">
                <a:solidFill>
                  <a:schemeClr val="tx2">
                    <a:lumMod val="50000"/>
                  </a:schemeClr>
                </a:solidFill>
              </a:rPr>
              <a:t>Sítnice (retina)</a:t>
            </a:r>
            <a:r>
              <a:rPr lang="cs-CZ" altLang="cs-CZ" dirty="0">
                <a:solidFill>
                  <a:schemeClr val="tx2">
                    <a:lumMod val="50000"/>
                  </a:schemeClr>
                </a:solidFill>
              </a:rPr>
              <a:t> </a:t>
            </a:r>
            <a:r>
              <a:rPr lang="cs-CZ" altLang="cs-CZ" dirty="0"/>
              <a:t>– 2/3 tvoří vlastní světločivný systém, má 6 vrstev, receptorové buňky – </a:t>
            </a:r>
            <a:r>
              <a:rPr lang="cs-CZ" altLang="cs-CZ" b="1" dirty="0"/>
              <a:t>tyčinky</a:t>
            </a:r>
            <a:r>
              <a:rPr lang="cs-CZ" altLang="cs-CZ" dirty="0"/>
              <a:t> (vidění v noci, 120 mil.), </a:t>
            </a:r>
            <a:r>
              <a:rPr lang="cs-CZ" altLang="cs-CZ" b="1" dirty="0"/>
              <a:t>čípky</a:t>
            </a:r>
            <a:r>
              <a:rPr lang="cs-CZ" altLang="cs-CZ" dirty="0"/>
              <a:t> (vnímání barev – červená, zelená, modrá, 6 mil.)</a:t>
            </a:r>
          </a:p>
          <a:p>
            <a:pPr marL="72000" indent="0">
              <a:buNone/>
            </a:pPr>
            <a:endParaRPr lang="cs-CZ" dirty="0"/>
          </a:p>
        </p:txBody>
      </p:sp>
    </p:spTree>
    <p:extLst>
      <p:ext uri="{BB962C8B-B14F-4D97-AF65-F5344CB8AC3E}">
        <p14:creationId xmlns:p14="http://schemas.microsoft.com/office/powerpoint/2010/main" val="2415709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D9187A3-6476-616C-0690-8EE6CF517324}"/>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8F722120-0839-8636-BB16-3D55BA8E1228}"/>
              </a:ext>
            </a:extLst>
          </p:cNvPr>
          <p:cNvSpPr>
            <a:spLocks noGrp="1"/>
          </p:cNvSpPr>
          <p:nvPr>
            <p:ph type="sldNum" sz="quarter" idx="11"/>
          </p:nvPr>
        </p:nvSpPr>
        <p:spPr/>
        <p:txBody>
          <a:bodyPr/>
          <a:lstStyle/>
          <a:p>
            <a:fld id="{D6D6C118-631F-4A80-9886-907009361577}" type="slidenum">
              <a:rPr lang="cs-CZ" altLang="cs-CZ" smtClean="0"/>
              <a:pPr/>
              <a:t>6</a:t>
            </a:fld>
            <a:endParaRPr lang="cs-CZ" altLang="cs-CZ" dirty="0"/>
          </a:p>
        </p:txBody>
      </p:sp>
      <p:sp>
        <p:nvSpPr>
          <p:cNvPr id="4" name="Nadpis 3">
            <a:extLst>
              <a:ext uri="{FF2B5EF4-FFF2-40B4-BE49-F238E27FC236}">
                <a16:creationId xmlns:a16="http://schemas.microsoft.com/office/drawing/2014/main" id="{D040CCE5-2D54-56D0-ADB2-879BA651E040}"/>
              </a:ext>
            </a:extLst>
          </p:cNvPr>
          <p:cNvSpPr>
            <a:spLocks noGrp="1"/>
          </p:cNvSpPr>
          <p:nvPr>
            <p:ph type="title"/>
          </p:nvPr>
        </p:nvSpPr>
        <p:spPr/>
        <p:txBody>
          <a:bodyPr/>
          <a:lstStyle/>
          <a:p>
            <a:endParaRPr lang="cs-CZ"/>
          </a:p>
        </p:txBody>
      </p:sp>
      <p:sp>
        <p:nvSpPr>
          <p:cNvPr id="5" name="Zástupný obsah 4">
            <a:extLst>
              <a:ext uri="{FF2B5EF4-FFF2-40B4-BE49-F238E27FC236}">
                <a16:creationId xmlns:a16="http://schemas.microsoft.com/office/drawing/2014/main" id="{12B7782C-E68C-E633-810B-C561B6737D57}"/>
              </a:ext>
            </a:extLst>
          </p:cNvPr>
          <p:cNvSpPr>
            <a:spLocks noGrp="1"/>
          </p:cNvSpPr>
          <p:nvPr>
            <p:ph idx="1"/>
          </p:nvPr>
        </p:nvSpPr>
        <p:spPr/>
        <p:txBody>
          <a:bodyPr/>
          <a:lstStyle/>
          <a:p>
            <a:pPr marL="72000" indent="0">
              <a:buNone/>
            </a:pPr>
            <a:r>
              <a:rPr lang="cs-CZ" dirty="0"/>
              <a:t>V sítnici oka jsou uloženy světločivné buňky, tyčinky a čípky. Tyčinky umožňují vnímat světlo, tmu a odstíny šedi, čípky umožní rozlišovat barvy. Buňky nejsou na sítnici rozmístěny rovnoměrně. Místo, kde je soustředěno nejvíce čípků, se nazývá žlutá skvrna a je místem nejostřejšího vidění. Místo, v němž zrakový nerv opouští sítnici, se nazývá slepá skvrna. Slepá skvrna neobsahuje tyčinky ani čípky. </a:t>
            </a:r>
          </a:p>
        </p:txBody>
      </p:sp>
    </p:spTree>
    <p:extLst>
      <p:ext uri="{BB962C8B-B14F-4D97-AF65-F5344CB8AC3E}">
        <p14:creationId xmlns:p14="http://schemas.microsoft.com/office/powerpoint/2010/main" val="550719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D802127-C76F-39D3-913A-6A78661E8EC8}"/>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8EB20CFE-0A43-9D0C-682D-AFA82FB232DB}"/>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258D7614-5FA0-1DA6-84C2-3AC7937867AE}"/>
              </a:ext>
            </a:extLst>
          </p:cNvPr>
          <p:cNvSpPr>
            <a:spLocks noGrp="1"/>
          </p:cNvSpPr>
          <p:nvPr>
            <p:ph type="title"/>
          </p:nvPr>
        </p:nvSpPr>
        <p:spPr/>
        <p:txBody>
          <a:bodyPr/>
          <a:lstStyle/>
          <a:p>
            <a:endParaRPr lang="cs-CZ"/>
          </a:p>
        </p:txBody>
      </p:sp>
      <p:pic>
        <p:nvPicPr>
          <p:cNvPr id="2050" name="Picture 2" descr="Ucho – Wikipedie">
            <a:extLst>
              <a:ext uri="{FF2B5EF4-FFF2-40B4-BE49-F238E27FC236}">
                <a16:creationId xmlns:a16="http://schemas.microsoft.com/office/drawing/2014/main" id="{EC93DF34-3A5D-BF74-1532-AB1638E759E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85412" y="1823987"/>
            <a:ext cx="3286768" cy="26998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0909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3C051EF-C276-11B1-82B1-BDA798746DFE}"/>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EEA069FD-1F36-D5D6-DEBB-FD0BAA307CC3}"/>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DFF2AAA2-164D-66F8-4D6E-10CE2069D9B7}"/>
              </a:ext>
            </a:extLst>
          </p:cNvPr>
          <p:cNvSpPr>
            <a:spLocks noGrp="1"/>
          </p:cNvSpPr>
          <p:nvPr>
            <p:ph type="title"/>
          </p:nvPr>
        </p:nvSpPr>
        <p:spPr/>
        <p:txBody>
          <a:bodyPr/>
          <a:lstStyle/>
          <a:p>
            <a:r>
              <a:rPr lang="cs-CZ" dirty="0"/>
              <a:t>Zraková dráha</a:t>
            </a:r>
          </a:p>
        </p:txBody>
      </p:sp>
      <p:sp>
        <p:nvSpPr>
          <p:cNvPr id="5" name="Zástupný obsah 4">
            <a:extLst>
              <a:ext uri="{FF2B5EF4-FFF2-40B4-BE49-F238E27FC236}">
                <a16:creationId xmlns:a16="http://schemas.microsoft.com/office/drawing/2014/main" id="{800B1668-2610-235C-9145-9A2268654C3E}"/>
              </a:ext>
            </a:extLst>
          </p:cNvPr>
          <p:cNvSpPr>
            <a:spLocks noGrp="1"/>
          </p:cNvSpPr>
          <p:nvPr>
            <p:ph idx="1"/>
          </p:nvPr>
        </p:nvSpPr>
        <p:spPr/>
        <p:txBody>
          <a:bodyPr/>
          <a:lstStyle/>
          <a:p>
            <a:pPr>
              <a:buFont typeface="Wingdings" panose="05000000000000000000" pitchFamily="2" charset="2"/>
              <a:buChar char="Ø"/>
            </a:pPr>
            <a:r>
              <a:rPr lang="cs-CZ" sz="2800" dirty="0"/>
              <a:t>Do pravé hemisféry přichází projekce z levých částí zorných polí</a:t>
            </a:r>
          </a:p>
          <a:p>
            <a:pPr>
              <a:buFont typeface="Wingdings" panose="05000000000000000000" pitchFamily="2" charset="2"/>
              <a:buChar char="Ø"/>
            </a:pPr>
            <a:r>
              <a:rPr lang="cs-CZ" sz="2800" dirty="0"/>
              <a:t>Do levé hemisféry – z pravých</a:t>
            </a:r>
          </a:p>
          <a:p>
            <a:pPr>
              <a:buFont typeface="Wingdings" panose="05000000000000000000" pitchFamily="2" charset="2"/>
              <a:buChar char="Ø"/>
            </a:pPr>
            <a:r>
              <a:rPr lang="cs-CZ" sz="2800" dirty="0"/>
              <a:t>Křížení zrakových vláken po vstupu do mozkovny – </a:t>
            </a:r>
            <a:r>
              <a:rPr lang="cs-CZ" sz="2800" b="1" dirty="0"/>
              <a:t>chiasma </a:t>
            </a:r>
            <a:r>
              <a:rPr lang="cs-CZ" sz="2800" b="1" dirty="0" err="1"/>
              <a:t>opticum</a:t>
            </a:r>
            <a:endParaRPr lang="cs-CZ" sz="2800" b="1" dirty="0"/>
          </a:p>
          <a:p>
            <a:pPr>
              <a:buFont typeface="Wingdings" panose="05000000000000000000" pitchFamily="2" charset="2"/>
              <a:buChar char="Ø"/>
            </a:pPr>
            <a:r>
              <a:rPr lang="cs-CZ" sz="2800" u="sng" dirty="0"/>
              <a:t>Střední mozek </a:t>
            </a:r>
            <a:r>
              <a:rPr lang="cs-CZ" sz="2800" dirty="0"/>
              <a:t>– centra řízení průsvitu zornice a akomodace</a:t>
            </a:r>
          </a:p>
          <a:p>
            <a:pPr>
              <a:buFont typeface="Wingdings" panose="05000000000000000000" pitchFamily="2" charset="2"/>
              <a:buChar char="Ø"/>
            </a:pPr>
            <a:r>
              <a:rPr lang="cs-CZ" sz="2800" u="sng" dirty="0"/>
              <a:t>Centra v mozkovém kmeni </a:t>
            </a:r>
            <a:r>
              <a:rPr lang="cs-CZ" sz="2800" dirty="0"/>
              <a:t>– řízení pohybů očí</a:t>
            </a:r>
          </a:p>
          <a:p>
            <a:endParaRPr lang="cs-CZ" sz="2800" dirty="0"/>
          </a:p>
          <a:p>
            <a:pPr>
              <a:buFont typeface="Wingdings" panose="05000000000000000000" pitchFamily="2" charset="2"/>
              <a:buChar char="Ø"/>
            </a:pPr>
            <a:r>
              <a:rPr lang="cs-CZ" sz="2800" b="1" dirty="0">
                <a:solidFill>
                  <a:srgbClr val="002060"/>
                </a:solidFill>
              </a:rPr>
              <a:t>Zrakové centrum </a:t>
            </a:r>
            <a:r>
              <a:rPr lang="cs-CZ" sz="2800" dirty="0"/>
              <a:t>– týlní lalok neokortexu</a:t>
            </a:r>
          </a:p>
          <a:p>
            <a:pPr marL="72000" indent="0">
              <a:buNone/>
            </a:pPr>
            <a:endParaRPr lang="cs-CZ" dirty="0"/>
          </a:p>
        </p:txBody>
      </p:sp>
    </p:spTree>
    <p:extLst>
      <p:ext uri="{BB962C8B-B14F-4D97-AF65-F5344CB8AC3E}">
        <p14:creationId xmlns:p14="http://schemas.microsoft.com/office/powerpoint/2010/main" val="288288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BAC43BE-5BE5-7B05-EC16-44A775E39BDF}"/>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14132D01-0B9E-8692-22D8-4E23420E55BA}"/>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FE3EAEAB-C155-72A3-53A3-BB210F740520}"/>
              </a:ext>
            </a:extLst>
          </p:cNvPr>
          <p:cNvSpPr>
            <a:spLocks noGrp="1"/>
          </p:cNvSpPr>
          <p:nvPr>
            <p:ph type="title"/>
          </p:nvPr>
        </p:nvSpPr>
        <p:spPr/>
        <p:txBody>
          <a:bodyPr/>
          <a:lstStyle/>
          <a:p>
            <a:endParaRPr lang="cs-CZ"/>
          </a:p>
        </p:txBody>
      </p:sp>
      <p:sp>
        <p:nvSpPr>
          <p:cNvPr id="5" name="Zástupný obsah 4">
            <a:extLst>
              <a:ext uri="{FF2B5EF4-FFF2-40B4-BE49-F238E27FC236}">
                <a16:creationId xmlns:a16="http://schemas.microsoft.com/office/drawing/2014/main" id="{2C2DFF4E-7732-10D5-3B8A-2D5C301C07EA}"/>
              </a:ext>
            </a:extLst>
          </p:cNvPr>
          <p:cNvSpPr>
            <a:spLocks noGrp="1"/>
          </p:cNvSpPr>
          <p:nvPr>
            <p:ph idx="1"/>
          </p:nvPr>
        </p:nvSpPr>
        <p:spPr/>
        <p:txBody>
          <a:bodyPr/>
          <a:lstStyle/>
          <a:p>
            <a:pPr>
              <a:buFont typeface="Wingdings" panose="05000000000000000000" pitchFamily="2" charset="2"/>
              <a:buChar char="Ø"/>
            </a:pPr>
            <a:r>
              <a:rPr lang="cs-CZ" sz="2800" dirty="0"/>
              <a:t>Dítě vidí hned po narození – světlo/tma, pohyby očí nekoordinované</a:t>
            </a:r>
          </a:p>
          <a:p>
            <a:pPr>
              <a:buFont typeface="Wingdings" panose="05000000000000000000" pitchFamily="2" charset="2"/>
              <a:buChar char="Ø"/>
            </a:pPr>
            <a:r>
              <a:rPr lang="cs-CZ" sz="2800" dirty="0"/>
              <a:t>Vidí na krátkou vzdálenost</a:t>
            </a:r>
          </a:p>
          <a:p>
            <a:pPr>
              <a:buFont typeface="Wingdings" panose="05000000000000000000" pitchFamily="2" charset="2"/>
              <a:buChar char="Ø"/>
            </a:pPr>
            <a:r>
              <a:rPr lang="cs-CZ" sz="2800" dirty="0"/>
              <a:t>Konec 1. měsíce – fixuje výrazný předmět</a:t>
            </a:r>
          </a:p>
          <a:p>
            <a:pPr>
              <a:buFont typeface="Wingdings" panose="05000000000000000000" pitchFamily="2" charset="2"/>
              <a:buChar char="Ø"/>
            </a:pPr>
            <a:r>
              <a:rPr lang="cs-CZ" sz="2800" dirty="0"/>
              <a:t>Konec 3. měsíce – fixuje předměty</a:t>
            </a:r>
          </a:p>
          <a:p>
            <a:pPr>
              <a:buFont typeface="Wingdings" panose="05000000000000000000" pitchFamily="2" charset="2"/>
              <a:buChar char="Ø"/>
            </a:pPr>
            <a:r>
              <a:rPr lang="cs-CZ" sz="2800" dirty="0"/>
              <a:t>Mezi 4. a 6. měsícem – rozeznává barvy</a:t>
            </a:r>
          </a:p>
          <a:p>
            <a:pPr marL="72000" indent="0">
              <a:buNone/>
            </a:pPr>
            <a:endParaRPr lang="cs-CZ" dirty="0"/>
          </a:p>
        </p:txBody>
      </p:sp>
    </p:spTree>
    <p:extLst>
      <p:ext uri="{BB962C8B-B14F-4D97-AF65-F5344CB8AC3E}">
        <p14:creationId xmlns:p14="http://schemas.microsoft.com/office/powerpoint/2010/main" val="700205436"/>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sport-prezentace-16-9-cz-v11.potx" id="{68C0F6E9-3E3D-43EF-AA8F-59803821B974}" vid="{5DFD00D7-A41E-477F-8575-56E3B6857AA0}"/>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muni-sport-prezentace-16-9-cz-v11</Template>
  <TotalTime>2585</TotalTime>
  <Words>943</Words>
  <Application>Microsoft Office PowerPoint</Application>
  <PresentationFormat>Širokoúhlá obrazovka</PresentationFormat>
  <Paragraphs>107</Paragraphs>
  <Slides>18</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18</vt:i4>
      </vt:variant>
    </vt:vector>
  </HeadingPairs>
  <TitlesOfParts>
    <vt:vector size="23" baseType="lpstr">
      <vt:lpstr>Arial</vt:lpstr>
      <vt:lpstr>Arial</vt:lpstr>
      <vt:lpstr>Tahoma</vt:lpstr>
      <vt:lpstr>Wingdings</vt:lpstr>
      <vt:lpstr>Prezentace_MU_CZ</vt:lpstr>
      <vt:lpstr>SMYSLOVÁ SOUSTAVA - OKO</vt:lpstr>
      <vt:lpstr>Prezentace aplikace PowerPoint</vt:lpstr>
      <vt:lpstr>Stavba oka</vt:lpstr>
      <vt:lpstr>Prezentace aplikace PowerPoint</vt:lpstr>
      <vt:lpstr>Prezentace aplikace PowerPoint</vt:lpstr>
      <vt:lpstr>Prezentace aplikace PowerPoint</vt:lpstr>
      <vt:lpstr>Prezentace aplikace PowerPoint</vt:lpstr>
      <vt:lpstr>Zraková dráha</vt:lpstr>
      <vt:lpstr>Prezentace aplikace PowerPoint</vt:lpstr>
      <vt:lpstr>UCHO</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Sabina Bartošová</dc:creator>
  <cp:lastModifiedBy>Sabina Bartošová</cp:lastModifiedBy>
  <cp:revision>5</cp:revision>
  <cp:lastPrinted>1601-01-01T00:00:00Z</cp:lastPrinted>
  <dcterms:created xsi:type="dcterms:W3CDTF">2024-02-01T13:01:39Z</dcterms:created>
  <dcterms:modified xsi:type="dcterms:W3CDTF">2024-05-06T20:14:41Z</dcterms:modified>
</cp:coreProperties>
</file>