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9"/>
  </p:notesMasterIdLst>
  <p:handoutMasterIdLst>
    <p:handoutMasterId r:id="rId60"/>
  </p:handoutMasterIdLst>
  <p:sldIdLst>
    <p:sldId id="257" r:id="rId2"/>
    <p:sldId id="258" r:id="rId3"/>
    <p:sldId id="259" r:id="rId4"/>
    <p:sldId id="263" r:id="rId5"/>
    <p:sldId id="265" r:id="rId6"/>
    <p:sldId id="260" r:id="rId7"/>
    <p:sldId id="268" r:id="rId8"/>
    <p:sldId id="270" r:id="rId9"/>
    <p:sldId id="271" r:id="rId10"/>
    <p:sldId id="267" r:id="rId11"/>
    <p:sldId id="273" r:id="rId12"/>
    <p:sldId id="269" r:id="rId13"/>
    <p:sldId id="272" r:id="rId14"/>
    <p:sldId id="274" r:id="rId15"/>
    <p:sldId id="278" r:id="rId16"/>
    <p:sldId id="313" r:id="rId17"/>
    <p:sldId id="285" r:id="rId18"/>
    <p:sldId id="287" r:id="rId19"/>
    <p:sldId id="286" r:id="rId20"/>
    <p:sldId id="279" r:id="rId21"/>
    <p:sldId id="280" r:id="rId22"/>
    <p:sldId id="281" r:id="rId23"/>
    <p:sldId id="282" r:id="rId24"/>
    <p:sldId id="283" r:id="rId25"/>
    <p:sldId id="284" r:id="rId26"/>
    <p:sldId id="288" r:id="rId27"/>
    <p:sldId id="289" r:id="rId28"/>
    <p:sldId id="290" r:id="rId29"/>
    <p:sldId id="317" r:id="rId30"/>
    <p:sldId id="314" r:id="rId31"/>
    <p:sldId id="275" r:id="rId32"/>
    <p:sldId id="276" r:id="rId33"/>
    <p:sldId id="277" r:id="rId34"/>
    <p:sldId id="307" r:id="rId35"/>
    <p:sldId id="309" r:id="rId36"/>
    <p:sldId id="310" r:id="rId37"/>
    <p:sldId id="318" r:id="rId38"/>
    <p:sldId id="311" r:id="rId39"/>
    <p:sldId id="291" r:id="rId40"/>
    <p:sldId id="292" r:id="rId41"/>
    <p:sldId id="293" r:id="rId42"/>
    <p:sldId id="294" r:id="rId43"/>
    <p:sldId id="295" r:id="rId44"/>
    <p:sldId id="302" r:id="rId45"/>
    <p:sldId id="303" r:id="rId46"/>
    <p:sldId id="319" r:id="rId47"/>
    <p:sldId id="305" r:id="rId48"/>
    <p:sldId id="306" r:id="rId49"/>
    <p:sldId id="304" r:id="rId50"/>
    <p:sldId id="308" r:id="rId51"/>
    <p:sldId id="316" r:id="rId52"/>
    <p:sldId id="315" r:id="rId53"/>
    <p:sldId id="312" r:id="rId54"/>
    <p:sldId id="321" r:id="rId55"/>
    <p:sldId id="322" r:id="rId56"/>
    <p:sldId id="323" r:id="rId57"/>
    <p:sldId id="320" r:id="rId5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09" autoAdjust="0"/>
    <p:restoredTop sz="95768" autoAdjust="0"/>
  </p:normalViewPr>
  <p:slideViewPr>
    <p:cSldViewPr snapToGrid="0">
      <p:cViewPr>
        <p:scale>
          <a:sx n="103" d="100"/>
          <a:sy n="103" d="100"/>
        </p:scale>
        <p:origin x="264" y="3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AC617C30-30B9-5F40-B9CE-8190F0E78E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7F978BB5-2C40-1847-9BDD-10F4A7A7EB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8">
            <a:extLst>
              <a:ext uri="{FF2B5EF4-FFF2-40B4-BE49-F238E27FC236}">
                <a16:creationId xmlns:a16="http://schemas.microsoft.com/office/drawing/2014/main" id="{89E476E0-A591-2D41-97B8-B350A84A3C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5">
            <a:extLst>
              <a:ext uri="{FF2B5EF4-FFF2-40B4-BE49-F238E27FC236}">
                <a16:creationId xmlns:a16="http://schemas.microsoft.com/office/drawing/2014/main" id="{A2CCDBBA-9351-4241-8683-C6B09BB842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4000"/>
            <a:ext cx="2019358" cy="10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5">
            <a:extLst>
              <a:ext uri="{FF2B5EF4-FFF2-40B4-BE49-F238E27FC236}">
                <a16:creationId xmlns:a16="http://schemas.microsoft.com/office/drawing/2014/main" id="{10B27CBC-C779-8D49-81A2-7E60B02AB0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5">
            <a:extLst>
              <a:ext uri="{FF2B5EF4-FFF2-40B4-BE49-F238E27FC236}">
                <a16:creationId xmlns:a16="http://schemas.microsoft.com/office/drawing/2014/main" id="{5E93C79E-4EE6-7340-A532-170840922F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9" y="415848"/>
            <a:ext cx="2019358" cy="106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04D6D823-4C68-D841-A02B-330212BF14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247"/>
            <a:ext cx="1132477" cy="597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CA39A22B-25AC-154A-995D-A5A321924D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2678" y="2014200"/>
            <a:ext cx="5366645" cy="28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B6CE4B49-42C3-6246-B1EB-3DAF3FFB86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75D85D30-781C-3645-A803-7D040A1BE29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E07BEE75-6ACF-F048-9475-FA5BD156AE0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304B0A1-6A6D-2A4A-937E-72AE738379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0D0310EC-05B1-B942-BF73-CC87EC1CD1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788EED2-C169-0E4F-A0DE-FC58E3BECC2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C893EBC8-BC9E-264D-9299-3E5F5EC46B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2FE25A66-24C4-FE4C-AD09-76419B1C76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1132477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BE326E-112B-FC28-D62A-9D00E17D0A5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EB625AC-D9D8-0483-B146-845EC78612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</a:t>
            </a:fld>
            <a:endParaRPr lang="cs-CZ" altLang="cs-CZ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C83972E2-EE69-FEF2-BFE5-45E48FD28D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/>
              <a:t>Bartošová Sabina anatomie 2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FBC4879-A544-955B-4EA4-3F298F5D4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PERIFERNÍ NERVOVÝ SYSTÉM</a:t>
            </a:r>
          </a:p>
        </p:txBody>
      </p:sp>
      <p:pic>
        <p:nvPicPr>
          <p:cNvPr id="7" name="Zástupný obsah 6" descr="Obsah obrázku skica, diagram, kostra&#10;&#10;Popis byl vytvořen automaticky">
            <a:extLst>
              <a:ext uri="{FF2B5EF4-FFF2-40B4-BE49-F238E27FC236}">
                <a16:creationId xmlns:a16="http://schemas.microsoft.com/office/drawing/2014/main" id="{C3A4C656-61B4-04CF-3DC9-EC79AF7D04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356" y="2390775"/>
            <a:ext cx="1666875" cy="2743200"/>
          </a:xfrm>
        </p:spPr>
      </p:pic>
    </p:spTree>
    <p:extLst>
      <p:ext uri="{BB962C8B-B14F-4D97-AF65-F5344CB8AC3E}">
        <p14:creationId xmlns:p14="http://schemas.microsoft.com/office/powerpoint/2010/main" val="218849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B739271-075D-CF57-8CCD-AD4E4A04AF9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114F00-719C-45F3-AF71-0EBC097D70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8050B4-E824-851A-C5E6-F51DBFA250C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5181" y="303028"/>
            <a:ext cx="11936819" cy="5529447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 R.ANTERIOR (</a:t>
            </a:r>
            <a:r>
              <a:rPr lang="cs-CZ" dirty="0" err="1"/>
              <a:t>ventralis</a:t>
            </a:r>
            <a:r>
              <a:rPr lang="cs-CZ" dirty="0"/>
              <a:t>) tvoří pleteň (plexus </a:t>
            </a:r>
            <a:r>
              <a:rPr lang="cs-CZ" dirty="0" err="1"/>
              <a:t>cervicalis</a:t>
            </a:r>
            <a:r>
              <a:rPr lang="cs-CZ" dirty="0"/>
              <a:t>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nachází se na m. </a:t>
            </a:r>
            <a:r>
              <a:rPr lang="cs-CZ" dirty="0" err="1"/>
              <a:t>scalenus</a:t>
            </a:r>
            <a:r>
              <a:rPr lang="cs-CZ" dirty="0"/>
              <a:t> </a:t>
            </a:r>
            <a:r>
              <a:rPr lang="cs-CZ" dirty="0" err="1"/>
              <a:t>medius</a:t>
            </a:r>
            <a:r>
              <a:rPr lang="cs-CZ" dirty="0"/>
              <a:t> a na m. levator </a:t>
            </a:r>
            <a:r>
              <a:rPr lang="cs-CZ" dirty="0" err="1"/>
              <a:t>scapulae</a:t>
            </a:r>
            <a:r>
              <a:rPr lang="cs-CZ" dirty="0"/>
              <a:t> pod m. sternocleidomastoideus. Je kryta hlubokou krční fascií (lamina </a:t>
            </a:r>
            <a:r>
              <a:rPr lang="cs-CZ" dirty="0" err="1"/>
              <a:t>praevertebralis</a:t>
            </a:r>
            <a:r>
              <a:rPr lang="cs-CZ" dirty="0"/>
              <a:t>) z pleteně vychází nervy senzitivní i motorické pro svaly a kůži krku a pro bránici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plexus </a:t>
            </a:r>
            <a:r>
              <a:rPr lang="cs-CZ" dirty="0" err="1"/>
              <a:t>cervicalis</a:t>
            </a:r>
            <a:r>
              <a:rPr lang="cs-CZ" dirty="0"/>
              <a:t> (C1–4)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plexus </a:t>
            </a:r>
            <a:r>
              <a:rPr lang="cs-CZ" dirty="0" err="1"/>
              <a:t>brachialis</a:t>
            </a:r>
            <a:r>
              <a:rPr lang="cs-CZ" dirty="0"/>
              <a:t> (C4–T1)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nn</a:t>
            </a:r>
            <a:r>
              <a:rPr lang="cs-CZ" dirty="0"/>
              <a:t>. </a:t>
            </a:r>
            <a:r>
              <a:rPr lang="cs-CZ" dirty="0" err="1"/>
              <a:t>intercostales</a:t>
            </a:r>
            <a:r>
              <a:rPr lang="cs-CZ" dirty="0"/>
              <a:t> (T1–T12)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plexus </a:t>
            </a:r>
            <a:r>
              <a:rPr lang="cs-CZ" dirty="0" err="1"/>
              <a:t>lumbalis</a:t>
            </a:r>
            <a:r>
              <a:rPr lang="cs-CZ" dirty="0"/>
              <a:t> (T12–L4)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plexus </a:t>
            </a:r>
            <a:r>
              <a:rPr lang="cs-CZ" dirty="0" err="1"/>
              <a:t>sacralis</a:t>
            </a:r>
            <a:r>
              <a:rPr lang="cs-CZ" dirty="0"/>
              <a:t> (L4–S4)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plexus </a:t>
            </a:r>
            <a:r>
              <a:rPr lang="cs-CZ" dirty="0" err="1"/>
              <a:t>coccygeus</a:t>
            </a:r>
            <a:r>
              <a:rPr lang="cs-CZ" dirty="0"/>
              <a:t> (S5–Co)</a:t>
            </a:r>
          </a:p>
        </p:txBody>
      </p:sp>
    </p:spTree>
    <p:extLst>
      <p:ext uri="{BB962C8B-B14F-4D97-AF65-F5344CB8AC3E}">
        <p14:creationId xmlns:p14="http://schemas.microsoft.com/office/powerpoint/2010/main" val="28937085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1F9E2EA-0CD3-3723-F68E-2561D1131A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 wrap="square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cs-CZ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315303B-3050-D44E-865F-1BC0036A2A7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 wrap="none" anchor="ctr">
            <a:normAutofit/>
          </a:bodyPr>
          <a:lstStyle/>
          <a:p>
            <a:pPr>
              <a:spcAft>
                <a:spcPts val="600"/>
              </a:spcAft>
            </a:pPr>
            <a:fld id="{D6D6C118-631F-4A80-9886-907009361577}" type="slidenum">
              <a:rPr lang="cs-CZ" altLang="cs-CZ" smtClean="0"/>
              <a:pPr>
                <a:spcAft>
                  <a:spcPts val="600"/>
                </a:spcAft>
              </a:pPr>
              <a:t>11</a:t>
            </a:fld>
            <a:endParaRPr lang="cs-CZ" altLang="cs-CZ"/>
          </a:p>
        </p:txBody>
      </p:sp>
      <p:sp>
        <p:nvSpPr>
          <p:cNvPr id="20" name="Title 3">
            <a:extLst>
              <a:ext uri="{FF2B5EF4-FFF2-40B4-BE49-F238E27FC236}">
                <a16:creationId xmlns:a16="http://schemas.microsoft.com/office/drawing/2014/main" id="{F8AED396-DE1C-685B-C711-E599BF801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Obrázek 8" descr="Obsah obrázku text, kresba, skica, inkoust&#10;&#10;Popis byl vytvořen automaticky">
            <a:extLst>
              <a:ext uri="{FF2B5EF4-FFF2-40B4-BE49-F238E27FC236}">
                <a16:creationId xmlns:a16="http://schemas.microsoft.com/office/drawing/2014/main" id="{292D4483-CCBC-B1A4-1ABF-45C132137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168" y="720000"/>
            <a:ext cx="8452498" cy="5830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092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17031D71-A102-E3DA-4EA3-5AF0955F16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Plexus </a:t>
            </a:r>
            <a:r>
              <a:rPr lang="cs-CZ" dirty="0" err="1"/>
              <a:t>cervicalis</a:t>
            </a:r>
            <a:r>
              <a:rPr lang="cs-CZ" dirty="0"/>
              <a:t> C1-C4</a:t>
            </a:r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5CAA3D2-2791-00CC-031E-8B5418AE08D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46FB202-BF85-F2F3-02F6-8625F0B5A1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pic>
        <p:nvPicPr>
          <p:cNvPr id="9" name="Zástupný obsah 8" descr="Obsah obrázku diagram, Perokresba, kresba, kostra&#10;&#10;Popis byl vytvořen automaticky">
            <a:extLst>
              <a:ext uri="{FF2B5EF4-FFF2-40B4-BE49-F238E27FC236}">
                <a16:creationId xmlns:a16="http://schemas.microsoft.com/office/drawing/2014/main" id="{8FAAD9E7-7E2E-307A-7BF2-22BE40F155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237" y="1990291"/>
            <a:ext cx="2448790" cy="3438122"/>
          </a:xfrm>
        </p:spPr>
      </p:pic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49868A17-95D3-CF4B-CC4E-AC9ABF53C59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pPr marL="72000"/>
            <a:r>
              <a:rPr lang="cs-CZ" b="1" dirty="0">
                <a:solidFill>
                  <a:schemeClr val="tx1"/>
                </a:solidFill>
              </a:rPr>
              <a:t>N. </a:t>
            </a:r>
            <a:r>
              <a:rPr lang="cs-CZ" b="1" dirty="0" err="1">
                <a:solidFill>
                  <a:schemeClr val="tx1"/>
                </a:solidFill>
              </a:rPr>
              <a:t>occipitalis</a:t>
            </a:r>
            <a:r>
              <a:rPr lang="cs-CZ" b="1" dirty="0">
                <a:solidFill>
                  <a:schemeClr val="tx1"/>
                </a:solidFill>
              </a:rPr>
              <a:t> minor </a:t>
            </a:r>
          </a:p>
          <a:p>
            <a:pPr marL="72000"/>
            <a:r>
              <a:rPr lang="cs-CZ" b="1" dirty="0">
                <a:solidFill>
                  <a:schemeClr val="tx1"/>
                </a:solidFill>
              </a:rPr>
              <a:t>N. </a:t>
            </a:r>
            <a:r>
              <a:rPr lang="cs-CZ" b="1" dirty="0" err="1">
                <a:solidFill>
                  <a:schemeClr val="tx1"/>
                </a:solidFill>
              </a:rPr>
              <a:t>auricularis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magnus</a:t>
            </a:r>
            <a:endParaRPr lang="cs-CZ" b="1" dirty="0">
              <a:solidFill>
                <a:schemeClr val="tx1"/>
              </a:solidFill>
            </a:endParaRPr>
          </a:p>
          <a:p>
            <a:pPr marL="72000"/>
            <a:r>
              <a:rPr lang="cs-CZ" b="1" dirty="0">
                <a:solidFill>
                  <a:schemeClr val="tx1"/>
                </a:solidFill>
              </a:rPr>
              <a:t>N. </a:t>
            </a:r>
            <a:r>
              <a:rPr lang="cs-CZ" b="1" dirty="0" err="1">
                <a:solidFill>
                  <a:schemeClr val="tx1"/>
                </a:solidFill>
              </a:rPr>
              <a:t>transversus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colli</a:t>
            </a:r>
            <a:r>
              <a:rPr lang="cs-CZ" b="1" dirty="0">
                <a:solidFill>
                  <a:schemeClr val="tx1"/>
                </a:solidFill>
              </a:rPr>
              <a:t> – r. superior</a:t>
            </a:r>
          </a:p>
          <a:p>
            <a:pPr marL="72000"/>
            <a:r>
              <a:rPr lang="cs-CZ" b="1" dirty="0" err="1">
                <a:solidFill>
                  <a:schemeClr val="tx1"/>
                </a:solidFill>
              </a:rPr>
              <a:t>ansa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cervicalis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superficialis</a:t>
            </a:r>
            <a:r>
              <a:rPr lang="cs-CZ" b="1" dirty="0">
                <a:solidFill>
                  <a:schemeClr val="tx1"/>
                </a:solidFill>
              </a:rPr>
              <a:t> → do r. </a:t>
            </a:r>
            <a:r>
              <a:rPr lang="cs-CZ" b="1" dirty="0" err="1">
                <a:solidFill>
                  <a:schemeClr val="tx1"/>
                </a:solidFill>
              </a:rPr>
              <a:t>colli</a:t>
            </a:r>
            <a:r>
              <a:rPr lang="cs-CZ" b="1" dirty="0">
                <a:solidFill>
                  <a:schemeClr val="tx1"/>
                </a:solidFill>
              </a:rPr>
              <a:t> </a:t>
            </a:r>
            <a:r>
              <a:rPr lang="cs-CZ" b="1" dirty="0" err="1">
                <a:solidFill>
                  <a:schemeClr val="tx1"/>
                </a:solidFill>
              </a:rPr>
              <a:t>n.VII</a:t>
            </a:r>
            <a:r>
              <a:rPr lang="cs-CZ" b="1" dirty="0">
                <a:solidFill>
                  <a:schemeClr val="tx1"/>
                </a:solidFill>
              </a:rPr>
              <a:t> – r. </a:t>
            </a:r>
            <a:r>
              <a:rPr lang="cs-CZ" b="1" dirty="0" err="1">
                <a:solidFill>
                  <a:schemeClr val="tx1"/>
                </a:solidFill>
              </a:rPr>
              <a:t>inferior</a:t>
            </a:r>
            <a:r>
              <a:rPr lang="cs-CZ" b="1" dirty="0">
                <a:solidFill>
                  <a:schemeClr val="tx1"/>
                </a:solidFill>
              </a:rPr>
              <a:t> </a:t>
            </a:r>
          </a:p>
          <a:p>
            <a:pPr marL="72000"/>
            <a:r>
              <a:rPr lang="cs-CZ" b="1" dirty="0" err="1">
                <a:solidFill>
                  <a:schemeClr val="tx1"/>
                </a:solidFill>
              </a:rPr>
              <a:t>nn</a:t>
            </a:r>
            <a:r>
              <a:rPr lang="cs-CZ" b="1" dirty="0">
                <a:solidFill>
                  <a:schemeClr val="tx1"/>
                </a:solidFill>
              </a:rPr>
              <a:t>. </a:t>
            </a:r>
            <a:r>
              <a:rPr lang="cs-CZ" b="1" dirty="0" err="1">
                <a:solidFill>
                  <a:schemeClr val="tx1"/>
                </a:solidFill>
              </a:rPr>
              <a:t>supraclaviculares</a:t>
            </a:r>
            <a:r>
              <a:rPr lang="cs-CZ" b="1" dirty="0">
                <a:solidFill>
                  <a:schemeClr val="tx1"/>
                </a:solidFill>
              </a:rPr>
              <a:t> – </a:t>
            </a:r>
            <a:r>
              <a:rPr lang="cs-CZ" b="1" dirty="0" err="1">
                <a:solidFill>
                  <a:schemeClr val="tx1"/>
                </a:solidFill>
              </a:rPr>
              <a:t>mediales</a:t>
            </a:r>
            <a:r>
              <a:rPr lang="cs-CZ" b="1" dirty="0">
                <a:solidFill>
                  <a:schemeClr val="tx1"/>
                </a:solidFill>
              </a:rPr>
              <a:t>, intermedii, </a:t>
            </a:r>
            <a:r>
              <a:rPr lang="cs-CZ" b="1" dirty="0" err="1">
                <a:solidFill>
                  <a:schemeClr val="tx1"/>
                </a:solidFill>
              </a:rPr>
              <a:t>laterale</a:t>
            </a:r>
            <a:endParaRPr lang="cs-CZ" b="1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CEDC815-6606-3494-51A3-DFDE2C18C7D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SENZITIVNÍ INERVACE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5423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F40A01B8-A8DF-7AFE-240C-881F690E49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569A6350-FD14-D396-7016-42C4CD1D76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8450CA10-CFD0-1485-3E8D-763F3575E5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dermatomy</a:t>
            </a:r>
          </a:p>
        </p:txBody>
      </p:sp>
      <p:pic>
        <p:nvPicPr>
          <p:cNvPr id="11" name="Zástupný obsah 10" descr="Obsah obrázku text, kresba, skica, ilustrace&#10;&#10;Popis byl vytvořen automaticky">
            <a:extLst>
              <a:ext uri="{FF2B5EF4-FFF2-40B4-BE49-F238E27FC236}">
                <a16:creationId xmlns:a16="http://schemas.microsoft.com/office/drawing/2014/main" id="{7839C67C-018A-6BD5-1F48-449BB5E801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331" y="1695567"/>
            <a:ext cx="3374426" cy="3855290"/>
          </a:xfrm>
        </p:spPr>
      </p:pic>
    </p:spTree>
    <p:extLst>
      <p:ext uri="{BB962C8B-B14F-4D97-AF65-F5344CB8AC3E}">
        <p14:creationId xmlns:p14="http://schemas.microsoft.com/office/powerpoint/2010/main" val="2385683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D69CD8A-C8DF-6309-9B34-DF34EE8A4E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0A9427C-96EA-352C-598E-1ABE27D561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B6964E5-CEA2-DE7C-773B-C5519B636F2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6937" y="255578"/>
            <a:ext cx="11925063" cy="5576897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Motorické větve-</a:t>
            </a:r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m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scalenus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medius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, m. sternocleidomastoideus,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trapezius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a m. levator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scapulae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  <a:p>
            <a:pPr marL="72000" indent="0">
              <a:buNone/>
            </a:pPr>
            <a:r>
              <a:rPr lang="cs-CZ" b="1" dirty="0" err="1"/>
              <a:t>ansa</a:t>
            </a:r>
            <a:r>
              <a:rPr lang="cs-CZ" b="1" dirty="0"/>
              <a:t> </a:t>
            </a:r>
            <a:r>
              <a:rPr lang="cs-CZ" b="1" dirty="0" err="1"/>
              <a:t>cervicalis</a:t>
            </a:r>
            <a:r>
              <a:rPr lang="cs-CZ" b="1" dirty="0"/>
              <a:t> (prof.) (C1–3) – (</a:t>
            </a:r>
            <a:r>
              <a:rPr lang="cs-CZ" b="1" dirty="0" err="1"/>
              <a:t>ansa</a:t>
            </a:r>
            <a:r>
              <a:rPr lang="cs-CZ" b="1" dirty="0"/>
              <a:t> n. </a:t>
            </a:r>
            <a:r>
              <a:rPr lang="cs-CZ" b="1" dirty="0" err="1"/>
              <a:t>hypoglossi</a:t>
            </a:r>
            <a:r>
              <a:rPr lang="cs-CZ" b="1" dirty="0"/>
              <a:t>) </a:t>
            </a:r>
            <a:r>
              <a:rPr lang="cs-CZ" dirty="0"/>
              <a:t>motorická vlákna pro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infrahyoidní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svaly</a:t>
            </a:r>
            <a:r>
              <a:rPr lang="cs-CZ" dirty="0"/>
              <a:t>, samostatná větev r. </a:t>
            </a:r>
            <a:r>
              <a:rPr lang="cs-CZ" dirty="0" err="1"/>
              <a:t>thyrohyoideus</a:t>
            </a:r>
            <a:r>
              <a:rPr lang="cs-CZ" dirty="0"/>
              <a:t> pro stejnojmenný sval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m.thyrohyoideus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phrenicus</a:t>
            </a:r>
            <a:r>
              <a:rPr lang="cs-CZ" b="1" dirty="0"/>
              <a:t> (C3–5) – </a:t>
            </a:r>
            <a:r>
              <a:rPr lang="cs-CZ" dirty="0"/>
              <a:t>smíšený nerv- motoricky bránici, senzitivně peritoneum až po žlučník a slinivku, přední stěnu perikardu i přilehlou pleuru</a:t>
            </a:r>
          </a:p>
          <a:p>
            <a:pPr marL="72000" indent="0">
              <a:buNone/>
            </a:pPr>
            <a:r>
              <a:rPr lang="cs-CZ" dirty="0"/>
              <a:t>iritace → bolesti v mezižebří (př. pásový opar = herpes </a:t>
            </a:r>
            <a:r>
              <a:rPr lang="cs-CZ" dirty="0" err="1"/>
              <a:t>zoster</a:t>
            </a:r>
            <a:r>
              <a:rPr lang="cs-CZ" dirty="0"/>
              <a:t>) • iritace z dráždění pobřišnice → reflexní stah svalů břišní stěny (= </a:t>
            </a:r>
            <a:r>
              <a:rPr lang="cs-CZ" dirty="0" err="1"/>
              <a:t>défense</a:t>
            </a:r>
            <a:r>
              <a:rPr lang="cs-CZ" dirty="0"/>
              <a:t> </a:t>
            </a:r>
            <a:r>
              <a:rPr lang="cs-CZ" dirty="0" err="1"/>
              <a:t>musculaire</a:t>
            </a:r>
            <a:r>
              <a:rPr lang="cs-CZ" dirty="0"/>
              <a:t>) – př. zánět pobřišnice = peritonitis 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384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4B24E5C-980F-93B2-3DA3-ACFD87E1E4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E335082-3B7D-A033-27BC-6B2AA665F30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F01418-8106-766E-847C-E254F1333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Plexus </a:t>
            </a:r>
            <a:r>
              <a:rPr lang="cs-CZ" dirty="0" err="1"/>
              <a:t>brachialis</a:t>
            </a:r>
            <a:r>
              <a:rPr lang="cs-CZ" dirty="0"/>
              <a:t> (C4-Th1)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319FB70-5808-02A1-039C-6DD26698BF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ve </a:t>
            </a:r>
            <a:r>
              <a:rPr lang="cs-CZ" dirty="0" err="1"/>
              <a:t>fissura</a:t>
            </a:r>
            <a:r>
              <a:rPr lang="cs-CZ" dirty="0"/>
              <a:t> </a:t>
            </a:r>
            <a:r>
              <a:rPr lang="cs-CZ" dirty="0" err="1"/>
              <a:t>scalenorum</a:t>
            </a:r>
            <a:r>
              <a:rPr lang="cs-CZ" dirty="0"/>
              <a:t> – párový ohraničený prostor-zepředu </a:t>
            </a:r>
            <a:r>
              <a:rPr lang="cs-CZ" dirty="0" err="1"/>
              <a:t>m.scalenus</a:t>
            </a:r>
            <a:r>
              <a:rPr lang="cs-CZ" dirty="0"/>
              <a:t> </a:t>
            </a:r>
            <a:r>
              <a:rPr lang="cs-CZ" dirty="0" err="1"/>
              <a:t>anterior,zezadu</a:t>
            </a:r>
            <a:r>
              <a:rPr lang="cs-CZ" dirty="0"/>
              <a:t> </a:t>
            </a:r>
            <a:r>
              <a:rPr lang="cs-CZ" dirty="0" err="1"/>
              <a:t>m.scalenus</a:t>
            </a:r>
            <a:r>
              <a:rPr lang="cs-CZ" dirty="0"/>
              <a:t> </a:t>
            </a:r>
            <a:r>
              <a:rPr lang="cs-CZ" dirty="0" err="1"/>
              <a:t>medius</a:t>
            </a:r>
            <a:r>
              <a:rPr lang="cs-CZ" dirty="0"/>
              <a:t>, zespodu 1.žebro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senzoricky kůži na horní končetině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motoricky svaly horní končetiny a také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heterochtonní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svaly zad a hrudníku </a:t>
            </a:r>
          </a:p>
          <a:p>
            <a:pPr marL="72000" indent="0">
              <a:buNone/>
            </a:pPr>
            <a:r>
              <a:rPr lang="cs-CZ" dirty="0" err="1"/>
              <a:t>skalenový</a:t>
            </a:r>
            <a:r>
              <a:rPr lang="cs-CZ" dirty="0"/>
              <a:t> syndrom (</a:t>
            </a:r>
            <a:r>
              <a:rPr lang="cs-CZ" dirty="0" err="1"/>
              <a:t>fissura</a:t>
            </a:r>
            <a:r>
              <a:rPr lang="cs-CZ" dirty="0"/>
              <a:t> </a:t>
            </a:r>
            <a:r>
              <a:rPr lang="cs-CZ" dirty="0" err="1"/>
              <a:t>scalenorum</a:t>
            </a:r>
            <a:r>
              <a:rPr lang="cs-CZ" dirty="0"/>
              <a:t>) </a:t>
            </a:r>
          </a:p>
          <a:p>
            <a:pPr marL="72000" indent="0">
              <a:buNone/>
            </a:pPr>
            <a:r>
              <a:rPr lang="cs-CZ" dirty="0"/>
              <a:t>syndrom </a:t>
            </a:r>
            <a:r>
              <a:rPr lang="cs-CZ" dirty="0" err="1"/>
              <a:t>kostoklavikulární</a:t>
            </a:r>
            <a:r>
              <a:rPr lang="cs-CZ" dirty="0"/>
              <a:t> komprese (1. žebro a </a:t>
            </a:r>
            <a:r>
              <a:rPr lang="cs-CZ" dirty="0" err="1"/>
              <a:t>clavicula</a:t>
            </a:r>
            <a:r>
              <a:rPr lang="cs-CZ" dirty="0"/>
              <a:t>) </a:t>
            </a:r>
          </a:p>
          <a:p>
            <a:pPr marL="72000" indent="0">
              <a:buNone/>
            </a:pPr>
            <a:r>
              <a:rPr lang="cs-CZ" dirty="0" err="1"/>
              <a:t>avulze</a:t>
            </a:r>
            <a:r>
              <a:rPr lang="cs-CZ" dirty="0"/>
              <a:t> plexu (vytržení kořenových vláken) 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4730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B884890-DFBC-68DA-FACB-A4388C166F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362554-8E72-76CB-56A2-4EE5190B30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4CAE2D5-20B5-47FE-D7F3-E88734B8F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052" name="Picture 4" descr="The Brachial Plexus - Sections - Branches - TeachMeAnatomy">
            <a:extLst>
              <a:ext uri="{FF2B5EF4-FFF2-40B4-BE49-F238E27FC236}">
                <a16:creationId xmlns:a16="http://schemas.microsoft.com/office/drawing/2014/main" id="{859C8E5D-931B-D84B-C131-832AF55759D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779" y="1696316"/>
            <a:ext cx="2543175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G: Plexus brachialis – präpApp – Early Access">
            <a:extLst>
              <a:ext uri="{FF2B5EF4-FFF2-40B4-BE49-F238E27FC236}">
                <a16:creationId xmlns:a16="http://schemas.microsoft.com/office/drawing/2014/main" id="{AE8D9A45-63BC-5F3A-7C6F-EA9327E16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639" y="140147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336 Plexus Brachialis Stock Photos, High-Res Pictures, and Images - Getty  Images">
            <a:extLst>
              <a:ext uri="{FF2B5EF4-FFF2-40B4-BE49-F238E27FC236}">
                <a16:creationId xmlns:a16="http://schemas.microsoft.com/office/drawing/2014/main" id="{6AD24D3C-FD85-0B76-9010-5E7BF971E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8226" y="1659947"/>
            <a:ext cx="265747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1810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F4106A3-F1BE-6EC0-2E12-E935D4D900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C5D51A-5C69-A669-E134-2C83DAE663D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28DC258-C222-3B7A-8334-0920C205B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450668-DF61-2F25-52F0-014F205576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Plexus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brachialis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pars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supraclavicularis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72000" indent="0">
              <a:buNone/>
            </a:pP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některé svaly pletence horní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končetiny,část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svalů hrudníku</a:t>
            </a:r>
          </a:p>
          <a:p>
            <a:pPr marL="72000" indent="0">
              <a:buNone/>
            </a:pPr>
            <a:r>
              <a:rPr lang="cs-CZ" b="1" dirty="0"/>
              <a:t>N. dorsalis </a:t>
            </a:r>
            <a:r>
              <a:rPr lang="cs-CZ" b="1" dirty="0" err="1"/>
              <a:t>scapulae</a:t>
            </a:r>
            <a:r>
              <a:rPr lang="cs-CZ" b="1" dirty="0"/>
              <a:t> </a:t>
            </a: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suprascapularis</a:t>
            </a:r>
            <a:r>
              <a:rPr lang="cs-CZ" b="1" dirty="0"/>
              <a:t> </a:t>
            </a: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subscapulares</a:t>
            </a:r>
            <a:r>
              <a:rPr lang="cs-CZ" b="1" dirty="0"/>
              <a:t> </a:t>
            </a: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thoracodorsalis</a:t>
            </a:r>
            <a:r>
              <a:rPr lang="cs-CZ" b="1" dirty="0"/>
              <a:t> </a:t>
            </a: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subclavius</a:t>
            </a:r>
            <a:r>
              <a:rPr lang="cs-CZ" b="1" dirty="0"/>
              <a:t> </a:t>
            </a:r>
          </a:p>
          <a:p>
            <a:pPr marL="72000" indent="0">
              <a:buNone/>
            </a:pPr>
            <a:r>
              <a:rPr lang="cs-CZ" b="1" dirty="0"/>
              <a:t>NN. </a:t>
            </a:r>
            <a:r>
              <a:rPr lang="cs-CZ" b="1" dirty="0" err="1"/>
              <a:t>pectorales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9158590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52BD25-DAC9-ABB4-0C91-ECC7F95E789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4076061-62E8-210D-4CFE-4096D039F09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43F8A065-6CC8-17D5-5318-26E7CD68704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933" y="166255"/>
            <a:ext cx="12114068" cy="5666220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 err="1"/>
              <a:t>N.dorsalis</a:t>
            </a:r>
            <a:r>
              <a:rPr lang="cs-CZ" b="1" dirty="0"/>
              <a:t> </a:t>
            </a:r>
            <a:r>
              <a:rPr lang="cs-CZ" b="1" dirty="0" err="1"/>
              <a:t>scapulae</a:t>
            </a:r>
            <a:r>
              <a:rPr lang="cs-CZ" b="1" dirty="0"/>
              <a:t> - (C5–6</a:t>
            </a:r>
            <a:r>
              <a:rPr lang="cs-CZ" dirty="0"/>
              <a:t>) –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m. levator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scapulae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a mm.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rhomboidei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thoracicus</a:t>
            </a:r>
            <a:r>
              <a:rPr lang="cs-CZ" b="1" dirty="0"/>
              <a:t> </a:t>
            </a:r>
            <a:r>
              <a:rPr lang="cs-CZ" b="1" dirty="0" err="1"/>
              <a:t>longus</a:t>
            </a:r>
            <a:r>
              <a:rPr lang="cs-CZ" b="1" dirty="0"/>
              <a:t> (C5–7) –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serratus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anterior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subclavius</a:t>
            </a:r>
            <a:r>
              <a:rPr lang="cs-CZ" b="1" dirty="0"/>
              <a:t> (C4–6) </a:t>
            </a:r>
            <a:r>
              <a:rPr lang="cs-CZ" dirty="0"/>
              <a:t>–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subclavius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(n.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phrenicus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accesorius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) </a:t>
            </a: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suprascapularis</a:t>
            </a:r>
            <a:r>
              <a:rPr lang="cs-CZ" b="1" dirty="0"/>
              <a:t> (C4–6)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supraspinatus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,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infraspinatus</a:t>
            </a:r>
            <a:r>
              <a:rPr lang="cs-CZ" dirty="0"/>
              <a:t>,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senzitivně pouzdro ramenního kloubu </a:t>
            </a:r>
          </a:p>
          <a:p>
            <a:pPr marL="72000" indent="0">
              <a:buNone/>
            </a:pP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Úžinnový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sy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cs-CZ" dirty="0"/>
              <a:t> prochází dvěma fyziologickými úžinami, kde může dojít k útisku nervu. Prvním místem možného útlaku je </a:t>
            </a:r>
            <a:r>
              <a:rPr lang="cs-CZ" dirty="0" err="1"/>
              <a:t>incisura</a:t>
            </a:r>
            <a:r>
              <a:rPr lang="cs-CZ" dirty="0"/>
              <a:t> </a:t>
            </a:r>
            <a:r>
              <a:rPr lang="cs-CZ" dirty="0" err="1"/>
              <a:t>scapulae</a:t>
            </a:r>
            <a:r>
              <a:rPr lang="cs-CZ" dirty="0"/>
              <a:t>- častější-</a:t>
            </a:r>
          </a:p>
          <a:p>
            <a:pPr marL="72000" indent="0">
              <a:buNone/>
            </a:pPr>
            <a:r>
              <a:rPr lang="cs-CZ" dirty="0"/>
              <a:t>oslabení obou svalů .Dalším místem </a:t>
            </a:r>
            <a:r>
              <a:rPr lang="cs-CZ" dirty="0" err="1"/>
              <a:t>incisura</a:t>
            </a:r>
            <a:r>
              <a:rPr lang="cs-CZ" dirty="0"/>
              <a:t> </a:t>
            </a:r>
            <a:r>
              <a:rPr lang="it-IT" dirty="0"/>
              <a:t>spinoglenoidalis k m. infraspinatus.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subscapularis</a:t>
            </a:r>
            <a:r>
              <a:rPr lang="cs-CZ" b="1" dirty="0"/>
              <a:t> (C5–7)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subscapularis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a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teres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major </a:t>
            </a: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pectoralis</a:t>
            </a:r>
            <a:r>
              <a:rPr lang="cs-CZ" b="1" dirty="0"/>
              <a:t> lat. (C5–7) </a:t>
            </a:r>
            <a:r>
              <a:rPr lang="cs-CZ" dirty="0"/>
              <a:t>–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pectoralis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major et minor </a:t>
            </a: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pectoralis</a:t>
            </a:r>
            <a:r>
              <a:rPr lang="cs-CZ" b="1" dirty="0"/>
              <a:t> med. (C8–Th1) –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pectoralis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major et minor </a:t>
            </a: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thoracodorsalis</a:t>
            </a:r>
            <a:r>
              <a:rPr lang="cs-CZ" b="1" dirty="0"/>
              <a:t> (C6-8)-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latissimus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dorsi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359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E2B4513-9720-AF19-9EC5-C67C90E55F2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D1FA9F3-1D68-3480-12E2-DC90916FFC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8868849-27FE-607A-9EF0-449AECD0967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1955" y="315654"/>
            <a:ext cx="13657118" cy="5454475"/>
          </a:xfrm>
        </p:spPr>
        <p:txBody>
          <a:bodyPr/>
          <a:lstStyle/>
          <a:p>
            <a:pPr marL="7200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Plexus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brachialis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–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pars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infraclavicularis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cutaneus</a:t>
            </a:r>
            <a:r>
              <a:rPr lang="cs-CZ" b="1" dirty="0"/>
              <a:t> </a:t>
            </a:r>
            <a:r>
              <a:rPr lang="cs-CZ" b="1" dirty="0" err="1"/>
              <a:t>brachii</a:t>
            </a:r>
            <a:r>
              <a:rPr lang="cs-CZ" b="1" dirty="0"/>
              <a:t> </a:t>
            </a:r>
            <a:r>
              <a:rPr lang="cs-CZ" b="1" dirty="0" err="1"/>
              <a:t>medialis</a:t>
            </a:r>
            <a:r>
              <a:rPr lang="cs-CZ" b="1" dirty="0"/>
              <a:t> </a:t>
            </a: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cutaneus</a:t>
            </a:r>
            <a:r>
              <a:rPr lang="cs-CZ" b="1" dirty="0"/>
              <a:t> </a:t>
            </a:r>
            <a:r>
              <a:rPr lang="cs-CZ" b="1" dirty="0" err="1"/>
              <a:t>antebrachii</a:t>
            </a:r>
            <a:r>
              <a:rPr lang="cs-CZ" b="1" dirty="0"/>
              <a:t> </a:t>
            </a:r>
            <a:r>
              <a:rPr lang="cs-CZ" b="1" dirty="0" err="1"/>
              <a:t>medialis</a:t>
            </a:r>
            <a:r>
              <a:rPr lang="cs-CZ" b="1" dirty="0"/>
              <a:t> </a:t>
            </a: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ulnaris</a:t>
            </a:r>
            <a:r>
              <a:rPr lang="cs-CZ" b="1" dirty="0"/>
              <a:t> </a:t>
            </a: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medianus</a:t>
            </a:r>
            <a:r>
              <a:rPr lang="cs-CZ" b="1" dirty="0"/>
              <a:t> </a:t>
            </a: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musculocutaneus</a:t>
            </a:r>
            <a:r>
              <a:rPr lang="cs-CZ" b="1" dirty="0"/>
              <a:t> </a:t>
            </a: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axillaris</a:t>
            </a:r>
            <a:r>
              <a:rPr lang="cs-CZ" b="1" dirty="0"/>
              <a:t> </a:t>
            </a: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radialis</a:t>
            </a:r>
            <a:r>
              <a:rPr lang="cs-CZ" b="1" dirty="0"/>
              <a:t> </a:t>
            </a:r>
          </a:p>
          <a:p>
            <a:pPr marL="72000" indent="0">
              <a:buNone/>
            </a:pPr>
            <a:r>
              <a:rPr lang="cs-CZ" dirty="0"/>
              <a:t>inervují celou horní končetinu (smíšené i senzitivní větve)</a:t>
            </a:r>
          </a:p>
        </p:txBody>
      </p:sp>
    </p:spTree>
    <p:extLst>
      <p:ext uri="{BB962C8B-B14F-4D97-AF65-F5344CB8AC3E}">
        <p14:creationId xmlns:p14="http://schemas.microsoft.com/office/powerpoint/2010/main" val="16736535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EFB402F-02F5-4B2A-0BBB-4D2C3E9EE5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06C44B2-4F6C-7DAC-42AE-F7E429C049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E4B5A9-92C3-FD5A-6911-A8D6B77B4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9EDE661-ED0A-8DF1-1D78-01BE06434B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nervi </a:t>
            </a:r>
            <a:r>
              <a:rPr lang="cs-CZ" dirty="0" err="1"/>
              <a:t>spinales</a:t>
            </a:r>
            <a:r>
              <a:rPr lang="cs-CZ" dirty="0"/>
              <a:t> (míšní nervy)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nervi </a:t>
            </a:r>
            <a:r>
              <a:rPr lang="cs-CZ" dirty="0" err="1"/>
              <a:t>craniales</a:t>
            </a:r>
            <a:r>
              <a:rPr lang="cs-CZ" dirty="0"/>
              <a:t> (hlavové nervy)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systema</a:t>
            </a:r>
            <a:r>
              <a:rPr lang="cs-CZ" dirty="0"/>
              <a:t> </a:t>
            </a:r>
            <a:r>
              <a:rPr lang="cs-CZ" dirty="0" err="1"/>
              <a:t>autonomicum</a:t>
            </a:r>
            <a:r>
              <a:rPr lang="cs-CZ" dirty="0"/>
              <a:t> (autonomní nervy) – </a:t>
            </a:r>
            <a:r>
              <a:rPr lang="cs-CZ" dirty="0" err="1"/>
              <a:t>pars</a:t>
            </a:r>
            <a:r>
              <a:rPr lang="cs-CZ" dirty="0"/>
              <a:t> </a:t>
            </a:r>
            <a:r>
              <a:rPr lang="cs-CZ" dirty="0" err="1"/>
              <a:t>sympathica</a:t>
            </a:r>
            <a:r>
              <a:rPr lang="cs-CZ" dirty="0"/>
              <a:t> (sympatický sytém) – </a:t>
            </a:r>
            <a:r>
              <a:rPr lang="cs-CZ" dirty="0" err="1"/>
              <a:t>pars</a:t>
            </a:r>
            <a:r>
              <a:rPr lang="cs-CZ" dirty="0"/>
              <a:t> </a:t>
            </a:r>
            <a:r>
              <a:rPr lang="cs-CZ" dirty="0" err="1"/>
              <a:t>parasympathica</a:t>
            </a:r>
            <a:r>
              <a:rPr lang="cs-CZ" dirty="0"/>
              <a:t> (parasympatický systém</a:t>
            </a:r>
          </a:p>
        </p:txBody>
      </p:sp>
    </p:spTree>
    <p:extLst>
      <p:ext uri="{BB962C8B-B14F-4D97-AF65-F5344CB8AC3E}">
        <p14:creationId xmlns:p14="http://schemas.microsoft.com/office/powerpoint/2010/main" val="3259848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78DD4FB-F9E0-3E9A-30CD-167F0A53CD5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C098ED0-8A39-4DC3-7B4B-15DFC7757D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13D189-0250-9689-FD2F-8696F05D564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" y="159026"/>
            <a:ext cx="12192000" cy="5673449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Primární svazky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Truncus</a:t>
            </a:r>
            <a:r>
              <a:rPr lang="cs-CZ" dirty="0"/>
              <a:t> superior (C4) C5+6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Truncus</a:t>
            </a:r>
            <a:r>
              <a:rPr lang="cs-CZ" dirty="0"/>
              <a:t> </a:t>
            </a:r>
            <a:r>
              <a:rPr lang="cs-CZ" dirty="0" err="1"/>
              <a:t>medius</a:t>
            </a:r>
            <a:r>
              <a:rPr lang="cs-CZ" dirty="0"/>
              <a:t> C7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Truncus</a:t>
            </a:r>
            <a:r>
              <a:rPr lang="cs-CZ" dirty="0"/>
              <a:t> </a:t>
            </a:r>
            <a:r>
              <a:rPr lang="cs-CZ" dirty="0" err="1"/>
              <a:t>inferior</a:t>
            </a:r>
            <a:r>
              <a:rPr lang="cs-CZ" dirty="0"/>
              <a:t> C8+Th1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Sekundární svazky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Fasciculus</a:t>
            </a:r>
            <a:r>
              <a:rPr lang="cs-CZ" dirty="0"/>
              <a:t> </a:t>
            </a:r>
            <a:r>
              <a:rPr lang="cs-CZ" dirty="0" err="1"/>
              <a:t>posterior:spojení</a:t>
            </a:r>
            <a:r>
              <a:rPr lang="cs-CZ" dirty="0"/>
              <a:t> všech dorzálních větví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Fasciculus</a:t>
            </a:r>
            <a:r>
              <a:rPr lang="cs-CZ" dirty="0"/>
              <a:t> </a:t>
            </a:r>
            <a:r>
              <a:rPr lang="cs-CZ" dirty="0" err="1"/>
              <a:t>lateralis</a:t>
            </a:r>
            <a:r>
              <a:rPr lang="cs-CZ" dirty="0"/>
              <a:t>: spojení ventrálních větví </a:t>
            </a:r>
            <a:r>
              <a:rPr lang="cs-CZ" dirty="0" err="1"/>
              <a:t>truncus</a:t>
            </a:r>
            <a:r>
              <a:rPr lang="cs-CZ" dirty="0"/>
              <a:t> superior a </a:t>
            </a:r>
            <a:r>
              <a:rPr lang="cs-CZ" dirty="0" err="1"/>
              <a:t>medius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Fasciculus</a:t>
            </a:r>
            <a:r>
              <a:rPr lang="cs-CZ" dirty="0"/>
              <a:t> </a:t>
            </a:r>
            <a:r>
              <a:rPr lang="cs-CZ" dirty="0" err="1"/>
              <a:t>medialis</a:t>
            </a:r>
            <a:r>
              <a:rPr lang="cs-CZ" dirty="0"/>
              <a:t>: ventrální větev </a:t>
            </a:r>
            <a:r>
              <a:rPr lang="cs-CZ" dirty="0" err="1"/>
              <a:t>truncus</a:t>
            </a:r>
            <a:r>
              <a:rPr lang="cs-CZ" dirty="0"/>
              <a:t> </a:t>
            </a:r>
            <a:r>
              <a:rPr lang="cs-CZ" dirty="0" err="1"/>
              <a:t>inferior</a:t>
            </a:r>
            <a:r>
              <a:rPr lang="cs-CZ" dirty="0"/>
              <a:t> Oddělení jednotlivých nervových kmenů z fascikulů: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FP: n. </a:t>
            </a:r>
            <a:r>
              <a:rPr lang="cs-CZ" dirty="0" err="1"/>
              <a:t>radialis</a:t>
            </a:r>
            <a:r>
              <a:rPr lang="cs-CZ" dirty="0"/>
              <a:t>, n. </a:t>
            </a:r>
            <a:r>
              <a:rPr lang="cs-CZ" dirty="0" err="1"/>
              <a:t>axillaris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FL: n. </a:t>
            </a:r>
            <a:r>
              <a:rPr lang="cs-CZ" dirty="0" err="1"/>
              <a:t>musculocutaneus</a:t>
            </a:r>
            <a:r>
              <a:rPr lang="cs-CZ" dirty="0"/>
              <a:t> + část n. </a:t>
            </a:r>
            <a:r>
              <a:rPr lang="cs-CZ" dirty="0" err="1"/>
              <a:t>medianus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FM: n. </a:t>
            </a:r>
            <a:r>
              <a:rPr lang="cs-CZ" dirty="0" err="1"/>
              <a:t>ulnaris</a:t>
            </a:r>
            <a:r>
              <a:rPr lang="cs-CZ" dirty="0"/>
              <a:t> + část n. </a:t>
            </a:r>
            <a:r>
              <a:rPr lang="cs-CZ" dirty="0" err="1"/>
              <a:t>medianu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595605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5491E92-8BD1-3F5B-0F2C-8119F98616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F702560-89E6-668A-2BA8-5490B59714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055891C-8B94-AD13-5630-D20B77F5B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366B1A8-AD71-47C0-81A6-8FB59C368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Fasciculus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lateralis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musculocutaneus</a:t>
            </a:r>
            <a:r>
              <a:rPr lang="cs-CZ" b="1" dirty="0"/>
              <a:t> (smíšený) (C5–7)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Rr</a:t>
            </a:r>
            <a:r>
              <a:rPr lang="cs-CZ" dirty="0"/>
              <a:t>. </a:t>
            </a:r>
            <a:r>
              <a:rPr lang="cs-CZ" dirty="0" err="1"/>
              <a:t>musculares</a:t>
            </a:r>
            <a:r>
              <a:rPr lang="cs-CZ" dirty="0"/>
              <a:t> </a:t>
            </a:r>
            <a:r>
              <a:rPr lang="cs-CZ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coracobrachialis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, m. biceps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brachii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,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brachialis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n. </a:t>
            </a:r>
            <a:r>
              <a:rPr lang="cs-CZ" dirty="0" err="1"/>
              <a:t>cutaneus</a:t>
            </a:r>
            <a:r>
              <a:rPr lang="cs-CZ" dirty="0"/>
              <a:t> </a:t>
            </a:r>
            <a:r>
              <a:rPr lang="cs-CZ" dirty="0" err="1"/>
              <a:t>antebrachii</a:t>
            </a:r>
            <a:r>
              <a:rPr lang="cs-CZ" dirty="0"/>
              <a:t> </a:t>
            </a:r>
            <a:r>
              <a:rPr lang="cs-CZ" dirty="0" err="1"/>
              <a:t>lateralis</a:t>
            </a:r>
            <a:r>
              <a:rPr lang="cs-CZ" dirty="0"/>
              <a:t> </a:t>
            </a:r>
            <a:r>
              <a:rPr lang="cs-CZ" dirty="0" err="1"/>
              <a:t>vulnerabilní</a:t>
            </a:r>
            <a:r>
              <a:rPr lang="cs-CZ" dirty="0"/>
              <a:t> místo - </a:t>
            </a:r>
            <a:r>
              <a:rPr lang="cs-CZ" dirty="0" err="1"/>
              <a:t>fossa</a:t>
            </a:r>
            <a:r>
              <a:rPr lang="cs-CZ" dirty="0"/>
              <a:t> </a:t>
            </a:r>
            <a:r>
              <a:rPr lang="cs-CZ" dirty="0" err="1"/>
              <a:t>cubiti</a:t>
            </a:r>
            <a:endParaRPr lang="cs-CZ" dirty="0"/>
          </a:p>
          <a:p>
            <a:pPr>
              <a:buFontTx/>
              <a:buChar char="-"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kůže laterální poloviny předloktí</a:t>
            </a:r>
          </a:p>
          <a:p>
            <a:pPr marL="72000" indent="0">
              <a:buNone/>
            </a:pPr>
            <a:r>
              <a:rPr lang="cs-CZ" b="1" dirty="0"/>
              <a:t>laterální větev </a:t>
            </a:r>
            <a:r>
              <a:rPr lang="cs-CZ" b="1" dirty="0" err="1"/>
              <a:t>n.medianus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4194648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70C9745-6249-E75F-AC4B-3830F5F1307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76111E-63E3-F0ED-02BC-B0057B9032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38C438D-419E-C15B-2B24-764ACB890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40133CA-BDFE-0A83-3CE8-A57F09EB91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Fasciculus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medialis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 </a:t>
            </a: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cutaneus</a:t>
            </a:r>
            <a:r>
              <a:rPr lang="cs-CZ" b="1" dirty="0"/>
              <a:t> </a:t>
            </a:r>
            <a:r>
              <a:rPr lang="cs-CZ" b="1" dirty="0" err="1"/>
              <a:t>brachii</a:t>
            </a:r>
            <a:r>
              <a:rPr lang="cs-CZ" b="1" dirty="0"/>
              <a:t> </a:t>
            </a:r>
            <a:r>
              <a:rPr lang="cs-CZ" b="1" dirty="0" err="1"/>
              <a:t>medialis</a:t>
            </a:r>
            <a:r>
              <a:rPr lang="cs-CZ" b="1" dirty="0"/>
              <a:t> (C8–Th1) - </a:t>
            </a:r>
            <a:r>
              <a:rPr lang="cs-CZ" dirty="0"/>
              <a:t>spojky s </a:t>
            </a:r>
            <a:r>
              <a:rPr lang="cs-CZ" dirty="0" err="1"/>
              <a:t>nn</a:t>
            </a:r>
            <a:r>
              <a:rPr lang="cs-CZ" dirty="0"/>
              <a:t>. </a:t>
            </a:r>
            <a:r>
              <a:rPr lang="cs-CZ" dirty="0" err="1"/>
              <a:t>intercostales</a:t>
            </a:r>
            <a:r>
              <a:rPr lang="cs-CZ" dirty="0"/>
              <a:t> II., (III.) –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vnitřní strana paže</a:t>
            </a: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cutaneus</a:t>
            </a:r>
            <a:r>
              <a:rPr lang="cs-CZ" b="1" dirty="0"/>
              <a:t> </a:t>
            </a:r>
            <a:r>
              <a:rPr lang="cs-CZ" b="1" dirty="0" err="1"/>
              <a:t>antebrachii</a:t>
            </a:r>
            <a:r>
              <a:rPr lang="cs-CZ" b="1" dirty="0"/>
              <a:t> </a:t>
            </a:r>
            <a:r>
              <a:rPr lang="cs-CZ" b="1" dirty="0" err="1"/>
              <a:t>medialis</a:t>
            </a:r>
            <a:r>
              <a:rPr lang="cs-CZ" b="1" dirty="0"/>
              <a:t> (C8–Th1) –</a:t>
            </a:r>
            <a:r>
              <a:rPr lang="cs-CZ" dirty="0"/>
              <a:t>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vnitřní strana předloktí</a:t>
            </a:r>
          </a:p>
          <a:p>
            <a:pPr marL="72000" indent="0">
              <a:buNone/>
            </a:pPr>
            <a:r>
              <a:rPr lang="cs-CZ" b="1" dirty="0"/>
              <a:t>Mediální větev </a:t>
            </a:r>
            <a:r>
              <a:rPr lang="cs-CZ" b="1" dirty="0" err="1"/>
              <a:t>n.medianus</a:t>
            </a:r>
            <a:endParaRPr lang="cs-CZ" b="1" dirty="0"/>
          </a:p>
          <a:p>
            <a:pPr marL="72000" indent="0">
              <a:buNone/>
            </a:pPr>
            <a:r>
              <a:rPr lang="cs-CZ" b="1" dirty="0" err="1"/>
              <a:t>N.ulnaris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524983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DA052B1-D2B8-1BB6-A59E-27D02C1564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DDA0C06-F9FA-BE90-247B-A13400679C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FFFB25B-C1B5-63E6-AB02-51B4EA1B3D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53788" y="275664"/>
            <a:ext cx="12245788" cy="6528547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 err="1"/>
              <a:t>N.ulnaris</a:t>
            </a:r>
            <a:r>
              <a:rPr lang="cs-CZ" b="1" dirty="0"/>
              <a:t>-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m. flexor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carpi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ulnaris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, m. flexor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digitorum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profundus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(4. a 5. prst), svaly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hypothenaru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,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adductor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pollicis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a m. flexor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pollicis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brevis (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caput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profundum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), mm.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interossei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, mm.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lumbricales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(III. a IV.) </a:t>
            </a:r>
          </a:p>
          <a:p>
            <a:pPr marL="72000" indent="0">
              <a:buNone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palmárně: 5. a polovinu 4. prstu dorsálně: 5., 4., a polovinu 3. prstu</a:t>
            </a:r>
          </a:p>
          <a:p>
            <a:pPr marL="72000" indent="0">
              <a:buNone/>
            </a:pP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sy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cubitálního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kanálu </a:t>
            </a:r>
            <a:r>
              <a:rPr lang="cs-CZ" dirty="0"/>
              <a:t>– nerv vstupuje do mediálního kanálu vymezeného mediálním epikondylem a </a:t>
            </a:r>
            <a:r>
              <a:rPr lang="cs-CZ" dirty="0" err="1"/>
              <a:t>procesus</a:t>
            </a:r>
            <a:r>
              <a:rPr lang="cs-CZ" dirty="0"/>
              <a:t> </a:t>
            </a:r>
            <a:r>
              <a:rPr lang="cs-CZ" dirty="0" err="1"/>
              <a:t>olecrani</a:t>
            </a:r>
            <a:r>
              <a:rPr lang="cs-CZ" dirty="0"/>
              <a:t> </a:t>
            </a:r>
            <a:r>
              <a:rPr lang="cs-CZ" dirty="0" err="1"/>
              <a:t>ulnae</a:t>
            </a:r>
            <a:r>
              <a:rPr lang="cs-CZ" dirty="0"/>
              <a:t>, v dalším průběhu se nerv zanořuje mezi obě hlavy m. flexor </a:t>
            </a:r>
            <a:r>
              <a:rPr lang="cs-CZ" dirty="0" err="1"/>
              <a:t>carpi</a:t>
            </a:r>
            <a:r>
              <a:rPr lang="cs-CZ" dirty="0"/>
              <a:t> </a:t>
            </a:r>
            <a:r>
              <a:rPr lang="cs-CZ" dirty="0" err="1"/>
              <a:t>ulnaris</a:t>
            </a:r>
            <a:r>
              <a:rPr lang="cs-CZ" dirty="0"/>
              <a:t> zde může být také místo útlaku</a:t>
            </a:r>
          </a:p>
          <a:p>
            <a:pPr marL="72000" indent="0">
              <a:buNone/>
            </a:pP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sy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Guyonova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kanálu - </a:t>
            </a:r>
            <a:r>
              <a:rPr lang="cs-CZ" dirty="0"/>
              <a:t>proximálně os </a:t>
            </a:r>
            <a:r>
              <a:rPr lang="cs-CZ" dirty="0" err="1"/>
              <a:t>pisiforme</a:t>
            </a:r>
            <a:r>
              <a:rPr lang="cs-CZ" dirty="0"/>
              <a:t> a distálně </a:t>
            </a:r>
            <a:r>
              <a:rPr lang="cs-CZ" dirty="0" err="1"/>
              <a:t>hamulus</a:t>
            </a:r>
            <a:r>
              <a:rPr lang="cs-CZ" dirty="0"/>
              <a:t> </a:t>
            </a:r>
            <a:r>
              <a:rPr lang="cs-CZ" dirty="0" err="1"/>
              <a:t>ossis</a:t>
            </a:r>
            <a:r>
              <a:rPr lang="cs-CZ" dirty="0"/>
              <a:t> hamati, jeho dno </a:t>
            </a:r>
            <a:r>
              <a:rPr lang="cs-CZ" dirty="0" err="1"/>
              <a:t>ligamentum</a:t>
            </a:r>
            <a:r>
              <a:rPr lang="cs-CZ" dirty="0"/>
              <a:t> </a:t>
            </a:r>
            <a:r>
              <a:rPr lang="cs-CZ" dirty="0" err="1"/>
              <a:t>carpi</a:t>
            </a:r>
            <a:r>
              <a:rPr lang="cs-CZ" dirty="0"/>
              <a:t> </a:t>
            </a:r>
            <a:r>
              <a:rPr lang="cs-CZ" dirty="0" err="1"/>
              <a:t>transversum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marL="72000" indent="0">
              <a:buNone/>
            </a:pPr>
            <a:r>
              <a:rPr lang="cs-CZ" dirty="0"/>
              <a:t> </a:t>
            </a:r>
            <a:endParaRPr lang="cs-CZ" b="1" dirty="0"/>
          </a:p>
        </p:txBody>
      </p:sp>
      <p:pic>
        <p:nvPicPr>
          <p:cNvPr id="9" name="Obrázek 8" descr="Obsah obrázku skica, kresba, umění&#10;&#10;Popis byl vytvořen automaticky">
            <a:extLst>
              <a:ext uri="{FF2B5EF4-FFF2-40B4-BE49-F238E27FC236}">
                <a16:creationId xmlns:a16="http://schemas.microsoft.com/office/drawing/2014/main" id="{E1EF103D-AD9C-D829-0593-2F04CFC3DD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70" y="5080186"/>
            <a:ext cx="2647950" cy="1724025"/>
          </a:xfrm>
          <a:prstGeom prst="rect">
            <a:avLst/>
          </a:prstGeom>
        </p:spPr>
      </p:pic>
      <p:pic>
        <p:nvPicPr>
          <p:cNvPr id="11" name="Obrázek 10" descr="Obsah obrázku text, jídlo&#10;&#10;Popis byl vytvořen automaticky">
            <a:extLst>
              <a:ext uri="{FF2B5EF4-FFF2-40B4-BE49-F238E27FC236}">
                <a16:creationId xmlns:a16="http://schemas.microsoft.com/office/drawing/2014/main" id="{28E3D2DB-E3C1-FCBB-B360-213A8F6ADB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9875" y="5079019"/>
            <a:ext cx="2952750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493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1D999B5-82FE-1231-0C13-F3493492398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BC53D5-CF2C-C882-52AA-6DEA37C20C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4ED60D-8529-2F2B-7AB8-E8ABC872A38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757" y="183874"/>
            <a:ext cx="12152243" cy="5648601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 err="1"/>
              <a:t>N.medianus</a:t>
            </a:r>
            <a:r>
              <a:rPr lang="cs-CZ" b="1" dirty="0"/>
              <a:t> (C5-Th1) - </a:t>
            </a:r>
            <a:r>
              <a:rPr lang="cs-CZ" dirty="0"/>
              <a:t>v</a:t>
            </a:r>
            <a:r>
              <a:rPr lang="cs-CZ" b="0" dirty="0">
                <a:solidFill>
                  <a:srgbClr val="212529"/>
                </a:solidFill>
                <a:highlight>
                  <a:srgbClr val="FFFFFF"/>
                </a:highlight>
              </a:rPr>
              <a:t>zniká spojením </a:t>
            </a:r>
            <a:r>
              <a:rPr lang="cs-CZ" b="1" dirty="0">
                <a:solidFill>
                  <a:srgbClr val="212529"/>
                </a:solidFill>
                <a:highlight>
                  <a:srgbClr val="FFFFFF"/>
                </a:highlight>
              </a:rPr>
              <a:t>radix </a:t>
            </a:r>
            <a:r>
              <a:rPr lang="cs-CZ" b="1" dirty="0" err="1">
                <a:solidFill>
                  <a:srgbClr val="212529"/>
                </a:solidFill>
                <a:highlight>
                  <a:srgbClr val="FFFFFF"/>
                </a:highlight>
              </a:rPr>
              <a:t>medialis</a:t>
            </a:r>
            <a:r>
              <a:rPr lang="cs-CZ" b="1" dirty="0">
                <a:solidFill>
                  <a:srgbClr val="212529"/>
                </a:solidFill>
                <a:highlight>
                  <a:srgbClr val="FFFFFF"/>
                </a:highlight>
              </a:rPr>
              <a:t> nervi </a:t>
            </a:r>
            <a:r>
              <a:rPr lang="cs-CZ" b="1" dirty="0" err="1">
                <a:solidFill>
                  <a:srgbClr val="212529"/>
                </a:solidFill>
                <a:highlight>
                  <a:srgbClr val="FFFFFF"/>
                </a:highlight>
              </a:rPr>
              <a:t>mediani</a:t>
            </a:r>
            <a:r>
              <a:rPr lang="cs-CZ" b="0" dirty="0">
                <a:solidFill>
                  <a:srgbClr val="212529"/>
                </a:solidFill>
                <a:highlight>
                  <a:srgbClr val="FFFFFF"/>
                </a:highlight>
              </a:rPr>
              <a:t> (z </a:t>
            </a:r>
            <a:r>
              <a:rPr lang="cs-CZ" b="0" dirty="0" err="1">
                <a:solidFill>
                  <a:srgbClr val="212529"/>
                </a:solidFill>
                <a:highlight>
                  <a:srgbClr val="FFFFFF"/>
                </a:highlight>
              </a:rPr>
              <a:t>fasciculus</a:t>
            </a:r>
            <a:r>
              <a:rPr lang="cs-CZ" b="0" dirty="0">
                <a:solidFill>
                  <a:srgbClr val="212529"/>
                </a:solidFill>
                <a:highlight>
                  <a:srgbClr val="FFFFFF"/>
                </a:highlight>
              </a:rPr>
              <a:t> </a:t>
            </a:r>
            <a:r>
              <a:rPr lang="cs-CZ" b="0" dirty="0" err="1">
                <a:solidFill>
                  <a:srgbClr val="212529"/>
                </a:solidFill>
                <a:highlight>
                  <a:srgbClr val="FFFFFF"/>
                </a:highlight>
              </a:rPr>
              <a:t>medialis</a:t>
            </a:r>
            <a:r>
              <a:rPr lang="cs-CZ" b="0" dirty="0">
                <a:solidFill>
                  <a:srgbClr val="212529"/>
                </a:solidFill>
                <a:highlight>
                  <a:srgbClr val="FFFFFF"/>
                </a:highlight>
              </a:rPr>
              <a:t> </a:t>
            </a:r>
            <a:r>
              <a:rPr lang="cs-CZ" dirty="0">
                <a:solidFill>
                  <a:srgbClr val="212529"/>
                </a:solidFill>
                <a:highlight>
                  <a:srgbClr val="FFFFFF"/>
                </a:highlight>
              </a:rPr>
              <a:t>plexus </a:t>
            </a:r>
            <a:r>
              <a:rPr lang="cs-CZ" dirty="0" err="1">
                <a:solidFill>
                  <a:srgbClr val="212529"/>
                </a:solidFill>
                <a:highlight>
                  <a:srgbClr val="FFFFFF"/>
                </a:highlight>
              </a:rPr>
              <a:t>brachialis</a:t>
            </a:r>
            <a:r>
              <a:rPr lang="cs-CZ" b="0" dirty="0">
                <a:solidFill>
                  <a:srgbClr val="212529"/>
                </a:solidFill>
                <a:highlight>
                  <a:srgbClr val="FFFFFF"/>
                </a:highlight>
              </a:rPr>
              <a:t>) a </a:t>
            </a:r>
            <a:r>
              <a:rPr lang="cs-CZ" b="1" dirty="0">
                <a:solidFill>
                  <a:srgbClr val="212529"/>
                </a:solidFill>
                <a:highlight>
                  <a:srgbClr val="FFFFFF"/>
                </a:highlight>
              </a:rPr>
              <a:t>radix </a:t>
            </a:r>
            <a:r>
              <a:rPr lang="cs-CZ" b="1" dirty="0" err="1">
                <a:solidFill>
                  <a:srgbClr val="212529"/>
                </a:solidFill>
                <a:highlight>
                  <a:srgbClr val="FFFFFF"/>
                </a:highlight>
              </a:rPr>
              <a:t>lateralis</a:t>
            </a:r>
            <a:r>
              <a:rPr lang="cs-CZ" b="1" dirty="0">
                <a:solidFill>
                  <a:srgbClr val="212529"/>
                </a:solidFill>
                <a:highlight>
                  <a:srgbClr val="FFFFFF"/>
                </a:highlight>
              </a:rPr>
              <a:t> nervi </a:t>
            </a:r>
            <a:r>
              <a:rPr lang="cs-CZ" b="1" dirty="0" err="1">
                <a:solidFill>
                  <a:srgbClr val="212529"/>
                </a:solidFill>
                <a:highlight>
                  <a:srgbClr val="FFFFFF"/>
                </a:highlight>
              </a:rPr>
              <a:t>mediani</a:t>
            </a:r>
            <a:r>
              <a:rPr lang="cs-CZ" b="0" dirty="0">
                <a:solidFill>
                  <a:srgbClr val="212529"/>
                </a:solidFill>
                <a:highlight>
                  <a:srgbClr val="FFFFFF"/>
                </a:highlight>
              </a:rPr>
              <a:t> (z </a:t>
            </a:r>
            <a:r>
              <a:rPr lang="cs-CZ" b="0" dirty="0" err="1">
                <a:solidFill>
                  <a:srgbClr val="212529"/>
                </a:solidFill>
                <a:highlight>
                  <a:srgbClr val="FFFFFF"/>
                </a:highlight>
              </a:rPr>
              <a:t>fasciculus</a:t>
            </a:r>
            <a:r>
              <a:rPr lang="cs-CZ" b="0" dirty="0">
                <a:solidFill>
                  <a:srgbClr val="212529"/>
                </a:solidFill>
                <a:highlight>
                  <a:srgbClr val="FFFFFF"/>
                </a:highlight>
              </a:rPr>
              <a:t> </a:t>
            </a:r>
            <a:r>
              <a:rPr lang="cs-CZ" b="0" dirty="0" err="1">
                <a:solidFill>
                  <a:srgbClr val="212529"/>
                </a:solidFill>
                <a:highlight>
                  <a:srgbClr val="FFFFFF"/>
                </a:highlight>
              </a:rPr>
              <a:t>lateralis</a:t>
            </a:r>
            <a:r>
              <a:rPr lang="cs-CZ" b="0" dirty="0">
                <a:solidFill>
                  <a:srgbClr val="212529"/>
                </a:solidFill>
                <a:highlight>
                  <a:srgbClr val="FFFFFF"/>
                </a:highlight>
              </a:rPr>
              <a:t> </a:t>
            </a:r>
            <a:r>
              <a:rPr lang="cs-CZ" b="0" dirty="0" err="1">
                <a:solidFill>
                  <a:srgbClr val="212529"/>
                </a:solidFill>
                <a:highlight>
                  <a:srgbClr val="FFFFFF"/>
                </a:highlight>
              </a:rPr>
              <a:t>pl</a:t>
            </a:r>
            <a:r>
              <a:rPr lang="cs-CZ" b="0" dirty="0">
                <a:solidFill>
                  <a:srgbClr val="212529"/>
                </a:solidFill>
                <a:highlight>
                  <a:srgbClr val="FFFFFF"/>
                </a:highlight>
              </a:rPr>
              <a:t>. </a:t>
            </a:r>
            <a:r>
              <a:rPr lang="cs-CZ" b="0" dirty="0" err="1">
                <a:solidFill>
                  <a:srgbClr val="212529"/>
                </a:solidFill>
                <a:highlight>
                  <a:srgbClr val="FFFFFF"/>
                </a:highlight>
              </a:rPr>
              <a:t>brachialis</a:t>
            </a:r>
            <a:r>
              <a:rPr lang="cs-CZ" b="0" dirty="0">
                <a:solidFill>
                  <a:srgbClr val="212529"/>
                </a:solidFill>
                <a:highlight>
                  <a:srgbClr val="FFFFFF"/>
                </a:highlight>
              </a:rPr>
              <a:t>)</a:t>
            </a:r>
          </a:p>
          <a:p>
            <a:pPr marL="72000" indent="0">
              <a:buNone/>
            </a:pPr>
            <a:r>
              <a:rPr lang="cs-CZ" b="1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R</a:t>
            </a:r>
            <a:r>
              <a:rPr lang="cs-CZ" b="1" dirty="0" err="1">
                <a:solidFill>
                  <a:srgbClr val="212529"/>
                </a:solidFill>
                <a:highlight>
                  <a:srgbClr val="FFFFFF"/>
                </a:highlight>
              </a:rPr>
              <a:t>r.musculares</a:t>
            </a:r>
            <a:r>
              <a:rPr lang="cs-CZ" b="1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–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m. 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pronator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teres</a:t>
            </a:r>
            <a:r>
              <a:rPr lang="cs-CZ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, 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m. flexor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carpi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radialis</a:t>
            </a:r>
            <a:r>
              <a:rPr lang="cs-CZ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, 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m. 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palmaris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longus</a:t>
            </a:r>
            <a:r>
              <a:rPr lang="cs-CZ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 a 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m. flexor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digitorum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superficialis</a:t>
            </a:r>
            <a:endParaRPr lang="cs-CZ" b="0" i="0" dirty="0">
              <a:solidFill>
                <a:schemeClr val="accent3">
                  <a:lumMod val="75000"/>
                </a:schemeClr>
              </a:solidFill>
              <a:effectLst/>
              <a:highlight>
                <a:srgbClr val="FFFFFF"/>
              </a:highlight>
            </a:endParaRPr>
          </a:p>
          <a:p>
            <a:pPr algn="l"/>
            <a:r>
              <a:rPr lang="cs-CZ" b="1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N. </a:t>
            </a:r>
            <a:r>
              <a:rPr lang="cs-CZ" b="1" dirty="0" err="1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interosseus</a:t>
            </a:r>
            <a:r>
              <a:rPr lang="cs-CZ" b="1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b="1" dirty="0" err="1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antebrachii</a:t>
            </a:r>
            <a:r>
              <a:rPr lang="cs-CZ" b="1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b="1" dirty="0" err="1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anterior</a:t>
            </a:r>
            <a:r>
              <a:rPr lang="cs-CZ" b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 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– sestupuje po přední ploše</a:t>
            </a:r>
            <a:r>
              <a:rPr lang="cs-CZ" b="0" i="0" dirty="0">
                <a:effectLst/>
                <a:highlight>
                  <a:srgbClr val="FFFFFF"/>
                </a:highlight>
              </a:rPr>
              <a:t> </a:t>
            </a:r>
            <a:r>
              <a:rPr lang="cs-CZ" dirty="0" err="1">
                <a:highlight>
                  <a:srgbClr val="FFFFFF"/>
                </a:highlight>
              </a:rPr>
              <a:t>membrana</a:t>
            </a:r>
            <a:r>
              <a:rPr lang="cs-CZ" dirty="0">
                <a:highlight>
                  <a:srgbClr val="FFFFFF"/>
                </a:highlight>
              </a:rPr>
              <a:t> </a:t>
            </a:r>
            <a:r>
              <a:rPr lang="cs-CZ" dirty="0" err="1">
                <a:highlight>
                  <a:srgbClr val="FFFFFF"/>
                </a:highlight>
              </a:rPr>
              <a:t>interossea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,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m. flexor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pollicis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longus</a:t>
            </a:r>
            <a:r>
              <a:rPr lang="cs-CZ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, 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m. flexor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digitorum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profundus</a:t>
            </a:r>
            <a:r>
              <a:rPr lang="cs-CZ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 (pro část svalu určenou pro 2. a 3. prst) a pro 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m. 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pronator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</a:rPr>
              <a:t>quadratus</a:t>
            </a:r>
            <a:r>
              <a:rPr lang="cs-CZ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.</a:t>
            </a:r>
          </a:p>
          <a:p>
            <a:pPr algn="l"/>
            <a:r>
              <a:rPr lang="cs-CZ" b="1" dirty="0" err="1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Ramus</a:t>
            </a:r>
            <a:r>
              <a:rPr lang="cs-CZ" b="1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b="1" dirty="0" err="1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palmaris</a:t>
            </a:r>
            <a:r>
              <a:rPr lang="cs-CZ" b="1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 n. </a:t>
            </a:r>
            <a:r>
              <a:rPr lang="cs-CZ" b="1" dirty="0" err="1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mediani</a:t>
            </a:r>
            <a:r>
              <a:rPr lang="cs-CZ" b="1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- </a:t>
            </a:r>
            <a:r>
              <a:rPr lang="cs-CZ" b="0" i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kůže radiální poloviny karpální krajiny a zasahuje až do dlaně.</a:t>
            </a:r>
            <a:endParaRPr lang="cs-CZ" dirty="0">
              <a:solidFill>
                <a:schemeClr val="accent6">
                  <a:lumMod val="75000"/>
                </a:schemeClr>
              </a:solidFill>
              <a:highlight>
                <a:srgbClr val="FFFFFF"/>
              </a:highlight>
            </a:endParaRPr>
          </a:p>
          <a:p>
            <a:pPr algn="l"/>
            <a:endParaRPr lang="cs-CZ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system-ui"/>
            </a:endParaRPr>
          </a:p>
          <a:p>
            <a:pPr marL="72000" indent="0">
              <a:buNone/>
            </a:pPr>
            <a:endParaRPr lang="cs-CZ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79026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29CD81-F9C7-F8CB-89D4-F655F4D1691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4456BA-E05E-1FA8-1B68-4F12B3BBE38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661460F-E4A5-6F82-1550-BFB983A167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03517" y="1532408"/>
            <a:ext cx="12088483" cy="5325591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N. </a:t>
            </a:r>
            <a:r>
              <a:rPr lang="cs-CZ" b="1" dirty="0" err="1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digitales</a:t>
            </a:r>
            <a:r>
              <a:rPr lang="cs-CZ" b="1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b="1" dirty="0" err="1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palmares</a:t>
            </a:r>
            <a:r>
              <a:rPr lang="cs-CZ" b="1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 (</a:t>
            </a:r>
            <a:r>
              <a:rPr lang="cs-CZ" b="1" dirty="0" err="1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volares</a:t>
            </a:r>
            <a:r>
              <a:rPr lang="cs-CZ" b="1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) </a:t>
            </a:r>
            <a:r>
              <a:rPr lang="cs-CZ" b="1" dirty="0" err="1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communes</a:t>
            </a:r>
            <a:r>
              <a:rPr lang="cs-CZ" b="1" dirty="0">
                <a:solidFill>
                  <a:srgbClr val="212529"/>
                </a:solidFill>
                <a:effectLst/>
                <a:highlight>
                  <a:srgbClr val="FFFFFF"/>
                </a:highlight>
              </a:rPr>
              <a:t> I., II., III-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system-ui"/>
              </a:rPr>
              <a:t>m.flexor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system-ui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system-ui"/>
              </a:rPr>
              <a:t>policis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system-ui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system-ui"/>
              </a:rPr>
              <a:t>longus,abduktor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system-ui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system-ui"/>
              </a:rPr>
              <a:t>pollicis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system-ui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system-ui"/>
              </a:rPr>
              <a:t>brevis,opponens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system-ui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system-ui"/>
              </a:rPr>
              <a:t>pollicis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system-ui"/>
              </a:rPr>
              <a:t>, flexor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system-ui"/>
              </a:rPr>
              <a:t>pollicis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system-ui"/>
              </a:rPr>
              <a:t> brevis</a:t>
            </a:r>
            <a:r>
              <a:rPr lang="cs-CZ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system-ui"/>
              </a:rPr>
              <a:t>(+ první 2 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system-ui"/>
              </a:rPr>
              <a:t>mm. 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system-ui"/>
              </a:rPr>
              <a:t>lumbricale</a:t>
            </a:r>
            <a:r>
              <a:rPr lang="cs-CZ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system-ui"/>
              </a:rPr>
              <a:t>) 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a </a:t>
            </a:r>
            <a:r>
              <a:rPr lang="cs-CZ" b="0" i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system-ui"/>
              </a:rPr>
              <a:t>větší část kůže dlaně z palcové strany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, při </a:t>
            </a:r>
            <a:r>
              <a:rPr lang="cs-CZ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bazích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 prstů se vidličkovitě rozdělí na </a:t>
            </a:r>
            <a:r>
              <a:rPr lang="cs-CZ" b="1" i="0" dirty="0">
                <a:solidFill>
                  <a:srgbClr val="212529"/>
                </a:solidFill>
                <a:highlight>
                  <a:srgbClr val="FFFFFF"/>
                </a:highlight>
                <a:latin typeface="system-ui"/>
              </a:rPr>
              <a:t>n.</a:t>
            </a:r>
            <a:r>
              <a:rPr lang="cs-CZ" b="1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cs-CZ" b="1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digitales</a:t>
            </a:r>
            <a:r>
              <a:rPr lang="cs-CZ" b="1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cs-CZ" b="1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palmares</a:t>
            </a:r>
            <a:r>
              <a:rPr lang="cs-CZ" b="1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 proprii</a:t>
            </a:r>
            <a:r>
              <a:rPr lang="cs-CZ" b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 </a:t>
            </a:r>
            <a:r>
              <a:rPr lang="cs-CZ" b="0" i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system-ui"/>
              </a:rPr>
              <a:t>– sensitivní kožní větve lemující přilehlé strany palce, ukazováku, prostředníku a radiální stranu prsteníku, inervační oblast sahá na dorsální stranu nehtových článků prstů</a:t>
            </a:r>
          </a:p>
          <a:p>
            <a:pPr marL="72000" indent="0">
              <a:buNone/>
            </a:pPr>
            <a:endParaRPr lang="cs-CZ" b="0" dirty="0">
              <a:solidFill>
                <a:schemeClr val="accent6">
                  <a:lumMod val="75000"/>
                </a:schemeClr>
              </a:solidFill>
              <a:effectLst/>
              <a:highlight>
                <a:srgbClr val="FFFFFF"/>
              </a:highlight>
            </a:endParaRP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6360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1C06F09-F9E1-CDE8-DE9B-62C88852CF2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643405-B6F6-4488-69E6-80B1A92B95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F985E2C-0E0E-D9C9-DC91-335A382E086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8491" y="112088"/>
            <a:ext cx="12103510" cy="5720387"/>
          </a:xfrm>
        </p:spPr>
        <p:txBody>
          <a:bodyPr/>
          <a:lstStyle/>
          <a:p>
            <a:pPr marL="72000" indent="0">
              <a:buNone/>
            </a:pP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sy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karpálního tunelu- </a:t>
            </a:r>
            <a:r>
              <a:rPr lang="cs-CZ" dirty="0"/>
              <a:t>nerv prochází v místě úžiny těsným prostorem, jenž je tvořen zápěstními kůstkami a pevným vazem – </a:t>
            </a:r>
            <a:r>
              <a:rPr lang="cs-CZ" dirty="0" err="1"/>
              <a:t>retinaculum</a:t>
            </a:r>
            <a:r>
              <a:rPr lang="cs-CZ" dirty="0"/>
              <a:t> </a:t>
            </a:r>
            <a:r>
              <a:rPr lang="cs-CZ" dirty="0" err="1"/>
              <a:t>flexorum</a:t>
            </a:r>
            <a:r>
              <a:rPr lang="cs-CZ" dirty="0"/>
              <a:t>. Uvnitř tunelu prochází v těsném sousedství se šlachami flexorů prstů</a:t>
            </a:r>
          </a:p>
          <a:p>
            <a:pPr marL="7200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s</a:t>
            </a:r>
            <a:r>
              <a:rPr lang="sv-SE" dirty="0">
                <a:solidFill>
                  <a:schemeClr val="tx2">
                    <a:lumMod val="75000"/>
                  </a:schemeClr>
                </a:solidFill>
              </a:rPr>
              <a:t>y n. interosseus anterior (syndrom Kilohův – Nevinův</a:t>
            </a:r>
            <a:r>
              <a:rPr lang="sv-SE" b="1" dirty="0"/>
              <a:t>)</a:t>
            </a:r>
            <a:r>
              <a:rPr lang="cs-CZ" dirty="0"/>
              <a:t>-oblasti proximální třetiny předloktí abnormálním vazivovým pruhem jdoucím od šlachy m. flexor </a:t>
            </a:r>
            <a:r>
              <a:rPr lang="cs-CZ" dirty="0" err="1"/>
              <a:t>digitorum</a:t>
            </a:r>
            <a:r>
              <a:rPr lang="cs-CZ" dirty="0"/>
              <a:t> </a:t>
            </a:r>
            <a:r>
              <a:rPr lang="cs-CZ" dirty="0" err="1"/>
              <a:t>superficialis</a:t>
            </a:r>
            <a:r>
              <a:rPr lang="cs-CZ" dirty="0"/>
              <a:t> a </a:t>
            </a:r>
            <a:r>
              <a:rPr lang="cs-CZ" dirty="0" err="1"/>
              <a:t>m.pronator</a:t>
            </a:r>
            <a:r>
              <a:rPr lang="cs-CZ" dirty="0"/>
              <a:t> </a:t>
            </a:r>
            <a:r>
              <a:rPr lang="cs-CZ" dirty="0" err="1"/>
              <a:t>teres</a:t>
            </a:r>
            <a:r>
              <a:rPr lang="cs-CZ" dirty="0"/>
              <a:t> </a:t>
            </a:r>
            <a:r>
              <a:rPr lang="cs-CZ" dirty="0" err="1"/>
              <a:t>caput</a:t>
            </a:r>
            <a:r>
              <a:rPr lang="cs-CZ" dirty="0"/>
              <a:t> </a:t>
            </a:r>
            <a:r>
              <a:rPr lang="cs-CZ" dirty="0" err="1"/>
              <a:t>profundus</a:t>
            </a:r>
            <a:endParaRPr lang="cs-CZ" dirty="0"/>
          </a:p>
          <a:p>
            <a:pPr marL="72000" indent="0">
              <a:buNone/>
            </a:pP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sy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pronátor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teres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/>
              <a:t>hypertrofický m. </a:t>
            </a:r>
            <a:r>
              <a:rPr lang="cs-CZ" dirty="0" err="1"/>
              <a:t>pronator</a:t>
            </a:r>
            <a:r>
              <a:rPr lang="cs-CZ" dirty="0"/>
              <a:t> </a:t>
            </a:r>
            <a:r>
              <a:rPr lang="cs-CZ" dirty="0" err="1"/>
              <a:t>teres</a:t>
            </a:r>
            <a:r>
              <a:rPr lang="cs-CZ" dirty="0"/>
              <a:t> x pod </a:t>
            </a:r>
            <a:r>
              <a:rPr lang="cs-CZ" dirty="0" err="1"/>
              <a:t>lacerus</a:t>
            </a:r>
            <a:r>
              <a:rPr lang="cs-CZ" dirty="0"/>
              <a:t> </a:t>
            </a:r>
            <a:r>
              <a:rPr lang="cs-CZ" dirty="0" err="1"/>
              <a:t>fibrosus</a:t>
            </a:r>
            <a:r>
              <a:rPr lang="cs-CZ" dirty="0"/>
              <a:t> (vazivový pruh)</a:t>
            </a:r>
          </a:p>
          <a:p>
            <a:pPr marL="7200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Syndrom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Struthersův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– velmi vzácný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b="0" dirty="0">
              <a:solidFill>
                <a:schemeClr val="accent6">
                  <a:lumMod val="75000"/>
                </a:schemeClr>
              </a:solidFill>
              <a:effectLst/>
              <a:highlight>
                <a:srgbClr val="FFFFFF"/>
              </a:highlight>
            </a:endParaRP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9" name="Obrázek 8" descr="Obsah obrázku skica, Dětské kresby, kresba, text&#10;&#10;Popis byl vytvořen automaticky">
            <a:extLst>
              <a:ext uri="{FF2B5EF4-FFF2-40B4-BE49-F238E27FC236}">
                <a16:creationId xmlns:a16="http://schemas.microsoft.com/office/drawing/2014/main" id="{ECF88860-69C3-9365-7B54-27E2C0F4D7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20" y="4629547"/>
            <a:ext cx="2724150" cy="1676400"/>
          </a:xfrm>
          <a:prstGeom prst="rect">
            <a:avLst/>
          </a:prstGeom>
        </p:spPr>
      </p:pic>
      <p:pic>
        <p:nvPicPr>
          <p:cNvPr id="11" name="Obrázek 10" descr="Obsah obrázku kostra&#10;&#10;Popis byl vytvořen automaticky">
            <a:extLst>
              <a:ext uri="{FF2B5EF4-FFF2-40B4-BE49-F238E27FC236}">
                <a16:creationId xmlns:a16="http://schemas.microsoft.com/office/drawing/2014/main" id="{2F8E28EE-94A1-63FD-A75E-C252A5B687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46" y="4528836"/>
            <a:ext cx="2314575" cy="1971675"/>
          </a:xfrm>
          <a:prstGeom prst="rect">
            <a:avLst/>
          </a:prstGeom>
        </p:spPr>
      </p:pic>
      <p:pic>
        <p:nvPicPr>
          <p:cNvPr id="13" name="Obrázek 12" descr="Obsah obrázku kostra&#10;&#10;Popis byl vytvořen automaticky se střední mírou spolehlivosti">
            <a:extLst>
              <a:ext uri="{FF2B5EF4-FFF2-40B4-BE49-F238E27FC236}">
                <a16:creationId xmlns:a16="http://schemas.microsoft.com/office/drawing/2014/main" id="{0174D194-DA80-F974-8CFA-2D5071C136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99" y="4568519"/>
            <a:ext cx="166687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8413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1C9646F-7D98-633C-0D5E-79C385499B1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867C92-B5BE-9E1F-C98D-6E2A011A8C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AA90E88-4F82-B7BD-2188-A27AD542BA6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44143"/>
            <a:ext cx="12514263" cy="5915332"/>
          </a:xfrm>
        </p:spPr>
        <p:txBody>
          <a:bodyPr/>
          <a:lstStyle/>
          <a:p>
            <a:pPr marL="72000" indent="0">
              <a:buNone/>
            </a:pP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Fasciculus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posterior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marL="72000"/>
            <a:r>
              <a:rPr lang="cs-CZ" b="1" dirty="0"/>
              <a:t>N. </a:t>
            </a:r>
            <a:r>
              <a:rPr lang="cs-CZ" b="1" dirty="0" err="1"/>
              <a:t>axillaris</a:t>
            </a:r>
            <a:r>
              <a:rPr lang="cs-CZ" b="1" dirty="0"/>
              <a:t>- (C5–6) </a:t>
            </a:r>
            <a:r>
              <a:rPr lang="cs-CZ" dirty="0"/>
              <a:t>smíšený</a:t>
            </a:r>
            <a:endParaRPr lang="cs-CZ" b="1" dirty="0"/>
          </a:p>
          <a:p>
            <a:pPr marL="72000" indent="0">
              <a:buNone/>
            </a:pPr>
            <a:r>
              <a:rPr lang="cs-CZ" dirty="0" err="1"/>
              <a:t>foramen</a:t>
            </a:r>
            <a:r>
              <a:rPr lang="cs-CZ" dirty="0"/>
              <a:t> </a:t>
            </a:r>
            <a:r>
              <a:rPr lang="cs-CZ" dirty="0" err="1"/>
              <a:t>humerotricipitale</a:t>
            </a:r>
            <a:endParaRPr lang="cs-CZ" dirty="0"/>
          </a:p>
          <a:p>
            <a:pPr algn="l"/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kraniálně: </a:t>
            </a:r>
            <a:r>
              <a:rPr lang="cs-CZ" dirty="0">
                <a:solidFill>
                  <a:srgbClr val="212529"/>
                </a:solidFill>
                <a:highlight>
                  <a:srgbClr val="FFFFFF"/>
                </a:highlight>
                <a:latin typeface="system-ui"/>
              </a:rPr>
              <a:t>m. </a:t>
            </a:r>
            <a:r>
              <a:rPr lang="cs-CZ" dirty="0" err="1">
                <a:solidFill>
                  <a:srgbClr val="212529"/>
                </a:solidFill>
                <a:highlight>
                  <a:srgbClr val="FFFFFF"/>
                </a:highlight>
                <a:latin typeface="system-ui"/>
              </a:rPr>
              <a:t>teres</a:t>
            </a:r>
            <a:r>
              <a:rPr lang="cs-CZ" dirty="0">
                <a:solidFill>
                  <a:srgbClr val="212529"/>
                </a:solidFill>
                <a:highlight>
                  <a:srgbClr val="FFFFFF"/>
                </a:highlight>
                <a:latin typeface="system-ui"/>
              </a:rPr>
              <a:t> minor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,</a:t>
            </a:r>
          </a:p>
          <a:p>
            <a:pPr algn="l"/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kaudálně: </a:t>
            </a:r>
            <a:r>
              <a:rPr lang="cs-CZ" dirty="0">
                <a:solidFill>
                  <a:srgbClr val="212529"/>
                </a:solidFill>
                <a:highlight>
                  <a:srgbClr val="FFFFFF"/>
                </a:highlight>
                <a:latin typeface="system-ui"/>
              </a:rPr>
              <a:t>m. </a:t>
            </a:r>
            <a:r>
              <a:rPr lang="cs-CZ" dirty="0" err="1">
                <a:solidFill>
                  <a:srgbClr val="212529"/>
                </a:solidFill>
                <a:highlight>
                  <a:srgbClr val="FFFFFF"/>
                </a:highlight>
                <a:latin typeface="system-ui"/>
              </a:rPr>
              <a:t>teres</a:t>
            </a:r>
            <a:r>
              <a:rPr lang="cs-CZ" dirty="0">
                <a:solidFill>
                  <a:srgbClr val="212529"/>
                </a:solidFill>
                <a:highlight>
                  <a:srgbClr val="FFFFFF"/>
                </a:highlight>
                <a:latin typeface="system-ui"/>
              </a:rPr>
              <a:t> major</a:t>
            </a:r>
            <a:endParaRPr lang="cs-CZ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system-ui"/>
            </a:endParaRPr>
          </a:p>
          <a:p>
            <a:pPr algn="l"/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mediálně: </a:t>
            </a:r>
            <a:r>
              <a:rPr lang="cs-CZ" dirty="0" err="1">
                <a:solidFill>
                  <a:srgbClr val="212529"/>
                </a:solidFill>
                <a:highlight>
                  <a:srgbClr val="FFFFFF"/>
                </a:highlight>
                <a:latin typeface="system-ui"/>
              </a:rPr>
              <a:t>caput</a:t>
            </a:r>
            <a:r>
              <a:rPr lang="cs-CZ" dirty="0">
                <a:solidFill>
                  <a:srgbClr val="212529"/>
                </a:solidFill>
                <a:highlight>
                  <a:srgbClr val="FFFFFF"/>
                </a:highlight>
                <a:latin typeface="system-ui"/>
              </a:rPr>
              <a:t> </a:t>
            </a:r>
            <a:r>
              <a:rPr lang="cs-CZ" dirty="0" err="1">
                <a:solidFill>
                  <a:srgbClr val="212529"/>
                </a:solidFill>
                <a:highlight>
                  <a:srgbClr val="FFFFFF"/>
                </a:highlight>
                <a:latin typeface="system-ui"/>
              </a:rPr>
              <a:t>longum</a:t>
            </a:r>
            <a:r>
              <a:rPr lang="cs-CZ" dirty="0">
                <a:solidFill>
                  <a:srgbClr val="212529"/>
                </a:solidFill>
                <a:highlight>
                  <a:srgbClr val="FFFFFF"/>
                </a:highlight>
                <a:latin typeface="system-ui"/>
              </a:rPr>
              <a:t> m. </a:t>
            </a:r>
            <a:r>
              <a:rPr lang="cs-CZ" dirty="0" err="1">
                <a:solidFill>
                  <a:srgbClr val="212529"/>
                </a:solidFill>
                <a:highlight>
                  <a:srgbClr val="FFFFFF"/>
                </a:highlight>
                <a:latin typeface="system-ui"/>
              </a:rPr>
              <a:t>tricipitis</a:t>
            </a:r>
            <a:r>
              <a:rPr lang="cs-CZ" dirty="0">
                <a:solidFill>
                  <a:srgbClr val="212529"/>
                </a:solidFill>
                <a:highlight>
                  <a:srgbClr val="FFFFFF"/>
                </a:highlight>
                <a:latin typeface="system-ui"/>
              </a:rPr>
              <a:t> </a:t>
            </a:r>
            <a:r>
              <a:rPr lang="cs-CZ" dirty="0" err="1">
                <a:solidFill>
                  <a:srgbClr val="212529"/>
                </a:solidFill>
                <a:highlight>
                  <a:srgbClr val="FFFFFF"/>
                </a:highlight>
                <a:latin typeface="system-ui"/>
              </a:rPr>
              <a:t>brachii</a:t>
            </a:r>
            <a:endParaRPr lang="cs-CZ" b="0" i="0" dirty="0">
              <a:solidFill>
                <a:srgbClr val="212529"/>
              </a:solidFill>
              <a:effectLst/>
              <a:highlight>
                <a:srgbClr val="FFFFFF"/>
              </a:highlight>
              <a:latin typeface="system-ui"/>
            </a:endParaRPr>
          </a:p>
          <a:p>
            <a:pPr algn="l"/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laterálně: </a:t>
            </a:r>
            <a:r>
              <a:rPr lang="cs-CZ" dirty="0">
                <a:solidFill>
                  <a:srgbClr val="212529"/>
                </a:solidFill>
                <a:highlight>
                  <a:srgbClr val="FFFFFF"/>
                </a:highlight>
                <a:latin typeface="system-ui"/>
              </a:rPr>
              <a:t>humerus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 (</a:t>
            </a:r>
            <a:r>
              <a:rPr lang="cs-CZ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collum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cs-CZ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chirurgicum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  <a:r>
              <a:rPr lang="cs-CZ" b="0" i="0" dirty="0" err="1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humeri</a:t>
            </a:r>
            <a:r>
              <a:rPr lang="cs-CZ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system-ui"/>
              </a:rPr>
              <a:t>).</a:t>
            </a:r>
          </a:p>
          <a:p>
            <a:pPr marL="72000" indent="0">
              <a:buNone/>
            </a:pPr>
            <a:r>
              <a:rPr lang="cs-CZ" dirty="0"/>
              <a:t> </a:t>
            </a:r>
            <a:r>
              <a:rPr lang="cs-CZ" dirty="0" err="1"/>
              <a:t>rr</a:t>
            </a:r>
            <a:r>
              <a:rPr lang="cs-CZ" dirty="0"/>
              <a:t>. </a:t>
            </a:r>
            <a:r>
              <a:rPr lang="cs-CZ" dirty="0" err="1"/>
              <a:t>musculares</a:t>
            </a:r>
            <a:r>
              <a:rPr lang="cs-CZ" dirty="0"/>
              <a:t> </a:t>
            </a:r>
          </a:p>
          <a:p>
            <a:pPr marL="72000" indent="0">
              <a:buNone/>
            </a:pPr>
            <a:r>
              <a:rPr lang="cs-CZ" dirty="0" err="1"/>
              <a:t>rr</a:t>
            </a:r>
            <a:r>
              <a:rPr lang="cs-CZ" dirty="0"/>
              <a:t>. </a:t>
            </a:r>
            <a:r>
              <a:rPr lang="cs-CZ" dirty="0" err="1"/>
              <a:t>articulares</a:t>
            </a:r>
            <a:r>
              <a:rPr lang="cs-CZ" dirty="0"/>
              <a:t> </a:t>
            </a:r>
          </a:p>
          <a:p>
            <a:pPr marL="72000" indent="0">
              <a:buNone/>
            </a:pPr>
            <a:r>
              <a:rPr lang="cs-CZ" dirty="0"/>
              <a:t>n. </a:t>
            </a:r>
            <a:r>
              <a:rPr lang="cs-CZ" dirty="0" err="1"/>
              <a:t>cutaneus</a:t>
            </a:r>
            <a:r>
              <a:rPr lang="cs-CZ" dirty="0"/>
              <a:t> </a:t>
            </a:r>
            <a:r>
              <a:rPr lang="cs-CZ" dirty="0" err="1"/>
              <a:t>brachii</a:t>
            </a:r>
            <a:r>
              <a:rPr lang="cs-CZ" dirty="0"/>
              <a:t> lat. sup. </a:t>
            </a:r>
          </a:p>
          <a:p>
            <a:pPr marL="72000" indent="0">
              <a:buNone/>
            </a:pP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deltoideus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,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teres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minor,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oblast ramen</a:t>
            </a:r>
          </a:p>
          <a:p>
            <a:pPr marL="7200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Úžinový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sy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cs-CZ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system-ui"/>
              </a:rPr>
              <a:t>ve 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highlight>
                  <a:srgbClr val="FFFFFF"/>
                </a:highlight>
                <a:latin typeface="system-ui"/>
              </a:rPr>
              <a:t>foramen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  <a:highlight>
                  <a:srgbClr val="FFFFFF"/>
                </a:highlight>
                <a:latin typeface="system-ui"/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  <a:highlight>
                  <a:srgbClr val="FFFFFF"/>
                </a:highlight>
                <a:latin typeface="system-ui"/>
              </a:rPr>
              <a:t>humerotricipitale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  <a:p>
            <a:pPr marL="72000" indent="0">
              <a:buNone/>
            </a:pP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  <a:p>
            <a:pPr marL="72000" indent="0">
              <a:buNone/>
            </a:pP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Foramen humerotricipitale – WikiSkripta">
            <a:extLst>
              <a:ext uri="{FF2B5EF4-FFF2-40B4-BE49-F238E27FC236}">
                <a16:creationId xmlns:a16="http://schemas.microsoft.com/office/drawing/2014/main" id="{DD0ADFD3-175D-2469-589C-B722BA3463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792" y="3858238"/>
            <a:ext cx="3165489" cy="281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9090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A0AC47-B9F9-2AE2-1731-855E9AF3A97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CBE4612-D11C-385D-D3E2-DCA2A6DF6C3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887BB57-A20B-33FD-FBA3-5AF6C0693E3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9647" y="1"/>
            <a:ext cx="12102353" cy="5832474"/>
          </a:xfrm>
        </p:spPr>
        <p:txBody>
          <a:bodyPr/>
          <a:lstStyle/>
          <a:p>
            <a:pPr marL="72000"/>
            <a:endParaRPr lang="cs-CZ" b="1" dirty="0"/>
          </a:p>
          <a:p>
            <a:pPr marL="72000"/>
            <a:r>
              <a:rPr lang="cs-CZ" b="1" dirty="0"/>
              <a:t>N. </a:t>
            </a:r>
            <a:r>
              <a:rPr lang="cs-CZ" b="1" dirty="0" err="1"/>
              <a:t>radialis</a:t>
            </a:r>
            <a:r>
              <a:rPr lang="cs-CZ" b="1" dirty="0"/>
              <a:t> (smíšený) (C5–Th1) </a:t>
            </a:r>
          </a:p>
          <a:p>
            <a:pPr marL="72000" indent="0">
              <a:buNone/>
            </a:pPr>
            <a:r>
              <a:rPr lang="cs-CZ" dirty="0"/>
              <a:t>N. </a:t>
            </a:r>
            <a:r>
              <a:rPr lang="cs-CZ" dirty="0" err="1"/>
              <a:t>cutaneus</a:t>
            </a:r>
            <a:r>
              <a:rPr lang="cs-CZ" dirty="0"/>
              <a:t> </a:t>
            </a:r>
            <a:r>
              <a:rPr lang="cs-CZ" dirty="0" err="1"/>
              <a:t>brachii</a:t>
            </a:r>
            <a:r>
              <a:rPr lang="cs-CZ" dirty="0"/>
              <a:t> </a:t>
            </a:r>
            <a:r>
              <a:rPr lang="cs-CZ" dirty="0" err="1"/>
              <a:t>posterior</a:t>
            </a:r>
            <a:r>
              <a:rPr lang="cs-CZ" dirty="0"/>
              <a:t> </a:t>
            </a:r>
          </a:p>
          <a:p>
            <a:pPr marL="72000" indent="0">
              <a:buNone/>
            </a:pPr>
            <a:r>
              <a:rPr lang="cs-CZ" dirty="0"/>
              <a:t>N. </a:t>
            </a:r>
            <a:r>
              <a:rPr lang="cs-CZ" dirty="0" err="1"/>
              <a:t>cutaneus</a:t>
            </a:r>
            <a:r>
              <a:rPr lang="cs-CZ" dirty="0"/>
              <a:t> </a:t>
            </a:r>
            <a:r>
              <a:rPr lang="cs-CZ" dirty="0" err="1"/>
              <a:t>brachii</a:t>
            </a:r>
            <a:r>
              <a:rPr lang="cs-CZ" dirty="0"/>
              <a:t> </a:t>
            </a:r>
            <a:r>
              <a:rPr lang="cs-CZ" dirty="0" err="1"/>
              <a:t>lateralis</a:t>
            </a:r>
            <a:r>
              <a:rPr lang="cs-CZ" dirty="0"/>
              <a:t> </a:t>
            </a:r>
            <a:r>
              <a:rPr lang="cs-CZ" dirty="0" err="1"/>
              <a:t>inferior</a:t>
            </a:r>
            <a:r>
              <a:rPr lang="cs-CZ" dirty="0"/>
              <a:t> </a:t>
            </a:r>
          </a:p>
          <a:p>
            <a:pPr marL="72000" indent="0">
              <a:buNone/>
            </a:pPr>
            <a:r>
              <a:rPr lang="cs-CZ" dirty="0" err="1"/>
              <a:t>rr</a:t>
            </a:r>
            <a:r>
              <a:rPr lang="cs-CZ" dirty="0"/>
              <a:t>. </a:t>
            </a:r>
            <a:r>
              <a:rPr lang="cs-CZ" dirty="0" err="1"/>
              <a:t>musculares</a:t>
            </a:r>
            <a:r>
              <a:rPr lang="cs-CZ" dirty="0"/>
              <a:t> </a:t>
            </a:r>
          </a:p>
          <a:p>
            <a:pPr marL="72000" indent="0">
              <a:buNone/>
            </a:pPr>
            <a:r>
              <a:rPr lang="cs-CZ" dirty="0"/>
              <a:t>N. </a:t>
            </a:r>
            <a:r>
              <a:rPr lang="cs-CZ" dirty="0" err="1"/>
              <a:t>cutaneus</a:t>
            </a:r>
            <a:r>
              <a:rPr lang="cs-CZ" dirty="0"/>
              <a:t> </a:t>
            </a:r>
            <a:r>
              <a:rPr lang="cs-CZ" dirty="0" err="1"/>
              <a:t>antebrachii</a:t>
            </a:r>
            <a:r>
              <a:rPr lang="cs-CZ" dirty="0"/>
              <a:t> </a:t>
            </a:r>
            <a:r>
              <a:rPr lang="cs-CZ" dirty="0" err="1"/>
              <a:t>posterior</a:t>
            </a:r>
            <a:r>
              <a:rPr lang="cs-CZ" dirty="0"/>
              <a:t> </a:t>
            </a:r>
          </a:p>
          <a:p>
            <a:pPr marL="72000" indent="0">
              <a:buNone/>
            </a:pPr>
            <a:r>
              <a:rPr lang="cs-CZ" dirty="0"/>
              <a:t>větvení v oblasti lokte (mezi m. </a:t>
            </a:r>
            <a:r>
              <a:rPr lang="cs-CZ" dirty="0" err="1"/>
              <a:t>brachialis</a:t>
            </a:r>
            <a:r>
              <a:rPr lang="cs-CZ" dirty="0"/>
              <a:t> a m. </a:t>
            </a:r>
            <a:r>
              <a:rPr lang="cs-CZ" dirty="0" err="1"/>
              <a:t>brachioradialis</a:t>
            </a:r>
            <a:r>
              <a:rPr lang="cs-CZ" dirty="0"/>
              <a:t>) </a:t>
            </a:r>
            <a:r>
              <a:rPr lang="cs-CZ" b="1" dirty="0"/>
              <a:t> </a:t>
            </a:r>
          </a:p>
          <a:p>
            <a:pPr marL="72000" indent="0">
              <a:buNone/>
            </a:pP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m. triceps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brachii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9F9F9"/>
                </a:highlight>
              </a:rPr>
              <a:t>m</a:t>
            </a:r>
            <a:r>
              <a:rPr lang="cs-CZ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9F9F9"/>
                </a:highlight>
              </a:rPr>
              <a:t>. </a:t>
            </a:r>
            <a:r>
              <a:rPr lang="cs-CZ" i="0" dirty="0" err="1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9F9F9"/>
                </a:highlight>
              </a:rPr>
              <a:t>anconeus</a:t>
            </a:r>
            <a:r>
              <a:rPr lang="cs-CZ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9F9F9"/>
                </a:highlight>
              </a:rPr>
              <a:t> 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,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supinator,m.brachioradialis,m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. extensor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carpi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radiais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longus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at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brevis </a:t>
            </a:r>
          </a:p>
          <a:p>
            <a:pPr algn="l"/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hřbetní plochu zápěstí a 1., 2. a polovinu 3. prst,</a:t>
            </a:r>
            <a:r>
              <a:rPr lang="cs-CZ" b="0" i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9F9F9"/>
                </a:highlight>
                <a:latin typeface="-apple-system"/>
              </a:rPr>
              <a:t> </a:t>
            </a:r>
            <a:r>
              <a:rPr lang="cs-CZ" b="0" i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9F9F9"/>
                </a:highlight>
              </a:rPr>
              <a:t>kůži na zadní ploše paže až k loketnímu kloubu, kůži na zadní straně předloktí.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86704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B14016-1650-EACD-CF79-2DC90DCA873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F9CC92B-A420-5DA7-5D79-BBED820A539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CF4DBB2-F7DB-AC42-8155-7E1FCB171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7AA7A86-2C21-DC0C-4920-C720B1287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Úžinový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sy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hlubok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á větev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n.radialis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(</a:t>
            </a:r>
            <a:r>
              <a:rPr lang="pt-BR" dirty="0">
                <a:solidFill>
                  <a:schemeClr val="tx2">
                    <a:lumMod val="75000"/>
                  </a:schemeClr>
                </a:solidFill>
              </a:rPr>
              <a:t>n. interosseus posterior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) zanořuje se do m.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supinator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, kde může být utlačena buď hypertrofickým svalem, tzv.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Frohseovou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arkádou – vazivovým pruhem v místě začátku m.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supinator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, začátkem m. extensor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carpi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radialis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brevis nebo cévní arkádou z vřetenní tepny.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9146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9810168-8A92-E222-D204-C93C4F6D5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86BDF0-A689-F266-1E9B-AB3D6DFF09E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E0CB44A-D273-0B11-6139-C5CDB2B00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A7BE535-E8BE-427B-2283-87E1C50265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smíšené nervy (různé modality)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nervi </a:t>
            </a:r>
            <a:r>
              <a:rPr lang="cs-CZ" dirty="0" err="1"/>
              <a:t>cervicales</a:t>
            </a:r>
            <a:r>
              <a:rPr lang="cs-CZ" dirty="0"/>
              <a:t> – 8 párů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nervi </a:t>
            </a:r>
            <a:r>
              <a:rPr lang="cs-CZ" dirty="0" err="1"/>
              <a:t>thoracici</a:t>
            </a:r>
            <a:r>
              <a:rPr lang="cs-CZ" dirty="0"/>
              <a:t> – 12 párů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nervi </a:t>
            </a:r>
            <a:r>
              <a:rPr lang="cs-CZ" dirty="0" err="1"/>
              <a:t>lumbales</a:t>
            </a:r>
            <a:r>
              <a:rPr lang="cs-CZ" dirty="0"/>
              <a:t> - 5 párů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nervi </a:t>
            </a:r>
            <a:r>
              <a:rPr lang="cs-CZ" dirty="0" err="1"/>
              <a:t>sacrales</a:t>
            </a:r>
            <a:r>
              <a:rPr lang="cs-CZ" dirty="0"/>
              <a:t> – 5 párů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nervus</a:t>
            </a:r>
            <a:r>
              <a:rPr lang="cs-CZ" dirty="0"/>
              <a:t> </a:t>
            </a:r>
            <a:r>
              <a:rPr lang="cs-CZ" dirty="0" err="1"/>
              <a:t>coccygeus</a:t>
            </a:r>
            <a:r>
              <a:rPr lang="cs-CZ" dirty="0"/>
              <a:t> – 1 pár vystupují ve </a:t>
            </a:r>
            <a:r>
              <a:rPr lang="cs-CZ" dirty="0" err="1"/>
              <a:t>foramen</a:t>
            </a:r>
            <a:r>
              <a:rPr lang="cs-CZ" dirty="0"/>
              <a:t> </a:t>
            </a:r>
            <a:r>
              <a:rPr lang="cs-CZ" dirty="0" err="1"/>
              <a:t>intervertebrale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7232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9263830C-9B3F-C4AF-3C75-6A153EBC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2D60B6D-7C13-E565-B9C8-B16FA03AF8F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D5E4AA-808F-57FE-B421-18360316B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senzitivní </a:t>
            </a:r>
            <a:r>
              <a:rPr lang="cs-CZ" dirty="0" err="1"/>
              <a:t>ínervace</a:t>
            </a:r>
            <a:r>
              <a:rPr lang="cs-CZ" dirty="0"/>
              <a:t> HK</a:t>
            </a:r>
          </a:p>
        </p:txBody>
      </p:sp>
      <p:pic>
        <p:nvPicPr>
          <p:cNvPr id="5126" name="Picture 6">
            <a:extLst>
              <a:ext uri="{FF2B5EF4-FFF2-40B4-BE49-F238E27FC236}">
                <a16:creationId xmlns:a16="http://schemas.microsoft.com/office/drawing/2014/main" id="{105B86B6-F9C6-D239-ED71-98C347AB1EC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930" y="1692275"/>
            <a:ext cx="3733728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3341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49B95CF-EED4-5AFD-BECF-B13D15D3C23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65FA588-3EA7-9AC3-0E71-180D1101E5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8172158-1086-CEC8-DC47-C24B397B33F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0385" y="124949"/>
            <a:ext cx="12021615" cy="5707526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MEZIŽEBERNÍ NERVY (nervi </a:t>
            </a:r>
            <a:r>
              <a:rPr lang="cs-CZ" b="1" dirty="0" err="1"/>
              <a:t>intercostales</a:t>
            </a:r>
            <a:r>
              <a:rPr lang="cs-CZ" b="1" dirty="0"/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segmentální uspořádání, netvoří pleteně, probíhají v mezižeberních prostorech obloukovitě zezadu dopředu společně s mezižeberní tepnou a žílou v </a:t>
            </a:r>
            <a:r>
              <a:rPr lang="cs-CZ" dirty="0" err="1"/>
              <a:t>sulcus</a:t>
            </a:r>
            <a:r>
              <a:rPr lang="cs-CZ" dirty="0"/>
              <a:t> </a:t>
            </a:r>
            <a:r>
              <a:rPr lang="cs-CZ" dirty="0" err="1"/>
              <a:t>costae</a:t>
            </a:r>
            <a:r>
              <a:rPr lang="cs-CZ" dirty="0"/>
              <a:t> při dolním okraji žebra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1. – 6. až ke sternu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7. – 12. na přední stěnu břišní</a:t>
            </a:r>
          </a:p>
          <a:p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senzitivně kůži na hrudi a na břichu a rovněž parietální list pohrudnice a pobřišnice </a:t>
            </a:r>
          </a:p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motoricky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autochthonní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hrudní (mezižeberní) svaly a rovněž přední a boční skupinu břišních svalů (tyto břišní svaly jsou původně svaly mezižeberní, které se přesunuly do břišní oblasti)</a:t>
            </a:r>
          </a:p>
        </p:txBody>
      </p:sp>
    </p:spTree>
    <p:extLst>
      <p:ext uri="{BB962C8B-B14F-4D97-AF65-F5344CB8AC3E}">
        <p14:creationId xmlns:p14="http://schemas.microsoft.com/office/powerpoint/2010/main" val="971640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F61C67B-35B5-7F2C-6FFC-8F96326F9B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F19958F-E852-0FAB-8369-3C4E31C932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56E4F84-B54D-EA45-0B1F-7F35A94DB06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8783" y="329411"/>
            <a:ext cx="11993217" cy="5503064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 err="1"/>
              <a:t>rr</a:t>
            </a:r>
            <a:r>
              <a:rPr lang="cs-CZ" b="1" dirty="0"/>
              <a:t>. </a:t>
            </a:r>
            <a:r>
              <a:rPr lang="cs-CZ" b="1" dirty="0" err="1"/>
              <a:t>musculares</a:t>
            </a:r>
            <a:r>
              <a:rPr lang="cs-CZ" dirty="0"/>
              <a:t>: –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mm.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intercostales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externi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interni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,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intimi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(mm.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subcostales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) –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transversus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thoracis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(T1-6) –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serratus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post. sup. (T1-4) et in. (T9-12) –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rectus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abdominis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(T7-12) –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obliquus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abdominis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ext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. (T5-12) –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obliquus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abdominis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int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. (T8-12) –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transversus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abdominis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(T7-12) –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pyramidalis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(T12) –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quadratus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lumborum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(T12)</a:t>
            </a:r>
          </a:p>
          <a:p>
            <a:pPr marL="72000" indent="0">
              <a:buNone/>
            </a:pPr>
            <a:r>
              <a:rPr lang="cs-CZ" dirty="0"/>
              <a:t>iritace → bolesti v mezižebří (př. pásový opar = herpes </a:t>
            </a:r>
            <a:r>
              <a:rPr lang="cs-CZ" dirty="0" err="1"/>
              <a:t>zoster</a:t>
            </a:r>
            <a:r>
              <a:rPr lang="cs-CZ" dirty="0"/>
              <a:t>) iritace z dráždění pobřišnice → reflexní stah svalů břišní stěny- </a:t>
            </a:r>
            <a:r>
              <a:rPr lang="cs-CZ" dirty="0" err="1"/>
              <a:t>défense</a:t>
            </a:r>
            <a:r>
              <a:rPr lang="cs-CZ" dirty="0"/>
              <a:t> </a:t>
            </a:r>
            <a:r>
              <a:rPr lang="cs-CZ" dirty="0" err="1"/>
              <a:t>musculaire</a:t>
            </a:r>
            <a:r>
              <a:rPr lang="cs-CZ" dirty="0"/>
              <a:t>)</a:t>
            </a:r>
          </a:p>
          <a:p>
            <a:pPr marL="72000" indent="0">
              <a:buNone/>
            </a:pPr>
            <a:r>
              <a:rPr lang="cs-CZ" dirty="0"/>
              <a:t> – př. zánět pobřišnice = peritonitis 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50905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079B4F4-AD18-89B6-29A0-59D5C035FB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5751CC-89C5-B931-F55F-FF91EF0650E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0632779-8407-883A-B28A-7C9234EF7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FD6D882-81B2-0038-6139-7A4082BA63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iritace → bolesti v mezižebří (př. pásový opar = herpes </a:t>
            </a:r>
            <a:r>
              <a:rPr lang="cs-CZ" dirty="0" err="1"/>
              <a:t>zoster</a:t>
            </a:r>
            <a:r>
              <a:rPr lang="cs-CZ" dirty="0"/>
              <a:t>) • iritace z dráždění pobřišnice → reflexní stah svalů břišní stěny (= </a:t>
            </a:r>
            <a:r>
              <a:rPr lang="cs-CZ" dirty="0" err="1"/>
              <a:t>défense</a:t>
            </a:r>
            <a:r>
              <a:rPr lang="cs-CZ" dirty="0"/>
              <a:t> </a:t>
            </a:r>
            <a:r>
              <a:rPr lang="cs-CZ" dirty="0" err="1"/>
              <a:t>musculaire</a:t>
            </a:r>
            <a:r>
              <a:rPr lang="cs-CZ" dirty="0"/>
              <a:t>) – př. zánět pobřišnice = peritonitis </a:t>
            </a:r>
          </a:p>
        </p:txBody>
      </p:sp>
    </p:spTree>
    <p:extLst>
      <p:ext uri="{BB962C8B-B14F-4D97-AF65-F5344CB8AC3E}">
        <p14:creationId xmlns:p14="http://schemas.microsoft.com/office/powerpoint/2010/main" val="19921315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82AE452-F4C7-968A-5A98-DE4CD340637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723EA35-834E-EA5B-2905-BC91571941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DEC2D86-2C94-999F-AD4F-4CB0EBF53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Plexus </a:t>
            </a:r>
            <a:r>
              <a:rPr lang="cs-CZ" dirty="0" err="1"/>
              <a:t>lumbalis</a:t>
            </a:r>
            <a:r>
              <a:rPr lang="cs-CZ" dirty="0"/>
              <a:t> Th12-L4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12B7E61-8466-6FF6-48D2-FB531E60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Pleteň je uložena v </a:t>
            </a:r>
            <a:r>
              <a:rPr lang="cs-CZ" dirty="0" err="1"/>
              <a:t>m.psoas</a:t>
            </a:r>
            <a:r>
              <a:rPr lang="cs-CZ" dirty="0"/>
              <a:t> major</a:t>
            </a:r>
          </a:p>
          <a:p>
            <a:pPr marL="72000" indent="0">
              <a:buNone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senzoricky kůži v bederní oblasti a kůži na přední a mediální ploše stehna a bérce </a:t>
            </a:r>
          </a:p>
          <a:p>
            <a:pPr marL="72000" indent="0">
              <a:buNone/>
            </a:pP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motoricky zadní a částečně boční skupinu břišních svalů, dále přední skupinu svalů pánevních a přední a mediální skupinu stehenních svalů</a:t>
            </a:r>
          </a:p>
        </p:txBody>
      </p:sp>
      <p:pic>
        <p:nvPicPr>
          <p:cNvPr id="3074" name="Picture 2" descr="Lumbar plexus: Anatomy, branches and innervation | Kenhub">
            <a:extLst>
              <a:ext uri="{FF2B5EF4-FFF2-40B4-BE49-F238E27FC236}">
                <a16:creationId xmlns:a16="http://schemas.microsoft.com/office/drawing/2014/main" id="{C6C18E2C-AE24-25EE-EBB8-A58D9DFC7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047" y="10001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40011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571F7D6-006D-6F96-C1B0-21140FB69A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A6A4C25-D156-8316-555A-1DC2CF1D17A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CF8AEE7-CA15-F126-963F-CA690F6F2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BE068D6-27A4-15DE-68DC-CFCA00DA6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iliohypogastricus</a:t>
            </a:r>
            <a:r>
              <a:rPr lang="cs-CZ" b="1" dirty="0"/>
              <a:t> Th12-L1 </a:t>
            </a:r>
          </a:p>
          <a:p>
            <a:pPr marL="72000" indent="0">
              <a:buNone/>
            </a:pPr>
            <a:r>
              <a:rPr lang="cs-CZ" dirty="0" err="1"/>
              <a:t>rr</a:t>
            </a:r>
            <a:r>
              <a:rPr lang="cs-CZ" dirty="0"/>
              <a:t>. </a:t>
            </a:r>
            <a:r>
              <a:rPr lang="cs-CZ" dirty="0" err="1"/>
              <a:t>musculares</a:t>
            </a:r>
            <a:r>
              <a:rPr lang="cs-CZ" dirty="0"/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m.obliqus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internus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a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externus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,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transversus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abdominis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72000" indent="0">
              <a:buNone/>
            </a:pPr>
            <a:r>
              <a:rPr lang="cs-CZ" dirty="0"/>
              <a:t>r. </a:t>
            </a:r>
            <a:r>
              <a:rPr lang="cs-CZ" dirty="0" err="1"/>
              <a:t>cutaneus</a:t>
            </a:r>
            <a:r>
              <a:rPr lang="cs-CZ" dirty="0"/>
              <a:t> </a:t>
            </a:r>
            <a:r>
              <a:rPr lang="cs-CZ" dirty="0" err="1"/>
              <a:t>lateralis</a:t>
            </a:r>
            <a:r>
              <a:rPr lang="cs-CZ" dirty="0"/>
              <a:t>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kůže v oblasti kyčelního kloubu a lig.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inguinale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/>
              <a:t>r. </a:t>
            </a:r>
            <a:r>
              <a:rPr lang="cs-CZ" dirty="0" err="1"/>
              <a:t>cutaneus</a:t>
            </a:r>
            <a:r>
              <a:rPr lang="cs-CZ" dirty="0"/>
              <a:t> </a:t>
            </a:r>
            <a:r>
              <a:rPr lang="cs-CZ" dirty="0" err="1"/>
              <a:t>medialis</a:t>
            </a:r>
            <a:r>
              <a:rPr lang="cs-CZ" dirty="0"/>
              <a:t>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kůže nad lig.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inguinale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a v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regio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pubic</a:t>
            </a:r>
            <a:endParaRPr lang="cs-CZ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526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47335C1-38A9-8AA0-0201-48253C5B46B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D8943B-2B4C-F1BC-957F-BD17B9057E8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7369349-D46C-0488-B90E-0D3B263DEF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30335" y="0"/>
            <a:ext cx="12222336" cy="5832475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ilioinguinalis</a:t>
            </a:r>
            <a:r>
              <a:rPr lang="cs-CZ" b="1" dirty="0"/>
              <a:t> L1</a:t>
            </a:r>
          </a:p>
          <a:p>
            <a:pPr marL="72000" indent="0">
              <a:buNone/>
            </a:pPr>
            <a:r>
              <a:rPr lang="cs-CZ" dirty="0" err="1"/>
              <a:t>rr</a:t>
            </a:r>
            <a:r>
              <a:rPr lang="cs-CZ" dirty="0"/>
              <a:t>. </a:t>
            </a:r>
            <a:r>
              <a:rPr lang="cs-CZ" dirty="0" err="1"/>
              <a:t>musculares</a:t>
            </a:r>
            <a:r>
              <a:rPr lang="cs-CZ" dirty="0"/>
              <a:t>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mm.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obliqus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internus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,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transversus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abdominis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,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cremaster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v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inguinálním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kanálu </a:t>
            </a:r>
          </a:p>
          <a:p>
            <a:pPr marL="72000" indent="0">
              <a:buNone/>
            </a:pPr>
            <a:r>
              <a:rPr lang="cs-CZ" dirty="0" err="1"/>
              <a:t>nn</a:t>
            </a:r>
            <a:r>
              <a:rPr lang="cs-CZ" dirty="0"/>
              <a:t>. </a:t>
            </a:r>
            <a:r>
              <a:rPr lang="cs-CZ" dirty="0" err="1"/>
              <a:t>scrotales</a:t>
            </a:r>
            <a:r>
              <a:rPr lang="cs-CZ" dirty="0"/>
              <a:t> (</a:t>
            </a:r>
            <a:r>
              <a:rPr lang="cs-CZ" dirty="0" err="1"/>
              <a:t>labiales</a:t>
            </a:r>
            <a:r>
              <a:rPr lang="cs-CZ" dirty="0"/>
              <a:t> </a:t>
            </a:r>
            <a:r>
              <a:rPr lang="cs-CZ" dirty="0" err="1"/>
              <a:t>anteriores</a:t>
            </a:r>
            <a:r>
              <a:rPr lang="cs-CZ" dirty="0"/>
              <a:t>)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kůže tříselné krajiny a zevního genitálu</a:t>
            </a: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cutaneus</a:t>
            </a:r>
            <a:r>
              <a:rPr lang="cs-CZ" b="1" dirty="0"/>
              <a:t> </a:t>
            </a:r>
            <a:r>
              <a:rPr lang="cs-CZ" b="1" dirty="0" err="1"/>
              <a:t>femoris</a:t>
            </a:r>
            <a:r>
              <a:rPr lang="cs-CZ" b="1" dirty="0"/>
              <a:t> </a:t>
            </a:r>
            <a:r>
              <a:rPr lang="cs-CZ" b="1" dirty="0" err="1"/>
              <a:t>lateralis</a:t>
            </a:r>
            <a:r>
              <a:rPr lang="cs-CZ" b="1" dirty="0"/>
              <a:t> L2-L3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čistě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senzorický</a:t>
            </a:r>
            <a:r>
              <a:rPr lang="cs-CZ" dirty="0" err="1"/>
              <a:t>,skrze</a:t>
            </a:r>
            <a:r>
              <a:rPr lang="cs-CZ" dirty="0"/>
              <a:t> </a:t>
            </a:r>
            <a:r>
              <a:rPr lang="cs-CZ" dirty="0" err="1"/>
              <a:t>lacuna</a:t>
            </a:r>
            <a:r>
              <a:rPr lang="cs-CZ" dirty="0"/>
              <a:t> </a:t>
            </a:r>
            <a:r>
              <a:rPr lang="cs-CZ" dirty="0" err="1"/>
              <a:t>musculorum</a:t>
            </a:r>
            <a:r>
              <a:rPr lang="cs-CZ" dirty="0"/>
              <a:t>, těsně u spina </a:t>
            </a:r>
            <a:r>
              <a:rPr lang="cs-CZ" dirty="0" err="1"/>
              <a:t>iliaca</a:t>
            </a:r>
            <a:r>
              <a:rPr lang="cs-CZ" dirty="0"/>
              <a:t> </a:t>
            </a:r>
            <a:r>
              <a:rPr lang="cs-CZ" dirty="0" err="1"/>
              <a:t>anterior</a:t>
            </a:r>
            <a:r>
              <a:rPr lang="cs-CZ" dirty="0"/>
              <a:t> superior,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kůže laterální strany stehna</a:t>
            </a:r>
          </a:p>
          <a:p>
            <a:pPr marL="72000" indent="0">
              <a:buNone/>
            </a:pP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Úžinový </a:t>
            </a:r>
            <a:r>
              <a:rPr lang="cs-CZ" b="0" i="0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sy-Meralgia</a:t>
            </a: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b="0" i="0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paresthetica</a:t>
            </a: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 (MP) je kompresivní neuropatie n. </a:t>
            </a:r>
            <a:r>
              <a:rPr lang="cs-CZ" b="0" i="0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cutaneus</a:t>
            </a: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b="0" i="0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femoris</a:t>
            </a: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b="0" i="0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lateralis</a:t>
            </a: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 v oblasti tříselného vazu,</a:t>
            </a:r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T Serif" panose="020A0603040505020204" pitchFamily="18" charset="-18"/>
              </a:rPr>
              <a:t> </a:t>
            </a:r>
            <a:r>
              <a:rPr lang="cs-CZ" b="0" i="0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Nervus</a:t>
            </a: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b="0" i="0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cutaneus</a:t>
            </a: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b="0" i="0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femoris</a:t>
            </a: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b="0" i="0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lateralis</a:t>
            </a: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 vychází z kořenů L1-3 a probíhá podél laterálního okraje m. </a:t>
            </a:r>
            <a:r>
              <a:rPr lang="cs-CZ" b="0" i="0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psoas</a:t>
            </a: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 maior a sestupuje šikmo po předním povrchu m. </a:t>
            </a:r>
            <a:r>
              <a:rPr lang="cs-CZ" b="0" i="0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iliacus</a:t>
            </a: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 ke spina </a:t>
            </a:r>
            <a:r>
              <a:rPr lang="cs-CZ" b="0" i="0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iliaca</a:t>
            </a: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b="0" i="0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anterior</a:t>
            </a: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 superior (SIAS</a:t>
            </a:r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T Serif" panose="020A0603040505020204" pitchFamily="18" charset="-18"/>
              </a:rPr>
              <a:t>). P</a:t>
            </a: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acienti s </a:t>
            </a:r>
            <a:r>
              <a:rPr lang="cs-CZ" b="0" i="0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meralgií</a:t>
            </a:r>
            <a:r>
              <a:rPr lang="cs-CZ" b="0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 mají nerv výrazně blíže k SIAS </a:t>
            </a:r>
            <a:endParaRPr lang="cs-CZ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956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0C808A7-BCBB-D548-38E7-E7535A4C97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346310-3350-2C22-11F5-3316ADB799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C59BE8E2-4D2A-2C40-B5FC-6236D7BA86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B9D484-FDAE-C2DF-8E66-14D00FF0B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381324E-113C-3C3F-41C7-770763803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 err="1"/>
              <a:t>Nervus</a:t>
            </a:r>
            <a:r>
              <a:rPr lang="cs-CZ" b="1" dirty="0"/>
              <a:t> </a:t>
            </a:r>
            <a:r>
              <a:rPr lang="cs-CZ" b="1" dirty="0" err="1"/>
              <a:t>femoralis</a:t>
            </a:r>
            <a:r>
              <a:rPr lang="cs-CZ" b="1" dirty="0"/>
              <a:t> L2-L4 </a:t>
            </a:r>
            <a:endParaRPr lang="cs-CZ" dirty="0"/>
          </a:p>
          <a:p>
            <a:pPr marL="72000" indent="0">
              <a:buNone/>
            </a:pPr>
            <a:r>
              <a:rPr lang="cs-CZ" dirty="0"/>
              <a:t> </a:t>
            </a:r>
            <a:r>
              <a:rPr lang="cs-CZ" dirty="0" err="1"/>
              <a:t>rr</a:t>
            </a:r>
            <a:r>
              <a:rPr lang="cs-CZ" dirty="0"/>
              <a:t>. </a:t>
            </a:r>
            <a:r>
              <a:rPr lang="cs-CZ" dirty="0" err="1"/>
              <a:t>musculares</a:t>
            </a:r>
            <a:r>
              <a:rPr lang="cs-CZ" dirty="0"/>
              <a:t>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iliopsoas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,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quadriceps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femoris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,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articularis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genus,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sartorius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a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pectineus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72000" indent="0">
              <a:buNone/>
            </a:pPr>
            <a:r>
              <a:rPr lang="cs-CZ" dirty="0" err="1"/>
              <a:t>rr</a:t>
            </a:r>
            <a:r>
              <a:rPr lang="cs-CZ" dirty="0"/>
              <a:t>. </a:t>
            </a:r>
            <a:r>
              <a:rPr lang="cs-CZ" dirty="0" err="1"/>
              <a:t>cutanei</a:t>
            </a:r>
            <a:r>
              <a:rPr lang="cs-CZ" dirty="0"/>
              <a:t> </a:t>
            </a:r>
            <a:r>
              <a:rPr lang="cs-CZ" dirty="0" err="1"/>
              <a:t>anteriores</a:t>
            </a:r>
            <a:r>
              <a:rPr lang="cs-CZ" dirty="0"/>
              <a:t>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přední plocha stehna po patelu</a:t>
            </a:r>
          </a:p>
          <a:p>
            <a:pPr marL="72000" indent="0">
              <a:buNone/>
            </a:pPr>
            <a:r>
              <a:rPr lang="cs-CZ" dirty="0"/>
              <a:t>n. </a:t>
            </a:r>
            <a:r>
              <a:rPr lang="cs-CZ" dirty="0" err="1"/>
              <a:t>saphenus</a:t>
            </a:r>
            <a:r>
              <a:rPr lang="cs-CZ" dirty="0"/>
              <a:t>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senzitivně kůži vpředu na mediální straně bérce a před mediálním kotníkem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9094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01C714B-9D1B-D1BC-31B6-4099C0AB724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40E4432-BB49-BC13-C112-F30C9FD1ACC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2866EC8-66C0-3D91-C75F-517E93E2F82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801" y="79829"/>
            <a:ext cx="12141200" cy="5752646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genitofemoralis</a:t>
            </a:r>
            <a:r>
              <a:rPr lang="cs-CZ" b="1" dirty="0"/>
              <a:t> L1-L2 </a:t>
            </a:r>
          </a:p>
          <a:p>
            <a:pPr marL="72000" indent="0">
              <a:buNone/>
            </a:pPr>
            <a:r>
              <a:rPr lang="cs-CZ" dirty="0"/>
              <a:t>r. </a:t>
            </a:r>
            <a:r>
              <a:rPr lang="cs-CZ" dirty="0" err="1"/>
              <a:t>genitalis</a:t>
            </a:r>
            <a:r>
              <a:rPr lang="cs-CZ" dirty="0"/>
              <a:t> (přes </a:t>
            </a:r>
            <a:r>
              <a:rPr lang="cs-CZ" dirty="0" err="1"/>
              <a:t>canalis</a:t>
            </a:r>
            <a:r>
              <a:rPr lang="cs-CZ" dirty="0"/>
              <a:t> </a:t>
            </a:r>
            <a:r>
              <a:rPr lang="cs-CZ" dirty="0" err="1"/>
              <a:t>inguinalis</a:t>
            </a:r>
            <a:r>
              <a:rPr lang="cs-CZ" dirty="0"/>
              <a:t>),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cremaster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, kůže mediální strany stehna </a:t>
            </a:r>
          </a:p>
          <a:p>
            <a:pPr marL="72000" indent="0">
              <a:buNone/>
            </a:pPr>
            <a:r>
              <a:rPr lang="cs-CZ" dirty="0"/>
              <a:t>r. </a:t>
            </a:r>
            <a:r>
              <a:rPr lang="cs-CZ" dirty="0" err="1"/>
              <a:t>femoralis</a:t>
            </a:r>
            <a:r>
              <a:rPr lang="cs-CZ" dirty="0"/>
              <a:t> – (</a:t>
            </a:r>
            <a:r>
              <a:rPr lang="cs-CZ" dirty="0" err="1"/>
              <a:t>lacuna</a:t>
            </a:r>
            <a:r>
              <a:rPr lang="cs-CZ" dirty="0"/>
              <a:t> </a:t>
            </a:r>
            <a:r>
              <a:rPr lang="cs-CZ" dirty="0" err="1"/>
              <a:t>vasorum</a:t>
            </a:r>
            <a:r>
              <a:rPr lang="cs-CZ" dirty="0"/>
              <a:t>)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kůže přední plochy stehna </a:t>
            </a:r>
            <a:r>
              <a:rPr lang="cs-CZ" dirty="0"/>
              <a:t>(pod tříselným vazem)</a:t>
            </a: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obturatorius</a:t>
            </a:r>
            <a:r>
              <a:rPr lang="cs-CZ" b="1" dirty="0"/>
              <a:t> L2-L4 </a:t>
            </a:r>
            <a:r>
              <a:rPr lang="cs-CZ" dirty="0"/>
              <a:t>•</a:t>
            </a:r>
          </a:p>
          <a:p>
            <a:pPr marL="72000" indent="0">
              <a:buNone/>
            </a:pPr>
            <a:r>
              <a:rPr lang="cs-CZ" dirty="0"/>
              <a:t>r. </a:t>
            </a:r>
            <a:r>
              <a:rPr lang="cs-CZ" dirty="0" err="1"/>
              <a:t>anterior</a:t>
            </a:r>
            <a:r>
              <a:rPr lang="cs-CZ" dirty="0"/>
              <a:t> – r. </a:t>
            </a:r>
            <a:r>
              <a:rPr lang="cs-CZ" dirty="0" err="1"/>
              <a:t>cutaneus</a:t>
            </a:r>
            <a:r>
              <a:rPr lang="cs-CZ" dirty="0"/>
              <a:t>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pectineus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,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adductor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longus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,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gracilis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  <a:p>
            <a:pPr marL="72000" indent="0">
              <a:buNone/>
            </a:pPr>
            <a:r>
              <a:rPr lang="cs-CZ" dirty="0"/>
              <a:t>r. </a:t>
            </a:r>
            <a:r>
              <a:rPr lang="cs-CZ" dirty="0" err="1"/>
              <a:t>posterior</a:t>
            </a:r>
            <a:r>
              <a:rPr lang="cs-CZ" dirty="0"/>
              <a:t> – r. </a:t>
            </a:r>
            <a:r>
              <a:rPr lang="cs-CZ" dirty="0" err="1"/>
              <a:t>articularis</a:t>
            </a:r>
            <a:r>
              <a:rPr lang="cs-CZ" dirty="0"/>
              <a:t>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obturatorius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externus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,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adductor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magnus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,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adductor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brevis</a:t>
            </a:r>
          </a:p>
        </p:txBody>
      </p:sp>
    </p:spTree>
    <p:extLst>
      <p:ext uri="{BB962C8B-B14F-4D97-AF65-F5344CB8AC3E}">
        <p14:creationId xmlns:p14="http://schemas.microsoft.com/office/powerpoint/2010/main" val="301985286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9616EE4-03C6-6CF1-F1D6-BACA8AFD6C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6A89F9E-2D7F-32F1-7368-C0005642342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1518AF8-901C-9990-E87B-7235C8CA4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1392"/>
            <a:ext cx="10753200" cy="738786"/>
          </a:xfrm>
        </p:spPr>
        <p:txBody>
          <a:bodyPr/>
          <a:lstStyle/>
          <a:p>
            <a:r>
              <a:rPr lang="cs-CZ" dirty="0"/>
              <a:t>Plexus </a:t>
            </a:r>
            <a:r>
              <a:rPr lang="cs-CZ" dirty="0" err="1"/>
              <a:t>sacralis</a:t>
            </a:r>
            <a:r>
              <a:rPr lang="cs-CZ" dirty="0"/>
              <a:t> (S1-S5)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372DC95-7DB6-CF43-E4FD-784C5D5F20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829621"/>
            <a:ext cx="10753200" cy="5002379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největší nervová pleteň v těle- uložena po stranách křížové kosti, jde přes </a:t>
            </a:r>
            <a:r>
              <a:rPr lang="cs-CZ" dirty="0" err="1"/>
              <a:t>foramen</a:t>
            </a:r>
            <a:r>
              <a:rPr lang="cs-CZ" dirty="0"/>
              <a:t> </a:t>
            </a:r>
            <a:r>
              <a:rPr lang="cs-CZ" dirty="0" err="1"/>
              <a:t>ischiadicum</a:t>
            </a:r>
            <a:r>
              <a:rPr lang="cs-CZ" dirty="0"/>
              <a:t> </a:t>
            </a:r>
            <a:r>
              <a:rPr lang="cs-CZ" dirty="0" err="1"/>
              <a:t>majus</a:t>
            </a:r>
            <a:r>
              <a:rPr lang="cs-CZ" dirty="0"/>
              <a:t> do dolní končetiny-vystupují ve </a:t>
            </a:r>
            <a:r>
              <a:rPr lang="cs-CZ" dirty="0" err="1"/>
              <a:t>foramina</a:t>
            </a:r>
            <a:r>
              <a:rPr lang="cs-CZ" dirty="0"/>
              <a:t> </a:t>
            </a:r>
            <a:r>
              <a:rPr lang="cs-CZ" dirty="0" err="1"/>
              <a:t>sacralia</a:t>
            </a:r>
            <a:r>
              <a:rPr lang="cs-CZ" dirty="0"/>
              <a:t> </a:t>
            </a:r>
            <a:r>
              <a:rPr lang="cs-CZ" dirty="0" err="1"/>
              <a:t>anteriora</a:t>
            </a:r>
            <a:r>
              <a:rPr lang="cs-CZ" dirty="0"/>
              <a:t> (</a:t>
            </a:r>
            <a:r>
              <a:rPr lang="cs-CZ" dirty="0" err="1"/>
              <a:t>pelvica</a:t>
            </a:r>
            <a:r>
              <a:rPr lang="cs-CZ" dirty="0"/>
              <a:t>).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 této pleteni se dále připojují i vlákna předních větví lumbálních nervů − </a:t>
            </a:r>
            <a:r>
              <a:rPr lang="cs-CZ" b="1" dirty="0"/>
              <a:t>L4 a L5</a:t>
            </a:r>
            <a:r>
              <a:rPr lang="cs-CZ" dirty="0"/>
              <a:t>. Ta se spojují v </a:t>
            </a:r>
            <a:r>
              <a:rPr lang="cs-CZ" b="1" dirty="0" err="1"/>
              <a:t>truncus</a:t>
            </a:r>
            <a:r>
              <a:rPr lang="cs-CZ" b="1" dirty="0"/>
              <a:t> </a:t>
            </a:r>
            <a:r>
              <a:rPr lang="cs-CZ" b="1" dirty="0" err="1"/>
              <a:t>lumbosacralis</a:t>
            </a:r>
            <a:r>
              <a:rPr lang="cs-CZ" dirty="0"/>
              <a:t>, který přistupuje shora. Zdola se připojuje </a:t>
            </a:r>
            <a:r>
              <a:rPr lang="cs-CZ" b="1" dirty="0"/>
              <a:t>n. </a:t>
            </a:r>
            <a:r>
              <a:rPr lang="cs-CZ" b="1" dirty="0" err="1"/>
              <a:t>coccygeus</a:t>
            </a:r>
            <a:r>
              <a:rPr lang="cs-CZ" dirty="0"/>
              <a:t>, který vystupuje z </a:t>
            </a:r>
            <a:r>
              <a:rPr lang="cs-CZ" dirty="0" err="1"/>
              <a:t>hiatus</a:t>
            </a:r>
            <a:r>
              <a:rPr lang="cs-CZ" dirty="0"/>
              <a:t> </a:t>
            </a:r>
            <a:r>
              <a:rPr lang="cs-CZ" dirty="0" err="1"/>
              <a:t>sacralis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Ventrální větve </a:t>
            </a:r>
            <a:r>
              <a:rPr lang="cs-CZ" b="1" dirty="0"/>
              <a:t>S2-S4 </a:t>
            </a:r>
            <a:r>
              <a:rPr lang="cs-CZ" dirty="0"/>
              <a:t>– obsahují </a:t>
            </a:r>
            <a:r>
              <a:rPr lang="cs-CZ" b="1" dirty="0"/>
              <a:t>parasympatická vlákna</a:t>
            </a:r>
          </a:p>
          <a:p>
            <a:pPr marL="72000" indent="0">
              <a:buNone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kůži v hýžďové oblasti, kůži na zadní ploše stehna a bérce a kůži zevních pohlavních orgánů</a:t>
            </a:r>
          </a:p>
          <a:p>
            <a:pPr marL="72000" indent="0">
              <a:buNone/>
            </a:pP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zadní skupinu pánevních a stehenních svalů a svaly bérce a nohy </a:t>
            </a:r>
          </a:p>
        </p:txBody>
      </p:sp>
    </p:spTree>
    <p:extLst>
      <p:ext uri="{BB962C8B-B14F-4D97-AF65-F5344CB8AC3E}">
        <p14:creationId xmlns:p14="http://schemas.microsoft.com/office/powerpoint/2010/main" val="533733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30F11AE4-31CF-C5D9-1BEC-214FA13DA94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7E8609-0DD8-EE63-FFF8-566EE737007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057D1F-305B-A7C9-4806-BCB8EA0DB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 descr="Obsah obrázku text, mapa, diagram, Písmo&#10;&#10;Popis byl vytvořen automaticky">
            <a:extLst>
              <a:ext uri="{FF2B5EF4-FFF2-40B4-BE49-F238E27FC236}">
                <a16:creationId xmlns:a16="http://schemas.microsoft.com/office/drawing/2014/main" id="{C51528CB-B8B1-9495-A72B-38481ED224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452" y="1870137"/>
            <a:ext cx="4673600" cy="3505200"/>
          </a:xfrm>
        </p:spPr>
      </p:pic>
    </p:spTree>
    <p:extLst>
      <p:ext uri="{BB962C8B-B14F-4D97-AF65-F5344CB8AC3E}">
        <p14:creationId xmlns:p14="http://schemas.microsoft.com/office/powerpoint/2010/main" val="42719218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F28186B-F67E-1F7D-4D0E-598A2326FCA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B39E08-6F4A-D259-DB7F-28C79B5DF8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07816A7-A25D-AD24-D657-E92C626A7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8376DC6-5DD6-74B1-06B0-DA73CF22E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 err="1"/>
              <a:t>rr.musculares</a:t>
            </a:r>
            <a:r>
              <a:rPr lang="cs-CZ" dirty="0"/>
              <a:t> −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pro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pelvitrochanterické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svaly −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piriformis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,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gemellus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superior et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inferior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,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obturatorius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internus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a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quadratus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femoris,mm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glutei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  <a:p>
            <a:pPr marL="72000" indent="0">
              <a:buNone/>
            </a:pPr>
            <a:r>
              <a:rPr lang="cs-CZ" dirty="0"/>
              <a:t>smíšené nervy −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kůže zadní strany stehna</a:t>
            </a:r>
            <a:r>
              <a:rPr lang="cs-CZ" dirty="0"/>
              <a:t>, svalů a kůže bérce a nohy</a:t>
            </a: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58394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A21237F-7BF3-4CC3-A8DC-2023FA3A15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A11C929-0467-BF65-64A8-2547A34F0DC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34943F0-D554-2CBC-048B-20A1F48B9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Plexus </a:t>
            </a:r>
            <a:r>
              <a:rPr lang="cs-CZ" dirty="0" err="1"/>
              <a:t>sacralis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1CA5CDB-D6FA-F16F-F667-E8F30B2E8B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glutaeus</a:t>
            </a:r>
            <a:r>
              <a:rPr lang="cs-CZ" b="1" dirty="0"/>
              <a:t> sup. et </a:t>
            </a:r>
            <a:r>
              <a:rPr lang="cs-CZ" b="1" dirty="0" err="1"/>
              <a:t>inf</a:t>
            </a:r>
            <a:r>
              <a:rPr lang="cs-CZ" b="1" dirty="0"/>
              <a:t>. </a:t>
            </a: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cutaneus</a:t>
            </a:r>
            <a:r>
              <a:rPr lang="cs-CZ" b="1" dirty="0"/>
              <a:t> </a:t>
            </a:r>
            <a:r>
              <a:rPr lang="cs-CZ" b="1" dirty="0" err="1"/>
              <a:t>femoris</a:t>
            </a:r>
            <a:r>
              <a:rPr lang="cs-CZ" b="1" dirty="0"/>
              <a:t> </a:t>
            </a:r>
            <a:r>
              <a:rPr lang="cs-CZ" b="1" dirty="0" err="1"/>
              <a:t>posterior</a:t>
            </a:r>
            <a:r>
              <a:rPr lang="cs-CZ" b="1" dirty="0"/>
              <a:t> </a:t>
            </a: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ischiadicus</a:t>
            </a:r>
            <a:r>
              <a:rPr lang="cs-CZ" b="1" dirty="0"/>
              <a:t> </a:t>
            </a: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pudendus</a:t>
            </a:r>
            <a:r>
              <a:rPr lang="cs-CZ" b="1" dirty="0"/>
              <a:t> </a:t>
            </a:r>
          </a:p>
        </p:txBody>
      </p:sp>
      <p:pic>
        <p:nvPicPr>
          <p:cNvPr id="4098" name="Picture 2" descr="Plexus sacralis - Aufbau, Funktion &amp; Krankheiten | MedLexi.de">
            <a:extLst>
              <a:ext uri="{FF2B5EF4-FFF2-40B4-BE49-F238E27FC236}">
                <a16:creationId xmlns:a16="http://schemas.microsoft.com/office/drawing/2014/main" id="{26A10902-0C8E-180E-07D8-6D7CC6E04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3606" y="356985"/>
            <a:ext cx="184785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03180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4815D2-38E1-A445-EA16-CC280C6BB0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F84F54-FED6-8DF1-311A-BA1A6B6DDD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C3FBAE-F35C-4245-803C-2345DA70B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EC9A814-E6AB-FB01-7C23-E7A091446A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glutaeus</a:t>
            </a:r>
            <a:r>
              <a:rPr lang="cs-CZ" b="1" dirty="0"/>
              <a:t> sup</a:t>
            </a:r>
            <a:r>
              <a:rPr lang="cs-CZ" dirty="0"/>
              <a:t>. </a:t>
            </a:r>
            <a:r>
              <a:rPr lang="cs-CZ" b="1" dirty="0"/>
              <a:t>(L4–S1)-m</a:t>
            </a:r>
            <a:r>
              <a:rPr lang="cs-CZ" dirty="0"/>
              <a:t>otorický</a:t>
            </a:r>
            <a:r>
              <a:rPr lang="cs-CZ" b="1" dirty="0"/>
              <a:t> </a:t>
            </a:r>
          </a:p>
          <a:p>
            <a:pPr marL="72000" indent="0">
              <a:buNone/>
            </a:pP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glutaeus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medius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et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minimus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, m. tensor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fasciae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latae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glutaeus</a:t>
            </a:r>
            <a:r>
              <a:rPr lang="cs-CZ" b="1" dirty="0"/>
              <a:t> </a:t>
            </a:r>
            <a:r>
              <a:rPr lang="cs-CZ" b="1" dirty="0" err="1"/>
              <a:t>inf</a:t>
            </a:r>
            <a:r>
              <a:rPr lang="cs-CZ" b="1" dirty="0"/>
              <a:t>.(L5–S2) </a:t>
            </a:r>
            <a:r>
              <a:rPr lang="cs-CZ" dirty="0"/>
              <a:t>–smíšený 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glutaeus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maximus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, zadní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část pouzdra kyčelního kloubu </a:t>
            </a: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cutaneus</a:t>
            </a:r>
            <a:r>
              <a:rPr lang="cs-CZ" b="1" dirty="0"/>
              <a:t> </a:t>
            </a:r>
            <a:r>
              <a:rPr lang="cs-CZ" b="1" dirty="0" err="1"/>
              <a:t>femoris</a:t>
            </a:r>
            <a:r>
              <a:rPr lang="cs-CZ" b="1" dirty="0"/>
              <a:t> </a:t>
            </a:r>
            <a:r>
              <a:rPr lang="cs-CZ" b="1" dirty="0" err="1"/>
              <a:t>posterior</a:t>
            </a:r>
            <a:r>
              <a:rPr lang="cs-CZ" b="1" dirty="0"/>
              <a:t> (S1–S3) </a:t>
            </a:r>
            <a:r>
              <a:rPr lang="cs-CZ" dirty="0"/>
              <a:t>-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kůže zadního stehna, jámy zákolenní a horní části zadního bérce </a:t>
            </a:r>
          </a:p>
          <a:p>
            <a:pPr marL="72000" indent="0">
              <a:buNone/>
            </a:pPr>
            <a:r>
              <a:rPr lang="cs-CZ" dirty="0" err="1"/>
              <a:t>rr</a:t>
            </a:r>
            <a:r>
              <a:rPr lang="cs-CZ" dirty="0"/>
              <a:t>. </a:t>
            </a:r>
            <a:r>
              <a:rPr lang="cs-CZ" dirty="0" err="1"/>
              <a:t>perineales</a:t>
            </a:r>
            <a:r>
              <a:rPr lang="cs-CZ" dirty="0"/>
              <a:t> -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ke kůži hráze a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scrota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(labia majora) </a:t>
            </a:r>
          </a:p>
          <a:p>
            <a:pPr marL="72000" indent="0">
              <a:buNone/>
            </a:pPr>
            <a:r>
              <a:rPr lang="cs-CZ" dirty="0" err="1"/>
              <a:t>nn</a:t>
            </a:r>
            <a:r>
              <a:rPr lang="cs-CZ" dirty="0"/>
              <a:t>. </a:t>
            </a:r>
            <a:r>
              <a:rPr lang="cs-CZ" dirty="0" err="1"/>
              <a:t>clunium</a:t>
            </a:r>
            <a:r>
              <a:rPr lang="cs-CZ" dirty="0"/>
              <a:t> </a:t>
            </a:r>
            <a:r>
              <a:rPr lang="cs-CZ" dirty="0" err="1"/>
              <a:t>inf</a:t>
            </a:r>
            <a:r>
              <a:rPr lang="cs-CZ" dirty="0"/>
              <a:t>.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- ke kůži dolní části hýždí </a:t>
            </a:r>
          </a:p>
          <a:p>
            <a:pPr marL="72000" indent="0">
              <a:buNone/>
            </a:pPr>
            <a:r>
              <a:rPr lang="cs-CZ" dirty="0" err="1"/>
              <a:t>rr</a:t>
            </a:r>
            <a:r>
              <a:rPr lang="cs-CZ" dirty="0"/>
              <a:t>. </a:t>
            </a:r>
            <a:r>
              <a:rPr lang="cs-CZ" dirty="0" err="1"/>
              <a:t>cutanei</a:t>
            </a:r>
            <a:r>
              <a:rPr lang="cs-CZ" dirty="0"/>
              <a:t>-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ke kůži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regio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femoris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posterior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365543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BCC4F2E-4E55-FC62-0832-31B148A89B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C98E531-9D3F-8B17-900D-DAFB71A03B1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43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D510760-6B35-6BBD-5D6A-1E37DE72BE24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" y="67318"/>
            <a:ext cx="12192000" cy="5765157"/>
          </a:xfrm>
        </p:spPr>
        <p:txBody>
          <a:bodyPr/>
          <a:lstStyle/>
          <a:p>
            <a:pPr marL="72000" indent="0">
              <a:buNone/>
            </a:pPr>
            <a:endParaRPr lang="cs-CZ" b="1" dirty="0"/>
          </a:p>
          <a:p>
            <a:pPr marL="72000" indent="0">
              <a:buNone/>
            </a:pPr>
            <a:endParaRPr lang="cs-CZ" b="1" dirty="0"/>
          </a:p>
          <a:p>
            <a:pPr marL="72000" indent="0">
              <a:buNone/>
            </a:pPr>
            <a:endParaRPr lang="cs-CZ" b="1" dirty="0"/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ischiadicus</a:t>
            </a:r>
            <a:r>
              <a:rPr lang="cs-CZ" b="1" dirty="0"/>
              <a:t>(L4–S3) </a:t>
            </a:r>
            <a:r>
              <a:rPr lang="cs-CZ" dirty="0"/>
              <a:t>–smíšený, nejsilnější a </a:t>
            </a:r>
            <a:r>
              <a:rPr lang="cs-CZ" dirty="0" err="1"/>
              <a:t>nejdeší</a:t>
            </a:r>
            <a:r>
              <a:rPr lang="cs-CZ" dirty="0"/>
              <a:t> periferní nerv v těle </a:t>
            </a:r>
          </a:p>
          <a:p>
            <a:pPr marL="72000" indent="0">
              <a:buNone/>
            </a:pPr>
            <a:r>
              <a:rPr lang="cs-CZ" dirty="0"/>
              <a:t>vystupuje z pánve </a:t>
            </a:r>
            <a:r>
              <a:rPr lang="cs-CZ" b="1" dirty="0"/>
              <a:t>přes </a:t>
            </a:r>
            <a:r>
              <a:rPr lang="cs-CZ" b="1" dirty="0" err="1"/>
              <a:t>foramen</a:t>
            </a:r>
            <a:r>
              <a:rPr lang="cs-CZ" b="1" dirty="0"/>
              <a:t> </a:t>
            </a:r>
            <a:r>
              <a:rPr lang="cs-CZ" b="1" dirty="0" err="1"/>
              <a:t>infrapiriforme</a:t>
            </a:r>
            <a:endParaRPr lang="cs-CZ" b="1" dirty="0"/>
          </a:p>
          <a:p>
            <a:pPr marL="72000" indent="0">
              <a:buNone/>
            </a:pPr>
            <a:r>
              <a:rPr lang="cs-CZ" dirty="0" err="1"/>
              <a:t>rr</a:t>
            </a:r>
            <a:r>
              <a:rPr lang="cs-CZ" dirty="0"/>
              <a:t>. </a:t>
            </a:r>
            <a:r>
              <a:rPr lang="cs-CZ" dirty="0" err="1"/>
              <a:t>musculares</a:t>
            </a:r>
            <a:r>
              <a:rPr lang="cs-CZ" dirty="0"/>
              <a:t>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zadní strana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stehna,hamstringy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+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adductor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magnus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  <a:p>
            <a:pPr marL="72000" indent="0">
              <a:buNone/>
            </a:pPr>
            <a:r>
              <a:rPr lang="cs-CZ" dirty="0" err="1"/>
              <a:t>rr</a:t>
            </a:r>
            <a:r>
              <a:rPr lang="cs-CZ" dirty="0"/>
              <a:t>. </a:t>
            </a:r>
            <a:r>
              <a:rPr lang="cs-CZ" dirty="0" err="1"/>
              <a:t>articulares</a:t>
            </a:r>
            <a:r>
              <a:rPr lang="cs-CZ" dirty="0"/>
              <a:t>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(art. 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coxae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cs-CZ" dirty="0"/>
              <a:t> </a:t>
            </a:r>
          </a:p>
          <a:p>
            <a:pPr marL="72000" indent="0">
              <a:buNone/>
            </a:pPr>
            <a:r>
              <a:rPr lang="cs-CZ" dirty="0"/>
              <a:t>Konečné větve:</a:t>
            </a:r>
          </a:p>
          <a:p>
            <a:pPr marL="72000" indent="0">
              <a:buNone/>
            </a:pPr>
            <a:r>
              <a:rPr lang="cs-CZ" b="1" dirty="0" err="1"/>
              <a:t>N.tibialis</a:t>
            </a:r>
            <a:endParaRPr lang="cs-CZ" b="1" dirty="0"/>
          </a:p>
          <a:p>
            <a:pPr marL="72000" indent="0">
              <a:buNone/>
            </a:pPr>
            <a:r>
              <a:rPr lang="cs-CZ" b="1" dirty="0" err="1"/>
              <a:t>N.peroneus</a:t>
            </a:r>
            <a:r>
              <a:rPr lang="cs-CZ" b="1" dirty="0"/>
              <a:t> </a:t>
            </a:r>
            <a:r>
              <a:rPr lang="cs-CZ" b="1" dirty="0" err="1"/>
              <a:t>communis</a:t>
            </a:r>
            <a:endParaRPr lang="cs-CZ" b="1" dirty="0"/>
          </a:p>
          <a:p>
            <a:pPr marL="7200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Syndrom m.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piriformis-ischiadicu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uložen pod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m.piriformis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-typickým příznakem jsou bolesti v oblasti hýždě, někdy se táhnou i daleko distálně </a:t>
            </a:r>
          </a:p>
          <a:p>
            <a:pPr marL="72000" indent="0">
              <a:buNone/>
            </a:pP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  <a:p>
            <a:pPr marL="72000" indent="0">
              <a:buNone/>
            </a:pPr>
            <a:endParaRPr lang="cs-CZ" b="1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597722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5A6C0D-FE80-C5BA-84EB-E3B92D192F0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DA11C97-84DB-2710-A584-A03530C31E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44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ED55D40-A35F-4F87-EC7A-38902F238EA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0"/>
            <a:ext cx="11972925" cy="5622925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Konečné větve: </a:t>
            </a: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tibialis</a:t>
            </a:r>
            <a:r>
              <a:rPr lang="cs-CZ" b="1" dirty="0"/>
              <a:t> (L4–S3) </a:t>
            </a:r>
            <a:r>
              <a:rPr lang="cs-CZ" dirty="0"/>
              <a:t>- přímé pokračování n. </a:t>
            </a:r>
            <a:r>
              <a:rPr lang="cs-CZ" dirty="0" err="1"/>
              <a:t>ischiadicus</a:t>
            </a:r>
            <a:r>
              <a:rPr lang="cs-CZ" dirty="0"/>
              <a:t> (</a:t>
            </a:r>
            <a:r>
              <a:rPr lang="cs-CZ" dirty="0" err="1"/>
              <a:t>fossa</a:t>
            </a:r>
            <a:r>
              <a:rPr lang="cs-CZ" dirty="0"/>
              <a:t> </a:t>
            </a:r>
            <a:r>
              <a:rPr lang="cs-CZ" dirty="0" err="1"/>
              <a:t>poplitea</a:t>
            </a:r>
            <a:r>
              <a:rPr lang="cs-CZ" dirty="0"/>
              <a:t>, podbíhá </a:t>
            </a:r>
            <a:r>
              <a:rPr lang="cs-CZ" dirty="0" err="1"/>
              <a:t>m.triceps</a:t>
            </a:r>
            <a:r>
              <a:rPr lang="cs-CZ" dirty="0"/>
              <a:t> </a:t>
            </a:r>
            <a:r>
              <a:rPr lang="cs-CZ" dirty="0" err="1"/>
              <a:t>surae</a:t>
            </a:r>
            <a:r>
              <a:rPr lang="cs-CZ" dirty="0"/>
              <a:t>, sestupuje mezi triceps </a:t>
            </a:r>
            <a:r>
              <a:rPr lang="cs-CZ" dirty="0" err="1"/>
              <a:t>surae</a:t>
            </a:r>
            <a:r>
              <a:rPr lang="cs-CZ" dirty="0"/>
              <a:t> a hlubokými flexory bérce, za vnitřním kotníkem se rozděluje na konečné větve- </a:t>
            </a:r>
            <a:r>
              <a:rPr lang="cs-CZ" b="1" dirty="0" err="1"/>
              <a:t>n.plantaris</a:t>
            </a:r>
            <a:r>
              <a:rPr lang="cs-CZ" b="1" dirty="0"/>
              <a:t> </a:t>
            </a:r>
            <a:r>
              <a:rPr lang="cs-CZ" b="1" dirty="0" err="1"/>
              <a:t>medialis</a:t>
            </a:r>
            <a:r>
              <a:rPr lang="cs-CZ" b="1" dirty="0"/>
              <a:t> et </a:t>
            </a:r>
            <a:r>
              <a:rPr lang="cs-CZ" b="1" dirty="0" err="1"/>
              <a:t>lateralis</a:t>
            </a:r>
            <a:r>
              <a:rPr lang="cs-CZ" b="1" dirty="0"/>
              <a:t> </a:t>
            </a:r>
          </a:p>
          <a:p>
            <a:pPr marL="72000" indent="0">
              <a:buNone/>
            </a:pP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většinu zádní plochy bérce, chodidlo a plantární plochu prstů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  <a:p>
            <a:pPr algn="l"/>
            <a:r>
              <a:rPr lang="cs-CZ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Flexory </a:t>
            </a:r>
            <a:r>
              <a:rPr lang="cs-CZ" dirty="0">
                <a:solidFill>
                  <a:srgbClr val="002060"/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kolenního kloubu</a:t>
            </a:r>
            <a:endParaRPr lang="cs-CZ" b="0" i="0" dirty="0">
              <a:solidFill>
                <a:srgbClr val="002060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algn="l"/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Musculus biceps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femoris</a:t>
            </a:r>
            <a:r>
              <a:rPr lang="cs-CZ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(Caput </a:t>
            </a:r>
            <a:r>
              <a:rPr lang="cs-CZ" b="0" i="0" dirty="0" err="1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longum</a:t>
            </a:r>
            <a:r>
              <a:rPr lang="cs-CZ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),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Semimembranosus,Semitendinosus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,m.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popliteus</a:t>
            </a:r>
            <a:endParaRPr lang="cs-CZ" b="0" i="0" dirty="0">
              <a:solidFill>
                <a:schemeClr val="accent3">
                  <a:lumMod val="75000"/>
                </a:schemeClr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algn="l"/>
            <a:r>
              <a:rPr lang="cs-CZ" b="0" i="0" dirty="0">
                <a:solidFill>
                  <a:srgbClr val="00206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Flexory hlezenního kl.</a:t>
            </a:r>
          </a:p>
          <a:p>
            <a:pPr algn="l"/>
            <a:r>
              <a:rPr lang="cs-CZ" b="0" i="0" dirty="0" err="1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m.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triceps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surae,flexor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hallucis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longus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,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m.tibialis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posterior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, flexor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digitorum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longus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,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m.quadratus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plantae</a:t>
            </a:r>
            <a:r>
              <a:rPr lang="cs-CZ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system-ui"/>
              </a:rPr>
              <a:t> </a:t>
            </a:r>
          </a:p>
          <a:p>
            <a:pPr algn="l"/>
            <a:endParaRPr lang="cs-CZ" b="0" i="0" dirty="0">
              <a:solidFill>
                <a:schemeClr val="accent3">
                  <a:lumMod val="75000"/>
                </a:schemeClr>
              </a:solidFill>
              <a:effectLst/>
              <a:highlight>
                <a:srgbClr val="FFFFFF"/>
              </a:highlight>
              <a:latin typeface="system-ui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80382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C7E40DA-9937-39D4-FAD0-0A897E3AB9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2AF5AC3-8F48-9652-5BEE-76DB7461712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45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A91B860-7F6F-E38C-F8F5-1ADF8A36781E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28600" y="222068"/>
            <a:ext cx="10525125" cy="6061165"/>
          </a:xfrm>
        </p:spPr>
        <p:txBody>
          <a:bodyPr/>
          <a:lstStyle/>
          <a:p>
            <a:pPr marL="72000" indent="0" algn="l">
              <a:buNone/>
            </a:pPr>
            <a:r>
              <a:rPr lang="cs-CZ" b="1" dirty="0" err="1"/>
              <a:t>N.plantaris</a:t>
            </a:r>
            <a:r>
              <a:rPr lang="cs-CZ" b="1" dirty="0"/>
              <a:t> </a:t>
            </a:r>
            <a:r>
              <a:rPr lang="cs-CZ" b="1" dirty="0" err="1"/>
              <a:t>medialis</a:t>
            </a:r>
            <a:endParaRPr lang="cs-CZ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72000" indent="0" algn="l">
              <a:buNone/>
            </a:pP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m.abductor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hallucis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,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m.flexor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hallucis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brevis</a:t>
            </a:r>
            <a:r>
              <a:rPr lang="cs-CZ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(Caput </a:t>
            </a:r>
            <a:r>
              <a:rPr lang="cs-CZ" b="0" i="0" dirty="0" err="1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mediale</a:t>
            </a:r>
            <a:r>
              <a:rPr lang="cs-CZ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)</a:t>
            </a:r>
          </a:p>
          <a:p>
            <a:pPr marL="72000" indent="0" algn="l">
              <a:buNone/>
            </a:pP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mm.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lumbricales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I a II, m. flexor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digitorum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brevis</a:t>
            </a:r>
          </a:p>
          <a:p>
            <a:pPr marL="72000" indent="0" algn="l">
              <a:buNone/>
            </a:pPr>
            <a:r>
              <a:rPr lang="cs-CZ" dirty="0" err="1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plosku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nohy</a:t>
            </a:r>
          </a:p>
          <a:p>
            <a:pPr marL="72000" indent="0" algn="l">
              <a:buNone/>
            </a:pPr>
            <a:r>
              <a:rPr lang="cs-CZ" b="1" dirty="0" err="1">
                <a:highlight>
                  <a:srgbClr val="FFFFFF"/>
                </a:highlight>
                <a:latin typeface="Roboto" panose="02000000000000000000" pitchFamily="2" charset="0"/>
              </a:rPr>
              <a:t>N.plantaris</a:t>
            </a:r>
            <a:r>
              <a:rPr lang="cs-CZ" b="1" dirty="0"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cs-CZ" b="1" dirty="0" err="1">
                <a:highlight>
                  <a:srgbClr val="FFFFFF"/>
                </a:highlight>
                <a:latin typeface="Roboto" panose="02000000000000000000" pitchFamily="2" charset="0"/>
              </a:rPr>
              <a:t>lateralis</a:t>
            </a:r>
            <a:r>
              <a:rPr lang="cs-CZ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:</a:t>
            </a:r>
          </a:p>
          <a:p>
            <a:pPr marL="72000" indent="0" algn="l">
              <a:buNone/>
            </a:pP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m.abductor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digiti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minimi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pedis,m.quadratus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plantae,m.flexor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hallucis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brevis</a:t>
            </a:r>
            <a:r>
              <a:rPr lang="cs-CZ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 (Caput </a:t>
            </a:r>
            <a:r>
              <a:rPr lang="cs-CZ" b="0" i="0" dirty="0" err="1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laterale</a:t>
            </a:r>
            <a:r>
              <a:rPr lang="cs-CZ" b="0" i="0" dirty="0">
                <a:solidFill>
                  <a:schemeClr val="accent3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)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,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m.flexor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digiti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minimi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brevis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pedis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</a:p>
          <a:p>
            <a:pPr marL="72000" indent="0" algn="l">
              <a:buNone/>
            </a:pP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m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adductor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hallucis</a:t>
            </a:r>
            <a:endParaRPr lang="cs-CZ" b="0" i="0" dirty="0">
              <a:solidFill>
                <a:schemeClr val="accent3">
                  <a:lumMod val="75000"/>
                </a:schemeClr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72000" indent="0" algn="l">
              <a:buNone/>
            </a:pP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opponens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digiti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minimi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pedis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, mm.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lumbricales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III a IV</a:t>
            </a:r>
            <a:endParaRPr lang="cs-CZ" b="0" i="0" dirty="0">
              <a:solidFill>
                <a:schemeClr val="accent3">
                  <a:lumMod val="75000"/>
                </a:schemeClr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72000" indent="0" algn="l">
              <a:buNone/>
            </a:pP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mm.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interossei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plantares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, mm.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interossei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dorzal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pedis</a:t>
            </a:r>
            <a:endParaRPr lang="cs-CZ" dirty="0">
              <a:solidFill>
                <a:schemeClr val="accent3">
                  <a:lumMod val="75000"/>
                </a:schemeClr>
              </a:solidFill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72000" indent="0" algn="l">
              <a:buNone/>
            </a:pPr>
            <a:r>
              <a:rPr lang="cs-CZ" dirty="0" err="1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plosku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  <a:highlight>
                  <a:srgbClr val="FFFFFF"/>
                </a:highlight>
                <a:latin typeface="Roboto" panose="02000000000000000000" pitchFamily="2" charset="0"/>
              </a:rPr>
              <a:t> nohy</a:t>
            </a:r>
          </a:p>
          <a:p>
            <a:pPr marL="72000" indent="0" algn="l">
              <a:buNone/>
            </a:pPr>
            <a:endParaRPr lang="cs-CZ" b="0" i="0" dirty="0">
              <a:solidFill>
                <a:schemeClr val="accent6">
                  <a:lumMod val="75000"/>
                </a:schemeClr>
              </a:solidFill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72000" indent="0" algn="l">
              <a:buNone/>
            </a:pPr>
            <a:endParaRPr lang="cs-CZ" b="1" i="0" dirty="0">
              <a:effectLst/>
              <a:highlight>
                <a:srgbClr val="FFFFFF"/>
              </a:highlight>
              <a:latin typeface="Roboto" panose="02000000000000000000" pitchFamily="2" charset="0"/>
            </a:endParaRPr>
          </a:p>
          <a:p>
            <a:pPr marL="72000" indent="0">
              <a:buNone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2922104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2267EF2-2A0D-AAF4-D208-5D76B0F704B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5B92389-85FD-BF2D-14E5-E232A20691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46</a:t>
            </a:fld>
            <a:endParaRPr lang="cs-CZ" altLang="cs-CZ" dirty="0"/>
          </a:p>
        </p:txBody>
      </p:sp>
      <p:sp>
        <p:nvSpPr>
          <p:cNvPr id="7" name="AutoShape 4" descr="Anatomie planty – (1) n. digitalis&#10;plantaris communis; (2) červeně Mortonův&#10;neurom.&lt;br&gt;&#10;Fig. 1. Plantar foot anatomy – (1) common&#10;plantar digital nerve; (2) Morton’s neuroma&#10;(red).">
            <a:extLst>
              <a:ext uri="{FF2B5EF4-FFF2-40B4-BE49-F238E27FC236}">
                <a16:creationId xmlns:a16="http://schemas.microsoft.com/office/drawing/2014/main" id="{2ABA338B-8AB8-1E15-CA0D-2FF24B29E0CE}"/>
              </a:ext>
            </a:extLst>
          </p:cNvPr>
          <p:cNvSpPr>
            <a:spLocks noGrp="1" noChangeAspect="1" noChangeArrowheads="1"/>
          </p:cNvSpPr>
          <p:nvPr>
            <p:ph idx="4294967295"/>
          </p:nvPr>
        </p:nvSpPr>
        <p:spPr bwMode="auto">
          <a:xfrm>
            <a:off x="1439863" y="889000"/>
            <a:ext cx="10752137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2000" indent="0">
              <a:buNone/>
            </a:pPr>
            <a:r>
              <a:rPr lang="cs-CZ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Úžinový </a:t>
            </a:r>
            <a:r>
              <a:rPr lang="cs-CZ" i="0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sy</a:t>
            </a:r>
            <a:r>
              <a:rPr lang="cs-CZ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 – </a:t>
            </a:r>
            <a:r>
              <a:rPr lang="cs-CZ" i="0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Mortonova</a:t>
            </a:r>
            <a:r>
              <a:rPr lang="cs-CZ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i="0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metattarzalgie</a:t>
            </a:r>
            <a:r>
              <a:rPr lang="cs-CZ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 preformovanou úžinu pro prostup </a:t>
            </a:r>
            <a:r>
              <a:rPr lang="cs-CZ" i="0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nn</a:t>
            </a:r>
            <a:r>
              <a:rPr lang="cs-CZ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. </a:t>
            </a:r>
            <a:r>
              <a:rPr lang="cs-CZ" i="0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digitales</a:t>
            </a:r>
            <a:r>
              <a:rPr lang="cs-CZ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i="0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plantares</a:t>
            </a:r>
            <a:r>
              <a:rPr lang="cs-CZ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 </a:t>
            </a:r>
            <a:r>
              <a:rPr lang="cs-CZ" i="0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com­munes</a:t>
            </a:r>
            <a:r>
              <a:rPr lang="cs-CZ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(větve </a:t>
            </a:r>
            <a:r>
              <a:rPr lang="cs-CZ" i="0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n.tibialis</a:t>
            </a:r>
            <a:r>
              <a:rPr lang="cs-CZ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), vytvářejí kloubní, svalové, šlachové a </a:t>
            </a:r>
            <a:r>
              <a:rPr lang="cs-CZ" i="0" dirty="0" err="1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fasciální</a:t>
            </a:r>
            <a:r>
              <a:rPr lang="cs-CZ" i="0" dirty="0">
                <a:solidFill>
                  <a:schemeClr val="tx2">
                    <a:lumMod val="75000"/>
                  </a:schemeClr>
                </a:solidFill>
                <a:effectLst/>
                <a:highlight>
                  <a:srgbClr val="FFFFFF"/>
                </a:highlight>
              </a:rPr>
              <a:t> struktury</a:t>
            </a:r>
            <a:r>
              <a:rPr lang="cs-CZ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PT Serif" panose="020A0603040505020204" pitchFamily="18" charset="-18"/>
              </a:rPr>
              <a:t>.</a:t>
            </a:r>
            <a:endParaRPr lang="cs-CZ" dirty="0"/>
          </a:p>
        </p:txBody>
      </p:sp>
      <p:pic>
        <p:nvPicPr>
          <p:cNvPr id="10246" name="Picture 6" descr="Mortonova neural... | Česká a slovenská neurologie a neurochirurgie">
            <a:extLst>
              <a:ext uri="{FF2B5EF4-FFF2-40B4-BE49-F238E27FC236}">
                <a16:creationId xmlns:a16="http://schemas.microsoft.com/office/drawing/2014/main" id="{1830ECD1-E0DA-7B9F-7549-C67A8C935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0011" y="2518688"/>
            <a:ext cx="1933575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30903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50C87A7-64A6-8DA6-CFCF-62BA24E031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37F196E-70EB-C093-19A6-F550D4BC9A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47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78BA5C3-5B1B-8D95-7621-03B3F5B77A5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0089" y="54053"/>
            <a:ext cx="12101911" cy="5778422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senzitivní větve- </a:t>
            </a:r>
            <a:r>
              <a:rPr lang="cs-CZ" dirty="0" err="1"/>
              <a:t>n.interosseus</a:t>
            </a:r>
            <a:r>
              <a:rPr lang="cs-CZ" dirty="0"/>
              <a:t> </a:t>
            </a:r>
            <a:r>
              <a:rPr lang="cs-CZ" dirty="0" err="1"/>
              <a:t>cruris</a:t>
            </a:r>
            <a:r>
              <a:rPr lang="cs-CZ" dirty="0"/>
              <a:t>, </a:t>
            </a:r>
            <a:r>
              <a:rPr lang="cs-CZ" dirty="0" err="1"/>
              <a:t>n.cutaneus</a:t>
            </a:r>
            <a:r>
              <a:rPr lang="cs-CZ" dirty="0"/>
              <a:t> </a:t>
            </a:r>
            <a:r>
              <a:rPr lang="cs-CZ" dirty="0" err="1"/>
              <a:t>surae</a:t>
            </a:r>
            <a:r>
              <a:rPr lang="cs-CZ" dirty="0"/>
              <a:t> </a:t>
            </a:r>
            <a:r>
              <a:rPr lang="cs-CZ" dirty="0" err="1"/>
              <a:t>medialis</a:t>
            </a:r>
            <a:r>
              <a:rPr lang="cs-CZ" dirty="0"/>
              <a:t> s větvemi </a:t>
            </a:r>
            <a:r>
              <a:rPr lang="cs-CZ" dirty="0" err="1"/>
              <a:t>n.peroneus</a:t>
            </a:r>
            <a:r>
              <a:rPr lang="cs-CZ" dirty="0"/>
              <a:t> tvoří </a:t>
            </a:r>
            <a:r>
              <a:rPr lang="cs-CZ" dirty="0" err="1"/>
              <a:t>n.suralis</a:t>
            </a:r>
            <a:endParaRPr lang="cs-CZ" dirty="0"/>
          </a:p>
          <a:p>
            <a:pPr marL="72000" indent="0">
              <a:buNone/>
            </a:pPr>
            <a:endParaRPr lang="cs-CZ" b="1" dirty="0"/>
          </a:p>
          <a:p>
            <a:pPr marL="72000" indent="0">
              <a:buNone/>
            </a:pPr>
            <a:endParaRPr lang="cs-CZ" b="1" dirty="0"/>
          </a:p>
          <a:p>
            <a:pPr marL="72000" indent="0">
              <a:buNone/>
            </a:pPr>
            <a:endParaRPr lang="cs-CZ" b="1" dirty="0"/>
          </a:p>
          <a:p>
            <a:pPr marL="72000" indent="0">
              <a:buNone/>
            </a:pPr>
            <a:r>
              <a:rPr lang="cs-CZ" b="1" dirty="0" err="1"/>
              <a:t>N.peroneus</a:t>
            </a:r>
            <a:r>
              <a:rPr lang="cs-CZ" b="1" dirty="0"/>
              <a:t> </a:t>
            </a:r>
            <a:r>
              <a:rPr lang="cs-CZ" b="1" dirty="0" err="1"/>
              <a:t>comunis</a:t>
            </a:r>
            <a:r>
              <a:rPr lang="cs-CZ" b="1" dirty="0"/>
              <a:t>-</a:t>
            </a:r>
            <a:r>
              <a:rPr lang="cs-CZ" dirty="0"/>
              <a:t>běží podél okraje bicepsu, mezi jeho šlachou a laterální hlavou </a:t>
            </a:r>
            <a:r>
              <a:rPr lang="cs-CZ" dirty="0" err="1"/>
              <a:t>m.gastrocnemius</a:t>
            </a:r>
            <a:r>
              <a:rPr lang="cs-CZ" dirty="0"/>
              <a:t>, obtáčí se </a:t>
            </a:r>
            <a:r>
              <a:rPr lang="cs-CZ" b="1" dirty="0"/>
              <a:t>kolem krčku fibuly </a:t>
            </a:r>
            <a:r>
              <a:rPr lang="cs-CZ" dirty="0"/>
              <a:t>a vniká do začátku </a:t>
            </a:r>
            <a:r>
              <a:rPr lang="cs-CZ" dirty="0" err="1"/>
              <a:t>m.peroneus</a:t>
            </a:r>
            <a:r>
              <a:rPr lang="cs-CZ" dirty="0"/>
              <a:t> </a:t>
            </a:r>
            <a:r>
              <a:rPr lang="cs-CZ" dirty="0" err="1"/>
              <a:t>longus</a:t>
            </a:r>
            <a:r>
              <a:rPr lang="cs-CZ" dirty="0"/>
              <a:t> kde se dělí na konečné větve:</a:t>
            </a:r>
          </a:p>
          <a:p>
            <a:pPr marL="72000" indent="0">
              <a:buNone/>
            </a:pPr>
            <a:r>
              <a:rPr lang="cs-CZ" b="1" dirty="0" err="1"/>
              <a:t>N.peroneus</a:t>
            </a:r>
            <a:r>
              <a:rPr lang="cs-CZ" b="1" dirty="0"/>
              <a:t> </a:t>
            </a:r>
            <a:r>
              <a:rPr lang="cs-CZ" b="1" dirty="0" err="1"/>
              <a:t>superficialis</a:t>
            </a:r>
            <a:endParaRPr lang="cs-CZ" b="1" dirty="0"/>
          </a:p>
          <a:p>
            <a:pPr marL="72000" indent="0">
              <a:buNone/>
            </a:pPr>
            <a:r>
              <a:rPr lang="cs-CZ" b="1" dirty="0" err="1"/>
              <a:t>N.peroneus</a:t>
            </a:r>
            <a:r>
              <a:rPr lang="cs-CZ" b="1" dirty="0"/>
              <a:t> </a:t>
            </a:r>
            <a:r>
              <a:rPr lang="cs-CZ" b="1" dirty="0" err="1"/>
              <a:t>profundus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7385869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444D6E-4CF5-9E39-FE6E-6B500311FF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BB11ED1-4647-1D33-7FF7-82E2AFCF5F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48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D128FB0-D090-CE59-64AA-27D3BBB53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29C5AA62-AFE3-70BE-FD7F-06D9126CB6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 err="1"/>
              <a:t>N.peroneus</a:t>
            </a:r>
            <a:r>
              <a:rPr lang="cs-CZ" b="1" dirty="0"/>
              <a:t> </a:t>
            </a:r>
            <a:r>
              <a:rPr lang="cs-CZ" b="1" dirty="0" err="1"/>
              <a:t>superficialis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zejména senzitivní -kůži hřbetu nohy a prstů, kromě první meziprstní štěrbiny </a:t>
            </a:r>
            <a:r>
              <a:rPr lang="cs-CZ" dirty="0"/>
              <a:t>a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mm.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peronei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72000" indent="0">
              <a:buNone/>
            </a:pP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  <a:p>
            <a:pPr marL="72000" indent="0">
              <a:buNone/>
            </a:pPr>
            <a:r>
              <a:rPr lang="cs-CZ" b="1" dirty="0" err="1"/>
              <a:t>N.peroneus</a:t>
            </a:r>
            <a:r>
              <a:rPr lang="cs-CZ" b="1" dirty="0"/>
              <a:t> </a:t>
            </a:r>
            <a:r>
              <a:rPr lang="cs-CZ" b="1" dirty="0" err="1"/>
              <a:t>profundus</a:t>
            </a:r>
            <a:r>
              <a:rPr lang="cs-CZ" b="1" dirty="0"/>
              <a:t>- </a:t>
            </a:r>
            <a:r>
              <a:rPr lang="pt-BR" dirty="0">
                <a:solidFill>
                  <a:schemeClr val="accent3">
                    <a:lumMod val="75000"/>
                  </a:schemeClr>
                </a:solidFill>
              </a:rPr>
              <a:t>m. tibialis anterior, m. extensor hallucis longus, m. extensor digitorum longus a m. extensor digitorum brevis</a:t>
            </a:r>
            <a:endParaRPr lang="cs-CZ" b="1" dirty="0">
              <a:solidFill>
                <a:schemeClr val="accent3">
                  <a:lumMod val="75000"/>
                </a:schemeClr>
              </a:solidFill>
            </a:endParaRPr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7813920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0A6B690-6E6F-0476-DFD9-ED1AC1B9A06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8AC01D4-601B-69C2-7175-653A859CF0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49</a:t>
            </a:fld>
            <a:endParaRPr lang="cs-CZ" alt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BD0A570-157A-FA9E-DBFC-36EFB6510F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61110" y="82339"/>
            <a:ext cx="10752137" cy="5589791"/>
          </a:xfrm>
        </p:spPr>
        <p:txBody>
          <a:bodyPr/>
          <a:lstStyle/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pudendus</a:t>
            </a:r>
            <a:r>
              <a:rPr lang="cs-CZ" b="1" dirty="0"/>
              <a:t> (S1–5) </a:t>
            </a:r>
            <a:r>
              <a:rPr lang="cs-CZ" dirty="0"/>
              <a:t>– skrz </a:t>
            </a:r>
            <a:r>
              <a:rPr lang="cs-CZ" b="1" dirty="0" err="1"/>
              <a:t>foramen</a:t>
            </a:r>
            <a:r>
              <a:rPr lang="cs-CZ" b="1" dirty="0"/>
              <a:t> </a:t>
            </a:r>
            <a:r>
              <a:rPr lang="cs-CZ" b="1" dirty="0" err="1"/>
              <a:t>infrapiriforme</a:t>
            </a:r>
            <a:endParaRPr lang="cs-CZ" b="1" dirty="0"/>
          </a:p>
          <a:p>
            <a:pPr marL="72000" indent="0">
              <a:buNone/>
            </a:pPr>
            <a:r>
              <a:rPr lang="cs-CZ" dirty="0"/>
              <a:t>přibírá </a:t>
            </a:r>
            <a:r>
              <a:rPr lang="cs-CZ" dirty="0" err="1"/>
              <a:t>parasymp</a:t>
            </a:r>
            <a:r>
              <a:rPr lang="cs-CZ" dirty="0"/>
              <a:t>. vlákna, větve pro </a:t>
            </a:r>
            <a:r>
              <a:rPr lang="cs-CZ" dirty="0" err="1"/>
              <a:t>diaphragma</a:t>
            </a:r>
            <a:r>
              <a:rPr lang="cs-CZ" dirty="0"/>
              <a:t> pelvis, z pánve (</a:t>
            </a:r>
            <a:r>
              <a:rPr lang="cs-CZ" dirty="0" err="1"/>
              <a:t>pars</a:t>
            </a:r>
            <a:r>
              <a:rPr lang="cs-CZ" dirty="0"/>
              <a:t> </a:t>
            </a:r>
            <a:r>
              <a:rPr lang="cs-CZ" dirty="0" err="1"/>
              <a:t>pelvina</a:t>
            </a:r>
            <a:r>
              <a:rPr lang="cs-CZ" dirty="0"/>
              <a:t>)</a:t>
            </a:r>
          </a:p>
          <a:p>
            <a:pPr marL="72000" indent="0">
              <a:buNone/>
            </a:pPr>
            <a:r>
              <a:rPr lang="cs-CZ" b="1" dirty="0" err="1"/>
              <a:t>nn</a:t>
            </a:r>
            <a:r>
              <a:rPr lang="cs-CZ" b="1" dirty="0"/>
              <a:t>. </a:t>
            </a:r>
            <a:r>
              <a:rPr lang="cs-CZ" b="1" dirty="0" err="1"/>
              <a:t>rectales</a:t>
            </a:r>
            <a:r>
              <a:rPr lang="cs-CZ" b="1" dirty="0"/>
              <a:t> </a:t>
            </a:r>
            <a:r>
              <a:rPr lang="cs-CZ" b="1" dirty="0" err="1"/>
              <a:t>inf</a:t>
            </a:r>
            <a:r>
              <a:rPr lang="cs-CZ" dirty="0"/>
              <a:t>. –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pro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sphincter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ani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ext</a:t>
            </a:r>
            <a:r>
              <a:rPr lang="cs-CZ" dirty="0"/>
              <a:t>. a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kůži anu </a:t>
            </a:r>
            <a:endParaRPr lang="cs-CZ" dirty="0"/>
          </a:p>
          <a:p>
            <a:pPr marL="72000" indent="0">
              <a:buNone/>
            </a:pPr>
            <a:r>
              <a:rPr lang="cs-CZ" b="1" dirty="0" err="1"/>
              <a:t>nn</a:t>
            </a:r>
            <a:r>
              <a:rPr lang="cs-CZ" b="1" dirty="0"/>
              <a:t>. </a:t>
            </a:r>
            <a:r>
              <a:rPr lang="cs-CZ" b="1" dirty="0" err="1"/>
              <a:t>perineales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pro kůži hráze a šourku (velkých pysků)</a:t>
            </a:r>
            <a:r>
              <a:rPr lang="cs-CZ" dirty="0"/>
              <a:t> </a:t>
            </a:r>
          </a:p>
          <a:p>
            <a:pPr marL="72000" indent="0">
              <a:buNone/>
            </a:pPr>
            <a:r>
              <a:rPr lang="cs-CZ" b="1" dirty="0" err="1"/>
              <a:t>nn</a:t>
            </a:r>
            <a:r>
              <a:rPr lang="cs-CZ" b="1" dirty="0"/>
              <a:t>. </a:t>
            </a:r>
            <a:r>
              <a:rPr lang="cs-CZ" b="1" dirty="0" err="1"/>
              <a:t>scrotales</a:t>
            </a:r>
            <a:r>
              <a:rPr lang="cs-CZ" b="1" dirty="0"/>
              <a:t> (</a:t>
            </a:r>
            <a:r>
              <a:rPr lang="cs-CZ" b="1" dirty="0" err="1"/>
              <a:t>labiales</a:t>
            </a:r>
            <a:r>
              <a:rPr lang="cs-CZ" b="1" dirty="0"/>
              <a:t>) post</a:t>
            </a:r>
            <a:r>
              <a:rPr lang="cs-CZ" dirty="0"/>
              <a:t>. 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pro svaly hráze-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transversus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perinei prof. et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superf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. ,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bulbospongiosus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,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ischiocavernosus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b="1" dirty="0" err="1"/>
              <a:t>rr</a:t>
            </a:r>
            <a:r>
              <a:rPr lang="cs-CZ" b="1" dirty="0"/>
              <a:t>. </a:t>
            </a:r>
            <a:r>
              <a:rPr lang="cs-CZ" b="1" dirty="0" err="1"/>
              <a:t>musculares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m. levator ani,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coccygeus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marL="72000" indent="0">
              <a:buNone/>
            </a:pPr>
            <a:r>
              <a:rPr lang="cs-CZ" b="1" dirty="0"/>
              <a:t>n. dorsalis penis </a:t>
            </a:r>
            <a:r>
              <a:rPr lang="cs-CZ" dirty="0"/>
              <a:t>(</a:t>
            </a:r>
            <a:r>
              <a:rPr lang="cs-CZ" dirty="0" err="1"/>
              <a:t>clitoridis</a:t>
            </a:r>
            <a:r>
              <a:rPr lang="cs-CZ" dirty="0"/>
              <a:t>) –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ke kůži penisu (</a:t>
            </a:r>
            <a:r>
              <a:rPr lang="cs-CZ" dirty="0" err="1">
                <a:solidFill>
                  <a:schemeClr val="accent6">
                    <a:lumMod val="75000"/>
                  </a:schemeClr>
                </a:solidFill>
              </a:rPr>
              <a:t>clitoris</a:t>
            </a:r>
            <a:r>
              <a:rPr lang="cs-CZ" dirty="0"/>
              <a:t>) a </a:t>
            </a:r>
            <a:r>
              <a:rPr lang="cs-CZ" dirty="0">
                <a:solidFill>
                  <a:schemeClr val="accent6">
                    <a:lumMod val="75000"/>
                  </a:schemeClr>
                </a:solidFill>
              </a:rPr>
              <a:t>sliznici močového měchýře</a:t>
            </a:r>
          </a:p>
          <a:p>
            <a:pPr marL="72000" indent="0">
              <a:buNone/>
            </a:pPr>
            <a:r>
              <a:rPr lang="cs-CZ" b="1" dirty="0"/>
              <a:t>Parasympatická vlákna- </a:t>
            </a:r>
            <a:r>
              <a:rPr lang="cs-CZ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visceromotorika-hl.svalovina</a:t>
            </a:r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zevních </a:t>
            </a:r>
            <a:r>
              <a:rPr lang="cs-CZ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genitálíí</a:t>
            </a:r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a </a:t>
            </a:r>
            <a:r>
              <a:rPr lang="cs-CZ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kavernozních</a:t>
            </a:r>
            <a:r>
              <a:rPr lang="cs-CZ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těles</a:t>
            </a:r>
            <a:endParaRPr lang="cs-CZ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47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825A2B-7552-15BE-CFBB-8C4F08A6A1B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AE20C4B-0FD8-1C41-58BD-6D551FCE10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1F314D9-F549-5CBE-DBE3-99948814DD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332E1A0-E0D0-894A-3E79-51E0A884C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MÍŠNÍ NERVY (nervi </a:t>
            </a:r>
            <a:r>
              <a:rPr lang="cs-CZ" dirty="0" err="1"/>
              <a:t>spinales</a:t>
            </a:r>
            <a:r>
              <a:rPr lang="cs-CZ" dirty="0"/>
              <a:t>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Každý spinální nerv vystupuje z míchy dvěma kořeny, předním (radix </a:t>
            </a:r>
            <a:r>
              <a:rPr lang="cs-CZ" dirty="0" err="1"/>
              <a:t>ventralis</a:t>
            </a:r>
            <a:r>
              <a:rPr lang="cs-CZ" dirty="0"/>
              <a:t>), a zadním (radix dorsalis)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Přední kořeny obsahují pouze vlákna odstředivá (eferentní, motorická), zadní kořeny pouze vlákna dostředivá (aferentní, senzitivní)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Zadní kořen má do svého průběhu vsunutou nervovou uzlinu (ganglion </a:t>
            </a:r>
            <a:r>
              <a:rPr lang="cs-CZ" dirty="0" err="1"/>
              <a:t>spinale</a:t>
            </a:r>
            <a:r>
              <a:rPr lang="cs-CZ" dirty="0"/>
              <a:t>)-</a:t>
            </a:r>
            <a:r>
              <a:rPr lang="cs-CZ" dirty="0" err="1"/>
              <a:t>pseudounipolární</a:t>
            </a:r>
            <a:r>
              <a:rPr lang="cs-CZ" dirty="0"/>
              <a:t> neuron</a:t>
            </a:r>
          </a:p>
        </p:txBody>
      </p:sp>
    </p:spTree>
    <p:extLst>
      <p:ext uri="{BB962C8B-B14F-4D97-AF65-F5344CB8AC3E}">
        <p14:creationId xmlns:p14="http://schemas.microsoft.com/office/powerpoint/2010/main" val="37149792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5FBB3D3-D152-573B-F1E4-C43121A9A6E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99C51AA-ED10-D7D9-721C-8420D69294E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931C854-E659-F05D-AF70-90E96F605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Plexus </a:t>
            </a:r>
            <a:r>
              <a:rPr lang="cs-CZ" dirty="0" err="1"/>
              <a:t>coccygeus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4FB7E24-FEEC-4528-2088-A62ED8005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b="1" dirty="0"/>
              <a:t>Rami </a:t>
            </a:r>
            <a:r>
              <a:rPr lang="cs-CZ" b="1" dirty="0" err="1"/>
              <a:t>ventrales</a:t>
            </a:r>
            <a:r>
              <a:rPr lang="cs-CZ" b="1" dirty="0"/>
              <a:t> </a:t>
            </a:r>
            <a:r>
              <a:rPr lang="cs-CZ" b="1" dirty="0" err="1"/>
              <a:t>nn</a:t>
            </a:r>
            <a:r>
              <a:rPr lang="cs-CZ" b="1" dirty="0"/>
              <a:t>. </a:t>
            </a:r>
            <a:r>
              <a:rPr lang="cs-CZ" b="1" dirty="0" err="1"/>
              <a:t>spinalium</a:t>
            </a:r>
            <a:r>
              <a:rPr lang="cs-CZ" b="1" dirty="0"/>
              <a:t> S4-5</a:t>
            </a:r>
            <a:r>
              <a:rPr lang="cs-CZ" dirty="0"/>
              <a:t> </a:t>
            </a:r>
          </a:p>
          <a:p>
            <a:pPr marL="72000" indent="0">
              <a:buNone/>
            </a:pPr>
            <a:r>
              <a:rPr lang="cs-CZ" dirty="0"/>
              <a:t>leží na přední ploše m. </a:t>
            </a:r>
            <a:r>
              <a:rPr lang="cs-CZ" dirty="0" err="1"/>
              <a:t>coccygeus</a:t>
            </a:r>
            <a:r>
              <a:rPr lang="cs-CZ" dirty="0"/>
              <a:t>, </a:t>
            </a:r>
            <a:r>
              <a:rPr lang="cs-CZ" dirty="0" err="1"/>
              <a:t>nn</a:t>
            </a:r>
            <a:r>
              <a:rPr lang="cs-CZ" dirty="0"/>
              <a:t>. </a:t>
            </a:r>
            <a:r>
              <a:rPr lang="cs-CZ" dirty="0" err="1"/>
              <a:t>anococcygei</a:t>
            </a:r>
            <a:r>
              <a:rPr lang="cs-CZ" dirty="0"/>
              <a:t> - ke kůži a k zadní části </a:t>
            </a:r>
            <a:r>
              <a:rPr lang="cs-CZ" dirty="0" err="1"/>
              <a:t>diaphragma</a:t>
            </a:r>
            <a:r>
              <a:rPr lang="cs-CZ" dirty="0"/>
              <a:t> pelvis </a:t>
            </a:r>
          </a:p>
          <a:p>
            <a:pPr marL="72000" indent="0">
              <a:buNone/>
            </a:pPr>
            <a:r>
              <a:rPr lang="cs-CZ" dirty="0" err="1"/>
              <a:t>rr</a:t>
            </a:r>
            <a:r>
              <a:rPr lang="cs-CZ" dirty="0"/>
              <a:t>. </a:t>
            </a:r>
            <a:r>
              <a:rPr lang="cs-CZ" dirty="0" err="1"/>
              <a:t>musculares</a:t>
            </a:r>
            <a:r>
              <a:rPr lang="cs-CZ" dirty="0"/>
              <a:t>-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m. levator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ani,m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coccygeus</a:t>
            </a:r>
            <a:endParaRPr lang="cs-CZ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5982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C2A6E67C-CD57-B889-D0BD-ABD872A93AF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4B8398B-1DD9-284F-D365-4EFC2B74F1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0DCBB26-8505-789B-F169-C913DF69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7D62EFCF-CD6B-727F-F7E3-35F2DF1229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183" y="1692275"/>
            <a:ext cx="3583222" cy="414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06541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BFE0299-C746-3608-C8C1-19CF71844E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5FAFB8C-6F63-9832-7E5D-B8B491841D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52</a:t>
            </a:fld>
            <a:endParaRPr lang="cs-CZ" altLang="cs-CZ" dirty="0"/>
          </a:p>
        </p:txBody>
      </p:sp>
      <p:pic>
        <p:nvPicPr>
          <p:cNvPr id="6154" name="Picture 10" descr="Headovy zóny – WikiSkripta">
            <a:extLst>
              <a:ext uri="{FF2B5EF4-FFF2-40B4-BE49-F238E27FC236}">
                <a16:creationId xmlns:a16="http://schemas.microsoft.com/office/drawing/2014/main" id="{00745E1C-3121-3F07-493C-112E50732D06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847" y="1933081"/>
            <a:ext cx="258445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Výukové materiály | Department of Anatomy">
            <a:extLst>
              <a:ext uri="{FF2B5EF4-FFF2-40B4-BE49-F238E27FC236}">
                <a16:creationId xmlns:a16="http://schemas.microsoft.com/office/drawing/2014/main" id="{5DF0C38A-C2A4-C2D9-5FC8-5190F3603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3985" y="611179"/>
            <a:ext cx="5829943" cy="6196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08775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37EC6C9-22C4-4E1C-9724-2CC4028ABB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1512E69-953A-1D1E-93F1-FF1554B01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1DAD5D-F31F-55AA-6D5D-D234FC2BC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54858"/>
            <a:ext cx="10753200" cy="705448"/>
          </a:xfrm>
        </p:spPr>
        <p:txBody>
          <a:bodyPr/>
          <a:lstStyle/>
          <a:p>
            <a:r>
              <a:rPr lang="cs-CZ" dirty="0"/>
              <a:t>Senzitivní dráhy- </a:t>
            </a:r>
            <a:r>
              <a:rPr lang="cs-CZ" dirty="0" err="1"/>
              <a:t>aferentní-projekční-přímé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1BB0C75-4E16-E1DE-0E72-D9874907FF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803787"/>
            <a:ext cx="10753200" cy="50282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DRÁHA ZADNÍCH PROVAZCŮ </a:t>
            </a:r>
            <a:r>
              <a:rPr lang="cs-CZ" dirty="0"/>
              <a:t>= </a:t>
            </a:r>
            <a:r>
              <a:rPr lang="cs-CZ" dirty="0" err="1"/>
              <a:t>lemniskový</a:t>
            </a:r>
            <a:r>
              <a:rPr lang="cs-CZ" dirty="0"/>
              <a:t> systém = </a:t>
            </a:r>
            <a:r>
              <a:rPr lang="cs-CZ" dirty="0" err="1"/>
              <a:t>tractus</a:t>
            </a:r>
            <a:r>
              <a:rPr lang="cs-CZ" dirty="0"/>
              <a:t> spino-</a:t>
            </a:r>
            <a:r>
              <a:rPr lang="cs-CZ" dirty="0" err="1"/>
              <a:t>bulbo</a:t>
            </a:r>
            <a:r>
              <a:rPr lang="cs-CZ" dirty="0"/>
              <a:t>-</a:t>
            </a:r>
            <a:r>
              <a:rPr lang="cs-CZ" dirty="0" err="1"/>
              <a:t>thalamo-corticalis</a:t>
            </a:r>
            <a:r>
              <a:rPr lang="cs-CZ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3-neuronová dráha, zkřížená v prodloužené míše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 err="1"/>
              <a:t>fasciculus</a:t>
            </a:r>
            <a:r>
              <a:rPr lang="cs-CZ" dirty="0"/>
              <a:t> </a:t>
            </a:r>
            <a:r>
              <a:rPr lang="cs-CZ" dirty="0" err="1"/>
              <a:t>gracilis</a:t>
            </a:r>
            <a:r>
              <a:rPr lang="cs-CZ" dirty="0"/>
              <a:t> (T7–S5) et </a:t>
            </a:r>
            <a:r>
              <a:rPr lang="cs-CZ" dirty="0" err="1"/>
              <a:t>cuneatus</a:t>
            </a:r>
            <a:r>
              <a:rPr lang="cs-CZ" dirty="0"/>
              <a:t> (C1–T6)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hmat, vibrace, hluboký tlak, tah, </a:t>
            </a:r>
            <a:r>
              <a:rPr lang="cs-CZ" dirty="0" err="1"/>
              <a:t>polohocit</a:t>
            </a:r>
            <a:r>
              <a:rPr lang="cs-CZ" dirty="0"/>
              <a:t> (</a:t>
            </a:r>
            <a:r>
              <a:rPr lang="cs-CZ" dirty="0" err="1"/>
              <a:t>propriocepce</a:t>
            </a:r>
            <a:r>
              <a:rPr lang="cs-CZ" dirty="0"/>
              <a:t>) z kloubů, šlach a svalů</a:t>
            </a:r>
          </a:p>
          <a:p>
            <a:pPr marL="72000" indent="0">
              <a:buNone/>
            </a:pP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1.neuron- spinální ganglia-</a:t>
            </a:r>
            <a:r>
              <a:rPr lang="cs-CZ" dirty="0"/>
              <a:t> vstup do míchy na úrovni </a:t>
            </a:r>
            <a:r>
              <a:rPr lang="cs-CZ" dirty="0" err="1"/>
              <a:t>lumbosakrání-fasciculus</a:t>
            </a:r>
            <a:r>
              <a:rPr lang="cs-CZ" dirty="0"/>
              <a:t> </a:t>
            </a:r>
            <a:r>
              <a:rPr lang="cs-CZ" dirty="0" err="1"/>
              <a:t>gracilis,vstup</a:t>
            </a:r>
            <a:r>
              <a:rPr lang="cs-CZ" dirty="0"/>
              <a:t> v krčních a horních hrudních segmentech-</a:t>
            </a:r>
            <a:r>
              <a:rPr lang="cs-CZ" dirty="0" err="1"/>
              <a:t>fasciculus</a:t>
            </a:r>
            <a:r>
              <a:rPr lang="cs-CZ" dirty="0"/>
              <a:t> cuneatus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-2.neuron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ncl.gracilis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a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ncl.cuneatus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v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medulla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tx2">
                    <a:lumMod val="75000"/>
                  </a:schemeClr>
                </a:solidFill>
              </a:rPr>
              <a:t>oblongata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cs-CZ" dirty="0"/>
              <a:t>zde se axony kříží (</a:t>
            </a:r>
            <a:r>
              <a:rPr lang="cs-CZ" dirty="0" err="1"/>
              <a:t>decussatio</a:t>
            </a:r>
            <a:r>
              <a:rPr lang="cs-CZ" dirty="0"/>
              <a:t> </a:t>
            </a:r>
            <a:r>
              <a:rPr lang="cs-CZ" dirty="0" err="1"/>
              <a:t>lemniscorum</a:t>
            </a:r>
            <a:r>
              <a:rPr lang="cs-CZ" dirty="0"/>
              <a:t>) </a:t>
            </a:r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3.neuron v talamu</a:t>
            </a:r>
            <a:r>
              <a:rPr lang="cs-CZ" dirty="0"/>
              <a:t>- odsud </a:t>
            </a:r>
            <a:r>
              <a:rPr lang="cs-CZ" dirty="0" err="1"/>
              <a:t>info</a:t>
            </a:r>
            <a:r>
              <a:rPr lang="cs-CZ" dirty="0"/>
              <a:t> do </a:t>
            </a:r>
            <a:r>
              <a:rPr lang="cs-CZ" dirty="0" err="1"/>
              <a:t>gyrus</a:t>
            </a:r>
            <a:r>
              <a:rPr lang="cs-CZ" dirty="0"/>
              <a:t> </a:t>
            </a:r>
            <a:r>
              <a:rPr lang="cs-CZ" dirty="0" err="1"/>
              <a:t>postcentralis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77513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EA2672B-3D46-0C3D-EF12-5291AC6573B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207686A-E9F8-02F1-9198-21FD3C6F80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54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0691756-2BA5-6F10-BE20-F6181227C94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995" y="0"/>
            <a:ext cx="12133006" cy="5714488"/>
          </a:xfrm>
        </p:spPr>
        <p:txBody>
          <a:bodyPr/>
          <a:lstStyle/>
          <a:p>
            <a:r>
              <a:rPr lang="cs-CZ" dirty="0">
                <a:solidFill>
                  <a:schemeClr val="tx2">
                    <a:lumMod val="75000"/>
                  </a:schemeClr>
                </a:solidFill>
              </a:rPr>
              <a:t>ANTEROLATERÁLNÍ SYSTÉM- </a:t>
            </a:r>
            <a:r>
              <a:rPr lang="cs-CZ" dirty="0"/>
              <a:t>teplo, chlad. </a:t>
            </a:r>
            <a:r>
              <a:rPr lang="cs-CZ" dirty="0" err="1"/>
              <a:t>nocicepce</a:t>
            </a:r>
            <a:r>
              <a:rPr lang="cs-CZ" dirty="0"/>
              <a:t> </a:t>
            </a:r>
          </a:p>
          <a:p>
            <a:r>
              <a:rPr lang="cs-CZ" dirty="0"/>
              <a:t>TRACTUS SPINOTHALAMICUS </a:t>
            </a:r>
          </a:p>
          <a:p>
            <a:r>
              <a:rPr lang="cs-CZ" dirty="0"/>
              <a:t>součást </a:t>
            </a:r>
            <a:r>
              <a:rPr lang="cs-CZ" dirty="0" err="1"/>
              <a:t>anterolaterálního</a:t>
            </a:r>
            <a:r>
              <a:rPr lang="cs-CZ" dirty="0"/>
              <a:t> systému (</a:t>
            </a:r>
            <a:r>
              <a:rPr lang="cs-CZ" dirty="0" err="1"/>
              <a:t>neospinotalamická</a:t>
            </a:r>
            <a:r>
              <a:rPr lang="cs-CZ" dirty="0"/>
              <a:t> dráha) </a:t>
            </a:r>
          </a:p>
          <a:p>
            <a:r>
              <a:rPr lang="cs-CZ" dirty="0"/>
              <a:t> 3-neuronová dráha, zkřížená v míše </a:t>
            </a:r>
          </a:p>
          <a:p>
            <a:r>
              <a:rPr lang="cs-CZ" dirty="0"/>
              <a:t> rychlá (akutní, ostrá bolest), teplo a chlad (lat.) a hrubá citlivost (ant.)  </a:t>
            </a:r>
            <a:r>
              <a:rPr lang="cs-CZ" dirty="0" err="1"/>
              <a:t>lemniscus</a:t>
            </a:r>
            <a:r>
              <a:rPr lang="cs-CZ" dirty="0"/>
              <a:t> </a:t>
            </a:r>
            <a:r>
              <a:rPr lang="cs-CZ" dirty="0" err="1"/>
              <a:t>spinalis</a:t>
            </a:r>
            <a:r>
              <a:rPr lang="cs-CZ" dirty="0"/>
              <a:t> v kmeni • z </a:t>
            </a:r>
            <a:r>
              <a:rPr lang="cs-CZ" dirty="0" err="1"/>
              <a:t>Rexedových</a:t>
            </a:r>
            <a:r>
              <a:rPr lang="cs-CZ" dirty="0"/>
              <a:t> zón I,II,IV-VII</a:t>
            </a:r>
          </a:p>
          <a:p>
            <a:r>
              <a:rPr lang="cs-CZ" dirty="0"/>
              <a:t>TRACTUS SPINORETICULARIS </a:t>
            </a:r>
          </a:p>
          <a:p>
            <a:r>
              <a:rPr lang="cs-CZ" dirty="0"/>
              <a:t>součást </a:t>
            </a:r>
            <a:r>
              <a:rPr lang="cs-CZ" dirty="0" err="1"/>
              <a:t>anterolaterálního</a:t>
            </a:r>
            <a:r>
              <a:rPr lang="cs-CZ" dirty="0"/>
              <a:t> systému (</a:t>
            </a:r>
            <a:r>
              <a:rPr lang="cs-CZ" dirty="0" err="1"/>
              <a:t>paleospinotalamická</a:t>
            </a:r>
            <a:r>
              <a:rPr lang="cs-CZ" dirty="0"/>
              <a:t> dráha)</a:t>
            </a:r>
          </a:p>
          <a:p>
            <a:r>
              <a:rPr lang="cs-CZ" dirty="0"/>
              <a:t>2(4)-neuronová dráha</a:t>
            </a:r>
          </a:p>
          <a:p>
            <a:r>
              <a:rPr lang="cs-CZ" dirty="0"/>
              <a:t>pomalá (chronická, tupá) bolest, aktivační ascendentní dráha RF (ARAS) • většinou nezkřížená </a:t>
            </a:r>
          </a:p>
          <a:p>
            <a:r>
              <a:rPr lang="cs-CZ" dirty="0"/>
              <a:t>vývojově stará = buzení a emoce-</a:t>
            </a:r>
            <a:r>
              <a:rPr lang="cs-CZ" dirty="0" err="1"/>
              <a:t>tractus</a:t>
            </a:r>
            <a:r>
              <a:rPr lang="cs-CZ" dirty="0"/>
              <a:t> </a:t>
            </a:r>
            <a:r>
              <a:rPr lang="cs-CZ" dirty="0" err="1"/>
              <a:t>reticulothalamicus</a:t>
            </a:r>
            <a:r>
              <a:rPr lang="cs-CZ" dirty="0"/>
              <a:t> (buzení – ascendentní aktivační systém RF) → </a:t>
            </a:r>
            <a:r>
              <a:rPr lang="cs-CZ" dirty="0" err="1"/>
              <a:t>ncll</a:t>
            </a:r>
            <a:r>
              <a:rPr lang="cs-CZ" dirty="0"/>
              <a:t>. </a:t>
            </a:r>
            <a:r>
              <a:rPr lang="cs-CZ" dirty="0" err="1"/>
              <a:t>intralaminares</a:t>
            </a:r>
            <a:r>
              <a:rPr lang="cs-CZ" dirty="0"/>
              <a:t> </a:t>
            </a:r>
            <a:r>
              <a:rPr lang="cs-CZ" dirty="0" err="1"/>
              <a:t>thalami</a:t>
            </a:r>
            <a:r>
              <a:rPr lang="cs-CZ" dirty="0"/>
              <a:t> → </a:t>
            </a:r>
            <a:r>
              <a:rPr lang="cs-CZ" dirty="0" err="1"/>
              <a:t>gyrus</a:t>
            </a:r>
            <a:r>
              <a:rPr lang="cs-CZ" dirty="0"/>
              <a:t> </a:t>
            </a:r>
            <a:r>
              <a:rPr lang="cs-CZ" dirty="0" err="1"/>
              <a:t>cinguli</a:t>
            </a:r>
            <a:r>
              <a:rPr lang="cs-CZ" dirty="0"/>
              <a:t> (emoce)</a:t>
            </a:r>
          </a:p>
        </p:txBody>
      </p:sp>
    </p:spTree>
    <p:extLst>
      <p:ext uri="{BB962C8B-B14F-4D97-AF65-F5344CB8AC3E}">
        <p14:creationId xmlns:p14="http://schemas.microsoft.com/office/powerpoint/2010/main" val="16673188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D42CB5A-852E-EE83-3A48-5C1AE1C1F6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F01C29D-182A-22F9-586A-F55476E1DCA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55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6471190-B4DB-7267-BD22-F8F4006E1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756678D2-98FF-6BD1-940E-4F1DE3FE1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/>
              <a:t>TRACTUS SPINOTECTALIS – vývojově stará dráha, zkřížená, silně redukovaná – zapojená do systémů pro motoriku svalů oka, hlavy a krku</a:t>
            </a:r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endParaRPr lang="cs-CZ" dirty="0"/>
          </a:p>
          <a:p>
            <a:pPr marL="72000" indent="0">
              <a:buNone/>
            </a:pPr>
            <a:r>
              <a:rPr lang="cs-CZ" dirty="0"/>
              <a:t>1.neuron- spinální ganglia -2.neuron v </a:t>
            </a:r>
            <a:r>
              <a:rPr lang="cs-CZ" dirty="0" err="1"/>
              <a:t>Rexedově</a:t>
            </a:r>
            <a:r>
              <a:rPr lang="cs-CZ" dirty="0"/>
              <a:t> lamině </a:t>
            </a:r>
            <a:r>
              <a:rPr lang="cs-CZ" dirty="0" err="1"/>
              <a:t>IV.a</a:t>
            </a:r>
            <a:r>
              <a:rPr lang="cs-CZ" dirty="0"/>
              <a:t> V-v míše se kříží (</a:t>
            </a:r>
            <a:r>
              <a:rPr lang="cs-CZ" dirty="0" err="1"/>
              <a:t>commisura</a:t>
            </a:r>
            <a:r>
              <a:rPr lang="cs-CZ" dirty="0"/>
              <a:t> alba) vstupují do druhostranného postranního a předního provazce- 3.neuron talamus</a:t>
            </a:r>
          </a:p>
        </p:txBody>
      </p:sp>
    </p:spTree>
    <p:extLst>
      <p:ext uri="{BB962C8B-B14F-4D97-AF65-F5344CB8AC3E}">
        <p14:creationId xmlns:p14="http://schemas.microsoft.com/office/powerpoint/2010/main" val="25707402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2566D516-9373-67A9-0163-985D50DE147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3498733-DE3F-96D0-1007-AD576A069C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F84E2C7-46D8-A990-BF57-5255320B44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1266" name="Picture 2" descr="Univerzita Karlova 1. lékařská fakulta Studijní program: Specializace ve  zdravotnictví Studijní obor: Ergoterapie Šárka">
            <a:extLst>
              <a:ext uri="{FF2B5EF4-FFF2-40B4-BE49-F238E27FC236}">
                <a16:creationId xmlns:a16="http://schemas.microsoft.com/office/drawing/2014/main" id="{6258FD2F-9899-8DC4-0056-532FA7EACD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394" y="1895475"/>
            <a:ext cx="48768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36666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9CC8D81-ADC8-4522-0E9B-4411D530B3A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CD88D78-7932-6AC5-AB4A-2DE082DFEF7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57</a:t>
            </a:fld>
            <a:endParaRPr lang="cs-CZ" altLang="cs-CZ" dirty="0"/>
          </a:p>
        </p:txBody>
      </p:sp>
      <p:sp>
        <p:nvSpPr>
          <p:cNvPr id="9" name="Zástupný text 8">
            <a:extLst>
              <a:ext uri="{FF2B5EF4-FFF2-40B4-BE49-F238E27FC236}">
                <a16:creationId xmlns:a16="http://schemas.microsoft.com/office/drawing/2014/main" id="{EF8A746F-A81D-DA5C-45E3-1B74CBA82426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Nadpis 7">
            <a:extLst>
              <a:ext uri="{FF2B5EF4-FFF2-40B4-BE49-F238E27FC236}">
                <a16:creationId xmlns:a16="http://schemas.microsoft.com/office/drawing/2014/main" id="{A37E5C80-8822-0926-A9EC-85A17E60C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Rozdíly </a:t>
            </a:r>
            <a:r>
              <a:rPr lang="cs-CZ" dirty="0" err="1"/>
              <a:t>lemniskální</a:t>
            </a:r>
            <a:r>
              <a:rPr lang="cs-CZ" dirty="0"/>
              <a:t> a </a:t>
            </a:r>
            <a:r>
              <a:rPr lang="cs-CZ" dirty="0" err="1"/>
              <a:t>anterolaterální</a:t>
            </a:r>
            <a:r>
              <a:rPr lang="cs-CZ" dirty="0"/>
              <a:t> </a:t>
            </a:r>
            <a:r>
              <a:rPr lang="cs-CZ" dirty="0" err="1"/>
              <a:t>sy</a:t>
            </a:r>
            <a:endParaRPr lang="cs-CZ" dirty="0"/>
          </a:p>
        </p:txBody>
      </p:sp>
      <p:sp>
        <p:nvSpPr>
          <p:cNvPr id="10" name="Zástupný text 9">
            <a:extLst>
              <a:ext uri="{FF2B5EF4-FFF2-40B4-BE49-F238E27FC236}">
                <a16:creationId xmlns:a16="http://schemas.microsoft.com/office/drawing/2014/main" id="{0F94B72A-9C4D-7FA8-3351-B7DFD29C188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9AA7479D-5419-2221-1908-7463808A76AF}"/>
              </a:ext>
            </a:extLst>
          </p:cNvPr>
          <p:cNvSpPr>
            <a:spLocks noGrp="1"/>
          </p:cNvSpPr>
          <p:nvPr>
            <p:ph idx="29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Druhý neuron v jádrech zadních provazců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Kříží se až v mozkovém kmeni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Končí v thalamu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Vede taktilní čití, tlak, tah, vibrace a </a:t>
            </a:r>
            <a:r>
              <a:rPr lang="cs-CZ" dirty="0" err="1"/>
              <a:t>propriocepci</a:t>
            </a:r>
            <a:endParaRPr lang="cs-CZ" dirty="0"/>
          </a:p>
        </p:txBody>
      </p:sp>
      <p:sp>
        <p:nvSpPr>
          <p:cNvPr id="11" name="Zástupný obsah 10">
            <a:extLst>
              <a:ext uri="{FF2B5EF4-FFF2-40B4-BE49-F238E27FC236}">
                <a16:creationId xmlns:a16="http://schemas.microsoft.com/office/drawing/2014/main" id="{CFFBDF47-75CE-6940-F112-B3946FF130E0}"/>
              </a:ext>
            </a:extLst>
          </p:cNvPr>
          <p:cNvSpPr>
            <a:spLocks noGrp="1"/>
          </p:cNvSpPr>
          <p:nvPr>
            <p:ph idx="30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Druhý neuron v zadním míšním rohu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Kříží se ihned v míše – </a:t>
            </a:r>
            <a:r>
              <a:rPr lang="cs-CZ" dirty="0" err="1"/>
              <a:t>commissura</a:t>
            </a:r>
            <a:r>
              <a:rPr lang="cs-CZ" dirty="0"/>
              <a:t> </a:t>
            </a:r>
            <a:r>
              <a:rPr lang="cs-CZ" dirty="0" err="1"/>
              <a:t>anterior</a:t>
            </a:r>
            <a:r>
              <a:rPr lang="cs-CZ" dirty="0"/>
              <a:t> alba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Končí v thalamu (PO, VPL, IL), RF a </a:t>
            </a:r>
            <a:r>
              <a:rPr lang="cs-CZ" dirty="0" err="1"/>
              <a:t>tectu</a:t>
            </a:r>
            <a:endParaRPr lang="cs-CZ" dirty="0"/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Vede bolest, teplo, chlad</a:t>
            </a:r>
          </a:p>
        </p:txBody>
      </p:sp>
    </p:spTree>
    <p:extLst>
      <p:ext uri="{BB962C8B-B14F-4D97-AF65-F5344CB8AC3E}">
        <p14:creationId xmlns:p14="http://schemas.microsoft.com/office/powerpoint/2010/main" val="2766522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29C84C-5FD0-5B05-B91D-7D8F6BD6E90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C837E8-E38C-8A8C-C7C1-FC25C7D322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0CBC6E9-F8C3-A35C-1497-27917053F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96B358C-0002-B16F-ABF2-B124D9B9D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r. </a:t>
            </a:r>
            <a:r>
              <a:rPr lang="cs-CZ" dirty="0" err="1"/>
              <a:t>anterior</a:t>
            </a:r>
            <a:r>
              <a:rPr lang="cs-CZ" dirty="0"/>
              <a:t> – tvoří pleteně → </a:t>
            </a:r>
            <a:r>
              <a:rPr lang="cs-CZ" dirty="0" err="1"/>
              <a:t>hypaxiální</a:t>
            </a:r>
            <a:r>
              <a:rPr lang="cs-CZ" dirty="0"/>
              <a:t> svaly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r. </a:t>
            </a:r>
            <a:r>
              <a:rPr lang="cs-CZ" dirty="0" err="1"/>
              <a:t>posterior</a:t>
            </a:r>
            <a:r>
              <a:rPr lang="cs-CZ" dirty="0"/>
              <a:t> → </a:t>
            </a:r>
            <a:r>
              <a:rPr lang="cs-CZ" dirty="0" err="1"/>
              <a:t>epaxiální</a:t>
            </a:r>
            <a:r>
              <a:rPr lang="cs-CZ" dirty="0"/>
              <a:t> svaly- netvoří pleteně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r. </a:t>
            </a:r>
            <a:r>
              <a:rPr lang="cs-CZ" dirty="0" err="1"/>
              <a:t>meningeus</a:t>
            </a:r>
            <a:r>
              <a:rPr lang="cs-CZ" dirty="0"/>
              <a:t> – zpětná větev se senzitivními a autonomními vlákny do páteřního kanálu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r. </a:t>
            </a:r>
            <a:r>
              <a:rPr lang="cs-CZ" dirty="0" err="1"/>
              <a:t>communicans</a:t>
            </a:r>
            <a:r>
              <a:rPr lang="cs-CZ" dirty="0"/>
              <a:t> </a:t>
            </a:r>
            <a:r>
              <a:rPr lang="cs-CZ" dirty="0" err="1"/>
              <a:t>albus</a:t>
            </a:r>
            <a:r>
              <a:rPr lang="cs-CZ" dirty="0"/>
              <a:t> – </a:t>
            </a:r>
            <a:r>
              <a:rPr lang="cs-CZ" dirty="0" err="1"/>
              <a:t>pregangliová</a:t>
            </a:r>
            <a:r>
              <a:rPr lang="cs-CZ" dirty="0"/>
              <a:t> vlákna do </a:t>
            </a:r>
            <a:r>
              <a:rPr lang="cs-CZ" dirty="0" err="1"/>
              <a:t>truncus</a:t>
            </a:r>
            <a:r>
              <a:rPr lang="cs-CZ" dirty="0"/>
              <a:t> </a:t>
            </a:r>
            <a:r>
              <a:rPr lang="cs-CZ" dirty="0" err="1"/>
              <a:t>sympathicus</a:t>
            </a:r>
            <a:r>
              <a:rPr lang="cs-CZ" dirty="0"/>
              <a:t> (C8- L3)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dirty="0"/>
              <a:t>r. </a:t>
            </a:r>
            <a:r>
              <a:rPr lang="cs-CZ" dirty="0" err="1"/>
              <a:t>communicans</a:t>
            </a:r>
            <a:r>
              <a:rPr lang="cs-CZ" dirty="0"/>
              <a:t> </a:t>
            </a:r>
            <a:r>
              <a:rPr lang="cs-CZ" dirty="0" err="1"/>
              <a:t>griseus</a:t>
            </a:r>
            <a:r>
              <a:rPr lang="cs-CZ" dirty="0"/>
              <a:t> – z ganglion </a:t>
            </a:r>
            <a:r>
              <a:rPr lang="cs-CZ" dirty="0" err="1"/>
              <a:t>trunci</a:t>
            </a:r>
            <a:r>
              <a:rPr lang="cs-CZ" dirty="0"/>
              <a:t> </a:t>
            </a:r>
            <a:r>
              <a:rPr lang="cs-CZ" dirty="0" err="1"/>
              <a:t>sympathici</a:t>
            </a:r>
            <a:r>
              <a:rPr lang="cs-CZ" dirty="0"/>
              <a:t> zpět do míšního nervu </a:t>
            </a:r>
          </a:p>
        </p:txBody>
      </p:sp>
    </p:spTree>
    <p:extLst>
      <p:ext uri="{BB962C8B-B14F-4D97-AF65-F5344CB8AC3E}">
        <p14:creationId xmlns:p14="http://schemas.microsoft.com/office/powerpoint/2010/main" val="463939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E9CF5FD-8CDA-4AAD-D565-E6D290B3A0B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052EE0C-99D5-4D05-9C25-67BD8FB2E84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8806FFA-FF66-4193-D271-AC6D2040D1B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75215" y="191641"/>
            <a:ext cx="12016786" cy="5640834"/>
          </a:xfrm>
        </p:spPr>
        <p:txBody>
          <a:bodyPr/>
          <a:lstStyle/>
          <a:p>
            <a:pPr marL="72000" indent="0">
              <a:buNone/>
            </a:pPr>
            <a:r>
              <a:rPr lang="cs-CZ" dirty="0"/>
              <a:t>R.POSTERIOR (</a:t>
            </a:r>
            <a:r>
              <a:rPr lang="cs-CZ" dirty="0" err="1"/>
              <a:t>dorzalis</a:t>
            </a:r>
            <a:r>
              <a:rPr lang="cs-CZ" dirty="0"/>
              <a:t>) Motoricky inervuje </a:t>
            </a:r>
            <a:r>
              <a:rPr lang="cs-CZ" dirty="0" err="1"/>
              <a:t>autochthonní</a:t>
            </a:r>
            <a:r>
              <a:rPr lang="cs-CZ" dirty="0"/>
              <a:t> (hluboké) svaly zádové a senzitivně kůži v oblasti zad</a:t>
            </a:r>
          </a:p>
          <a:p>
            <a:pPr marL="72000" indent="0">
              <a:buNone/>
            </a:pPr>
            <a:r>
              <a:rPr lang="cs-CZ" b="1" dirty="0"/>
              <a:t>N. </a:t>
            </a:r>
            <a:r>
              <a:rPr lang="cs-CZ" b="1" dirty="0" err="1"/>
              <a:t>suboccipitalis</a:t>
            </a:r>
            <a:r>
              <a:rPr lang="cs-CZ" b="1" dirty="0"/>
              <a:t> (C1) </a:t>
            </a:r>
            <a:r>
              <a:rPr lang="cs-CZ" dirty="0"/>
              <a:t>čistě </a:t>
            </a:r>
            <a:r>
              <a:rPr lang="cs-CZ" dirty="0" err="1"/>
              <a:t>somatomotorický</a:t>
            </a:r>
            <a:r>
              <a:rPr lang="cs-CZ" dirty="0"/>
              <a:t> 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rectus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capitis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post. major et minor → m.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obliquus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capitis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sup. et </a:t>
            </a:r>
            <a:r>
              <a:rPr lang="cs-CZ" dirty="0" err="1">
                <a:solidFill>
                  <a:schemeClr val="accent3">
                    <a:lumMod val="75000"/>
                  </a:schemeClr>
                </a:solidFill>
              </a:rPr>
              <a:t>inf</a:t>
            </a:r>
            <a:endParaRPr lang="cs-CZ" dirty="0">
              <a:solidFill>
                <a:schemeClr val="accent6">
                  <a:lumMod val="75000"/>
                </a:schemeClr>
              </a:solidFill>
              <a:highlight>
                <a:srgbClr val="FFFFFF"/>
              </a:highlight>
              <a:latin typeface="-apple-system"/>
            </a:endParaRPr>
          </a:p>
          <a:p>
            <a:r>
              <a:rPr lang="cs-CZ" b="1" dirty="0"/>
              <a:t>N. </a:t>
            </a:r>
            <a:r>
              <a:rPr lang="cs-CZ" b="1" dirty="0" err="1"/>
              <a:t>occipitalis</a:t>
            </a:r>
            <a:r>
              <a:rPr lang="cs-CZ" b="1" dirty="0"/>
              <a:t> major (C2)</a:t>
            </a:r>
          </a:p>
          <a:p>
            <a:r>
              <a:rPr lang="cs-CZ" b="1" dirty="0"/>
              <a:t>N. </a:t>
            </a:r>
            <a:r>
              <a:rPr lang="cs-CZ" b="1" dirty="0" err="1"/>
              <a:t>occipitalis</a:t>
            </a:r>
            <a:r>
              <a:rPr lang="cs-CZ" b="1" dirty="0"/>
              <a:t> </a:t>
            </a:r>
            <a:r>
              <a:rPr lang="cs-CZ" b="1" dirty="0" err="1"/>
              <a:t>tertius</a:t>
            </a:r>
            <a:r>
              <a:rPr lang="cs-CZ" b="1" dirty="0"/>
              <a:t> (C3)</a:t>
            </a:r>
          </a:p>
          <a:p>
            <a:r>
              <a:rPr lang="cs-CZ" b="1" dirty="0"/>
              <a:t>-</a:t>
            </a:r>
            <a:r>
              <a:rPr lang="cs-CZ" b="0" i="0" dirty="0">
                <a:solidFill>
                  <a:schemeClr val="accent6">
                    <a:lumMod val="75000"/>
                  </a:schemeClr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oblasti týlu hlavy</a:t>
            </a:r>
            <a:endParaRPr lang="cs-CZ" b="1" dirty="0">
              <a:solidFill>
                <a:schemeClr val="accent6">
                  <a:lumMod val="75000"/>
                </a:schemeClr>
              </a:solidFill>
            </a:endParaRPr>
          </a:p>
          <a:p>
            <a:pPr marL="72000" indent="0">
              <a:buNone/>
            </a:pPr>
            <a:r>
              <a:rPr lang="cs-CZ" b="1" dirty="0"/>
              <a:t>nervi </a:t>
            </a:r>
            <a:r>
              <a:rPr lang="cs-CZ" b="1" dirty="0" err="1"/>
              <a:t>clunium</a:t>
            </a:r>
            <a:r>
              <a:rPr lang="cs-CZ" b="1" dirty="0"/>
              <a:t> </a:t>
            </a:r>
            <a:r>
              <a:rPr lang="cs-CZ" b="1" dirty="0" err="1"/>
              <a:t>superiores</a:t>
            </a:r>
            <a:r>
              <a:rPr lang="cs-CZ" b="1" dirty="0"/>
              <a:t> (L1-L3)</a:t>
            </a:r>
            <a:r>
              <a:rPr lang="cs-CZ" dirty="0"/>
              <a:t> </a:t>
            </a:r>
            <a:r>
              <a:rPr lang="cs-CZ" sz="2800" dirty="0">
                <a:solidFill>
                  <a:schemeClr val="accent6">
                    <a:lumMod val="75000"/>
                  </a:schemeClr>
                </a:solidFill>
              </a:rPr>
              <a:t>kůže horní části hýžďové krajiny </a:t>
            </a:r>
          </a:p>
          <a:p>
            <a:pPr marL="72000" indent="0">
              <a:buNone/>
            </a:pPr>
            <a:r>
              <a:rPr lang="cs-CZ" b="1" dirty="0"/>
              <a:t>nervi </a:t>
            </a:r>
            <a:r>
              <a:rPr lang="cs-CZ" b="1" dirty="0" err="1"/>
              <a:t>clunium</a:t>
            </a:r>
            <a:r>
              <a:rPr lang="cs-CZ" b="1" dirty="0"/>
              <a:t> medii (S1-S3) kůže </a:t>
            </a:r>
            <a:r>
              <a:rPr lang="cs-CZ" sz="2800" dirty="0">
                <a:solidFill>
                  <a:schemeClr val="accent6">
                    <a:lumMod val="75000"/>
                  </a:schemeClr>
                </a:solidFill>
              </a:rPr>
              <a:t>křížové krajiny a boční části hýžďové krajiny</a:t>
            </a:r>
          </a:p>
          <a:p>
            <a:endParaRPr lang="cs-CZ" b="1" dirty="0">
              <a:solidFill>
                <a:schemeClr val="accent6">
                  <a:lumMod val="75000"/>
                </a:schemeClr>
              </a:solidFill>
              <a:highlight>
                <a:srgbClr val="FFFFFF"/>
              </a:highlight>
              <a:latin typeface="-apple-system"/>
            </a:endParaRPr>
          </a:p>
          <a:p>
            <a:endParaRPr lang="cs-CZ" dirty="0">
              <a:solidFill>
                <a:schemeClr val="accent6">
                  <a:lumMod val="75000"/>
                </a:schemeClr>
              </a:solidFill>
              <a:highlight>
                <a:srgbClr val="FFFFFF"/>
              </a:highlight>
              <a:latin typeface="-apple-system"/>
            </a:endParaRPr>
          </a:p>
          <a:p>
            <a:endParaRPr lang="cs-CZ" dirty="0"/>
          </a:p>
          <a:p>
            <a:br>
              <a:rPr lang="cs-CZ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latin typeface="-apple-system"/>
              </a:rPr>
            </a:b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56484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2B359FF-C348-BECF-EB14-CC421729C81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69DEDBC-7678-3422-88E9-7BA74881DBE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766B5113-0831-1E48-88A6-CD7621B89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708" y="0"/>
            <a:ext cx="82805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534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635AB58-3109-725D-6613-497F55E4248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5EEDC73-CA5E-6389-55E8-EE8420EC1F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C118-631F-4A80-9886-907009361577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B5946CBC-75C0-8683-FD41-2FA2220FCF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id="{8DFE84B5-2167-2880-3672-892902C82D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dirty="0" err="1"/>
              <a:t>pozn.n.cluneal</a:t>
            </a:r>
            <a:r>
              <a:rPr lang="cs-CZ" dirty="0"/>
              <a:t> </a:t>
            </a:r>
            <a:r>
              <a:rPr lang="cs-CZ" dirty="0" err="1"/>
              <a:t>inf</a:t>
            </a:r>
            <a:r>
              <a:rPr lang="cs-CZ" dirty="0"/>
              <a:t>.</a:t>
            </a:r>
          </a:p>
          <a:p>
            <a:pPr marL="72000" indent="0">
              <a:buNone/>
            </a:pPr>
            <a:r>
              <a:rPr lang="cs-CZ" dirty="0"/>
              <a:t>součástí </a:t>
            </a:r>
            <a:r>
              <a:rPr lang="cs-CZ" dirty="0" err="1"/>
              <a:t>pl.sacralis</a:t>
            </a: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8AE1C75-4E4A-3302-BFF1-70C44EAC31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1533" y="1473741"/>
            <a:ext cx="2936030" cy="30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6520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16-9-cz-v11.potx" id="{68C0F6E9-3E3D-43EF-AA8F-59803821B974}" vid="{5DFD00D7-A41E-477F-8575-56E3B6857AA0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muni-sport-prezentace-16-9-cz-v11</Template>
  <TotalTime>2857</TotalTime>
  <Words>3629</Words>
  <Application>Microsoft Office PowerPoint</Application>
  <PresentationFormat>Širokoúhlá obrazovka</PresentationFormat>
  <Paragraphs>394</Paragraphs>
  <Slides>57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57</vt:i4>
      </vt:variant>
    </vt:vector>
  </HeadingPairs>
  <TitlesOfParts>
    <vt:vector size="66" baseType="lpstr">
      <vt:lpstr>-apple-system</vt:lpstr>
      <vt:lpstr>Arial</vt:lpstr>
      <vt:lpstr>PT Serif</vt:lpstr>
      <vt:lpstr>Roboto</vt:lpstr>
      <vt:lpstr>system-ui</vt:lpstr>
      <vt:lpstr>Tahoma</vt:lpstr>
      <vt:lpstr>Verdana</vt:lpstr>
      <vt:lpstr>Wingdings</vt:lpstr>
      <vt:lpstr>Prezentace_MU_CZ</vt:lpstr>
      <vt:lpstr>PERIFERNÍ NERVOVÝ SYSTÉM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Plexus cervicalis C1-C4</vt:lpstr>
      <vt:lpstr>dermatomy</vt:lpstr>
      <vt:lpstr>Prezentace aplikace PowerPoint</vt:lpstr>
      <vt:lpstr>Plexus brachialis (C4-Th1)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senzitivní ínervace HK</vt:lpstr>
      <vt:lpstr>Prezentace aplikace PowerPoint</vt:lpstr>
      <vt:lpstr>Prezentace aplikace PowerPoint</vt:lpstr>
      <vt:lpstr>Prezentace aplikace PowerPoint</vt:lpstr>
      <vt:lpstr>Plexus lumbalis Th12-L4</vt:lpstr>
      <vt:lpstr>Prezentace aplikace PowerPoint</vt:lpstr>
      <vt:lpstr>Prezentace aplikace PowerPoint</vt:lpstr>
      <vt:lpstr>Prezentace aplikace PowerPoint</vt:lpstr>
      <vt:lpstr>Prezentace aplikace PowerPoint</vt:lpstr>
      <vt:lpstr>Plexus sacralis (S1-S5)</vt:lpstr>
      <vt:lpstr>Prezentace aplikace PowerPoint</vt:lpstr>
      <vt:lpstr>Plexus sacralis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Plexus coccygeus</vt:lpstr>
      <vt:lpstr>Prezentace aplikace PowerPoint</vt:lpstr>
      <vt:lpstr>Prezentace aplikace PowerPoint</vt:lpstr>
      <vt:lpstr>Senzitivní dráhy- aferentní-projekční-přímé </vt:lpstr>
      <vt:lpstr>Prezentace aplikace PowerPoint</vt:lpstr>
      <vt:lpstr>Prezentace aplikace PowerPoint</vt:lpstr>
      <vt:lpstr>Prezentace aplikace PowerPoint</vt:lpstr>
      <vt:lpstr>Rozdíly lemniskální a anterolaterální sy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Sabina Bartošová</dc:creator>
  <cp:lastModifiedBy>sabinab@seznam.cz</cp:lastModifiedBy>
  <cp:revision>6</cp:revision>
  <cp:lastPrinted>1601-01-01T00:00:00Z</cp:lastPrinted>
  <dcterms:created xsi:type="dcterms:W3CDTF">2024-02-01T13:01:39Z</dcterms:created>
  <dcterms:modified xsi:type="dcterms:W3CDTF">2024-04-14T20:17:45Z</dcterms:modified>
</cp:coreProperties>
</file>