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61" r:id="rId4"/>
    <p:sldId id="258" r:id="rId5"/>
    <p:sldId id="263" r:id="rId6"/>
    <p:sldId id="259" r:id="rId7"/>
    <p:sldId id="262" r:id="rId8"/>
    <p:sldId id="264" r:id="rId9"/>
    <p:sldId id="265" r:id="rId10"/>
    <p:sldId id="268" r:id="rId11"/>
    <p:sldId id="270" r:id="rId12"/>
    <p:sldId id="269" r:id="rId13"/>
    <p:sldId id="279" r:id="rId14"/>
    <p:sldId id="278" r:id="rId15"/>
    <p:sldId id="271" r:id="rId16"/>
    <p:sldId id="267" r:id="rId17"/>
    <p:sldId id="272" r:id="rId18"/>
    <p:sldId id="273" r:id="rId19"/>
    <p:sldId id="335" r:id="rId20"/>
    <p:sldId id="275" r:id="rId21"/>
    <p:sldId id="334" r:id="rId22"/>
    <p:sldId id="336" r:id="rId23"/>
    <p:sldId id="337" r:id="rId24"/>
    <p:sldId id="338" r:id="rId25"/>
    <p:sldId id="362" r:id="rId26"/>
    <p:sldId id="339" r:id="rId27"/>
    <p:sldId id="340" r:id="rId28"/>
    <p:sldId id="341" r:id="rId29"/>
    <p:sldId id="345" r:id="rId30"/>
    <p:sldId id="342" r:id="rId31"/>
    <p:sldId id="343" r:id="rId32"/>
    <p:sldId id="287" r:id="rId33"/>
    <p:sldId id="346" r:id="rId34"/>
    <p:sldId id="347" r:id="rId35"/>
    <p:sldId id="32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5768" autoAdjust="0"/>
  </p:normalViewPr>
  <p:slideViewPr>
    <p:cSldViewPr snapToGrid="0">
      <p:cViewPr>
        <p:scale>
          <a:sx n="75" d="100"/>
          <a:sy n="75" d="100"/>
        </p:scale>
        <p:origin x="1143" y="32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93DE11-CE7B-4391-A281-D96FDD6354C2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362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F5C49D-AFA9-4315-8DD4-F2CEE90B49EB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480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2774EB-BA0D-482C-BEF7-0D53DD607EA4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371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57EB47-2DB5-4F6A-B650-2B9684A53D02}" type="slidenum">
              <a:rPr lang="cs-CZ" altLang="cs-CZ" smtClean="0"/>
              <a:pPr/>
              <a:t>20</a:t>
            </a:fld>
            <a:endParaRPr lang="cs-CZ" altLang="cs-CZ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319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tranypotapecske.cz/teorie/eustach.asp?str=200408241518290" TargetMode="Externa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60FCD6-BEAB-4E57-E143-44AF753BC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7AD07B-586D-63A9-08B3-1D69C5828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440B57-2D9D-C4B5-4E83-52303FC8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TRÁVICÍ SYSTÉM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EB99D24-ECB4-72FE-0FB5-9777385E5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33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43C64A-F497-7276-0E71-444239C6F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581B40-21ED-8202-59A4-1926981BD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0FC71D-5A58-024A-95D0-95437F4FAA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34DC14-54AC-CF0B-EEDF-9FB96D5D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32C7D9-FBD6-B2E4-70AE-6F50D46C9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Jazyk - svalnatý orgán nacházející se na spodině dutiny ústní a připevněný díky svým svalům k jazylce, dolní čelisti, měkkému patru, s </a:t>
            </a:r>
            <a:r>
              <a:rPr lang="cs-CZ" dirty="0" err="1"/>
              <a:t>prosessus</a:t>
            </a:r>
            <a:r>
              <a:rPr lang="cs-CZ" dirty="0"/>
              <a:t> </a:t>
            </a:r>
            <a:r>
              <a:rPr lang="cs-CZ" dirty="0" err="1"/>
              <a:t>styloideus</a:t>
            </a:r>
            <a:r>
              <a:rPr lang="cs-CZ" dirty="0"/>
              <a:t> a ke stěně hltanu. Uplatňuje se při zpracování potravy a je orgánem chuti a řeči. Na jazyku rozlišujeme kořen jazyka, což je jeho zadní část obrácená směrem k hltanu, tělo jazyka, to je hlavní část, která je podepřená o patro při zavřených ústech a hrot jazyka, </a:t>
            </a:r>
            <a:r>
              <a:rPr lang="cs-CZ" dirty="0" err="1"/>
              <a:t>oploštělá</a:t>
            </a:r>
            <a:r>
              <a:rPr lang="cs-CZ" dirty="0"/>
              <a:t> zaokrouhlená přední část</a:t>
            </a:r>
          </a:p>
        </p:txBody>
      </p:sp>
    </p:spTree>
    <p:extLst>
      <p:ext uri="{BB962C8B-B14F-4D97-AF65-F5344CB8AC3E}">
        <p14:creationId xmlns:p14="http://schemas.microsoft.com/office/powerpoint/2010/main" val="37048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9E142E-1E3E-FAB4-8977-7BBFFA45A0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BB78FA-9058-8BD0-CE32-495604616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D77B0A-B011-5C64-EEE3-80CDFA5CB9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802CEC9-E620-105F-8501-2BFCDFFF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31D4DDA-8E0B-DD58-B01C-FD1B3A8E9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Podklad jazyka tvoří příčně pruhované svalstvo, jež rozdělujeme na dvě skupiny: svaly </a:t>
            </a:r>
            <a:r>
              <a:rPr lang="cs-CZ" dirty="0" err="1"/>
              <a:t>extraglosální</a:t>
            </a:r>
            <a:r>
              <a:rPr lang="cs-CZ" dirty="0"/>
              <a:t>, začínající na kostech (jazylka, dolní čelist, bodcovitý výběžek kosti spánkové), pohybující jazykem vcelku a na svalstvo </a:t>
            </a:r>
            <a:r>
              <a:rPr lang="cs-CZ" dirty="0" err="1"/>
              <a:t>inrtaglosální</a:t>
            </a:r>
            <a:r>
              <a:rPr lang="cs-CZ" dirty="0"/>
              <a:t>, což jsou vlastní svaly jazyka, které se proplétají ve třech na sebe kolmých směrech a mění tvar jazyka. Jazyk je sídlem mnohých slinných, serózních i </a:t>
            </a:r>
            <a:r>
              <a:rPr lang="cs-CZ" dirty="0" err="1"/>
              <a:t>mucinózních</a:t>
            </a:r>
            <a:r>
              <a:rPr lang="cs-CZ" dirty="0"/>
              <a:t> žláz </a:t>
            </a:r>
          </a:p>
        </p:txBody>
      </p:sp>
    </p:spTree>
    <p:extLst>
      <p:ext uri="{BB962C8B-B14F-4D97-AF65-F5344CB8AC3E}">
        <p14:creationId xmlns:p14="http://schemas.microsoft.com/office/powerpoint/2010/main" val="369171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B6792F-0C9B-A9AE-B81D-26E01F0A65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B995AF-457F-8183-033E-A9DE7538DB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27CC43-3004-28E3-6F82-62D0ADCB6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143A8E9-544C-081E-8990-760C12D5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Jazyk - obecné informace | Medicína, nemoci, studium na 1. LF UK">
            <a:extLst>
              <a:ext uri="{FF2B5EF4-FFF2-40B4-BE49-F238E27FC236}">
                <a16:creationId xmlns:a16="http://schemas.microsoft.com/office/drawing/2014/main" id="{8030E420-D144-A281-76AC-E74AE6FA9C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14" y="1692275"/>
            <a:ext cx="553136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81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917857" y="-64971"/>
            <a:ext cx="4940300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24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Septum linguae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20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4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M. </a:t>
            </a:r>
            <a:r>
              <a:rPr lang="cs-CZ" altLang="cs-CZ" sz="14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longitudinalis</a:t>
            </a:r>
            <a:r>
              <a:rPr lang="cs-CZ" altLang="cs-CZ" sz="14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sup. a </a:t>
            </a:r>
            <a:r>
              <a:rPr lang="cs-CZ" altLang="cs-CZ" sz="14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inf</a:t>
            </a:r>
            <a:r>
              <a:rPr lang="cs-CZ" altLang="cs-CZ" sz="14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4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M. </a:t>
            </a:r>
            <a:r>
              <a:rPr lang="cs-CZ" altLang="cs-CZ" sz="14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transversus</a:t>
            </a:r>
            <a:r>
              <a:rPr lang="cs-CZ" altLang="cs-CZ" sz="14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linguae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4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M. </a:t>
            </a:r>
            <a:r>
              <a:rPr lang="cs-CZ" altLang="cs-CZ" sz="14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verticalis</a:t>
            </a:r>
            <a:r>
              <a:rPr lang="cs-CZ" altLang="cs-CZ" sz="14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linguae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14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2000" b="1" dirty="0">
                <a:solidFill>
                  <a:srgbClr val="FF0000"/>
                </a:solidFill>
                <a:cs typeface="Lucida Sans Unicode" panose="020B0602030504020204" pitchFamily="34" charset="0"/>
              </a:rPr>
              <a:t>Inervace:</a:t>
            </a:r>
            <a:r>
              <a:rPr lang="cs-CZ" altLang="cs-CZ" sz="20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N. </a:t>
            </a:r>
            <a:r>
              <a:rPr lang="cs-CZ" altLang="cs-CZ" sz="20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hypoglossus</a:t>
            </a:r>
            <a:r>
              <a:rPr lang="cs-CZ" altLang="cs-CZ" sz="20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(CN XII.)</a:t>
            </a:r>
            <a:endParaRPr lang="cs-CZ" altLang="cs-CZ" sz="16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516188"/>
            <a:ext cx="7596187" cy="4341812"/>
          </a:xfrm>
          <a:prstGeom prst="rect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94613" y="644005"/>
            <a:ext cx="45015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 err="1">
                <a:solidFill>
                  <a:srgbClr val="A50021"/>
                </a:solidFill>
              </a:rPr>
              <a:t>Intraglosální</a:t>
            </a:r>
            <a:r>
              <a:rPr lang="cs-CZ" altLang="cs-CZ" sz="2800" b="1" dirty="0">
                <a:solidFill>
                  <a:srgbClr val="A50021"/>
                </a:solidFill>
              </a:rPr>
              <a:t> svaly jazyka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A50021"/>
                </a:solidFill>
              </a:rPr>
              <a:t>(</a:t>
            </a:r>
            <a:r>
              <a:rPr lang="cs-CZ" altLang="cs-CZ" sz="2000" b="1" u="sng" dirty="0">
                <a:solidFill>
                  <a:srgbClr val="A50021"/>
                </a:solidFill>
              </a:rPr>
              <a:t>mění tvar jazyka!!!</a:t>
            </a:r>
            <a:r>
              <a:rPr lang="cs-CZ" altLang="cs-CZ" sz="2000" b="1" dirty="0">
                <a:solidFill>
                  <a:srgbClr val="A50021"/>
                </a:solidFill>
              </a:rPr>
              <a:t>) 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6167438" y="333375"/>
            <a:ext cx="792162" cy="431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43693" y="2377107"/>
            <a:ext cx="3214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 err="1"/>
              <a:t>Aponeurosis</a:t>
            </a:r>
            <a:r>
              <a:rPr lang="cs-CZ" sz="2800" b="1" u="sng" dirty="0"/>
              <a:t> linguae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2999232" y="2840736"/>
            <a:ext cx="170688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551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708150"/>
            <a:ext cx="8172450" cy="5149850"/>
          </a:xfrm>
          <a:prstGeom prst="rect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42125" y="458849"/>
            <a:ext cx="1829645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4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1. </a:t>
            </a:r>
            <a:r>
              <a:rPr lang="cs-CZ" altLang="cs-CZ" sz="1400" b="1" dirty="0">
                <a:solidFill>
                  <a:srgbClr val="000000"/>
                </a:solidFill>
              </a:rPr>
              <a:t>M. </a:t>
            </a:r>
            <a:r>
              <a:rPr lang="cs-CZ" altLang="cs-CZ" sz="1400" b="1" dirty="0" err="1">
                <a:solidFill>
                  <a:srgbClr val="000000"/>
                </a:solidFill>
              </a:rPr>
              <a:t>genioglossus</a:t>
            </a:r>
            <a:endParaRPr lang="cs-CZ" altLang="cs-CZ" sz="14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4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2. M. </a:t>
            </a:r>
            <a:r>
              <a:rPr lang="cs-CZ" altLang="cs-CZ" sz="14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styloglossus</a:t>
            </a:r>
            <a:endParaRPr lang="cs-CZ" altLang="cs-CZ" sz="14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4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3. M. </a:t>
            </a:r>
            <a:r>
              <a:rPr lang="cs-CZ" altLang="cs-CZ" sz="14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palatoglossus</a:t>
            </a:r>
            <a:endParaRPr lang="cs-CZ" altLang="cs-CZ" sz="14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4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4. </a:t>
            </a:r>
            <a:r>
              <a:rPr lang="cs-CZ" altLang="cs-CZ" sz="1400" b="1" dirty="0">
                <a:solidFill>
                  <a:srgbClr val="000000"/>
                </a:solidFill>
              </a:rPr>
              <a:t>M. </a:t>
            </a:r>
            <a:r>
              <a:rPr lang="cs-CZ" altLang="cs-CZ" sz="1400" b="1" dirty="0" err="1">
                <a:solidFill>
                  <a:srgbClr val="000000"/>
                </a:solidFill>
              </a:rPr>
              <a:t>hyoglossus</a:t>
            </a:r>
            <a:r>
              <a:rPr lang="cs-CZ" altLang="cs-CZ" sz="1400" b="1" dirty="0"/>
              <a:t>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792538" y="458152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311900" y="36449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808663" y="35734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839603" y="260350"/>
            <a:ext cx="523893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 err="1">
                <a:solidFill>
                  <a:srgbClr val="A50021"/>
                </a:solidFill>
              </a:rPr>
              <a:t>Extraglosální</a:t>
            </a:r>
            <a:r>
              <a:rPr lang="cs-CZ" altLang="cs-CZ" b="1" dirty="0">
                <a:solidFill>
                  <a:srgbClr val="A50021"/>
                </a:solidFill>
              </a:rPr>
              <a:t> svaly jazyka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A50021"/>
                </a:solidFill>
              </a:rPr>
              <a:t>(</a:t>
            </a:r>
            <a:r>
              <a:rPr lang="cs-CZ" altLang="cs-CZ" sz="1800" b="1" u="sng" dirty="0">
                <a:solidFill>
                  <a:srgbClr val="A50021"/>
                </a:solidFill>
              </a:rPr>
              <a:t>pohybují jazykem!!!</a:t>
            </a:r>
            <a:r>
              <a:rPr lang="cs-CZ" altLang="cs-CZ" sz="1800" b="1" dirty="0">
                <a:solidFill>
                  <a:srgbClr val="A50021"/>
                </a:solidFill>
              </a:rPr>
              <a:t>)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211763" y="48180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90965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7672B6-461A-9DCD-5EA3-80DF80FAF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F48BD9-B074-F109-6FDC-D6FAA3F830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46DDAD-C630-F1B6-218B-3A861AD35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CFEACA4-18A3-F22C-0C09-69E6D5B2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38EB4AF-64B9-BFE3-F828-091E98B49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Dáseň je světlejší sliznice, která kryje alveolární výběžky dolní i horní čelisti (jsou v ni zasazeny zuby). Nenachází se zde slinné žlázky. S okosticí dásní srůstá dásňová sliznice obemykající zuby.</a:t>
            </a:r>
          </a:p>
        </p:txBody>
      </p:sp>
    </p:spTree>
    <p:extLst>
      <p:ext uri="{BB962C8B-B14F-4D97-AF65-F5344CB8AC3E}">
        <p14:creationId xmlns:p14="http://schemas.microsoft.com/office/powerpoint/2010/main" val="52041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6E67EE-6A55-7B66-BF0B-9DE7C88A2F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D664F5-503E-C310-B32E-59E68A36C2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9D25B24B-8A9A-E052-8760-A6E46FDA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37160"/>
            <a:ext cx="10753200" cy="629954"/>
          </a:xfrm>
        </p:spPr>
        <p:txBody>
          <a:bodyPr/>
          <a:lstStyle/>
          <a:p>
            <a:r>
              <a:rPr lang="cs-CZ" dirty="0"/>
              <a:t>ZUBY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CA5B98BC-9F46-F7EE-F772-1C5F635AC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767114"/>
            <a:ext cx="10753200" cy="5064886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Na zubu popisujeme korunku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corona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dentis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krček –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cervix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dentis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/>
              <a:t>a kořen –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radix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dentis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uvnitř dřeňová dutinu, ve které se nachází zubní dřeň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(pulpa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dentis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výživu a inervaci zajišťují cévy a nervy, jež se sem dostávají kořenovým kanálkem (</a:t>
            </a:r>
            <a:r>
              <a:rPr lang="cs-CZ" dirty="0" err="1"/>
              <a:t>canalis</a:t>
            </a:r>
            <a:r>
              <a:rPr lang="cs-CZ" dirty="0"/>
              <a:t> </a:t>
            </a:r>
            <a:r>
              <a:rPr lang="cs-CZ" dirty="0" err="1"/>
              <a:t>radicis</a:t>
            </a:r>
            <a:r>
              <a:rPr lang="cs-CZ" dirty="0"/>
              <a:t> </a:t>
            </a:r>
            <a:r>
              <a:rPr lang="cs-CZ" dirty="0" err="1"/>
              <a:t>dentis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zubní korunka ční z dásně, krček je nepatrný úsek zubu mezi korunkou a kořenem, kořen je uložen do zubního lůžka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82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E71E54-F323-D02D-8AB5-7FE2E5C5E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C585F3-ED49-5139-F2C5-96CEDC367C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6BFE050-3C69-1CC0-8B60-9A338B701A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4793" y="429584"/>
            <a:ext cx="11977208" cy="5402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velký díl hmoty zubu tvoří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zubovina (dentin) </a:t>
            </a:r>
            <a:r>
              <a:rPr lang="cs-CZ" dirty="0"/>
              <a:t>- díky vysokému podílu anorganické hmoty je zubovina tvrdší než kost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zubovinou procházejí kanálky, které vedou z dřeňové dutiny k zubnímu povrchu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sklovina (email), </a:t>
            </a:r>
            <a:r>
              <a:rPr lang="cs-CZ" dirty="0"/>
              <a:t>kryjící povrch korunky zubu je nejtvrdší hmotou v lidském těle - tvrdostí se podobá křemenu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složená ze sloupečků (prismat), krytých tenkou kyselinovzdornou blánou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kořen</a:t>
            </a:r>
            <a:r>
              <a:rPr lang="cs-CZ" dirty="0"/>
              <a:t> je pokryt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cementem (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cementum</a:t>
            </a:r>
            <a:r>
              <a:rPr lang="cs-CZ" dirty="0"/>
              <a:t>), který se skladbou podobá kostní tkáni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ozubice (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periodontium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cs-CZ" dirty="0"/>
              <a:t>připevňuje zubní kořen v alveolu</a:t>
            </a:r>
          </a:p>
        </p:txBody>
      </p:sp>
    </p:spTree>
    <p:extLst>
      <p:ext uri="{BB962C8B-B14F-4D97-AF65-F5344CB8AC3E}">
        <p14:creationId xmlns:p14="http://schemas.microsoft.com/office/powerpoint/2010/main" val="209773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4312B0-7FD7-8D0E-9A9E-3828E0772D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76EC70-714F-BBA9-ACC7-1430216BE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C922B3-F5C1-0F46-10B9-0C2C103B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Anatomie zubů - IONICKISS Česká republika">
            <a:extLst>
              <a:ext uri="{FF2B5EF4-FFF2-40B4-BE49-F238E27FC236}">
                <a16:creationId xmlns:a16="http://schemas.microsoft.com/office/drawing/2014/main" id="{548A13AB-4CA5-818F-1648-D4EB00E10B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07" y="1724472"/>
            <a:ext cx="5661443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516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3D6AA7-5CF9-402F-DCD7-03DD17AAA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9AF55D-A54F-68F7-0E3E-E193563B9C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B9555F-2056-5814-13B0-E946A3A3F1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697" y="378000"/>
            <a:ext cx="12026303" cy="5454475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Mléčné zuby (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dentes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decidui)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dočasných zubů je celkem 20: v každém kvadrantu jsou dva řezáky, jeden špičák a dvě stoličky. Prořezávají se od 6. měsíce do 2 let. Mléčné zuby jsou menší, s průsvitnou sklovinou. Značíme je malými písmeny.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Definitivní zuby (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dentes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permanentes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stálých zubů je celkem 32: v každém kvadrantu najdeme dva řezáky, jeden špičák, dva třenové zuby a tři stoličky.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 Začínají se prořezávat mezi 5. až 7. rokem. Definitivní ukončení prořezávání je mezi 12. až 14. rokem. Výjimkou je zub moudrosti, který se prořezává až v dospělosti. Značíme je velkými písmeny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94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81CDA3-59BE-7E6C-34F8-C1B7B85949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674C99-A975-56F9-122A-E8D7C65C35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1514D9-5777-06CB-045F-981364A322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587" y="95368"/>
            <a:ext cx="12085413" cy="5737108"/>
          </a:xfrm>
        </p:spPr>
        <p:txBody>
          <a:bodyPr/>
          <a:lstStyle/>
          <a:p>
            <a:pPr marL="72000" indent="0">
              <a:buNone/>
            </a:pPr>
            <a:endParaRPr lang="cs-CZ" b="0" i="0" dirty="0">
              <a:solidFill>
                <a:srgbClr val="FF0000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72000" indent="0">
              <a:buNone/>
            </a:pPr>
            <a:endParaRPr lang="cs-CZ" dirty="0">
              <a:solidFill>
                <a:srgbClr val="FF0000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72000" indent="0">
              <a:buNone/>
            </a:pP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Funkcí trávicí soustavy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je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mechanické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 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chemické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zpracování potravy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její 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vstřebávání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 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odstraňování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nestravitelných 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odpadních látek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z organismu.</a:t>
            </a:r>
          </a:p>
          <a:p>
            <a:pPr marL="72000" indent="0">
              <a:buNone/>
            </a:pPr>
            <a:endParaRPr lang="cs-CZ" dirty="0">
              <a:solidFill>
                <a:srgbClr val="3A3A3A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72000" indent="0">
              <a:buNone/>
            </a:pPr>
            <a:endParaRPr lang="cs-CZ" b="0" i="0" dirty="0">
              <a:solidFill>
                <a:srgbClr val="3A3A3A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72000" indent="0">
              <a:buNone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Trávicí trubice, ke které jsou připojené slinné žlázy, slinivka břišní a játra, začíná ústním otvorem a končí řitním otvorem</a:t>
            </a:r>
          </a:p>
          <a:p>
            <a:pPr marL="72000" indent="0">
              <a:buNone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708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31" y="1565791"/>
            <a:ext cx="1984707" cy="2159769"/>
          </a:xfrm>
          <a:prstGeom prst="rect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04999" y="423864"/>
            <a:ext cx="7858125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None/>
            </a:pPr>
            <a:r>
              <a:rPr lang="cs-CZ" altLang="cs-CZ" b="1" i="1" dirty="0">
                <a:solidFill>
                  <a:srgbClr val="A50021"/>
                </a:solidFill>
                <a:cs typeface="Lucida Sans Unicode" panose="020B0602030504020204" pitchFamily="34" charset="0"/>
              </a:rPr>
              <a:t>Permanentní chrup </a:t>
            </a:r>
            <a:r>
              <a:rPr lang="cs-CZ" altLang="cs-CZ" sz="1800" b="1" dirty="0">
                <a:solidFill>
                  <a:srgbClr val="A50021"/>
                </a:solidFill>
                <a:cs typeface="Lucida Sans Unicode" panose="020B0602030504020204" pitchFamily="34" charset="0"/>
              </a:rPr>
              <a:t>(DENTES PERMANENTES)</a:t>
            </a:r>
          </a:p>
          <a:p>
            <a:pPr algn="ctr">
              <a:spcBef>
                <a:spcPct val="0"/>
              </a:spcBef>
              <a:buClr>
                <a:srgbClr val="000000"/>
              </a:buClr>
              <a:buNone/>
            </a:pPr>
            <a:r>
              <a:rPr lang="cs-CZ" altLang="cs-CZ" sz="1800" b="1" dirty="0">
                <a:solidFill>
                  <a:srgbClr val="A50021"/>
                </a:solidFill>
                <a:cs typeface="Lucida Sans Unicode" panose="020B0602030504020204" pitchFamily="34" charset="0"/>
              </a:rPr>
              <a:t> </a:t>
            </a:r>
            <a:r>
              <a:rPr lang="cs-CZ" altLang="cs-CZ" sz="1800" b="1" dirty="0"/>
              <a:t>Heterodontní dentice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827213" y="1863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314263" y="4390898"/>
            <a:ext cx="5114198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None/>
            </a:pPr>
            <a:r>
              <a:rPr lang="cs-CZ" altLang="cs-CZ" sz="2400" b="1" i="1" dirty="0">
                <a:solidFill>
                  <a:srgbClr val="FF0000"/>
                </a:solidFill>
                <a:cs typeface="Lucida Sans Unicode" panose="020B0602030504020204" pitchFamily="34" charset="0"/>
              </a:rPr>
              <a:t>2 řezáky</a:t>
            </a:r>
            <a:r>
              <a:rPr lang="en-US" altLang="cs-CZ" sz="2400" b="1" i="1" dirty="0">
                <a:solidFill>
                  <a:srgbClr val="FF0000"/>
                </a:solidFill>
                <a:cs typeface="Lucida Sans Unicode" panose="020B0602030504020204" pitchFamily="34" charset="0"/>
              </a:rPr>
              <a:t> </a:t>
            </a:r>
            <a:r>
              <a:rPr lang="en-US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DENTES  INCISIVI</a:t>
            </a:r>
            <a:endParaRPr lang="en-US" altLang="cs-CZ" sz="2400" b="1" dirty="0">
              <a:solidFill>
                <a:srgbClr val="FF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r>
              <a:rPr lang="cs-CZ" altLang="cs-CZ" sz="2400" b="1" i="1" dirty="0">
                <a:solidFill>
                  <a:srgbClr val="FF0000"/>
                </a:solidFill>
                <a:cs typeface="Lucida Sans Unicode" panose="020B0602030504020204" pitchFamily="34" charset="0"/>
              </a:rPr>
              <a:t>1 špičák</a:t>
            </a:r>
            <a:r>
              <a:rPr lang="en-US" altLang="cs-CZ" sz="2400" b="1" i="1" dirty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  <a:r>
              <a:rPr lang="en-US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DENS  CANINUS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r>
              <a:rPr lang="cs-CZ" altLang="cs-CZ" sz="2400" b="1" i="1" dirty="0">
                <a:solidFill>
                  <a:srgbClr val="FF0000"/>
                </a:solidFill>
                <a:cs typeface="Lucida Sans Unicode" panose="020B0602030504020204" pitchFamily="34" charset="0"/>
              </a:rPr>
              <a:t>2 třenové zuby</a:t>
            </a:r>
            <a:r>
              <a:rPr lang="en-US" altLang="cs-CZ" sz="2400" b="1" i="1" dirty="0">
                <a:solidFill>
                  <a:srgbClr val="FF0000"/>
                </a:solidFill>
                <a:cs typeface="Lucida Sans Unicode" panose="020B0602030504020204" pitchFamily="34" charset="0"/>
              </a:rPr>
              <a:t> </a:t>
            </a:r>
            <a:r>
              <a:rPr lang="en-US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DENTES  PREMOLARES</a:t>
            </a:r>
            <a:endParaRPr lang="en-US" altLang="cs-CZ" sz="2400" b="1" dirty="0">
              <a:solidFill>
                <a:srgbClr val="FF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r>
              <a:rPr lang="cs-CZ" altLang="cs-CZ" sz="2400" b="1" i="1" dirty="0">
                <a:solidFill>
                  <a:srgbClr val="FF0000"/>
                </a:solidFill>
                <a:cs typeface="Lucida Sans Unicode" panose="020B0602030504020204" pitchFamily="34" charset="0"/>
              </a:rPr>
              <a:t>3 stoličky</a:t>
            </a:r>
            <a:r>
              <a:rPr lang="en-US" altLang="cs-CZ" sz="2400" b="1" i="1" dirty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  <a:r>
              <a:rPr lang="en-US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DENTES MOLARES</a:t>
            </a:r>
            <a:endParaRPr lang="en-US" altLang="cs-CZ" sz="2400" b="1" dirty="0">
              <a:solidFill>
                <a:srgbClr val="FF0000"/>
              </a:solidFill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altLang="cs-CZ" sz="24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14263" y="4021566"/>
            <a:ext cx="375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V jednom kvadrantu úplného chrupu: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90" y="1606803"/>
            <a:ext cx="2306428" cy="211875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280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jmout0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167051"/>
            <a:ext cx="882015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sejmout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00" y="4707135"/>
            <a:ext cx="5905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296509" y="630835"/>
            <a:ext cx="32624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rgbClr val="A50021"/>
                </a:solidFill>
              </a:rPr>
              <a:t>Zubní formule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949211" y="3442856"/>
            <a:ext cx="25218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A50021"/>
                </a:solidFill>
              </a:rPr>
              <a:t>Permanentní chrup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215252" y="5996185"/>
            <a:ext cx="18373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A50021"/>
                </a:solidFill>
              </a:rPr>
              <a:t>Mléčný chrup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154717" y="1982385"/>
            <a:ext cx="9412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vpravo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784830" y="2057591"/>
            <a:ext cx="774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vlevo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482764" y="4566573"/>
            <a:ext cx="9412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vpravo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723188" y="4566573"/>
            <a:ext cx="774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vlevo</a:t>
            </a:r>
          </a:p>
        </p:txBody>
      </p:sp>
      <p:pic>
        <p:nvPicPr>
          <p:cNvPr id="11" name="Picture 2" descr="Scan0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08"/>
          <a:stretch>
            <a:fillRect/>
          </a:stretch>
        </p:blipFill>
        <p:spPr bwMode="auto">
          <a:xfrm>
            <a:off x="8221757" y="0"/>
            <a:ext cx="4005103" cy="1902424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ejmout0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14" y="1178817"/>
            <a:ext cx="4538661" cy="124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236531" y="4676218"/>
          <a:ext cx="2730852" cy="96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e" r:id="rId6" imgW="4334480" imgH="1533739" progId="">
                  <p:embed/>
                </p:oleObj>
              </mc:Choice>
              <mc:Fallback>
                <p:oleObj name="Fotografie" r:id="rId6" imgW="4334480" imgH="1533739" progId="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1" y="4676218"/>
                        <a:ext cx="2730852" cy="967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134868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41C250-2468-79AD-4C69-CED8BEAAC0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9BBE00-DF03-06E7-BAC1-80BC391E3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CA36F2-AA1D-6E5D-16CB-50569D024A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6601" y="478971"/>
            <a:ext cx="12075399" cy="5353504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Slinné žlázy (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glandulae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oris</a:t>
            </a:r>
            <a:r>
              <a:rPr lang="cs-CZ" dirty="0"/>
              <a:t>) – sliny významný sekret pro optimální  trávení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zvlhčují ústní dutinu, změkčují tvrdé a suché potraviny, mají baktericidní účinek a napomáhají polykání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nacházejí se ve sliznici tváří, patra, rtů a větší množství je při hrotu i kořene jazyka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sekret je buď řídký (serosní), nebo hlenovitý (</a:t>
            </a:r>
            <a:r>
              <a:rPr lang="cs-CZ" dirty="0" err="1"/>
              <a:t>mucinosní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Mimo tyto drobné slinné žlázky ještě tři páry velkých slinných žláz, které vyměšují sliny na </a:t>
            </a:r>
            <a:r>
              <a:rPr lang="cs-CZ" dirty="0" err="1"/>
              <a:t>reflektogenním</a:t>
            </a:r>
            <a:r>
              <a:rPr lang="cs-CZ" dirty="0"/>
              <a:t> podnětu.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žláza podjazyková (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glandula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sublingualis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žláza podčelistní (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glandula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submandibularis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příušní žláza (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glandula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parotis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9958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871637-BECC-7082-64C1-4B90B8E045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62D7A8-5451-C3C6-6198-D5D5B8E9A4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9A4C8A-DC4B-96AE-B6D5-5CC8D88A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MASARYKOVA UNIVERZITA LÉKAŘSKÁ FAKULTA">
            <a:extLst>
              <a:ext uri="{FF2B5EF4-FFF2-40B4-BE49-F238E27FC236}">
                <a16:creationId xmlns:a16="http://schemas.microsoft.com/office/drawing/2014/main" id="{DEB4FC20-033F-113D-57A4-8FF397CFAC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67069"/>
            <a:ext cx="3672681" cy="301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3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0A32D9-08FD-CDB4-840F-E688E18ABC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319320-0C95-643D-B45B-43C7282529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3ED6FE3-B6CA-9795-439D-9A770284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HLTAN - </a:t>
            </a:r>
            <a:r>
              <a:rPr lang="cs-CZ" dirty="0" err="1"/>
              <a:t>pharynx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F3F1FF-EE10-A5E5-8302-B7987159D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80160"/>
            <a:ext cx="10753200" cy="45518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měří 12 až 15 cm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trubicovitý oddíl trávicího ústrojí, kterým prochází sousto z ústní dutiny do jícnu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hltan se nachází před krčním úsekem páteře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probíhá od lebeční base až k šestému krčnímu obratli - zde se zužuje a přechází v jícen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hltanovou dutinu rozdělujeme na tři úseky: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1.úsek nosní, horní – nosohltan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2.úsek, střední - ústní část hltanu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3.úsek, dolní - hrtanová část hltanu</a:t>
            </a:r>
          </a:p>
        </p:txBody>
      </p:sp>
    </p:spTree>
    <p:extLst>
      <p:ext uri="{BB962C8B-B14F-4D97-AF65-F5344CB8AC3E}">
        <p14:creationId xmlns:p14="http://schemas.microsoft.com/office/powerpoint/2010/main" val="3401793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45D1C4-C3B2-60EE-81B1-09A857D12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75C48D-848C-F7F2-4E52-AD507C782E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50B993-03AC-D22D-04B2-EF141812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třední ucho | Medicína, nemoci, studium na 1. LF UK">
            <a:extLst>
              <a:ext uri="{FF2B5EF4-FFF2-40B4-BE49-F238E27FC236}">
                <a16:creationId xmlns:a16="http://schemas.microsoft.com/office/drawing/2014/main" id="{A652C13B-AEA6-2A90-3176-3091BEA7F4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26" y="1729789"/>
            <a:ext cx="5039306" cy="389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39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798A2F-8BAE-EAB8-0A9E-4A60439CD0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077ACC-585B-C2D2-2CAD-A2E4C934B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DA3F7E-FC2C-3507-1C88-C36AC2257A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211" y="177338"/>
            <a:ext cx="12097789" cy="56551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vepředu se otevírá do dutiny nosní dvěma vnitřními nozdrami, nazývané choany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na boční stěně nosohltanu se nalézají Eustachovy trubice, spojující hltan a středoušní dutinu </a:t>
            </a:r>
            <a:r>
              <a:rPr lang="pl-PL" dirty="0">
                <a:hlinkClick r:id="rId2"/>
              </a:rPr>
              <a:t>Strany potápěčské - Pan Eustach (stranypotapecske.cz)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na zadní stěně nosohltanu a v místě kde ústí sluchová trubice se nachází lymfatické uzlíky, které tvoří, zejména u dětí, nakupení lymfatické tkáně </a:t>
            </a:r>
            <a:r>
              <a:rPr lang="cs-CZ" dirty="0" err="1"/>
              <a:t>vyklenující</a:t>
            </a:r>
            <a:r>
              <a:rPr lang="cs-CZ" dirty="0"/>
              <a:t> sliznici-hltanová mandle - součástí </a:t>
            </a:r>
            <a:r>
              <a:rPr lang="cs-CZ" dirty="0" err="1"/>
              <a:t>Waldeyerova</a:t>
            </a:r>
            <a:r>
              <a:rPr lang="cs-CZ" dirty="0"/>
              <a:t> mízního okruhu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ústní část hltanu se dopředu otevírá do ústní dutiny hltanovou úžinou (</a:t>
            </a:r>
            <a:r>
              <a:rPr lang="cs-CZ" dirty="0" err="1"/>
              <a:t>isthmus</a:t>
            </a:r>
            <a:r>
              <a:rPr lang="cs-CZ" dirty="0"/>
              <a:t> </a:t>
            </a:r>
            <a:r>
              <a:rPr lang="cs-CZ" dirty="0" err="1"/>
              <a:t>faucium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hrtanová část hltanu je dole vpředu naproti hrtanu oddělena hrtanovou příklopkou (epiglottis)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při polykání zabraňuje vniknutí sousta do hrtanu a umožňuje jeho sklouznutí do jícnu.  </a:t>
            </a:r>
          </a:p>
        </p:txBody>
      </p:sp>
    </p:spTree>
    <p:extLst>
      <p:ext uri="{BB962C8B-B14F-4D97-AF65-F5344CB8AC3E}">
        <p14:creationId xmlns:p14="http://schemas.microsoft.com/office/powerpoint/2010/main" val="2389846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B27EB7-F668-4510-01F8-4009A37130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A34AAC-5A8E-76FB-CCEA-0683964485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4CDCDE-DEB5-BB5B-DD04-5EB13122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8F05524-5682-2052-8D9F-95EFF59AAA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7" y="1415184"/>
            <a:ext cx="4760666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osní mandle a adenoidní vegetace: co to je, kdy se odstraňuje a proč?">
            <a:extLst>
              <a:ext uri="{FF2B5EF4-FFF2-40B4-BE49-F238E27FC236}">
                <a16:creationId xmlns:a16="http://schemas.microsoft.com/office/drawing/2014/main" id="{717F652B-FF59-EB4B-0C30-078B2C08F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91" y="1056813"/>
            <a:ext cx="7143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22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854FBC-DA69-7003-2B81-F052BFD528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9A680B-CA90-FDC1-8204-208E4DC79D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04B372-31CC-C898-5E79-844008ED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6332A0-10EA-C1A9-D5BA-9A75FC6C8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Stěna hltanu se skládá ze tří vrstev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zevní vazivová (tunica </a:t>
            </a:r>
            <a:r>
              <a:rPr lang="cs-CZ" dirty="0" err="1"/>
              <a:t>adventitia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střední svalová (tunica </a:t>
            </a:r>
            <a:r>
              <a:rPr lang="cs-CZ" dirty="0" err="1"/>
              <a:t>muscularis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vnitřní sliznice (tunica </a:t>
            </a:r>
            <a:r>
              <a:rPr lang="cs-CZ" dirty="0" err="1"/>
              <a:t>mucosa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svalová stěna hltanu se skládá ze tří svěračů: </a:t>
            </a:r>
            <a:r>
              <a:rPr lang="cs-CZ" dirty="0" err="1"/>
              <a:t>m.constrictor</a:t>
            </a:r>
            <a:r>
              <a:rPr lang="cs-CZ" dirty="0"/>
              <a:t> </a:t>
            </a:r>
            <a:r>
              <a:rPr lang="cs-CZ" dirty="0" err="1"/>
              <a:t>pharyngis</a:t>
            </a:r>
            <a:r>
              <a:rPr lang="cs-CZ" dirty="0"/>
              <a:t> superior, </a:t>
            </a:r>
            <a:r>
              <a:rPr lang="cs-CZ" dirty="0" err="1"/>
              <a:t>m.constrictor</a:t>
            </a:r>
            <a:r>
              <a:rPr lang="cs-CZ" dirty="0"/>
              <a:t> </a:t>
            </a:r>
            <a:r>
              <a:rPr lang="cs-CZ" dirty="0" err="1"/>
              <a:t>pharyngis</a:t>
            </a:r>
            <a:r>
              <a:rPr lang="cs-CZ" dirty="0"/>
              <a:t> </a:t>
            </a:r>
            <a:r>
              <a:rPr lang="cs-CZ" dirty="0" err="1"/>
              <a:t>medius</a:t>
            </a:r>
            <a:r>
              <a:rPr lang="cs-CZ" dirty="0"/>
              <a:t> a </a:t>
            </a:r>
            <a:r>
              <a:rPr lang="cs-CZ" dirty="0" err="1"/>
              <a:t>m.constrictor</a:t>
            </a:r>
            <a:r>
              <a:rPr lang="cs-CZ" dirty="0"/>
              <a:t> </a:t>
            </a:r>
            <a:r>
              <a:rPr lang="cs-CZ" dirty="0" err="1"/>
              <a:t>pharyngis</a:t>
            </a:r>
            <a:r>
              <a:rPr lang="cs-CZ" dirty="0"/>
              <a:t> </a:t>
            </a:r>
            <a:r>
              <a:rPr lang="cs-CZ" dirty="0" err="1"/>
              <a:t>inferior</a:t>
            </a:r>
            <a:r>
              <a:rPr lang="cs-CZ" dirty="0"/>
              <a:t> a dvou zvedačů hltanu (</a:t>
            </a:r>
            <a:r>
              <a:rPr lang="cs-CZ" dirty="0" err="1"/>
              <a:t>m.stylopharyngeus</a:t>
            </a:r>
            <a:r>
              <a:rPr lang="cs-CZ" dirty="0"/>
              <a:t> et </a:t>
            </a:r>
            <a:r>
              <a:rPr lang="cs-CZ" dirty="0" err="1"/>
              <a:t>m.palatopharyngeus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0965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DC16A9-ADF0-20B6-3D08-36B558EC96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1BC435-0671-21E4-1D17-3F3EC1D77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049AB7-4315-47AF-3ADA-DF5D571B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A7F1CDF-EBFE-C0A6-2127-94ADB8E12BC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0725" y="1692275"/>
            <a:ext cx="18901008" cy="2736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2000" indent="0">
              <a:buNone/>
            </a:pPr>
            <a:r>
              <a:rPr lang="cs-CZ" dirty="0"/>
              <a:t>Fáze polykání: </a:t>
            </a:r>
          </a:p>
          <a:p>
            <a:pPr marL="342900" indent="-342900">
              <a:buAutoNum type="arabicPeriod"/>
            </a:pPr>
            <a:r>
              <a:rPr lang="cs-CZ" dirty="0"/>
              <a:t>tlak jazyka se soustem na tvrdé patro (</a:t>
            </a:r>
            <a:r>
              <a:rPr lang="cs-CZ" b="1" dirty="0"/>
              <a:t>reflex</a:t>
            </a:r>
            <a:r>
              <a:rPr lang="cs-CZ" dirty="0"/>
              <a:t>)</a:t>
            </a:r>
          </a:p>
          <a:p>
            <a:pPr marL="342900" indent="-342900">
              <a:buAutoNum type="arabicPeriod"/>
            </a:pPr>
            <a:r>
              <a:rPr lang="cs-CZ" dirty="0"/>
              <a:t>měkké patro je taženo vzhůru, uzavírá vstup do dutiny nosní</a:t>
            </a:r>
          </a:p>
          <a:p>
            <a:pPr marL="342900" indent="-342900">
              <a:buAutoNum type="arabicPeriod"/>
            </a:pPr>
            <a:r>
              <a:rPr lang="cs-CZ" b="1" dirty="0"/>
              <a:t>Reflexní zastavení dýchání </a:t>
            </a:r>
            <a:r>
              <a:rPr lang="cs-CZ" dirty="0"/>
              <a:t>(hlasivkové vazy utěsní hlasovou štěrbinu, hrtan je tahem </a:t>
            </a:r>
            <a:r>
              <a:rPr lang="cs-CZ" dirty="0" err="1"/>
              <a:t>suprahyoidních</a:t>
            </a:r>
            <a:r>
              <a:rPr lang="cs-CZ" dirty="0"/>
              <a:t> svalů zvedán</a:t>
            </a:r>
          </a:p>
          <a:p>
            <a:pPr marL="72000" indent="0">
              <a:buNone/>
            </a:pPr>
            <a:r>
              <a:rPr lang="cs-CZ" dirty="0"/>
              <a:t>       vzhůru a ventrálně, </a:t>
            </a:r>
            <a:r>
              <a:rPr lang="cs-CZ" b="1" dirty="0"/>
              <a:t>epiglottis uzavře vstup do hrtanu 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cs-CZ" dirty="0"/>
              <a:t>. relaxace horního svěrače jícnu, peristaltická vlna posune potravu</a:t>
            </a:r>
          </a:p>
        </p:txBody>
      </p:sp>
    </p:spTree>
    <p:extLst>
      <p:ext uri="{BB962C8B-B14F-4D97-AF65-F5344CB8AC3E}">
        <p14:creationId xmlns:p14="http://schemas.microsoft.com/office/powerpoint/2010/main" val="15888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9637771" y="246578"/>
          <a:ext cx="2679700" cy="65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8" r:id="rId3" imgW="3419573" imgH="7729743" progId="">
                  <p:embed/>
                </p:oleObj>
              </mc:Choice>
              <mc:Fallback>
                <p:oleObj name="CorelPhotoPaint.Image.8" r:id="rId3" imgW="3419573" imgH="7729743" progId="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64" t="4192" r="5264" b="4657"/>
                      <a:stretch>
                        <a:fillRect/>
                      </a:stretch>
                    </p:blipFill>
                    <p:spPr bwMode="auto">
                      <a:xfrm>
                        <a:off x="9637771" y="246578"/>
                        <a:ext cx="2679700" cy="652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974985" y="227723"/>
            <a:ext cx="422263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A50021"/>
                </a:solidFill>
              </a:rPr>
              <a:t>Části trávicího systému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imes New Roman" panose="02020603050405020304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561517" y="1018099"/>
            <a:ext cx="443704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/>
              <a:t>          Ad 1. </a:t>
            </a:r>
            <a:r>
              <a:rPr lang="cs-CZ" altLang="cs-CZ" b="1" dirty="0" err="1"/>
              <a:t>cavitas</a:t>
            </a:r>
            <a:r>
              <a:rPr lang="cs-CZ" altLang="cs-CZ" b="1" dirty="0"/>
              <a:t> </a:t>
            </a:r>
            <a:r>
              <a:rPr lang="cs-CZ" altLang="cs-CZ" b="1" dirty="0" err="1"/>
              <a:t>oris</a:t>
            </a:r>
            <a:r>
              <a:rPr lang="cs-CZ" altLang="cs-CZ" b="1" dirty="0"/>
              <a:t> </a:t>
            </a:r>
            <a:r>
              <a:rPr lang="cs-CZ" altLang="cs-CZ" b="1" i="1" dirty="0"/>
              <a:t>(dutina ústní)</a:t>
            </a:r>
          </a:p>
          <a:p>
            <a:pPr eaLnBrk="1" hangingPunct="1">
              <a:defRPr/>
            </a:pPr>
            <a:endParaRPr lang="cs-CZ" altLang="cs-CZ" b="1" i="1" dirty="0">
              <a:solidFill>
                <a:srgbClr val="6CA62C"/>
              </a:solidFill>
            </a:endParaRPr>
          </a:p>
          <a:p>
            <a:pPr eaLnBrk="1" hangingPunct="1">
              <a:defRPr/>
            </a:pPr>
            <a:r>
              <a:rPr lang="cs-CZ" altLang="cs-CZ" b="1" dirty="0">
                <a:solidFill>
                  <a:srgbClr val="6CA62C"/>
                </a:solidFill>
              </a:rPr>
              <a:t>          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rgbClr val="6CA62C"/>
                </a:solidFill>
              </a:rPr>
              <a:t>          Ad 2. </a:t>
            </a:r>
            <a:r>
              <a:rPr lang="cs-CZ" altLang="cs-CZ" b="1" dirty="0" err="1">
                <a:solidFill>
                  <a:srgbClr val="6CA62C"/>
                </a:solidFill>
              </a:rPr>
              <a:t>pharynx</a:t>
            </a:r>
            <a:r>
              <a:rPr lang="cs-CZ" altLang="cs-CZ" b="1" dirty="0">
                <a:solidFill>
                  <a:srgbClr val="6CA62C"/>
                </a:solidFill>
              </a:rPr>
              <a:t>  </a:t>
            </a:r>
            <a:r>
              <a:rPr lang="cs-CZ" altLang="cs-CZ" b="1" i="1" dirty="0">
                <a:solidFill>
                  <a:srgbClr val="6CA62C"/>
                </a:solidFill>
              </a:rPr>
              <a:t>(hltan) </a:t>
            </a:r>
          </a:p>
          <a:p>
            <a:pPr lvl="1" eaLnBrk="1" hangingPunct="1">
              <a:defRPr/>
            </a:pPr>
            <a:r>
              <a:rPr lang="cs-CZ" altLang="cs-CZ" b="1" dirty="0">
                <a:solidFill>
                  <a:srgbClr val="6CA62C"/>
                </a:solidFill>
              </a:rPr>
              <a:t>       </a:t>
            </a:r>
            <a:r>
              <a:rPr lang="cs-CZ" altLang="cs-CZ" b="1" dirty="0" err="1">
                <a:solidFill>
                  <a:srgbClr val="6CA62C"/>
                </a:solidFill>
              </a:rPr>
              <a:t>oesophagus</a:t>
            </a:r>
            <a:r>
              <a:rPr lang="cs-CZ" altLang="cs-CZ" b="1" dirty="0">
                <a:solidFill>
                  <a:srgbClr val="6CA62C"/>
                </a:solidFill>
              </a:rPr>
              <a:t> </a:t>
            </a:r>
            <a:r>
              <a:rPr lang="cs-CZ" altLang="cs-CZ" b="1" i="1" dirty="0">
                <a:solidFill>
                  <a:srgbClr val="6CA62C"/>
                </a:solidFill>
              </a:rPr>
              <a:t>(jícen)</a:t>
            </a:r>
          </a:p>
          <a:p>
            <a:pPr lvl="1" eaLnBrk="1" hangingPunct="1">
              <a:defRPr/>
            </a:pPr>
            <a:endParaRPr lang="cs-CZ" altLang="cs-CZ" b="1" i="1" dirty="0">
              <a:solidFill>
                <a:srgbClr val="6CA62C"/>
              </a:solidFill>
            </a:endParaRPr>
          </a:p>
          <a:p>
            <a:pPr lvl="1" eaLnBrk="1" hangingPunct="1">
              <a:defRPr/>
            </a:pPr>
            <a:r>
              <a:rPr lang="cs-CZ" altLang="cs-CZ" b="1" dirty="0">
                <a:solidFill>
                  <a:srgbClr val="0070C0"/>
                </a:solidFill>
              </a:rPr>
              <a:t>  Ad 3. </a:t>
            </a:r>
            <a:r>
              <a:rPr lang="cs-CZ" altLang="cs-CZ" b="1" dirty="0" err="1">
                <a:solidFill>
                  <a:srgbClr val="0070C0"/>
                </a:solidFill>
              </a:rPr>
              <a:t>ventriculus</a:t>
            </a:r>
            <a:r>
              <a:rPr lang="cs-CZ" altLang="cs-CZ" b="1" dirty="0">
                <a:solidFill>
                  <a:srgbClr val="0070C0"/>
                </a:solidFill>
              </a:rPr>
              <a:t>, </a:t>
            </a:r>
            <a:r>
              <a:rPr lang="cs-CZ" altLang="cs-CZ" b="1" dirty="0" err="1">
                <a:solidFill>
                  <a:srgbClr val="0070C0"/>
                </a:solidFill>
              </a:rPr>
              <a:t>gaster</a:t>
            </a:r>
            <a:r>
              <a:rPr lang="cs-CZ" altLang="cs-CZ" b="1" dirty="0">
                <a:solidFill>
                  <a:srgbClr val="0070C0"/>
                </a:solidFill>
              </a:rPr>
              <a:t> </a:t>
            </a:r>
            <a:r>
              <a:rPr lang="cs-CZ" altLang="cs-CZ" b="1" i="1" dirty="0">
                <a:solidFill>
                  <a:srgbClr val="0070C0"/>
                </a:solidFill>
              </a:rPr>
              <a:t>(žaludek)</a:t>
            </a:r>
          </a:p>
          <a:p>
            <a:pPr lvl="1" eaLnBrk="1" hangingPunct="1">
              <a:defRPr/>
            </a:pPr>
            <a:r>
              <a:rPr lang="cs-CZ" altLang="cs-CZ" b="1" dirty="0"/>
              <a:t>  </a:t>
            </a:r>
            <a:r>
              <a:rPr lang="cs-CZ" altLang="cs-CZ" b="1" dirty="0">
                <a:solidFill>
                  <a:srgbClr val="0070C0"/>
                </a:solidFill>
              </a:rPr>
              <a:t>intestinum </a:t>
            </a:r>
            <a:r>
              <a:rPr lang="cs-CZ" altLang="cs-CZ" b="1" dirty="0" err="1">
                <a:solidFill>
                  <a:srgbClr val="0070C0"/>
                </a:solidFill>
              </a:rPr>
              <a:t>tenue</a:t>
            </a:r>
            <a:r>
              <a:rPr lang="cs-CZ" altLang="cs-CZ" b="1" dirty="0">
                <a:solidFill>
                  <a:srgbClr val="0070C0"/>
                </a:solidFill>
              </a:rPr>
              <a:t> </a:t>
            </a:r>
            <a:r>
              <a:rPr lang="cs-CZ" altLang="cs-CZ" b="1" i="1" dirty="0">
                <a:solidFill>
                  <a:srgbClr val="FF0000"/>
                </a:solidFill>
              </a:rPr>
              <a:t>(tenké střevo)</a:t>
            </a:r>
          </a:p>
          <a:p>
            <a:pPr lvl="1">
              <a:defRPr/>
            </a:pPr>
            <a:endParaRPr lang="cs-CZ" altLang="cs-CZ" b="1" dirty="0">
              <a:solidFill>
                <a:srgbClr val="CC6600"/>
              </a:solidFill>
            </a:endParaRPr>
          </a:p>
          <a:p>
            <a:pPr lvl="1">
              <a:defRPr/>
            </a:pPr>
            <a:r>
              <a:rPr lang="cs-CZ" altLang="cs-CZ" b="1" dirty="0">
                <a:solidFill>
                  <a:srgbClr val="CC6600"/>
                </a:solidFill>
              </a:rPr>
              <a:t> </a:t>
            </a:r>
            <a:r>
              <a:rPr lang="cs-CZ" altLang="cs-CZ" b="1" dirty="0">
                <a:solidFill>
                  <a:srgbClr val="FF0000"/>
                </a:solidFill>
              </a:rPr>
              <a:t>Ad 4. </a:t>
            </a:r>
            <a:r>
              <a:rPr lang="cs-CZ" altLang="cs-CZ" b="1" dirty="0">
                <a:solidFill>
                  <a:srgbClr val="0070C0"/>
                </a:solidFill>
              </a:rPr>
              <a:t>intestinum </a:t>
            </a:r>
            <a:r>
              <a:rPr lang="cs-CZ" altLang="cs-CZ" b="1" dirty="0" err="1">
                <a:solidFill>
                  <a:srgbClr val="0070C0"/>
                </a:solidFill>
              </a:rPr>
              <a:t>tenue</a:t>
            </a:r>
            <a:r>
              <a:rPr lang="cs-CZ" altLang="cs-CZ" b="1" dirty="0">
                <a:solidFill>
                  <a:srgbClr val="0070C0"/>
                </a:solidFill>
              </a:rPr>
              <a:t> </a:t>
            </a:r>
            <a:r>
              <a:rPr lang="cs-CZ" altLang="cs-CZ" b="1" i="1" dirty="0">
                <a:solidFill>
                  <a:srgbClr val="FF0000"/>
                </a:solidFill>
              </a:rPr>
              <a:t>(tenké střevo)</a:t>
            </a:r>
          </a:p>
          <a:p>
            <a:pPr lvl="1" eaLnBrk="1" hangingPunct="1">
              <a:defRPr/>
            </a:pPr>
            <a:endParaRPr lang="cs-CZ" altLang="cs-CZ" b="1" dirty="0">
              <a:solidFill>
                <a:srgbClr val="C00000"/>
              </a:solidFill>
            </a:endParaRPr>
          </a:p>
          <a:p>
            <a:pPr lvl="1" eaLnBrk="1" hangingPunct="1">
              <a:defRPr/>
            </a:pPr>
            <a:r>
              <a:rPr lang="cs-CZ" altLang="cs-CZ" b="1" dirty="0">
                <a:solidFill>
                  <a:srgbClr val="CC6600"/>
                </a:solidFill>
              </a:rPr>
              <a:t>Ad 5. intestinum </a:t>
            </a:r>
            <a:r>
              <a:rPr lang="cs-CZ" altLang="cs-CZ" b="1" dirty="0" err="1">
                <a:solidFill>
                  <a:srgbClr val="CC6600"/>
                </a:solidFill>
              </a:rPr>
              <a:t>crassum</a:t>
            </a:r>
            <a:r>
              <a:rPr lang="cs-CZ" altLang="cs-CZ" b="1" dirty="0">
                <a:solidFill>
                  <a:srgbClr val="CC6600"/>
                </a:solidFill>
              </a:rPr>
              <a:t> </a:t>
            </a:r>
            <a:r>
              <a:rPr lang="cs-CZ" altLang="cs-CZ" b="1" i="1" dirty="0">
                <a:solidFill>
                  <a:srgbClr val="CC6600"/>
                </a:solidFill>
              </a:rPr>
              <a:t>(tlusté střevo)</a:t>
            </a:r>
          </a:p>
          <a:p>
            <a:pPr lvl="1" eaLnBrk="1" hangingPunct="1">
              <a:defRPr/>
            </a:pPr>
            <a:r>
              <a:rPr lang="cs-CZ" altLang="cs-CZ" b="1" i="1" dirty="0">
                <a:solidFill>
                  <a:srgbClr val="CC6600"/>
                </a:solidFill>
              </a:rPr>
              <a:t>  </a:t>
            </a:r>
            <a:r>
              <a:rPr lang="cs-CZ" altLang="cs-CZ" b="1" dirty="0" err="1">
                <a:solidFill>
                  <a:srgbClr val="CC6600"/>
                </a:solidFill>
              </a:rPr>
              <a:t>rectum</a:t>
            </a:r>
            <a:r>
              <a:rPr lang="cs-CZ" altLang="cs-CZ" b="1" dirty="0">
                <a:solidFill>
                  <a:srgbClr val="CC6600"/>
                </a:solidFill>
              </a:rPr>
              <a:t> </a:t>
            </a:r>
            <a:r>
              <a:rPr lang="cs-CZ" altLang="cs-CZ" b="1" i="1" dirty="0">
                <a:solidFill>
                  <a:srgbClr val="CC6600"/>
                </a:solidFill>
              </a:rPr>
              <a:t>(konečník)</a:t>
            </a:r>
            <a:endParaRPr lang="cs-CZ" altLang="cs-CZ" b="1" dirty="0">
              <a:solidFill>
                <a:srgbClr val="CC6600"/>
              </a:solidFill>
            </a:endParaRPr>
          </a:p>
          <a:p>
            <a:pPr lvl="1" eaLnBrk="1" hangingPunct="1">
              <a:defRPr/>
            </a:pPr>
            <a:r>
              <a:rPr lang="cs-CZ" altLang="cs-CZ" b="1" dirty="0">
                <a:solidFill>
                  <a:srgbClr val="CC6600"/>
                </a:solidFill>
              </a:rPr>
              <a:t>            </a:t>
            </a:r>
            <a:endParaRPr lang="cs-CZ" altLang="cs-CZ" b="1" dirty="0"/>
          </a:p>
          <a:p>
            <a:pPr eaLnBrk="1" hangingPunct="1">
              <a:defRPr/>
            </a:pPr>
            <a:endParaRPr lang="cs-CZ" altLang="cs-CZ" b="1" dirty="0">
              <a:solidFill>
                <a:srgbClr val="FF0066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53232" y="241084"/>
            <a:ext cx="572466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200" b="1" dirty="0">
                <a:solidFill>
                  <a:srgbClr val="C00000"/>
                </a:solidFill>
              </a:rPr>
              <a:t>Funkce  TS</a:t>
            </a:r>
          </a:p>
          <a:p>
            <a:pPr>
              <a:spcBef>
                <a:spcPct val="0"/>
              </a:spcBef>
            </a:pPr>
            <a:endParaRPr lang="cs-CZ" altLang="cs-CZ" b="1" dirty="0"/>
          </a:p>
          <a:p>
            <a:pPr>
              <a:spcBef>
                <a:spcPct val="0"/>
              </a:spcBef>
            </a:pPr>
            <a:r>
              <a:rPr lang="cs-CZ" altLang="cs-CZ" b="1" dirty="0"/>
              <a:t>1. Příjem potravy, mechanická příprava a zvlhčování soust </a:t>
            </a:r>
          </a:p>
          <a:p>
            <a:pPr>
              <a:spcBef>
                <a:spcPct val="0"/>
              </a:spcBef>
            </a:pPr>
            <a:r>
              <a:rPr lang="cs-CZ" altLang="cs-CZ" b="1" dirty="0"/>
              <a:t>  </a:t>
            </a:r>
          </a:p>
          <a:p>
            <a:pPr>
              <a:spcBef>
                <a:spcPct val="0"/>
              </a:spcBef>
            </a:pPr>
            <a:r>
              <a:rPr lang="cs-CZ" altLang="cs-CZ" b="1" dirty="0">
                <a:solidFill>
                  <a:srgbClr val="6CA62C"/>
                </a:solidFill>
              </a:rPr>
              <a:t>2. Transport </a:t>
            </a:r>
          </a:p>
          <a:p>
            <a:pPr>
              <a:spcBef>
                <a:spcPct val="0"/>
              </a:spcBef>
            </a:pPr>
            <a:endParaRPr lang="cs-CZ" altLang="cs-CZ" b="1" dirty="0"/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</a:pPr>
            <a:r>
              <a:rPr lang="cs-CZ" altLang="cs-CZ" b="1" dirty="0">
                <a:solidFill>
                  <a:srgbClr val="0070C0"/>
                </a:solidFill>
              </a:rPr>
              <a:t>3. Chemické procesy  (rozklad živin)</a:t>
            </a:r>
          </a:p>
          <a:p>
            <a:pPr>
              <a:spcBef>
                <a:spcPct val="0"/>
              </a:spcBef>
            </a:pPr>
            <a:r>
              <a:rPr lang="cs-CZ" altLang="cs-CZ" b="1" dirty="0"/>
              <a:t>  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cs-CZ" altLang="cs-CZ" b="1" dirty="0">
                <a:solidFill>
                  <a:srgbClr val="FF0000"/>
                </a:solidFill>
              </a:rPr>
              <a:t>4. Absorpce rozložených částí živin</a:t>
            </a:r>
          </a:p>
          <a:p>
            <a:pPr>
              <a:spcBef>
                <a:spcPct val="0"/>
              </a:spcBef>
            </a:pPr>
            <a:r>
              <a:rPr lang="cs-CZ" altLang="cs-CZ" b="1" dirty="0">
                <a:solidFill>
                  <a:srgbClr val="FF0000"/>
                </a:solidFill>
              </a:rPr>
              <a:t>  </a:t>
            </a:r>
          </a:p>
          <a:p>
            <a:pPr>
              <a:spcBef>
                <a:spcPct val="0"/>
              </a:spcBef>
            </a:pPr>
            <a:r>
              <a:rPr lang="cs-CZ" altLang="cs-CZ" b="1" dirty="0">
                <a:solidFill>
                  <a:srgbClr val="CC6600"/>
                </a:solidFill>
              </a:rPr>
              <a:t>5. Extrakce vody, fermentace a dekompozice (rozklad)   neabsorbovaných částí potravy a jejich vyloučení (defekace)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7485" y="531824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cs-CZ" altLang="cs-CZ" b="1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3232" y="26109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32924" y="33242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233256" y="2601536"/>
            <a:ext cx="61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játra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157436" y="3244132"/>
            <a:ext cx="102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pancreas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33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DA81BF-FCF2-C3BA-13F3-B39B2ECD10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36968E-8C90-72CB-D8F9-0261ED2252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322783-C5DA-A41D-3639-8E7FA0C7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9382"/>
            <a:ext cx="10753200" cy="537556"/>
          </a:xfrm>
        </p:spPr>
        <p:txBody>
          <a:bodyPr/>
          <a:lstStyle/>
          <a:p>
            <a:r>
              <a:rPr lang="cs-CZ" dirty="0"/>
              <a:t>JÍCEN- </a:t>
            </a:r>
            <a:r>
              <a:rPr lang="cs-CZ" dirty="0" err="1"/>
              <a:t>oesophagus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25084F-207A-F994-4D3A-D853EC6A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" y="864524"/>
            <a:ext cx="11295862" cy="4967476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úzká trubice, dlouhá asi 25 cm, která spojuje hltan se žaludkem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 klidu průměr asi 1,5 cm, při procházení sousta je schopný se roztáhnout až na dvojnásobný průměr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začíná ve výši obratle C6 a končí ve výši obratle Th11 a česlovým ústím (ostium </a:t>
            </a:r>
            <a:r>
              <a:rPr lang="cs-CZ" dirty="0" err="1"/>
              <a:t>cardiacum</a:t>
            </a:r>
            <a:r>
              <a:rPr lang="cs-CZ" dirty="0"/>
              <a:t>) vyúsťuje do žaludku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na jícnu popisujeme tři úseky: krční část </a:t>
            </a:r>
            <a:r>
              <a:rPr lang="cs-CZ" dirty="0" err="1"/>
              <a:t>pars</a:t>
            </a:r>
            <a:r>
              <a:rPr lang="cs-CZ" dirty="0"/>
              <a:t> - </a:t>
            </a:r>
            <a:r>
              <a:rPr lang="cs-CZ" dirty="0" err="1"/>
              <a:t>cervicalis</a:t>
            </a:r>
            <a:r>
              <a:rPr lang="cs-CZ" dirty="0"/>
              <a:t>, hrudní oddíl - </a:t>
            </a:r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thoracica</a:t>
            </a:r>
            <a:r>
              <a:rPr lang="cs-CZ" dirty="0"/>
              <a:t> a břišní úsek - </a:t>
            </a:r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abdominalis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krční oddíl je místem kde před jícnem sestupuje průdušnice(C6-Th2)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140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7BEBDD-8155-DC72-D7C6-2E6B5E0CD0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516748-AFD6-0513-8CB1-2FCD482FD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864916-CB14-9AF5-4E77-8B13CBC2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Jícen – Wikipedie">
            <a:extLst>
              <a:ext uri="{FF2B5EF4-FFF2-40B4-BE49-F238E27FC236}">
                <a16:creationId xmlns:a16="http://schemas.microsoft.com/office/drawing/2014/main" id="{825F141F-4D35-3520-354A-98808F1C65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572" y="1773382"/>
            <a:ext cx="2831710" cy="37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00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1207" y="28577"/>
            <a:ext cx="8229600" cy="495299"/>
          </a:xfrm>
        </p:spPr>
        <p:txBody>
          <a:bodyPr/>
          <a:lstStyle/>
          <a:p>
            <a:r>
              <a:rPr lang="cs-CZ" altLang="cs-CZ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OESOPHAGUS</a:t>
            </a:r>
            <a:r>
              <a:rPr lang="cs-CZ" alt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(jícen) 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C6 – Th11-12</a:t>
            </a:r>
            <a:b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cs-CZ" alt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-23019" y="510896"/>
            <a:ext cx="4406900" cy="766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Krční část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(před páteří)               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Hrudní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(zadní mediastinum)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Břišní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(1 cm)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Zúžená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místa:</a:t>
            </a:r>
            <a:r>
              <a:rPr lang="cs-CZ" altLang="cs-CZ" dirty="0" err="1">
                <a:latin typeface="+mj-lt"/>
              </a:rPr>
              <a:t>začátek</a:t>
            </a:r>
            <a:r>
              <a:rPr lang="cs-CZ" altLang="cs-CZ" dirty="0">
                <a:latin typeface="+mj-lt"/>
              </a:rPr>
              <a:t>(C 6)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>
                <a:latin typeface="+mj-lt"/>
              </a:rPr>
              <a:t> křížení s bifurkací průdušnice a aorty  </a:t>
            </a:r>
          </a:p>
          <a:p>
            <a:pPr eaLnBrk="1" hangingPunct="1">
              <a:defRPr/>
            </a:pP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Vrstvy :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b="1" dirty="0" err="1">
                <a:latin typeface="+mj-lt"/>
              </a:rPr>
              <a:t>Mucosa</a:t>
            </a:r>
            <a:r>
              <a:rPr lang="cs-CZ" altLang="cs-CZ" b="1" dirty="0">
                <a:latin typeface="+mj-lt"/>
              </a:rPr>
              <a:t> </a:t>
            </a:r>
            <a:r>
              <a:rPr lang="cs-CZ" altLang="cs-CZ" dirty="0">
                <a:latin typeface="+mj-lt"/>
              </a:rPr>
              <a:t>horní 2/3 mnohovrstevný dlaždicový epitel, pak </a:t>
            </a:r>
            <a:r>
              <a:rPr lang="cs-CZ" altLang="cs-CZ" b="1" dirty="0">
                <a:latin typeface="+mj-lt"/>
              </a:rPr>
              <a:t>epitel kubický</a:t>
            </a:r>
            <a:r>
              <a:rPr lang="cs-CZ" altLang="cs-CZ" dirty="0">
                <a:latin typeface="+mj-lt"/>
              </a:rPr>
              <a:t> žlázový (</a:t>
            </a:r>
            <a:r>
              <a:rPr lang="cs-CZ" altLang="cs-CZ" dirty="0" err="1">
                <a:latin typeface="+mj-lt"/>
              </a:rPr>
              <a:t>gastrooesofagický</a:t>
            </a:r>
            <a:r>
              <a:rPr lang="cs-CZ" altLang="cs-CZ" dirty="0">
                <a:latin typeface="+mj-lt"/>
              </a:rPr>
              <a:t> přechod)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b="1" dirty="0" err="1">
                <a:latin typeface="+mj-lt"/>
              </a:rPr>
              <a:t>Submucosa</a:t>
            </a:r>
            <a:r>
              <a:rPr lang="cs-CZ" altLang="cs-CZ" dirty="0">
                <a:latin typeface="+mj-lt"/>
              </a:rPr>
              <a:t> – řídké vazivo – roztažení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b="1" dirty="0">
                <a:latin typeface="+mj-lt"/>
              </a:rPr>
              <a:t>Svalovina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b="1" dirty="0">
                <a:latin typeface="+mj-lt"/>
              </a:rPr>
              <a:t>1/3</a:t>
            </a:r>
            <a:r>
              <a:rPr lang="cs-CZ" altLang="cs-CZ" dirty="0">
                <a:latin typeface="+mj-lt"/>
              </a:rPr>
              <a:t> příčná pruhovaná</a:t>
            </a:r>
            <a:r>
              <a:rPr lang="cs-CZ" altLang="cs-CZ" b="1" dirty="0">
                <a:latin typeface="+mj-lt"/>
              </a:rPr>
              <a:t>, 2/3 </a:t>
            </a:r>
            <a:r>
              <a:rPr lang="cs-CZ" altLang="cs-CZ" dirty="0">
                <a:latin typeface="+mj-lt"/>
              </a:rPr>
              <a:t>hladká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cs-CZ" altLang="cs-CZ" b="1" dirty="0" err="1">
                <a:latin typeface="+mj-lt"/>
              </a:rPr>
              <a:t>Adventitia</a:t>
            </a:r>
            <a:r>
              <a:rPr lang="cs-CZ" altLang="cs-CZ" b="1" dirty="0">
                <a:latin typeface="+mj-lt"/>
              </a:rPr>
              <a:t> </a:t>
            </a:r>
            <a:r>
              <a:rPr lang="cs-CZ" altLang="cs-CZ" b="1" dirty="0" err="1">
                <a:latin typeface="+mj-lt"/>
              </a:rPr>
              <a:t>serosa</a:t>
            </a:r>
            <a:r>
              <a:rPr lang="cs-CZ" altLang="cs-CZ" sz="1800" b="1" dirty="0">
                <a:latin typeface="+mj-lt"/>
              </a:rPr>
              <a:t> břišní dut.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endParaRPr lang="cs-CZ" altLang="cs-CZ" dirty="0">
              <a:latin typeface="+mj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b="1" dirty="0" err="1">
                <a:latin typeface="+mj-lt"/>
              </a:rPr>
              <a:t>Adventitia</a:t>
            </a:r>
            <a:r>
              <a:rPr lang="cs-CZ" altLang="cs-CZ" b="1" dirty="0">
                <a:latin typeface="+mj-lt"/>
              </a:rPr>
              <a:t>, </a:t>
            </a:r>
            <a:r>
              <a:rPr lang="cs-CZ" altLang="cs-CZ" b="1" dirty="0" err="1">
                <a:latin typeface="+mj-lt"/>
              </a:rPr>
              <a:t>serosa</a:t>
            </a:r>
            <a:r>
              <a:rPr lang="cs-CZ" altLang="cs-CZ" b="1" dirty="0">
                <a:latin typeface="+mj-lt"/>
              </a:rPr>
              <a:t> </a:t>
            </a:r>
            <a:r>
              <a:rPr lang="cs-CZ" altLang="cs-CZ" sz="1400" b="1" dirty="0">
                <a:latin typeface="+mj-lt"/>
              </a:rPr>
              <a:t>(v dutině břišní)</a:t>
            </a:r>
          </a:p>
          <a:p>
            <a:pPr eaLnBrk="1" hangingPunct="1">
              <a:spcBef>
                <a:spcPct val="50000"/>
              </a:spcBef>
              <a:defRPr/>
            </a:pPr>
            <a:endParaRPr lang="cs-CZ" altLang="cs-CZ" sz="1600" b="1" dirty="0">
              <a:latin typeface="+mj-lt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914401"/>
            <a:ext cx="14001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25539"/>
            <a:ext cx="16129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419601"/>
            <a:ext cx="2295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6781800" y="5410200"/>
            <a:ext cx="1981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8686800" y="52578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>
                <a:latin typeface="Times New Roman" panose="02020603050405020304" pitchFamily="18" charset="0"/>
              </a:rPr>
              <a:t>cardia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7239000" y="5105400"/>
            <a:ext cx="1676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8991600" y="495300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>
                <a:latin typeface="Times New Roman" panose="02020603050405020304" pitchFamily="18" charset="0"/>
              </a:rPr>
              <a:t>stomach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7315200" y="5867400"/>
            <a:ext cx="1295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7751764" y="5638800"/>
            <a:ext cx="2916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 dirty="0">
                <a:latin typeface="Times New Roman" panose="02020603050405020304" pitchFamily="18" charset="0"/>
              </a:rPr>
              <a:t>Hranice mezi žaludkem a jícnem </a:t>
            </a:r>
            <a:r>
              <a:rPr lang="cs-CZ" altLang="cs-CZ" sz="1600" dirty="0">
                <a:latin typeface="Times New Roman" panose="02020603050405020304" pitchFamily="18" charset="0"/>
              </a:rPr>
              <a:t>(</a:t>
            </a:r>
            <a:r>
              <a:rPr lang="cs-CZ" altLang="cs-CZ" sz="1600" dirty="0" err="1">
                <a:latin typeface="Times New Roman" panose="02020603050405020304" pitchFamily="18" charset="0"/>
              </a:rPr>
              <a:t>gastrooesofagický</a:t>
            </a:r>
            <a:r>
              <a:rPr lang="cs-CZ" altLang="cs-CZ" sz="1600" dirty="0">
                <a:latin typeface="Times New Roman" panose="02020603050405020304" pitchFamily="18" charset="0"/>
              </a:rPr>
              <a:t> přechod)</a:t>
            </a:r>
          </a:p>
        </p:txBody>
      </p:sp>
      <p:pic>
        <p:nvPicPr>
          <p:cNvPr id="4404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1738" r="58861" b="17317"/>
          <a:stretch>
            <a:fillRect/>
          </a:stretch>
        </p:blipFill>
        <p:spPr>
          <a:xfrm>
            <a:off x="9480550" y="1628776"/>
            <a:ext cx="1042988" cy="785813"/>
          </a:xfrm>
          <a:noFill/>
        </p:spPr>
      </p:pic>
    </p:spTree>
    <p:extLst>
      <p:ext uri="{BB962C8B-B14F-4D97-AF65-F5344CB8AC3E}">
        <p14:creationId xmlns:p14="http://schemas.microsoft.com/office/powerpoint/2010/main" val="639196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6E83B9-7C5F-4564-2DF8-DCF32AF565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5C118C-B2C5-5B79-2B73-AFBD6EB6B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154D71-012C-BAC5-7E1B-8BF8A801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3716"/>
            <a:ext cx="10753200" cy="454429"/>
          </a:xfrm>
        </p:spPr>
        <p:txBody>
          <a:bodyPr/>
          <a:lstStyle/>
          <a:p>
            <a:r>
              <a:rPr lang="cs-CZ" dirty="0"/>
              <a:t>ŽALUDEK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7B20F7-7BBE-5F35-6A34-25B5184B9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" y="908859"/>
            <a:ext cx="11356822" cy="4923142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Žaludek (</a:t>
            </a:r>
            <a:r>
              <a:rPr lang="cs-CZ" dirty="0" err="1"/>
              <a:t>venticulus</a:t>
            </a:r>
            <a:r>
              <a:rPr lang="cs-CZ" dirty="0"/>
              <a:t>, </a:t>
            </a:r>
            <a:r>
              <a:rPr lang="cs-CZ" dirty="0" err="1"/>
              <a:t>gaster</a:t>
            </a:r>
            <a:r>
              <a:rPr lang="cs-CZ" dirty="0"/>
              <a:t>) - navazuje na jícen a je to nejobjemnější orgán trávicí trubice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rezervoár potravy, který pojme až 2 litry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 břišní dutině pod levou brániční klenbou.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podle náplně a umístění má žaludek podobu háku nebo býčího rohu, jeho tvar se mění také v souvislosti s věkem</a:t>
            </a:r>
          </a:p>
          <a:p>
            <a:pPr marL="72000" indent="0">
              <a:buNone/>
            </a:pPr>
            <a:r>
              <a:rPr lang="cs-CZ" dirty="0"/>
              <a:t>na žaludku popisujeme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česlo (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pars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cardiaca</a:t>
            </a:r>
            <a:r>
              <a:rPr lang="cs-CZ" dirty="0"/>
              <a:t>) - místo vyústění jícnu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tělo (corpus</a:t>
            </a:r>
            <a:r>
              <a:rPr lang="cs-CZ" dirty="0"/>
              <a:t>) -směrem nahoru se vyklenuje v žaludeční klenbu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(fundus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3948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058A81-85D0-6993-60F8-5A10FF0BB2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F72CDE-5B4A-8722-BB1D-8638B3E737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2E0566-3BD1-6A16-125C-82F29C59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Žaludek – WikiSkripta">
            <a:extLst>
              <a:ext uri="{FF2B5EF4-FFF2-40B4-BE49-F238E27FC236}">
                <a16:creationId xmlns:a16="http://schemas.microsoft.com/office/drawing/2014/main" id="{99F20203-E0C1-6605-C0FB-431F786A41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93" y="1563329"/>
            <a:ext cx="4536602" cy="430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22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03" y="3126010"/>
            <a:ext cx="7988458" cy="409934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0083" y="518616"/>
            <a:ext cx="1152781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altLang="cs-CZ" dirty="0">
                <a:cs typeface="Arial" panose="020B0604020202020204" pitchFamily="34" charset="0"/>
              </a:rPr>
              <a:t>Vrstvy: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altLang="cs-CZ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mucosa</a:t>
            </a:r>
            <a:r>
              <a:rPr lang="cs-CZ" altLang="cs-CZ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(sliznice) </a:t>
            </a:r>
            <a:r>
              <a:rPr lang="cs-CZ" altLang="cs-CZ" dirty="0">
                <a:cs typeface="Arial" panose="020B0604020202020204" pitchFamily="34" charset="0"/>
              </a:rPr>
              <a:t>(řasy</a:t>
            </a:r>
            <a:r>
              <a:rPr lang="cs-CZ" altLang="cs-CZ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slinná cesta</a:t>
            </a:r>
            <a:r>
              <a:rPr lang="cs-CZ" altLang="cs-CZ" dirty="0">
                <a:cs typeface="Arial" panose="020B0604020202020204" pitchFamily="34" charset="0"/>
              </a:rPr>
              <a:t>, žlázy - mucin, gastrin - vyvolává sekreci</a:t>
            </a:r>
            <a:r>
              <a:rPr lang="cs-CZ" altLang="cs-CZ" b="1" dirty="0">
                <a:cs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žaludeční šťávy</a:t>
            </a:r>
            <a:r>
              <a:rPr lang="cs-CZ" altLang="cs-CZ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cs-CZ" altLang="cs-CZ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HCl</a:t>
            </a:r>
            <a:r>
              <a:rPr lang="cs-CZ" altLang="cs-CZ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s-CZ" altLang="cs-CZ" dirty="0">
                <a:cs typeface="Arial" panose="020B0604020202020204" pitchFamily="34" charset="0"/>
              </a:rPr>
              <a:t>vytváří kyselé prostředí – ničení choroboplodných zárodků, mění pepsinogen – pepsin, </a:t>
            </a:r>
            <a:r>
              <a:rPr lang="cs-CZ" altLang="cs-CZ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hlenové buňky</a:t>
            </a:r>
            <a:r>
              <a:rPr lang="cs-CZ" altLang="cs-CZ" dirty="0">
                <a:cs typeface="Arial" panose="020B0604020202020204" pitchFamily="34" charset="0"/>
              </a:rPr>
              <a:t>….)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altLang="cs-CZ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submucosa</a:t>
            </a:r>
            <a:endParaRPr lang="cs-CZ" altLang="cs-CZ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altLang="cs-CZ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svalovina</a:t>
            </a:r>
            <a:r>
              <a:rPr lang="cs-CZ" altLang="cs-CZ" b="1" dirty="0">
                <a:cs typeface="Arial" panose="020B0604020202020204" pitchFamily="34" charset="0"/>
              </a:rPr>
              <a:t>: </a:t>
            </a:r>
            <a:r>
              <a:rPr lang="cs-CZ" altLang="cs-CZ" dirty="0">
                <a:cs typeface="Arial" panose="020B0604020202020204" pitchFamily="34" charset="0"/>
              </a:rPr>
              <a:t>hladká, 3 vrstvy (silný m. </a:t>
            </a:r>
            <a:r>
              <a:rPr lang="cs-CZ" altLang="cs-CZ" dirty="0" err="1">
                <a:cs typeface="Arial" panose="020B0604020202020204" pitchFamily="34" charset="0"/>
              </a:rPr>
              <a:t>sphincter</a:t>
            </a:r>
            <a:r>
              <a:rPr lang="cs-CZ" altLang="cs-CZ" dirty="0">
                <a:cs typeface="Arial" panose="020B0604020202020204" pitchFamily="34" charset="0"/>
              </a:rPr>
              <a:t> </a:t>
            </a:r>
            <a:r>
              <a:rPr lang="cs-CZ" altLang="cs-CZ" dirty="0" err="1">
                <a:cs typeface="Arial" panose="020B0604020202020204" pitchFamily="34" charset="0"/>
              </a:rPr>
              <a:t>pylori</a:t>
            </a:r>
            <a:r>
              <a:rPr lang="cs-CZ" altLang="cs-CZ" dirty="0">
                <a:cs typeface="Arial" panose="020B0604020202020204" pitchFamily="34" charset="0"/>
              </a:rPr>
              <a:t>), peristaltika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altLang="cs-CZ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serosa</a:t>
            </a:r>
            <a:r>
              <a:rPr lang="cs-CZ" altLang="cs-CZ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s-CZ" altLang="cs-CZ" dirty="0">
                <a:cs typeface="Arial" panose="020B0604020202020204" pitchFamily="34" charset="0"/>
              </a:rPr>
              <a:t>(peritoneální závěsy: omentum minus (součástí je lig. </a:t>
            </a:r>
            <a:r>
              <a:rPr lang="cs-CZ" altLang="cs-CZ" dirty="0" err="1">
                <a:cs typeface="Arial" panose="020B0604020202020204" pitchFamily="34" charset="0"/>
              </a:rPr>
              <a:t>hepatoduodenale</a:t>
            </a:r>
            <a:r>
              <a:rPr lang="cs-CZ" altLang="cs-CZ" dirty="0">
                <a:cs typeface="Arial" panose="020B0604020202020204" pitchFamily="34" charset="0"/>
              </a:rPr>
              <a:t>) a </a:t>
            </a:r>
            <a:r>
              <a:rPr lang="cs-CZ" altLang="cs-CZ" dirty="0" err="1">
                <a:cs typeface="Arial" panose="020B0604020202020204" pitchFamily="34" charset="0"/>
              </a:rPr>
              <a:t>majus</a:t>
            </a:r>
            <a:r>
              <a:rPr lang="cs-CZ" altLang="cs-CZ" dirty="0">
                <a:cs typeface="Arial" panose="020B0604020202020204" pitchFamily="34" charset="0"/>
              </a:rPr>
              <a:t> (součástí je lig. </a:t>
            </a:r>
            <a:r>
              <a:rPr lang="cs-CZ" altLang="cs-CZ" dirty="0" err="1">
                <a:cs typeface="Arial" panose="020B0604020202020204" pitchFamily="34" charset="0"/>
              </a:rPr>
              <a:t>gastrocolicum</a:t>
            </a:r>
            <a:r>
              <a:rPr lang="cs-CZ" altLang="cs-CZ" dirty="0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9786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EEDA96-E57B-00E4-A4A6-8255B3B90B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66F4AF-9171-85C1-32FD-F28BE8E9C7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26D230-91A6-B3B5-AE11-91704122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TENKÉ STŘEVO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F7D9E1-8434-EC8F-CBC7-54DEFB35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9154"/>
            <a:ext cx="10753200" cy="4492846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Tenké střevo (intestinum </a:t>
            </a:r>
            <a:r>
              <a:rPr lang="cs-CZ" dirty="0" err="1"/>
              <a:t>tenue</a:t>
            </a:r>
            <a:r>
              <a:rPr lang="cs-CZ" dirty="0"/>
              <a:t>) - trubice navazující na žaludek, která má asi 3-4 cm průměr a délku 3-5 m, délka střeva závisí na napětí hladkého svalstva</a:t>
            </a:r>
          </a:p>
          <a:p>
            <a:pPr marL="72000" indent="0">
              <a:buNone/>
            </a:pPr>
            <a:r>
              <a:rPr lang="cs-CZ" dirty="0"/>
              <a:t>Tenké střevo dělíme na tři úseky: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dvanáctník (duodenum)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lačník (jejunum)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kyčelník (ileum)</a:t>
            </a:r>
          </a:p>
        </p:txBody>
      </p:sp>
    </p:spTree>
    <p:extLst>
      <p:ext uri="{BB962C8B-B14F-4D97-AF65-F5344CB8AC3E}">
        <p14:creationId xmlns:p14="http://schemas.microsoft.com/office/powerpoint/2010/main" val="2075209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4A4824-AE69-F2E3-2370-006497C053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3EDAF3-7BA6-8EA6-D493-B7376D75FA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A15BCC-4C7B-D3E0-282C-8BF6A98171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289" y="141585"/>
            <a:ext cx="12091711" cy="5690890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Dvanáctník (duodenum)</a:t>
            </a:r>
            <a:r>
              <a:rPr lang="cs-CZ" dirty="0"/>
              <a:t> měří asi 27 až 30 cm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první část dvanáctníku nazýváme bulbus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 sestupné části dvanáctníku najdeme </a:t>
            </a:r>
            <a:r>
              <a:rPr lang="cs-CZ" dirty="0" err="1"/>
              <a:t>Vaterskou</a:t>
            </a:r>
            <a:r>
              <a:rPr lang="cs-CZ" dirty="0"/>
              <a:t> papilu, kde vyúsťuje vývod slinivky břišní a žlučovod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třetí část kříží aortu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čtvrtá, vzestupná část je zakončena dvanáctníkovým ohbím 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Lačník (jejunum)</a:t>
            </a:r>
            <a:r>
              <a:rPr lang="cs-CZ" dirty="0"/>
              <a:t> - tvoří asi 3/5 tenkého střeva - průměr má cca 3 cm – vysoké klky- růžová b.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Kyčelník </a:t>
            </a:r>
            <a:r>
              <a:rPr lang="cs-CZ" dirty="0"/>
              <a:t>(ileum) v pravé jámě kyčelní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kratší a užší oproti jejunu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ústí do slepého střeva ústím (ostium </a:t>
            </a:r>
            <a:r>
              <a:rPr lang="cs-CZ" dirty="0" err="1"/>
              <a:t>ileocaecale</a:t>
            </a:r>
            <a:r>
              <a:rPr lang="cs-CZ" dirty="0"/>
              <a:t>)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barva je šedivá, klků ubývá a jsou nižší. Začíná se zde 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hromadění kašovitého obsahu kruhovité řasy a vybíhá v klky, tím se velice zvětšuje jeho resorpční plocha. Nacházejí se zde žlázy produkující střevní šťávu, ta obsahuje enzymy, které tráví složky potravy. Střevní kličky jsou pokryty pobřišnicí, jenž směrem dozadu přechází v mesenterium (okruží), na které je zavěšeno tenké střevo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142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BF1F1B-BC64-5B71-32EA-C59910E8E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CDD14A-D423-F093-B6CB-A4296A223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1C687F-3481-DA40-CA17-389B9C94EE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6477" y="0"/>
            <a:ext cx="11985523" cy="5543407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Tenké střevo </a:t>
            </a:r>
            <a:r>
              <a:rPr lang="cs-CZ" dirty="0"/>
              <a:t>je díky své stavbě uzpůsobeno ke vstřebávání živin. Sliznice tenkého střeva se skládá v kruhovité řasy a vybíhá v klky, tím se  zvětšuje jeho resorpční plocha. Nacházejí se zde žlázy produkující střevní šťávu, ta obsahuje enzymy, které tráví složky potravy. Střevní kličky jsou pokryty pobřišnicí(peritoneum)  směrem dozadu přechází v mesenterium (okruží), na které je zavěšeno tenké střevo.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242" name="Picture 2" descr="Orgány během roku: Klid, radost a dýchání do břicha podporují tenké střevo  - Časopis Vnitřní síla">
            <a:extLst>
              <a:ext uri="{FF2B5EF4-FFF2-40B4-BE49-F238E27FC236}">
                <a16:creationId xmlns:a16="http://schemas.microsoft.com/office/drawing/2014/main" id="{1DBBAB3E-690C-A06A-314E-421D164AB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829" y="346587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ancreas divisum – WikiSkripta">
            <a:extLst>
              <a:ext uri="{FF2B5EF4-FFF2-40B4-BE49-F238E27FC236}">
                <a16:creationId xmlns:a16="http://schemas.microsoft.com/office/drawing/2014/main" id="{1779309A-D76A-C814-409F-77CB794E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969773"/>
            <a:ext cx="6096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690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49159D-73D8-F5C6-C879-F5224622DF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7393C6-1A4E-902F-D76A-25C1386CA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C3326C-5CC5-0C68-F309-8C1DD68C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The Mesentery - Function - Structure - Vasculature - TeachMeAnatomy">
            <a:extLst>
              <a:ext uri="{FF2B5EF4-FFF2-40B4-BE49-F238E27FC236}">
                <a16:creationId xmlns:a16="http://schemas.microsoft.com/office/drawing/2014/main" id="{3A288BA1-6F20-C286-1E8B-5D0F09E5B7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9" y="506505"/>
            <a:ext cx="4568811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esentery: Anatomy, functions and clinical points | Kenhub">
            <a:extLst>
              <a:ext uri="{FF2B5EF4-FFF2-40B4-BE49-F238E27FC236}">
                <a16:creationId xmlns:a16="http://schemas.microsoft.com/office/drawing/2014/main" id="{C22DA5BF-BCD3-96D8-D628-662B1C305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esentery - Wikipedia">
            <a:extLst>
              <a:ext uri="{FF2B5EF4-FFF2-40B4-BE49-F238E27FC236}">
                <a16:creationId xmlns:a16="http://schemas.microsoft.com/office/drawing/2014/main" id="{336B5656-77CE-A992-1E34-E46ACA3BA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346" y="2357437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290771-8404-3F61-9A50-A6EFDA6C1A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20CF14-EB8B-C641-A71E-E1B0094753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CD7A42-37B6-1D30-CE2D-2E104A75E27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8843" y="193813"/>
            <a:ext cx="12003157" cy="5638662"/>
          </a:xfrm>
        </p:spPr>
        <p:txBody>
          <a:bodyPr/>
          <a:lstStyle/>
          <a:p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T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rávicí trubice se skládá ze čtyř vrstev: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sliznice - tvořena v začátečním úseku po kaudální část jícnu a v řitním otvoru </a:t>
            </a:r>
            <a:r>
              <a:rPr lang="cs-CZ" b="0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mnohovrstevným dlaždicovým epitelem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ostatní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části </a:t>
            </a:r>
            <a:r>
              <a:rPr lang="cs-CZ" b="0" i="0" dirty="0" err="1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resorbčním</a:t>
            </a:r>
            <a:r>
              <a:rPr lang="cs-CZ" b="0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epitelem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z podslizničního vaziva, které spojuje sliznici s vrstvou svaloviny a obsahuje uzlíky mízní tkáně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svalovinou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která je na začátku a konci trávicí trubice tvořená příčně pruhovanou svalovinou, ve zbylé části se nachází svalovina hladká, která svým vnitřním kruhovým a zevním podélným uspořádáním umožňuje peristaltické pohyby sloužící k posunu přijaté potravy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vazivovým obalem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142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3D44AE-1A9D-4662-C516-7D6690A24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1AEE52-34AC-76FD-B4F7-F4EC377E27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D8DD0B-B796-8672-5880-55AB3383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6767"/>
            <a:ext cx="10753200" cy="348061"/>
          </a:xfrm>
        </p:spPr>
        <p:txBody>
          <a:bodyPr/>
          <a:lstStyle/>
          <a:p>
            <a:r>
              <a:rPr lang="cs-CZ" dirty="0"/>
              <a:t>TLUSTÉ STŘEVO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DE0059-9E92-B58C-C9DC-AF925818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28" y="1091381"/>
            <a:ext cx="10753200" cy="4463349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Tlusté střevo je konečný úsek trávicí trubice - přijímá z tenkého střeva kašovitý až tekutý obsah (chymus), ze kterého byly v tenkém střevě absorbovány živiny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 tlustém střevě se postupně vstřebává voda a elektrolyty, a obsah je přetvářen do stolice, jenž je poté z konečné části tlustého střeva vyloučena análním otvorem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dlouhé asi 150 cm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skládá se z šesti úseků: slepé střevo (</a:t>
            </a:r>
            <a:r>
              <a:rPr lang="cs-CZ" dirty="0" err="1"/>
              <a:t>caecum</a:t>
            </a:r>
            <a:r>
              <a:rPr lang="cs-CZ" dirty="0"/>
              <a:t>), vzestupný tračník (</a:t>
            </a:r>
            <a:r>
              <a:rPr lang="cs-CZ" dirty="0" err="1"/>
              <a:t>colon</a:t>
            </a:r>
            <a:r>
              <a:rPr lang="cs-CZ" dirty="0"/>
              <a:t> </a:t>
            </a:r>
            <a:r>
              <a:rPr lang="cs-CZ" dirty="0" err="1"/>
              <a:t>ascendens</a:t>
            </a:r>
            <a:r>
              <a:rPr lang="cs-CZ" dirty="0"/>
              <a:t>), příčný tračník (</a:t>
            </a:r>
            <a:r>
              <a:rPr lang="cs-CZ" dirty="0" err="1"/>
              <a:t>colon</a:t>
            </a:r>
            <a:r>
              <a:rPr lang="cs-CZ" dirty="0"/>
              <a:t> </a:t>
            </a:r>
            <a:r>
              <a:rPr lang="cs-CZ" dirty="0" err="1"/>
              <a:t>transversum</a:t>
            </a:r>
            <a:r>
              <a:rPr lang="cs-CZ" dirty="0"/>
              <a:t>), sestupný tračník (</a:t>
            </a:r>
            <a:r>
              <a:rPr lang="cs-CZ" dirty="0" err="1"/>
              <a:t>colon</a:t>
            </a:r>
            <a:r>
              <a:rPr lang="cs-CZ" dirty="0"/>
              <a:t> </a:t>
            </a:r>
            <a:r>
              <a:rPr lang="cs-CZ" dirty="0" err="1"/>
              <a:t>descendens</a:t>
            </a:r>
            <a:r>
              <a:rPr lang="cs-CZ" dirty="0"/>
              <a:t>), esovitá klička (</a:t>
            </a:r>
            <a:r>
              <a:rPr lang="cs-CZ" dirty="0" err="1"/>
              <a:t>colon</a:t>
            </a:r>
            <a:r>
              <a:rPr lang="cs-CZ" dirty="0"/>
              <a:t> </a:t>
            </a:r>
            <a:r>
              <a:rPr lang="cs-CZ" dirty="0" err="1"/>
              <a:t>sigmoideum</a:t>
            </a:r>
            <a:r>
              <a:rPr lang="cs-CZ" dirty="0"/>
              <a:t>) a konečník (</a:t>
            </a:r>
            <a:r>
              <a:rPr lang="cs-CZ" dirty="0" err="1"/>
              <a:t>rectum</a:t>
            </a:r>
            <a:r>
              <a:rPr lang="cs-CZ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194547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D067A7-F73F-5FA7-C0C5-D4344D6C48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CC9990-2A08-3C9B-643F-F1F0484D7B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1F2F59-41BE-E791-C0B7-5991595D5D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2309" y="0"/>
            <a:ext cx="12069692" cy="5832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Charakteristické znaky sliznice tlustého střeva jsou: tračníkové výdutě (</a:t>
            </a:r>
            <a:r>
              <a:rPr lang="cs-CZ" dirty="0" err="1"/>
              <a:t>haustra</a:t>
            </a:r>
            <a:r>
              <a:rPr lang="cs-CZ" dirty="0"/>
              <a:t>), tukové přívěsky (</a:t>
            </a:r>
            <a:r>
              <a:rPr lang="cs-CZ" dirty="0" err="1"/>
              <a:t>appendices</a:t>
            </a:r>
            <a:r>
              <a:rPr lang="cs-CZ" dirty="0"/>
              <a:t> </a:t>
            </a:r>
            <a:r>
              <a:rPr lang="cs-CZ" dirty="0" err="1"/>
              <a:t>epiploicae</a:t>
            </a:r>
            <a:r>
              <a:rPr lang="cs-CZ" dirty="0"/>
              <a:t>), poloměsíčité řasy (</a:t>
            </a:r>
            <a:r>
              <a:rPr lang="cs-CZ" dirty="0" err="1"/>
              <a:t>plicae</a:t>
            </a:r>
            <a:r>
              <a:rPr lang="cs-CZ" dirty="0"/>
              <a:t> </a:t>
            </a:r>
            <a:r>
              <a:rPr lang="cs-CZ" dirty="0" err="1"/>
              <a:t>semilunares</a:t>
            </a:r>
            <a:r>
              <a:rPr lang="cs-CZ" dirty="0"/>
              <a:t>) a tračníkové proužky (</a:t>
            </a:r>
            <a:r>
              <a:rPr lang="cs-CZ" dirty="0" err="1"/>
              <a:t>teaniae</a:t>
            </a:r>
            <a:r>
              <a:rPr lang="cs-CZ" dirty="0"/>
              <a:t>). Sliznice tlustého střeva neobsahuje klky, ale je zde mnoho pohárkových buněk, které produkují hlen.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effectLst/>
                <a:highlight>
                  <a:srgbClr val="FFFFFF"/>
                </a:highlight>
              </a:rPr>
              <a:t>Lieberkühnovy krypty, obsahující lymfatickou tkáň. V tlustém střevě je střevní </a:t>
            </a:r>
            <a:r>
              <a:rPr lang="cs-CZ" b="0" i="0" dirty="0" err="1">
                <a:effectLst/>
                <a:highlight>
                  <a:srgbClr val="FFFFFF"/>
                </a:highlight>
              </a:rPr>
              <a:t>mikroflora</a:t>
            </a:r>
            <a:r>
              <a:rPr lang="cs-CZ" b="0" i="0" dirty="0">
                <a:effectLst/>
                <a:highlight>
                  <a:srgbClr val="FFFFFF"/>
                </a:highlight>
              </a:rPr>
              <a:t> složená z hnilobných a kvasných bakterií a dochází zde k resorpci vody a minerálních látek. Konečník  tvoří poslední úsek tlustého střeva a skládá se z konečníkové baňky a řitního kanálu.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 err="1"/>
              <a:t>mucosa</a:t>
            </a:r>
            <a:r>
              <a:rPr lang="cs-CZ" altLang="cs-CZ" sz="2800" dirty="0"/>
              <a:t> </a:t>
            </a:r>
            <a:r>
              <a:rPr lang="cs-CZ" altLang="cs-CZ" sz="2400" dirty="0"/>
              <a:t>(sliznice)  </a:t>
            </a:r>
            <a:r>
              <a:rPr lang="cs-CZ" altLang="cs-CZ" sz="2000" dirty="0"/>
              <a:t>- </a:t>
            </a:r>
            <a:r>
              <a:rPr lang="cs-CZ" altLang="cs-CZ" dirty="0"/>
              <a:t>produkce hlenu pro usnadnění posunu zbytků potravy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 </a:t>
            </a:r>
            <a:r>
              <a:rPr lang="cs-CZ" altLang="cs-CZ" sz="2800" dirty="0" err="1"/>
              <a:t>submucosa</a:t>
            </a:r>
            <a:r>
              <a:rPr lang="cs-CZ" altLang="cs-CZ" sz="2800" dirty="0"/>
              <a:t> </a:t>
            </a:r>
            <a:r>
              <a:rPr lang="cs-CZ" altLang="cs-CZ" sz="2400" dirty="0"/>
              <a:t>(podslizniční vazivo)</a:t>
            </a:r>
            <a:r>
              <a:rPr lang="cs-CZ" altLang="cs-CZ" sz="2800" dirty="0"/>
              <a:t>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 svalová vrstva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 </a:t>
            </a:r>
            <a:r>
              <a:rPr lang="cs-CZ" altLang="cs-CZ" sz="2800" dirty="0" err="1"/>
              <a:t>adventitia</a:t>
            </a:r>
            <a:r>
              <a:rPr lang="cs-CZ" altLang="cs-CZ" sz="2800" b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848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D5E54E-5238-0464-C154-07B474886D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4025B4-09EB-96AD-81BB-B679F0885A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066EAC-210B-E679-9904-9E142F85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Rakovina tlustého střeva">
            <a:extLst>
              <a:ext uri="{FF2B5EF4-FFF2-40B4-BE49-F238E27FC236}">
                <a16:creationId xmlns:a16="http://schemas.microsoft.com/office/drawing/2014/main" id="{6BF5C4C0-9041-FEB1-A804-851D7F5D74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311" y="1692275"/>
            <a:ext cx="5880965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65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9D8C32-E81A-0DCA-243A-86EBF723B1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EFF503-0A5D-C0D5-49E3-6BBC46E3A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A22108-FFA2-0EC0-2E93-C7A5186A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70598"/>
            <a:ext cx="10753200" cy="559558"/>
          </a:xfrm>
        </p:spPr>
        <p:txBody>
          <a:bodyPr/>
          <a:lstStyle/>
          <a:p>
            <a:r>
              <a:rPr lang="cs-CZ" dirty="0"/>
              <a:t>JÁTRA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0DD9BA-0873-598E-6787-913C7BF9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779" y="1627094"/>
            <a:ext cx="11284421" cy="42049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Játra (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hepar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)</a:t>
            </a:r>
            <a:r>
              <a:rPr lang="cs-CZ" b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</a:rPr>
              <a:t>-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největší žlázou lidského těla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váží přibližně 1500 g a dosahují délky 25 cm, jsou uložena pod pravou brániční klenbou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metabolické a detoxikační centrum a vytvářejí žluč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</a:rPr>
              <a:t>ž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ilní krev z nepárových orgánů trávicí soustavy, bohatá na vstřebané látky, přichází do jater vrátnicovou žílou (</a:t>
            </a:r>
            <a:r>
              <a:rPr lang="cs-CZ" b="0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vena</a:t>
            </a:r>
            <a:r>
              <a:rPr lang="cs-CZ" b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portae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).</a:t>
            </a:r>
          </a:p>
          <a:p>
            <a:pPr marL="72000" indent="0">
              <a:buNone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843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D2CF67-2A07-8896-7E7B-02A52F6023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493E2-DAE8-171B-525A-2E14077A11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A0F9B0-C158-E04A-2BC0-84721304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81616F3-2736-3C14-9F78-83DCD4554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</a:rPr>
              <a:t>z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ákladní stavební jednotkou jater je jaterní lalůček, ve kterém se uprostřed nachází jaterní žíla pro odtok pročištěné krve, a po stranách se nachází tzv. triáda, která je složená z větve vrátnicové žíly, jaterní tepny a odvodného žlučového kanálku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</a:rPr>
              <a:t>ž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lučové kanálky se spojují v pravý a levý jaterní vývod, jejichž spojením vzniká </a:t>
            </a:r>
            <a:r>
              <a:rPr lang="cs-CZ" b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žlučovod (</a:t>
            </a:r>
            <a:r>
              <a:rPr lang="cs-CZ" b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ductus</a:t>
            </a:r>
            <a:r>
              <a:rPr lang="cs-CZ" b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choledochus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), který ústí do dvanáctníku. Funkcí žluče, které vzniká až 1 l denně, je emulgace tuků v trávenině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499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9A732C-C81E-B904-C8DE-FDC04D3EB3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B89046-BFCF-E08B-B931-606174044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3382FC-8380-CCF9-E5DC-36C9C072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Játra – WikiSkripta">
            <a:extLst>
              <a:ext uri="{FF2B5EF4-FFF2-40B4-BE49-F238E27FC236}">
                <a16:creationId xmlns:a16="http://schemas.microsoft.com/office/drawing/2014/main" id="{A5E1366C-FA12-5CEB-2D12-13B6F75194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60" y="1479176"/>
            <a:ext cx="4779822" cy="46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49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E5725A-FC1F-DE31-6B94-3832DDD3D5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8D57E3-EDC7-6ACC-FCE4-0183C2E9C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BB8923-832F-F7C3-74F6-E3A6EFE4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01912C-CBF8-F8F5-E56E-542F4FAC3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Žlučník (</a:t>
            </a:r>
            <a:r>
              <a:rPr lang="cs-CZ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vesica</a:t>
            </a:r>
            <a:r>
              <a:rPr lang="cs-CZ" i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fellea</a:t>
            </a:r>
            <a:r>
              <a:rPr lang="cs-CZ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) 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leží na dolní straně jater, jeho vývod se spojuje s jaterním vývodem a dává vzniknout žlučovodu, který ústní do dvanáctníku. Funkcí žlučníku je skladování a koncentrace žluči. Objem žlučníku je přibližně 50 ml.</a:t>
            </a:r>
            <a:endParaRPr lang="cs-CZ" dirty="0"/>
          </a:p>
        </p:txBody>
      </p:sp>
      <p:pic>
        <p:nvPicPr>
          <p:cNvPr id="14340" name="Picture 4" descr="Žlučník - obecné informace | Medicína, nemoci, studium na 1. LF UK">
            <a:extLst>
              <a:ext uri="{FF2B5EF4-FFF2-40B4-BE49-F238E27FC236}">
                <a16:creationId xmlns:a16="http://schemas.microsoft.com/office/drawing/2014/main" id="{2E4A60AB-C1B5-1E46-EB3E-B4D3EA033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29" y="3219482"/>
            <a:ext cx="3708089" cy="28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55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0E35C0-D60C-9B08-E5DE-DBFF4C3759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EE6BD5-872B-B282-4D19-F7FFF30F4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9C42C3-5F44-A28A-9B21-A57ABB4A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Žluč a žlučník • kompava.cz">
            <a:extLst>
              <a:ext uri="{FF2B5EF4-FFF2-40B4-BE49-F238E27FC236}">
                <a16:creationId xmlns:a16="http://schemas.microsoft.com/office/drawing/2014/main" id="{D6BE8D45-5540-A368-D299-CD152CC265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56" y="1692275"/>
            <a:ext cx="8598876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622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681E6F-CB6B-DD29-ED38-45D1DA1BFA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1745CF-9033-1681-9457-26367B259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853891-2668-CC21-6A56-4C48D2B2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A447E06-4117-026A-6288-7296E0C79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Slinivka břišní </a:t>
            </a:r>
            <a:r>
              <a:rPr lang="cs-CZ" i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(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pancreas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) 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je žláza s dvojí sekrecí délky 14 až 18 cm, jejíž začátek leží v zakřivení dvanáctníku, pokračuje před páteří až ke slezině. Jako exokrinní sekrece se označuje produkce pankreatické šťávy obsahující trypsin, lipázy a amylázy pro štěpení jednotlivých složek potravy: bílkovin, tuků a cukrů, a která odtéká do dvanáctníku. Endokrinní část tvoří Langerhansovy ostrůvky produkující hormony inzulin a glukagon, které mají funkci při metabolismu cukru.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91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153496-45C9-9542-D8DA-082E737467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5A0CE1-009A-8AF6-0403-CC22F3A851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1026" name="Picture 2" descr="Trávicí soustava – Wikipedie">
            <a:extLst>
              <a:ext uri="{FF2B5EF4-FFF2-40B4-BE49-F238E27FC236}">
                <a16:creationId xmlns:a16="http://schemas.microsoft.com/office/drawing/2014/main" id="{6D016F16-7A24-7C1A-050A-02C5C93C863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819150"/>
            <a:ext cx="4229100" cy="499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0C816F-83F5-2772-E82A-CA969A1126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4B0225-A95D-F74A-FE74-0DDD4262AA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355E3B-C204-3F19-50C7-B44D9299E6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104503"/>
            <a:ext cx="10752137" cy="1067072"/>
          </a:xfrm>
        </p:spPr>
        <p:txBody>
          <a:bodyPr/>
          <a:lstStyle/>
          <a:p>
            <a:r>
              <a:rPr lang="cs-CZ" dirty="0"/>
              <a:t>Rozdělení GIT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3CCF9C-277C-2207-D1AC-262B0D916E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9701" y="603250"/>
            <a:ext cx="12052300" cy="5229225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GIT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ústní dutina (</a:t>
            </a:r>
            <a:r>
              <a:rPr lang="cs-CZ" sz="2400" dirty="0" err="1"/>
              <a:t>cavitas</a:t>
            </a:r>
            <a:r>
              <a:rPr lang="cs-CZ" sz="2400" dirty="0"/>
              <a:t> </a:t>
            </a:r>
            <a:r>
              <a:rPr lang="cs-CZ" sz="2400" dirty="0" err="1"/>
              <a:t>oris</a:t>
            </a:r>
            <a:r>
              <a:rPr lang="cs-CZ" sz="2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hltan (</a:t>
            </a:r>
            <a:r>
              <a:rPr lang="cs-CZ" sz="2400" dirty="0" err="1"/>
              <a:t>pharynx</a:t>
            </a:r>
            <a:r>
              <a:rPr lang="cs-CZ" sz="2400" dirty="0"/>
              <a:t>) • jícen (</a:t>
            </a:r>
            <a:r>
              <a:rPr lang="cs-CZ" sz="2400" dirty="0" err="1"/>
              <a:t>oesophagus</a:t>
            </a:r>
            <a:r>
              <a:rPr lang="cs-CZ" sz="2400" dirty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žaludek (ventriculus, </a:t>
            </a:r>
            <a:r>
              <a:rPr lang="cs-CZ" sz="2400" dirty="0" err="1"/>
              <a:t>gaster</a:t>
            </a:r>
            <a:r>
              <a:rPr lang="cs-CZ" sz="2400" dirty="0"/>
              <a:t>) • tenké střevo (intestinum </a:t>
            </a:r>
            <a:r>
              <a:rPr lang="cs-CZ" sz="2400" dirty="0" err="1"/>
              <a:t>tenue</a:t>
            </a:r>
            <a:r>
              <a:rPr lang="cs-CZ" sz="2400" dirty="0"/>
              <a:t>) - dvanáctník (duodenum) - lačník (jejunum) - kyčelník (ileum)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tlusté střevo (intestinum </a:t>
            </a:r>
            <a:r>
              <a:rPr lang="cs-CZ" sz="2400" dirty="0" err="1"/>
              <a:t>crassum</a:t>
            </a:r>
            <a:r>
              <a:rPr lang="cs-CZ" sz="2400" dirty="0"/>
              <a:t>) - slepé střevo (</a:t>
            </a:r>
            <a:r>
              <a:rPr lang="cs-CZ" sz="2400" dirty="0" err="1"/>
              <a:t>caecum</a:t>
            </a:r>
            <a:r>
              <a:rPr lang="cs-CZ" sz="2400" dirty="0"/>
              <a:t>) - červovitý výběžek (</a:t>
            </a:r>
            <a:r>
              <a:rPr lang="cs-CZ" sz="2400" dirty="0" err="1"/>
              <a:t>appendix</a:t>
            </a:r>
            <a:r>
              <a:rPr lang="cs-CZ" sz="2400" dirty="0"/>
              <a:t> </a:t>
            </a:r>
            <a:r>
              <a:rPr lang="cs-CZ" sz="2400" dirty="0" err="1"/>
              <a:t>vermiformis</a:t>
            </a:r>
            <a:r>
              <a:rPr lang="cs-CZ" sz="2400" dirty="0"/>
              <a:t>) - tračník (</a:t>
            </a:r>
            <a:r>
              <a:rPr lang="cs-CZ" sz="2400" dirty="0" err="1"/>
              <a:t>colon</a:t>
            </a:r>
            <a:r>
              <a:rPr lang="cs-CZ" sz="2400" dirty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konečník (</a:t>
            </a:r>
            <a:r>
              <a:rPr lang="cs-CZ" sz="2400" dirty="0" err="1"/>
              <a:t>rectum</a:t>
            </a:r>
            <a:r>
              <a:rPr lang="cs-CZ" sz="2400" dirty="0"/>
              <a:t>) </a:t>
            </a:r>
          </a:p>
          <a:p>
            <a:r>
              <a:rPr lang="cs-CZ" sz="2400" dirty="0"/>
              <a:t>Žlázy GIT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žlázy mimo stěnu TT: - velké slinné žlázy (</a:t>
            </a:r>
            <a:r>
              <a:rPr lang="cs-CZ" sz="2400" dirty="0" err="1"/>
              <a:t>glandulae</a:t>
            </a:r>
            <a:r>
              <a:rPr lang="cs-CZ" sz="2400" dirty="0"/>
              <a:t> </a:t>
            </a:r>
            <a:r>
              <a:rPr lang="cs-CZ" sz="2400" dirty="0" err="1"/>
              <a:t>salivariae</a:t>
            </a:r>
            <a:r>
              <a:rPr lang="cs-CZ" sz="2400" dirty="0"/>
              <a:t>) - játra (</a:t>
            </a:r>
            <a:r>
              <a:rPr lang="cs-CZ" sz="2400" dirty="0" err="1"/>
              <a:t>hepar</a:t>
            </a:r>
            <a:r>
              <a:rPr lang="cs-CZ" sz="2400" dirty="0"/>
              <a:t>) - slinivka břišní (</a:t>
            </a:r>
            <a:r>
              <a:rPr lang="cs-CZ" sz="2400" dirty="0" err="1"/>
              <a:t>pancreas</a:t>
            </a:r>
            <a:r>
              <a:rPr lang="cs-CZ" sz="2400" dirty="0"/>
              <a:t>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žlázy ve stěně TT: - žaludeční žlázy (</a:t>
            </a:r>
            <a:r>
              <a:rPr lang="cs-CZ" sz="2400" dirty="0" err="1"/>
              <a:t>gll</a:t>
            </a:r>
            <a:r>
              <a:rPr lang="cs-CZ" sz="2400" dirty="0"/>
              <a:t>. </a:t>
            </a:r>
            <a:r>
              <a:rPr lang="cs-CZ" sz="2400" dirty="0" err="1"/>
              <a:t>gastricae</a:t>
            </a:r>
            <a:r>
              <a:rPr lang="cs-CZ" sz="2400" dirty="0"/>
              <a:t>) - žlázy </a:t>
            </a:r>
            <a:r>
              <a:rPr lang="cs-CZ" sz="2400" dirty="0" err="1"/>
              <a:t>TeS</a:t>
            </a:r>
            <a:r>
              <a:rPr lang="cs-CZ" sz="2400" dirty="0"/>
              <a:t> (</a:t>
            </a:r>
            <a:r>
              <a:rPr lang="cs-CZ" sz="2400" dirty="0" err="1"/>
              <a:t>gll</a:t>
            </a:r>
            <a:r>
              <a:rPr lang="cs-CZ" sz="2400" dirty="0"/>
              <a:t>. </a:t>
            </a:r>
            <a:r>
              <a:rPr lang="cs-CZ" sz="2400" dirty="0" err="1"/>
              <a:t>intestinales</a:t>
            </a:r>
            <a:r>
              <a:rPr lang="cs-CZ" sz="2400" dirty="0"/>
              <a:t>) - apod. význam: produkce hlenu – zvlhčování povrchu epitelu &amp; tvoří bariéru, jež brání vstřebávání toxických látek</a:t>
            </a:r>
          </a:p>
        </p:txBody>
      </p:sp>
    </p:spTree>
    <p:extLst>
      <p:ext uri="{BB962C8B-B14F-4D97-AF65-F5344CB8AC3E}">
        <p14:creationId xmlns:p14="http://schemas.microsoft.com/office/powerpoint/2010/main" val="311566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8231A4-21A6-688E-DB9A-2BA7EABD2D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DF93AF-D7EA-A9D0-CFD5-D57575AE2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EE0FA6-6FD0-8524-F0AB-70C15A11BB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129092"/>
            <a:ext cx="10752137" cy="478715"/>
          </a:xfrm>
        </p:spPr>
        <p:txBody>
          <a:bodyPr/>
          <a:lstStyle/>
          <a:p>
            <a:r>
              <a:rPr lang="cs-CZ" dirty="0"/>
              <a:t>ÚSTNÍ DUTINA – </a:t>
            </a:r>
            <a:r>
              <a:rPr lang="cs-CZ" dirty="0" err="1"/>
              <a:t>cavitas</a:t>
            </a:r>
            <a:r>
              <a:rPr lang="cs-CZ" dirty="0"/>
              <a:t> </a:t>
            </a:r>
            <a:r>
              <a:rPr lang="cs-CZ" dirty="0" err="1"/>
              <a:t>oris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051AF4-2E4B-5F17-D0BB-7DDD52F275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1601" y="516368"/>
            <a:ext cx="12090400" cy="531610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prostor ohraničený měkkým a tvrdým patrem, rty a tvářemi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 spodina ÚD je tvořena jazykem a svalovou přepážkou – mm. </a:t>
            </a:r>
            <a:r>
              <a:rPr lang="cs-CZ" dirty="0" err="1"/>
              <a:t>mylohyoidei</a:t>
            </a:r>
            <a:r>
              <a:rPr lang="cs-CZ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2 části – předsíň a vlastní dutina (odděleny zubními oblouky)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Funkce: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komunikace s prostředím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příjem, rozžvýkaní a rozkousání potravy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0" dirty="0">
                <a:latin typeface="Arial" panose="020B0604020202020204" pitchFamily="34" charset="0"/>
                <a:cs typeface="Arial" panose="020B0604020202020204" pitchFamily="34" charset="0"/>
              </a:rPr>
              <a:t>chuťové ústrojí kontroluje složení potravy 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0" dirty="0">
                <a:latin typeface="Arial" panose="020B0604020202020204" pitchFamily="34" charset="0"/>
                <a:cs typeface="Arial" panose="020B0604020202020204" pitchFamily="34" charset="0"/>
              </a:rPr>
              <a:t>reflektorické vylučování slin a žaludeční šťávy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kern="0" dirty="0">
                <a:latin typeface="Arial" panose="020B0604020202020204" pitchFamily="34" charset="0"/>
                <a:cs typeface="Arial" panose="020B0604020202020204" pitchFamily="34" charset="0"/>
              </a:rPr>
              <a:t>pomocná cesta dýchací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do hltanu</a:t>
            </a:r>
          </a:p>
        </p:txBody>
      </p:sp>
    </p:spTree>
    <p:extLst>
      <p:ext uri="{BB962C8B-B14F-4D97-AF65-F5344CB8AC3E}">
        <p14:creationId xmlns:p14="http://schemas.microsoft.com/office/powerpoint/2010/main" val="393052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E46F8B-4C3F-4D52-9663-6C4482A63E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F5D579-E818-204E-813E-11DBDF2FC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0C03CFB-E2AA-5D5F-7D55-9946B5636BC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365" y="0"/>
            <a:ext cx="12030635" cy="5832475"/>
          </a:xfrm>
        </p:spPr>
        <p:txBody>
          <a:bodyPr/>
          <a:lstStyle/>
          <a:p>
            <a:r>
              <a:rPr lang="cs-CZ" dirty="0"/>
              <a:t>Části ústní dutiny: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Patro je vlastně přepážka mezi nosní a ústní dutinou. Plochu obrácenou do nosní dutiny kryje cylindrický epitel s řasinkami. Plochu otočenou do ústní dutiny pokrývá mnohovrstevný, nerohovějící, </a:t>
            </a:r>
            <a:r>
              <a:rPr lang="cs-CZ" dirty="0" err="1"/>
              <a:t>dlaždicovitý</a:t>
            </a:r>
            <a:r>
              <a:rPr lang="cs-CZ" dirty="0"/>
              <a:t> epitel</a:t>
            </a:r>
          </a:p>
          <a:p>
            <a:r>
              <a:rPr lang="cs-CZ" dirty="0"/>
              <a:t>Stavba: 2 části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tvrdé patro (palatum </a:t>
            </a:r>
            <a:r>
              <a:rPr lang="cs-CZ" dirty="0" err="1"/>
              <a:t>durum</a:t>
            </a:r>
            <a:r>
              <a:rPr lang="cs-CZ" dirty="0"/>
              <a:t>) - první 2/3 patra - podklad patrové kosti (</a:t>
            </a:r>
            <a:r>
              <a:rPr lang="cs-CZ" dirty="0" err="1"/>
              <a:t>sg</a:t>
            </a:r>
            <a:r>
              <a:rPr lang="cs-CZ" dirty="0"/>
              <a:t>. os </a:t>
            </a:r>
            <a:r>
              <a:rPr lang="cs-CZ" dirty="0" err="1"/>
              <a:t>palatinum</a:t>
            </a:r>
            <a:r>
              <a:rPr lang="cs-CZ" dirty="0"/>
              <a:t>, </a:t>
            </a:r>
            <a:r>
              <a:rPr lang="cs-CZ" dirty="0" err="1"/>
              <a:t>pl</a:t>
            </a:r>
            <a:r>
              <a:rPr lang="cs-CZ" dirty="0"/>
              <a:t>. </a:t>
            </a:r>
            <a:r>
              <a:rPr lang="cs-CZ" dirty="0" err="1"/>
              <a:t>ossa</a:t>
            </a:r>
            <a:r>
              <a:rPr lang="cs-CZ" dirty="0"/>
              <a:t> </a:t>
            </a:r>
            <a:r>
              <a:rPr lang="cs-CZ" dirty="0" err="1"/>
              <a:t>palatina</a:t>
            </a:r>
            <a:r>
              <a:rPr lang="cs-CZ" dirty="0"/>
              <a:t>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podslizniční drobné slinné žlázy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měkké patro (palatum </a:t>
            </a:r>
            <a:r>
              <a:rPr lang="cs-CZ" dirty="0" err="1"/>
              <a:t>molle</a:t>
            </a:r>
            <a:r>
              <a:rPr lang="cs-CZ" dirty="0"/>
              <a:t>, velum) - zadní 1/3 patra – prodloužení patra vazivová ploténka - kde se upínají svaly měkkého patra (mění tvar a délku patra, zdvihají a snižují patro, regulují průsvit ) - zakončeno volným výběžkem – čípkem (uvula </a:t>
            </a:r>
            <a:r>
              <a:rPr lang="cs-CZ" dirty="0" err="1"/>
              <a:t>palatina</a:t>
            </a:r>
            <a:r>
              <a:rPr lang="cs-CZ" dirty="0"/>
              <a:t>) - sklon dolů – schopnost se zdvihat patrová mandle - inervace – trojklanný nerv (V.), bloudivý nerv (X.), jazykohltanový nerv (IX.) </a:t>
            </a:r>
          </a:p>
        </p:txBody>
      </p:sp>
    </p:spTree>
    <p:extLst>
      <p:ext uri="{BB962C8B-B14F-4D97-AF65-F5344CB8AC3E}">
        <p14:creationId xmlns:p14="http://schemas.microsoft.com/office/powerpoint/2010/main" val="280602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86A520-352C-03C5-BBDF-CC29EAE57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05B35B-D00A-70F0-83EB-C91A9785F6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C0F019-EE85-4D1E-DE84-86264A78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Základy anatomie soustavy trávicí, žláz s vnitřní sekrecí a soustavy  močopohlavní | Fakulta sportovních studií Masarykovy univerzity">
            <a:extLst>
              <a:ext uri="{FF2B5EF4-FFF2-40B4-BE49-F238E27FC236}">
                <a16:creationId xmlns:a16="http://schemas.microsoft.com/office/drawing/2014/main" id="{CAAD6731-2930-87E8-BABE-C1596B1C64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05" y="1692275"/>
            <a:ext cx="5024578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25215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2554</TotalTime>
  <Words>2813</Words>
  <Application>Microsoft Office PowerPoint</Application>
  <PresentationFormat>Širokoúhlá obrazovka</PresentationFormat>
  <Paragraphs>319</Paragraphs>
  <Slides>48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48</vt:i4>
      </vt:variant>
    </vt:vector>
  </HeadingPairs>
  <TitlesOfParts>
    <vt:vector size="57" baseType="lpstr">
      <vt:lpstr>Arial</vt:lpstr>
      <vt:lpstr>Lucida Sans Unicode</vt:lpstr>
      <vt:lpstr>Open Sans</vt:lpstr>
      <vt:lpstr>Tahoma</vt:lpstr>
      <vt:lpstr>Times New Roman</vt:lpstr>
      <vt:lpstr>Wingdings</vt:lpstr>
      <vt:lpstr>Prezentace_MU_CZ</vt:lpstr>
      <vt:lpstr>CorelPhotoPaint.Image.8</vt:lpstr>
      <vt:lpstr>Fotografie</vt:lpstr>
      <vt:lpstr>TRÁVICÍ SYSTÉM</vt:lpstr>
      <vt:lpstr>Prezentace aplikace PowerPoint</vt:lpstr>
      <vt:lpstr>Prezentace aplikace PowerPoint</vt:lpstr>
      <vt:lpstr>Prezentace aplikace PowerPoint</vt:lpstr>
      <vt:lpstr>Prezentace aplikace PowerPoint</vt:lpstr>
      <vt:lpstr>Rozdělení GIT</vt:lpstr>
      <vt:lpstr>ÚSTNÍ DUTINA – cavitas oris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ZUBY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HLTAN - pharynx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JÍCEN- oesophagus</vt:lpstr>
      <vt:lpstr>Prezentace aplikace PowerPoint</vt:lpstr>
      <vt:lpstr>OESOPHAGUS (jícen) C6 – Th11-12          </vt:lpstr>
      <vt:lpstr>ŽALUDEK</vt:lpstr>
      <vt:lpstr>Prezentace aplikace PowerPoint</vt:lpstr>
      <vt:lpstr>Prezentace aplikace PowerPoint</vt:lpstr>
      <vt:lpstr>TENKÉ STŘEVO</vt:lpstr>
      <vt:lpstr>Prezentace aplikace PowerPoint</vt:lpstr>
      <vt:lpstr>Prezentace aplikace PowerPoint</vt:lpstr>
      <vt:lpstr>Prezentace aplikace PowerPoint</vt:lpstr>
      <vt:lpstr>TLUSTÉ STŘEVO</vt:lpstr>
      <vt:lpstr>Prezentace aplikace PowerPoint</vt:lpstr>
      <vt:lpstr>Prezentace aplikace PowerPoint</vt:lpstr>
      <vt:lpstr>JÁTRA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Sabina Bartošová</dc:creator>
  <cp:lastModifiedBy>Sabina Bartošová</cp:lastModifiedBy>
  <cp:revision>5</cp:revision>
  <cp:lastPrinted>1601-01-01T00:00:00Z</cp:lastPrinted>
  <dcterms:created xsi:type="dcterms:W3CDTF">2024-02-01T13:01:39Z</dcterms:created>
  <dcterms:modified xsi:type="dcterms:W3CDTF">2024-04-28T21:44:28Z</dcterms:modified>
</cp:coreProperties>
</file>