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86"/>
  </p:notesMasterIdLst>
  <p:handoutMasterIdLst>
    <p:handoutMasterId r:id="rId87"/>
  </p:handoutMasterIdLst>
  <p:sldIdLst>
    <p:sldId id="256" r:id="rId2"/>
    <p:sldId id="428" r:id="rId3"/>
    <p:sldId id="431" r:id="rId4"/>
    <p:sldId id="432" r:id="rId5"/>
    <p:sldId id="433" r:id="rId6"/>
    <p:sldId id="434" r:id="rId7"/>
    <p:sldId id="435" r:id="rId8"/>
    <p:sldId id="376" r:id="rId9"/>
    <p:sldId id="382" r:id="rId10"/>
    <p:sldId id="507" r:id="rId11"/>
    <p:sldId id="535" r:id="rId12"/>
    <p:sldId id="383" r:id="rId13"/>
    <p:sldId id="367" r:id="rId14"/>
    <p:sldId id="368" r:id="rId15"/>
    <p:sldId id="377" r:id="rId16"/>
    <p:sldId id="351" r:id="rId17"/>
    <p:sldId id="380" r:id="rId18"/>
    <p:sldId id="381" r:id="rId19"/>
    <p:sldId id="424" r:id="rId20"/>
    <p:sldId id="385" r:id="rId21"/>
    <p:sldId id="386" r:id="rId22"/>
    <p:sldId id="387" r:id="rId23"/>
    <p:sldId id="423" r:id="rId24"/>
    <p:sldId id="388" r:id="rId25"/>
    <p:sldId id="389" r:id="rId26"/>
    <p:sldId id="426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427" r:id="rId37"/>
    <p:sldId id="479" r:id="rId38"/>
    <p:sldId id="456" r:id="rId39"/>
    <p:sldId id="458" r:id="rId40"/>
    <p:sldId id="437" r:id="rId41"/>
    <p:sldId id="438" r:id="rId42"/>
    <p:sldId id="478" r:id="rId43"/>
    <p:sldId id="399" r:id="rId44"/>
    <p:sldId id="400" r:id="rId45"/>
    <p:sldId id="401" r:id="rId46"/>
    <p:sldId id="460" r:id="rId47"/>
    <p:sldId id="352" r:id="rId48"/>
    <p:sldId id="328" r:id="rId49"/>
    <p:sldId id="439" r:id="rId50"/>
    <p:sldId id="440" r:id="rId51"/>
    <p:sldId id="442" r:id="rId52"/>
    <p:sldId id="480" r:id="rId53"/>
    <p:sldId id="481" r:id="rId54"/>
    <p:sldId id="441" r:id="rId55"/>
    <p:sldId id="443" r:id="rId56"/>
    <p:sldId id="444" r:id="rId57"/>
    <p:sldId id="445" r:id="rId58"/>
    <p:sldId id="448" r:id="rId59"/>
    <p:sldId id="446" r:id="rId60"/>
    <p:sldId id="447" r:id="rId61"/>
    <p:sldId id="449" r:id="rId62"/>
    <p:sldId id="450" r:id="rId63"/>
    <p:sldId id="451" r:id="rId64"/>
    <p:sldId id="452" r:id="rId65"/>
    <p:sldId id="475" r:id="rId66"/>
    <p:sldId id="476" r:id="rId67"/>
    <p:sldId id="453" r:id="rId68"/>
    <p:sldId id="454" r:id="rId69"/>
    <p:sldId id="455" r:id="rId70"/>
    <p:sldId id="473" r:id="rId71"/>
    <p:sldId id="469" r:id="rId72"/>
    <p:sldId id="470" r:id="rId73"/>
    <p:sldId id="537" r:id="rId74"/>
    <p:sldId id="540" r:id="rId75"/>
    <p:sldId id="541" r:id="rId76"/>
    <p:sldId id="542" r:id="rId77"/>
    <p:sldId id="536" r:id="rId78"/>
    <p:sldId id="538" r:id="rId79"/>
    <p:sldId id="512" r:id="rId80"/>
    <p:sldId id="531" r:id="rId81"/>
    <p:sldId id="516" r:id="rId82"/>
    <p:sldId id="518" r:id="rId83"/>
    <p:sldId id="519" r:id="rId84"/>
    <p:sldId id="539" r:id="rId8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1" d="100"/>
          <a:sy n="81" d="100"/>
        </p:scale>
        <p:origin x="86" y="163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69AA3-D0BB-828B-D9A5-FFA88CE3B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B64FEB-C691-374B-6F58-7DB75DCE9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05AE7-F2FE-8B1F-CBE0-0214678A4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B523D-FBAB-4A2B-8414-74A2EBAC03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02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13488-D209-F14F-F3E7-3926C4334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98455-5DA8-C6B8-149D-CBDB52354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EB3E4-7E4D-8051-828A-1AC67B650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867CB-D7E6-45DB-AA99-621849B090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089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7B49ED-338C-CF89-519C-FA54A662C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0E234A5-55BF-E2F5-B977-4A09EE2FC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05DB232-9018-7BC6-EE9D-1845769BA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74077-0B58-4446-B210-E7653798A2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318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index.php/Kolage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google.cz/imgres?imgurl=http://casopis.planetazvirat.cz/foto/050706-fraktura-01.jpg&amp;imgrefurl=http://casopis.planetazvirat.cz/050706-fraktura-1.html&amp;h=514&amp;w=320&amp;sz=13&amp;tbnid=ps73ZHUJXCl5iM:&amp;tbnh=285&amp;tbnw=177&amp;prev=/search%3Fq%3Dfraktury%2B-%2Bfoto%26tbm%3Disch%26tbo%3Du&amp;zoom=1&amp;q=fraktury+-+foto&amp;hl=cs&amp;usg=__Y8IB9E3zJPGVj5OT0Ax7u6lAWdE=&amp;sa=X&amp;ei=sGPCTd7lDobYsgafyKmYAQ&amp;ved=0CBwQ9QEwAQ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/index.php?title=Synovi%C3%A1ln%C3%AD_tekutina&amp;action=edit&amp;redlink=1" TargetMode="External"/><Relationship Id="rId13" Type="http://schemas.openxmlformats.org/officeDocument/2006/relationships/hyperlink" Target="http://cs.wikipedia.org/wiki/Oh%C3%BDb%C3%A1n%C3%AD" TargetMode="External"/><Relationship Id="rId3" Type="http://schemas.openxmlformats.org/officeDocument/2006/relationships/hyperlink" Target="http://cs.wikipedia.org/w/index.php?title=Kloubn%C3%AD_hlavice&amp;action=edit&amp;redlink=1" TargetMode="External"/><Relationship Id="rId7" Type="http://schemas.openxmlformats.org/officeDocument/2006/relationships/hyperlink" Target="http://cs.wikipedia.org/w/index.php?title=Synovi%C3%A1ln%C3%AD_vrstva&amp;action=edit&amp;redlink=1" TargetMode="External"/><Relationship Id="rId12" Type="http://schemas.openxmlformats.org/officeDocument/2006/relationships/hyperlink" Target="http://cs.wikipedia.org/w/index.php?title=Kloub_holenn%C3%AD&amp;action=edit&amp;redlink=1" TargetMode="External"/><Relationship Id="rId2" Type="http://schemas.openxmlformats.org/officeDocument/2006/relationships/hyperlink" Target="http://cs.wikipedia.org/wiki/Chrupav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azy" TargetMode="External"/><Relationship Id="rId11" Type="http://schemas.openxmlformats.org/officeDocument/2006/relationships/hyperlink" Target="http://cs.wikipedia.org/wiki/T%C5%99en%C3%AD" TargetMode="External"/><Relationship Id="rId5" Type="http://schemas.openxmlformats.org/officeDocument/2006/relationships/hyperlink" Target="http://cs.wikipedia.org/w/index.php?title=Kloubn%C3%AD_pouzdro&amp;action=edit&amp;redlink=1" TargetMode="External"/><Relationship Id="rId10" Type="http://schemas.openxmlformats.org/officeDocument/2006/relationships/hyperlink" Target="http://cs.wikipedia.org/w/index.php?title=Synovie&amp;action=edit&amp;redlink=1" TargetMode="External"/><Relationship Id="rId4" Type="http://schemas.openxmlformats.org/officeDocument/2006/relationships/hyperlink" Target="http://cs.wikipedia.org/w/index.php?title=Kloubn%C3%AD_jamka&amp;action=edit&amp;redlink=1" TargetMode="External"/><Relationship Id="rId9" Type="http://schemas.openxmlformats.org/officeDocument/2006/relationships/hyperlink" Target="http://cs.wikipedia.org/w/index.php?title=Kloubn%C3%AD_maz&amp;action=edit&amp;redlink=1" TargetMode="External"/><Relationship Id="rId14" Type="http://schemas.openxmlformats.org/officeDocument/2006/relationships/hyperlink" Target="http://cs.wikipedia.org/wiki/Ot%C3%A1%C4%8Den%C3%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Osifikace" TargetMode="External"/><Relationship Id="rId2" Type="http://schemas.openxmlformats.org/officeDocument/2006/relationships/hyperlink" Target="http://www.wikiskripta.eu/index.php/Kostn%C3%AD_d%C5%99e%C5%88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http://www.wikiskripta.eu/index.php/Femur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wikiskripta.eu/index.php/Soubor:Arthrite_rhumatoide.jpg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?title=Lebka&amp;action=edit&amp;redlink=1" TargetMode="External"/><Relationship Id="rId2" Type="http://schemas.openxmlformats.org/officeDocument/2006/relationships/hyperlink" Target="http://www.wikiskripta.eu/index.php/Osifikace#Desmogenn.C3.AD_osifik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skripta.eu/index.php/Humerus" TargetMode="External"/><Relationship Id="rId5" Type="http://schemas.openxmlformats.org/officeDocument/2006/relationships/hyperlink" Target="http://www.wikiskripta.eu/index.php/Osifikace#Chondrogenn.C3.AD_osifikace" TargetMode="External"/><Relationship Id="rId4" Type="http://schemas.openxmlformats.org/officeDocument/2006/relationships/hyperlink" Target="http://www.wikiskripta.eu/index.php/Kost_kl%C3%AD%C4%8Dn%C3%AD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Muskuloskeletární</a:t>
            </a:r>
            <a:r>
              <a:rPr lang="cs-CZ" dirty="0"/>
              <a:t> systém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7" name="Picture 5" descr="Image">
            <a:extLst>
              <a:ext uri="{FF2B5EF4-FFF2-40B4-BE49-F238E27FC236}">
                <a16:creationId xmlns:a16="http://schemas.microsoft.com/office/drawing/2014/main" id="{8FEEF2CA-6F89-C22F-C9EF-005030B9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549276"/>
            <a:ext cx="9094788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71F6F-7069-4649-93DA-BACDEBD77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718C7D-9C96-C218-2BA2-CB59335053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039471-21B7-9688-94CF-69E01DE02E31}"/>
              </a:ext>
            </a:extLst>
          </p:cNvPr>
          <p:cNvSpPr txBox="1">
            <a:spLocks noChangeArrowheads="1"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Poruchy kostry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471E9B-3C34-2EB2-B3AD-4500BAD2BBCE}"/>
              </a:ext>
            </a:extLst>
          </p:cNvPr>
          <p:cNvSpPr txBox="1">
            <a:spLocks noChangeArrowheads="1"/>
          </p:cNvSpPr>
          <p:nvPr/>
        </p:nvSpPr>
        <p:spPr>
          <a:xfrm>
            <a:off x="666000" y="1359001"/>
            <a:ext cx="10753200" cy="41399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600" b="1" dirty="0"/>
              <a:t>Vývojové poruchy: </a:t>
            </a:r>
            <a:r>
              <a:rPr lang="cs-CZ" sz="1600" dirty="0"/>
              <a:t>Tyto poruchy jsou výsledkem nesprávného vývoje kostí a kloubů, což může vést ke strukturálním abnormalitám. </a:t>
            </a:r>
          </a:p>
          <a:p>
            <a:r>
              <a:rPr lang="cs-CZ" sz="1600" dirty="0"/>
              <a:t>	</a:t>
            </a:r>
            <a:r>
              <a:rPr lang="cs-CZ" sz="1600" i="1" dirty="0" err="1"/>
              <a:t>Osteogenesis</a:t>
            </a:r>
            <a:r>
              <a:rPr lang="cs-CZ" sz="1600" i="1" dirty="0"/>
              <a:t> </a:t>
            </a:r>
            <a:r>
              <a:rPr lang="cs-CZ" sz="1600" i="1" dirty="0" err="1"/>
              <a:t>Imperfecta</a:t>
            </a:r>
            <a:r>
              <a:rPr lang="cs-CZ" sz="1600" dirty="0"/>
              <a:t>: Známá jako nemoc křehkých kostí, způsobená genetickými defekty při produkci 			kolagenu. </a:t>
            </a:r>
          </a:p>
          <a:p>
            <a:r>
              <a:rPr lang="cs-CZ" sz="1600" dirty="0"/>
              <a:t>	</a:t>
            </a:r>
            <a:r>
              <a:rPr lang="cs-CZ" sz="1600" i="1" dirty="0"/>
              <a:t>Achondroplazie:</a:t>
            </a:r>
            <a:r>
              <a:rPr lang="cs-CZ" sz="1600" dirty="0"/>
              <a:t> Forma nanismu způsobená mutacemi ovlivňujícími růst kostí.</a:t>
            </a:r>
            <a:endParaRPr lang="cs-CZ" sz="1600" b="1" dirty="0"/>
          </a:p>
          <a:p>
            <a:r>
              <a:rPr lang="cs-CZ" sz="1600" b="1" dirty="0">
                <a:effectLst/>
              </a:rPr>
              <a:t>Metabolická onemocnění kostí: </a:t>
            </a:r>
            <a:r>
              <a:rPr lang="cs-CZ" sz="1600" dirty="0">
                <a:effectLst/>
              </a:rPr>
              <a:t>Tyto poruchy jsou způsobeny abnormalitami v regulaci minerálního metabolismu nebo kostní hmoty, což vede k oslabení kostí. </a:t>
            </a:r>
          </a:p>
          <a:p>
            <a:r>
              <a:rPr lang="cs-CZ" sz="1600" dirty="0"/>
              <a:t>	</a:t>
            </a:r>
            <a:r>
              <a:rPr lang="cs-CZ" sz="1600" i="1" dirty="0">
                <a:effectLst/>
              </a:rPr>
              <a:t>Osteoporóza: </a:t>
            </a:r>
            <a:r>
              <a:rPr lang="cs-CZ" sz="1600" dirty="0">
                <a:effectLst/>
              </a:rPr>
              <a:t>Snížení kostní hmoty a zvýšená křehkost. </a:t>
            </a:r>
          </a:p>
          <a:p>
            <a:r>
              <a:rPr lang="cs-CZ" sz="1600" dirty="0"/>
              <a:t>	</a:t>
            </a:r>
            <a:r>
              <a:rPr lang="cs-CZ" sz="1600" i="1" dirty="0">
                <a:effectLst/>
              </a:rPr>
              <a:t>Osteomalacie</a:t>
            </a:r>
            <a:r>
              <a:rPr lang="cs-CZ" sz="1600" dirty="0">
                <a:effectLst/>
              </a:rPr>
              <a:t>: Měknutí kostí v důsledku nedostatku vitaminu D. </a:t>
            </a:r>
          </a:p>
          <a:p>
            <a:r>
              <a:rPr lang="cs-CZ" sz="1600" b="1" dirty="0">
                <a:effectLst/>
              </a:rPr>
              <a:t>Zánětlivé poruchy skeletu: </a:t>
            </a:r>
            <a:r>
              <a:rPr lang="cs-CZ" sz="1600" dirty="0">
                <a:effectLst/>
              </a:rPr>
              <a:t>Jedná se o zánět kloubů a okolních tkání, který často vede k bolesti a deformitě. 	</a:t>
            </a:r>
            <a:r>
              <a:rPr lang="cs-CZ" sz="1600" i="1" dirty="0">
                <a:effectLst/>
              </a:rPr>
              <a:t>Revmatoidní artritida: </a:t>
            </a:r>
            <a:r>
              <a:rPr lang="cs-CZ" sz="1600" dirty="0">
                <a:effectLst/>
              </a:rPr>
              <a:t>Autoimunitní onemocnění, které postihuje především klouby. </a:t>
            </a:r>
          </a:p>
          <a:p>
            <a:r>
              <a:rPr lang="cs-CZ" sz="1600" dirty="0"/>
              <a:t>	</a:t>
            </a:r>
            <a:r>
              <a:rPr lang="cs-CZ" sz="1600" i="1" dirty="0" err="1">
                <a:effectLst/>
              </a:rPr>
              <a:t>Ankylozující</a:t>
            </a:r>
            <a:r>
              <a:rPr lang="cs-CZ" sz="1600" i="1" dirty="0">
                <a:effectLst/>
              </a:rPr>
              <a:t> </a:t>
            </a:r>
            <a:r>
              <a:rPr lang="cs-CZ" sz="1600" i="1" dirty="0" err="1">
                <a:effectLst/>
              </a:rPr>
              <a:t>spondylitida</a:t>
            </a:r>
            <a:r>
              <a:rPr lang="cs-CZ" sz="1600" i="1" dirty="0">
                <a:effectLst/>
              </a:rPr>
              <a:t>: </a:t>
            </a:r>
            <a:r>
              <a:rPr lang="cs-CZ" sz="1600" dirty="0">
                <a:effectLst/>
              </a:rPr>
              <a:t>Chronický zánět páteře a </a:t>
            </a:r>
            <a:r>
              <a:rPr lang="cs-CZ" sz="1600" dirty="0" err="1">
                <a:effectLst/>
              </a:rPr>
              <a:t>sakroiliakálních</a:t>
            </a:r>
            <a:r>
              <a:rPr lang="cs-CZ" sz="1600" dirty="0">
                <a:effectLst/>
              </a:rPr>
              <a:t> kloubů. </a:t>
            </a:r>
          </a:p>
          <a:p>
            <a:r>
              <a:rPr lang="cs-CZ" sz="1600" b="1" dirty="0">
                <a:effectLst/>
              </a:rPr>
              <a:t>Degenerativní onemocnění kloubů: </a:t>
            </a:r>
            <a:r>
              <a:rPr lang="cs-CZ" sz="1600" dirty="0">
                <a:effectLst/>
              </a:rPr>
              <a:t>Jedná se o poškození kloubní chrupavky a podkladové kosti, nejčastěji v důsledku stárnutí nebo opotřebení. </a:t>
            </a:r>
          </a:p>
          <a:p>
            <a:r>
              <a:rPr lang="cs-CZ" sz="1600" dirty="0"/>
              <a:t>	</a:t>
            </a:r>
            <a:r>
              <a:rPr lang="cs-CZ" sz="1600" i="1" dirty="0">
                <a:effectLst/>
              </a:rPr>
              <a:t>Osteoartróza:</a:t>
            </a:r>
            <a:r>
              <a:rPr lang="cs-CZ" sz="1600" dirty="0">
                <a:effectLst/>
              </a:rPr>
              <a:t> Charakterizovaná rozpadem kloubní chrupavky a podkladové kosti.</a:t>
            </a:r>
          </a:p>
          <a:p>
            <a:r>
              <a:rPr lang="cs-CZ" sz="1600" b="1" dirty="0" err="1"/>
              <a:t>Neoplastická</a:t>
            </a:r>
            <a:r>
              <a:rPr lang="cs-CZ" sz="1600" b="1" dirty="0"/>
              <a:t> onemocnění kostí: </a:t>
            </a:r>
            <a:r>
              <a:rPr lang="cs-CZ" sz="1600" dirty="0"/>
              <a:t>Jsou způsobena abnormálními výrůstky v kosti, které mohou být benigní nebo maligní. </a:t>
            </a:r>
            <a:r>
              <a:rPr lang="cs-CZ" sz="1600" i="1" dirty="0"/>
              <a:t>Osteosarkom: </a:t>
            </a:r>
            <a:r>
              <a:rPr lang="cs-CZ" sz="1600" dirty="0"/>
              <a:t>Typ nádorového onemocnění kostí, který se obvykle vyskytuje v dlouhých kostech.</a:t>
            </a:r>
          </a:p>
          <a:p>
            <a:endParaRPr lang="cs-CZ" altLang="cs-CZ" sz="16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5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3EA6AD2-A6AF-5B39-F746-FBF5A5871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Poruchy vývoje skeletu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74C3040-E8A3-7A96-5E29-FEE26A1EB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cs typeface="Arial" panose="020B0604020202020204" pitchFamily="34" charset="0"/>
              </a:rPr>
              <a:t>Jedná se rozsáhlou nehomogenní skupinu onemocnění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cs typeface="Arial" panose="020B0604020202020204" pitchFamily="34" charset="0"/>
              </a:rPr>
              <a:t>Někdy geneticky podmíněné, jindy se vyskytují sporadicky (náhodně)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46FFA5F-FBFE-E194-C84F-92F506598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Achondroplázie</a:t>
            </a:r>
            <a:endParaRPr lang="cs-CZ" altLang="cs-CZ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67AA4FE-D201-CD23-FA7F-AF92E6626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5573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>
                <a:cs typeface="Arial" panose="020B0604020202020204" pitchFamily="34" charset="0"/>
              </a:rPr>
              <a:t>generalizovaná </a:t>
            </a:r>
            <a:r>
              <a:rPr lang="cs-CZ" altLang="cs-CZ" b="1">
                <a:cs typeface="Arial" panose="020B0604020202020204" pitchFamily="34" charset="0"/>
              </a:rPr>
              <a:t>porucha enchondrální osifikace </a:t>
            </a:r>
            <a:r>
              <a:rPr lang="cs-CZ" altLang="cs-CZ">
                <a:cs typeface="Arial" panose="020B0604020202020204" pitchFamily="34" charset="0"/>
              </a:rPr>
              <a:t>–kosti vznikající z vaziva se vyvinou normálně</a:t>
            </a:r>
          </a:p>
          <a:p>
            <a:pPr>
              <a:lnSpc>
                <a:spcPct val="90000"/>
              </a:lnSpc>
            </a:pPr>
            <a:r>
              <a:rPr lang="cs-CZ" altLang="cs-CZ">
                <a:cs typeface="Arial" panose="020B0604020202020204" pitchFamily="34" charset="0"/>
              </a:rPr>
              <a:t>Porucha vyzrávání chrupavky v růstové ploténce</a:t>
            </a:r>
          </a:p>
          <a:p>
            <a:pPr>
              <a:lnSpc>
                <a:spcPct val="90000"/>
              </a:lnSpc>
            </a:pPr>
            <a:r>
              <a:rPr lang="cs-CZ" altLang="cs-CZ">
                <a:cs typeface="Arial" panose="020B0604020202020204" pitchFamily="34" charset="0"/>
              </a:rPr>
              <a:t>autozomálně dominantní charakter</a:t>
            </a:r>
          </a:p>
          <a:p>
            <a:pPr>
              <a:lnSpc>
                <a:spcPct val="90000"/>
              </a:lnSpc>
            </a:pPr>
            <a:r>
              <a:rPr lang="cs-CZ" altLang="cs-CZ" b="1">
                <a:cs typeface="Arial" panose="020B0604020202020204" pitchFamily="34" charset="0"/>
              </a:rPr>
              <a:t>homo</a:t>
            </a:r>
            <a:r>
              <a:rPr lang="cs-CZ" altLang="cs-CZ">
                <a:cs typeface="Arial" panose="020B0604020202020204" pitchFamily="34" charset="0"/>
              </a:rPr>
              <a:t>zygotní forma -mrtvě narození</a:t>
            </a:r>
          </a:p>
          <a:p>
            <a:pPr>
              <a:lnSpc>
                <a:spcPct val="90000"/>
              </a:lnSpc>
            </a:pPr>
            <a:r>
              <a:rPr lang="cs-CZ" altLang="cs-CZ" b="1">
                <a:cs typeface="Arial" panose="020B0604020202020204" pitchFamily="34" charset="0"/>
              </a:rPr>
              <a:t>hetero</a:t>
            </a:r>
            <a:r>
              <a:rPr lang="cs-CZ" altLang="cs-CZ">
                <a:cs typeface="Arial" panose="020B0604020202020204" pitchFamily="34" charset="0"/>
              </a:rPr>
              <a:t>zygotní forma  -  trpaslictví</a:t>
            </a:r>
          </a:p>
          <a:p>
            <a:pPr>
              <a:lnSpc>
                <a:spcPct val="90000"/>
              </a:lnSpc>
            </a:pPr>
            <a:r>
              <a:rPr lang="cs-CZ" altLang="cs-CZ">
                <a:cs typeface="Arial" panose="020B0604020202020204" pitchFamily="34" charset="0"/>
              </a:rPr>
              <a:t>(normálně velká hlava a trup, krátké končetiny)</a:t>
            </a:r>
          </a:p>
          <a:p>
            <a:pPr>
              <a:lnSpc>
                <a:spcPct val="90000"/>
              </a:lnSpc>
            </a:pPr>
            <a:r>
              <a:rPr lang="cs-CZ" altLang="cs-CZ" b="1">
                <a:cs typeface="Arial" panose="020B0604020202020204" pitchFamily="34" charset="0"/>
              </a:rPr>
              <a:t>Nejčastější forma trpaslictví</a:t>
            </a:r>
          </a:p>
          <a:p>
            <a:pPr>
              <a:lnSpc>
                <a:spcPct val="90000"/>
              </a:lnSpc>
            </a:pPr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BC77289-2D24-0FCB-2344-8952FBEDA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549275"/>
            <a:ext cx="7772400" cy="1143000"/>
          </a:xfrm>
        </p:spPr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Osteogenesis  imperfecta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AD795BB-C8D5-A4D3-D8AB-A971BE475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6287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dědičná porucha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„nemoc křehkých kostí“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vystupňovaná lomivost skeletu, poruchy kloubů, ligament, zubů, kůže, sklér (modré)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Krátké končetiny (po mnohočetných fraktůrách)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4 subtypy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subtypy I,III,IV </a:t>
            </a:r>
            <a:r>
              <a:rPr lang="cs-CZ" altLang="cs-CZ" sz="2400"/>
              <a:t>- děti přežívají, zlomeniny vznikají i při minimálním traumatu, fraktury  buď již při narození (III), nebo jakmile  dítě začíná sedět, chodit (I, IV) . Kosti postupně zpevňují, zůstávají deformity.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subtyp II</a:t>
            </a:r>
            <a:r>
              <a:rPr lang="cs-CZ" altLang="cs-CZ" sz="2400"/>
              <a:t>-  mnohočetné zlomeniny intrauterinně - deformity, kosti kalvy vytvořeny rudimentárně. Rodí se mrtvé, nebo umírají záhy po narození.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87E23207-DE74-03C5-EA60-34C514F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Osteogenesis  imper</a:t>
            </a:r>
            <a:r>
              <a:rPr lang="cs-CZ" altLang="cs-CZ">
                <a:solidFill>
                  <a:srgbClr val="CC3300"/>
                </a:solidFill>
              </a:rPr>
              <a:t>fecta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C24324EE-BBC1-9388-CDEF-02B1EEBBC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Etiopatogeneticky se jedná o poruchu produkce prokolagenu I, sníženou sekreci kolagenu I do extraceulární matrix</a:t>
            </a:r>
          </a:p>
          <a:p>
            <a:r>
              <a:rPr lang="cs-CZ" altLang="cs-CZ"/>
              <a:t>U III. A IV. Typu vlastní podstata defektu není známa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C807FAF-9AAE-6F83-828D-82F2DF64E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012" y="419100"/>
            <a:ext cx="7772400" cy="1143000"/>
          </a:xfrm>
        </p:spPr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</a:rPr>
              <a:t>Malformace páteře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1F2D203-07B7-01C7-B54D-D195A4659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772400" cy="4114800"/>
          </a:xfrm>
        </p:spPr>
        <p:txBody>
          <a:bodyPr/>
          <a:lstStyle/>
          <a:p>
            <a:r>
              <a:rPr lang="cs-CZ" altLang="cs-CZ" dirty="0"/>
              <a:t>Variace počtů obratlů – poměrně častá anomálie, až u 20% populace, nejčastěji sakralizace L5 nebo </a:t>
            </a:r>
            <a:r>
              <a:rPr lang="cs-CZ" altLang="cs-CZ" dirty="0" err="1"/>
              <a:t>lumbalizace</a:t>
            </a:r>
            <a:r>
              <a:rPr lang="cs-CZ" altLang="cs-CZ" dirty="0"/>
              <a:t> S1</a:t>
            </a:r>
          </a:p>
          <a:p>
            <a:r>
              <a:rPr lang="cs-CZ" altLang="cs-CZ" dirty="0"/>
              <a:t>Vrozený </a:t>
            </a:r>
            <a:r>
              <a:rPr lang="cs-CZ" altLang="cs-CZ" b="1" dirty="0"/>
              <a:t>srůst </a:t>
            </a:r>
            <a:r>
              <a:rPr lang="cs-CZ" altLang="cs-CZ" dirty="0"/>
              <a:t>obratlů – vzniká při absenci meziobratlové ploténky</a:t>
            </a:r>
          </a:p>
          <a:p>
            <a:r>
              <a:rPr lang="cs-CZ" altLang="cs-CZ" b="1" dirty="0"/>
              <a:t>Rozštěpy</a:t>
            </a:r>
            <a:r>
              <a:rPr lang="cs-CZ" altLang="cs-CZ" dirty="0"/>
              <a:t> obratlů – týkají se těl nebo oblouků obratlových</a:t>
            </a:r>
          </a:p>
          <a:p>
            <a:r>
              <a:rPr lang="cs-CZ" altLang="cs-CZ" dirty="0" err="1"/>
              <a:t>Spondylolysis</a:t>
            </a:r>
            <a:r>
              <a:rPr lang="cs-CZ" altLang="cs-CZ" dirty="0"/>
              <a:t> – příčný rozštěp obratlového oblouku mezi horní a dolní kloubní ploškou vyskytující se na posledním bederním obratli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B7F09E7E-F929-F627-3431-F6DCAD699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Malformace páteře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CEB992B2-F57B-4479-24A8-4E8EC3CDB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Spondylolisis</a:t>
            </a:r>
            <a:r>
              <a:rPr lang="cs-CZ" altLang="cs-CZ"/>
              <a:t> – tělo obratlové, oddělěné od svojí zadní části sklouzává dopředu po kosti křížové a promontorium přečnívá přes kost křížovou – vzniká spondylolistéza</a:t>
            </a:r>
          </a:p>
          <a:p>
            <a:r>
              <a:rPr lang="cs-CZ" altLang="cs-CZ" b="1"/>
              <a:t>Hemivertebra </a:t>
            </a:r>
            <a:r>
              <a:rPr lang="cs-CZ" altLang="cs-CZ"/>
              <a:t>– je obratel vytvořený pouze z jedné poloviny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BD58D938-25A9-9AAD-DF68-BE0E75DC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Malformace trupu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58BE29BF-6A4F-E6B2-D388-ABF580A5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Fissura sterni </a:t>
            </a:r>
            <a:r>
              <a:rPr lang="cs-CZ" altLang="cs-CZ"/>
              <a:t>– vzniká při nespojení párových základů sterna. Může být spojen s s výhřezem srdce (ectopia cordis)</a:t>
            </a:r>
          </a:p>
          <a:p>
            <a:r>
              <a:rPr lang="cs-CZ" altLang="cs-CZ" b="1"/>
              <a:t>Pectus carinatum </a:t>
            </a:r>
            <a:r>
              <a:rPr lang="cs-CZ" altLang="cs-CZ"/>
              <a:t>– ptačí hrudník, sternum hřebenovitě ční dopředu</a:t>
            </a:r>
          </a:p>
          <a:p>
            <a:r>
              <a:rPr lang="cs-CZ" altLang="cs-CZ" b="1"/>
              <a:t>Pectus excavatum </a:t>
            </a:r>
            <a:r>
              <a:rPr lang="cs-CZ" altLang="cs-CZ"/>
              <a:t>(infundibiliforme) – trychtýřovitý, vpáčený hrudník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D7B6E0D-6993-0968-8CC2-E36C52AC1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Pectus carinatum et infundibiliforme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12969EF-B507-3580-4EB4-C32F5593A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8" name="AutoShape 5" descr="2927_7949_5">
            <a:extLst>
              <a:ext uri="{FF2B5EF4-FFF2-40B4-BE49-F238E27FC236}">
                <a16:creationId xmlns:a16="http://schemas.microsoft.com/office/drawing/2014/main" id="{E6FCFD59-E3F2-B701-CE3D-E69DA20F3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pic>
        <p:nvPicPr>
          <p:cNvPr id="3" name="Obrázek 2" descr="Obsah obrázku osoba, Hruď, Odhalená hruď, Osoba mužského pohlaví&#10;&#10;Popis byl vytvořen automaticky">
            <a:extLst>
              <a:ext uri="{FF2B5EF4-FFF2-40B4-BE49-F238E27FC236}">
                <a16:creationId xmlns:a16="http://schemas.microsoft.com/office/drawing/2014/main" id="{D8AD5C06-7452-9FCF-9758-05014F132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0" y="2324336"/>
            <a:ext cx="3794760" cy="2529840"/>
          </a:xfrm>
          <a:prstGeom prst="rect">
            <a:avLst/>
          </a:prstGeom>
        </p:spPr>
      </p:pic>
      <p:pic>
        <p:nvPicPr>
          <p:cNvPr id="7" name="Obrázek 6" descr="Obsah obrázku krk, Osoba mužského pohlaví, Odhalená hruď, kůže&#10;&#10;Popis byl vytvořen automaticky">
            <a:extLst>
              <a:ext uri="{FF2B5EF4-FFF2-40B4-BE49-F238E27FC236}">
                <a16:creationId xmlns:a16="http://schemas.microsoft.com/office/drawing/2014/main" id="{456565FB-67FC-8CED-DBE1-A5B5CC01E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7" y="2003955"/>
            <a:ext cx="5071466" cy="35160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B4AFD2-8310-DB0A-01B6-4FA8DAF71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Fyziologie a histologie kostní tkáně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FFDF79D-C51F-4F47-170E-1B99B3873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Funkce metabolická, protektivní, mechanická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Kosti dlouhé, krátké a ploché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U dlouhých kostí se rozlišuje </a:t>
            </a:r>
            <a:r>
              <a:rPr lang="cs-CZ" altLang="cs-CZ" sz="2000" b="1" dirty="0"/>
              <a:t>diafýza, epifýza a metafýza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V době růstu je epifýza a diafýza oddělena </a:t>
            </a:r>
            <a:r>
              <a:rPr lang="cs-CZ" altLang="cs-CZ" sz="2000" b="1" dirty="0" err="1"/>
              <a:t>epifyzární</a:t>
            </a:r>
            <a:r>
              <a:rPr lang="cs-CZ" altLang="cs-CZ" sz="2000" b="1" dirty="0"/>
              <a:t> (růstovou) ploténkou (chrupavkou)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Ploché i dlouhé kosti pokrývá vrstva </a:t>
            </a:r>
            <a:r>
              <a:rPr lang="cs-CZ" altLang="cs-CZ" sz="2000" b="1" dirty="0"/>
              <a:t>kompaktní (kortikální) kosti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Na vnitřní ploše kompaktní kosti je </a:t>
            </a:r>
            <a:r>
              <a:rPr lang="cs-CZ" altLang="cs-CZ" sz="2000" b="1" dirty="0"/>
              <a:t>trámčina spongiózní kosti s krvetvornou nebo tukovou tkání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Konce dlouhých kostí pokrývá </a:t>
            </a:r>
            <a:r>
              <a:rPr lang="cs-CZ" altLang="cs-CZ" sz="2000" b="1" dirty="0"/>
              <a:t>chrupavka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Cca 10kg, 1,5 kg Ca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7F73EE8A-AF2E-0DA0-E358-0F18834E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Malformace končetin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A9873280-74AB-3548-A7C1-FA05A1A3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412875"/>
            <a:ext cx="7772400" cy="4114800"/>
          </a:xfrm>
        </p:spPr>
        <p:txBody>
          <a:bodyPr/>
          <a:lstStyle/>
          <a:p>
            <a:r>
              <a:rPr lang="cs-CZ" altLang="cs-CZ" b="1"/>
              <a:t>Amélie</a:t>
            </a:r>
            <a:r>
              <a:rPr lang="cs-CZ" altLang="cs-CZ"/>
              <a:t> – je defekt jedné či několika končetin, abrachia – chybění horních, apodia – chybění dolních končetin</a:t>
            </a:r>
          </a:p>
          <a:p>
            <a:r>
              <a:rPr lang="cs-CZ" altLang="cs-CZ" b="1"/>
              <a:t>Mikromélia</a:t>
            </a:r>
            <a:r>
              <a:rPr lang="cs-CZ" altLang="cs-CZ"/>
              <a:t> – nápadně kratké končetiny vzhledem k trupu</a:t>
            </a:r>
          </a:p>
          <a:p>
            <a:r>
              <a:rPr lang="cs-CZ" altLang="cs-CZ" b="1"/>
              <a:t>Melomélie</a:t>
            </a:r>
            <a:r>
              <a:rPr lang="cs-CZ" altLang="cs-CZ"/>
              <a:t> – zdvojení končetin</a:t>
            </a:r>
          </a:p>
          <a:p>
            <a:r>
              <a:rPr lang="cs-CZ" altLang="cs-CZ" b="1"/>
              <a:t>Polydaktýlie</a:t>
            </a:r>
            <a:r>
              <a:rPr lang="cs-CZ" altLang="cs-CZ"/>
              <a:t> – zvýšený počet prstů na rukou a nohou, symetricky většinou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CF5DC004-5429-5116-B409-EFBCF24B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Malformace končetin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26960FC9-E0F4-C2D5-CB58-292991C3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/>
              <a:t>Arachnodaktylie</a:t>
            </a:r>
            <a:r>
              <a:rPr lang="cs-CZ" altLang="cs-CZ"/>
              <a:t> – dlouhé prsty u nemocných s marfanovým syndromem</a:t>
            </a:r>
          </a:p>
          <a:p>
            <a:r>
              <a:rPr lang="cs-CZ" altLang="cs-CZ" b="1"/>
              <a:t>Bradydaktylie</a:t>
            </a:r>
            <a:r>
              <a:rPr lang="cs-CZ" altLang="cs-CZ"/>
              <a:t> – vrozené zkrácení prstů</a:t>
            </a:r>
          </a:p>
          <a:p>
            <a:r>
              <a:rPr lang="cs-CZ" altLang="cs-CZ" b="1"/>
              <a:t>Hyperfalangie palce </a:t>
            </a:r>
            <a:r>
              <a:rPr lang="cs-CZ" altLang="cs-CZ"/>
              <a:t>– nadbytečné vytvoření třetí falangy</a:t>
            </a:r>
          </a:p>
          <a:p>
            <a:r>
              <a:rPr lang="cs-CZ" altLang="cs-CZ" b="1"/>
              <a:t>Hypofalangie</a:t>
            </a:r>
            <a:r>
              <a:rPr lang="cs-CZ" altLang="cs-CZ"/>
              <a:t> – ztuhlost kloubů v důsledku dědičné aplázii interfalangelních kloubů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BF0E6A46-FF81-D67C-A51F-49ABDBBD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404813"/>
            <a:ext cx="7772400" cy="1143000"/>
          </a:xfrm>
        </p:spPr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Marfanův syndrom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8886AEC5-B1FC-653B-997E-E7E50A20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1412875"/>
            <a:ext cx="8834552" cy="4114800"/>
          </a:xfrm>
        </p:spPr>
        <p:txBody>
          <a:bodyPr/>
          <a:lstStyle/>
          <a:p>
            <a:r>
              <a:rPr lang="cs-CZ" altLang="cs-CZ" dirty="0"/>
              <a:t>AD typ dědičnosti</a:t>
            </a:r>
          </a:p>
          <a:p>
            <a:r>
              <a:rPr lang="cs-CZ" altLang="cs-CZ" dirty="0"/>
              <a:t>Generalizovaná porucha pojivových tkání podmíněna kvantitativní poruchou </a:t>
            </a:r>
            <a:r>
              <a:rPr lang="cs-CZ" altLang="cs-CZ" dirty="0" err="1"/>
              <a:t>mikrofibrilárních</a:t>
            </a:r>
            <a:r>
              <a:rPr lang="cs-CZ" altLang="cs-CZ" dirty="0"/>
              <a:t> vláken, 15chromozom</a:t>
            </a:r>
          </a:p>
          <a:p>
            <a:r>
              <a:rPr lang="cs-CZ" altLang="cs-CZ" b="1" dirty="0"/>
              <a:t>Gracilní skelet s dlouhými končetinami s pavoukovitě dlouhými prsty (</a:t>
            </a:r>
            <a:r>
              <a:rPr lang="cs-CZ" altLang="cs-CZ" b="1" dirty="0" err="1"/>
              <a:t>arachnodaktylie</a:t>
            </a:r>
            <a:r>
              <a:rPr lang="cs-CZ" altLang="cs-CZ" b="1" dirty="0"/>
              <a:t>), </a:t>
            </a:r>
            <a:r>
              <a:rPr lang="cs-CZ" altLang="cs-CZ" b="1" dirty="0" err="1"/>
              <a:t>dolichocefálie</a:t>
            </a:r>
            <a:r>
              <a:rPr lang="cs-CZ" altLang="cs-CZ" b="1" dirty="0"/>
              <a:t>, kyfoskolióza a deformity hrudníku</a:t>
            </a:r>
          </a:p>
          <a:p>
            <a:r>
              <a:rPr lang="cs-CZ" altLang="cs-CZ" dirty="0" err="1"/>
              <a:t>Erdheimova</a:t>
            </a:r>
            <a:r>
              <a:rPr lang="cs-CZ" altLang="cs-CZ" dirty="0"/>
              <a:t> cystická </a:t>
            </a:r>
            <a:r>
              <a:rPr lang="cs-CZ" altLang="cs-CZ" dirty="0" err="1"/>
              <a:t>medionekróza</a:t>
            </a:r>
            <a:r>
              <a:rPr lang="cs-CZ" altLang="cs-CZ" dirty="0"/>
              <a:t> aorty, prolaps mitrální chlopně, vazy kloubů jsou nadměrně volné</a:t>
            </a:r>
          </a:p>
          <a:p>
            <a:pPr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455B5825-187B-5B65-0930-A5FF81DFD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Marfanův syndrom</a:t>
            </a:r>
          </a:p>
        </p:txBody>
      </p:sp>
      <p:pic>
        <p:nvPicPr>
          <p:cNvPr id="7" name="Zástupný obsah 6" descr="Obsah obrázku text, skica, kostra, bílé&#10;&#10;Popis byl vytvořen automaticky">
            <a:extLst>
              <a:ext uri="{FF2B5EF4-FFF2-40B4-BE49-F238E27FC236}">
                <a16:creationId xmlns:a16="http://schemas.microsoft.com/office/drawing/2014/main" id="{BAEF3C3F-E87A-6809-F129-D32732CE5C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6" y="1981200"/>
            <a:ext cx="4718807" cy="4114800"/>
          </a:xfrm>
        </p:spPr>
      </p:pic>
      <p:pic>
        <p:nvPicPr>
          <p:cNvPr id="9" name="Zástupný obsah 8" descr="Obsah obrázku text, snímek obrazovky, Webové stránky, Internetová reklama&#10;&#10;Popis byl vytvořen automaticky">
            <a:extLst>
              <a:ext uri="{FF2B5EF4-FFF2-40B4-BE49-F238E27FC236}">
                <a16:creationId xmlns:a16="http://schemas.microsoft.com/office/drawing/2014/main" id="{32CC200E-A91A-8D21-AB05-3CDC1EDA80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705100"/>
            <a:ext cx="5080000" cy="2667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A4D16EF-68CE-5809-4097-BC56D6AA3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Rachitis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F0E94F4-4BFC-BEFA-BF48-9F9C9FA9B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Křivice</a:t>
            </a:r>
          </a:p>
          <a:p>
            <a:pPr>
              <a:lnSpc>
                <a:spcPct val="90000"/>
              </a:lnSpc>
            </a:pPr>
            <a:r>
              <a:rPr lang="cs-CZ" altLang="cs-CZ"/>
              <a:t>Výskyt při hypo- či avitaminóze D</a:t>
            </a:r>
          </a:p>
          <a:p>
            <a:pPr>
              <a:lnSpc>
                <a:spcPct val="90000"/>
              </a:lnSpc>
            </a:pPr>
            <a:r>
              <a:rPr lang="cs-CZ" altLang="cs-CZ"/>
              <a:t>V prvních letech života nebo v prebupertálním období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Měknutí lebky (craniotabes rhachitis), jenž jenž je spojeno s opožděným uzavíráním švů a fontanel – vznikají deformity (caput quadratum, ptačí hrudník nebo nálevkovitý hrudník, coxa et genua vara at valga)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34B3CF1-C59A-2FC9-904D-9F16D31D3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Rachitis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CE83A6A-0613-CAA8-94FC-4689113DB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/>
              <a:t>Důsledek poruchy mineralizačního procesu v místech enchondrální, endostální a periostální osifikace</a:t>
            </a:r>
          </a:p>
          <a:p>
            <a:pPr>
              <a:lnSpc>
                <a:spcPct val="90000"/>
              </a:lnSpc>
            </a:pPr>
            <a:r>
              <a:rPr lang="cs-CZ" altLang="cs-CZ" sz="2600"/>
              <a:t>Kompletní </a:t>
            </a:r>
            <a:r>
              <a:rPr lang="cs-CZ" altLang="cs-CZ" sz="2600" b="1"/>
              <a:t>dezorganizace enchondrální osifikace</a:t>
            </a:r>
          </a:p>
          <a:p>
            <a:pPr>
              <a:lnSpc>
                <a:spcPct val="90000"/>
              </a:lnSpc>
            </a:pPr>
            <a:r>
              <a:rPr lang="cs-CZ" altLang="cs-CZ" sz="2600"/>
              <a:t>Normální proliferace chondrocytů, chybí jejich sloupcovité uspořádání, nedochází k provizorní kalcifikaci základní chrupavčité hmoty, chrupavka zasahuje do míst kde měla být vytvořena kostní tkáň. Ta se tvoří v malé míře a má charakter </a:t>
            </a:r>
            <a:r>
              <a:rPr lang="cs-CZ" altLang="cs-CZ" sz="2600" b="1"/>
              <a:t>nemirelizovaného osteoidu.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F3D60F7-DE23-FC58-C865-294C54E36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Rachitis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4DF5EA4-304D-9643-6508-344C45CD4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" name="Obrázek 2" descr="Obsah obrázku Šperky, Módní doplňky, Tělové šperky, šperky&#10;&#10;Popis byl vytvořen automaticky">
            <a:extLst>
              <a:ext uri="{FF2B5EF4-FFF2-40B4-BE49-F238E27FC236}">
                <a16:creationId xmlns:a16="http://schemas.microsoft.com/office/drawing/2014/main" id="{8D511AA7-13B6-3211-37A2-94B2A432B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" y="2205872"/>
            <a:ext cx="6279129" cy="3626128"/>
          </a:xfrm>
          <a:prstGeom prst="rect">
            <a:avLst/>
          </a:prstGeom>
        </p:spPr>
      </p:pic>
      <p:pic>
        <p:nvPicPr>
          <p:cNvPr id="5" name="Obrázek 4" descr="Obsah obrázku umění, boty, osoba, dívka&#10;&#10;Popis byl vytvořen automaticky">
            <a:extLst>
              <a:ext uri="{FF2B5EF4-FFF2-40B4-BE49-F238E27FC236}">
                <a16:creationId xmlns:a16="http://schemas.microsoft.com/office/drawing/2014/main" id="{A185A1A2-BF28-0ABE-A2C9-10818D295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29" y="2799761"/>
            <a:ext cx="5123414" cy="28819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034734A-5B1A-71EB-4DD6-11DD886E0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Mollerova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–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Barlowova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choroba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66C4F3F-CDD2-40DD-D0B5-446FFF0B5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/>
              <a:t>Infantilní skorbut </a:t>
            </a:r>
            <a:r>
              <a:rPr lang="cs-CZ" altLang="cs-CZ"/>
              <a:t>při nedostatku vitamínu C</a:t>
            </a:r>
          </a:p>
          <a:p>
            <a:pPr>
              <a:lnSpc>
                <a:spcPct val="80000"/>
              </a:lnSpc>
            </a:pPr>
            <a:r>
              <a:rPr lang="cs-CZ" altLang="cs-CZ"/>
              <a:t>Závažně změny skeletu pouze u dětí v období růstu</a:t>
            </a:r>
          </a:p>
          <a:p>
            <a:pPr>
              <a:lnSpc>
                <a:spcPct val="80000"/>
              </a:lnSpc>
            </a:pPr>
            <a:r>
              <a:rPr lang="cs-CZ" altLang="cs-CZ"/>
              <a:t>Hraje důležitou roli při hydroxylaci aminokyselin purinu a lyzinu, jenž jsou důležitou součástí prokolagenu -) vede ke </a:t>
            </a:r>
            <a:r>
              <a:rPr lang="cs-CZ" altLang="cs-CZ" b="1"/>
              <a:t>snížené sekreci kolagenu </a:t>
            </a:r>
            <a:r>
              <a:rPr lang="cs-CZ" altLang="cs-CZ"/>
              <a:t>fibroblasty a osteoblasty s následnou zvýšenou krvácivostí z cév a poruchou výstavby nově vznikající kostní tkáně</a:t>
            </a:r>
          </a:p>
          <a:p>
            <a:pPr>
              <a:lnSpc>
                <a:spcPct val="80000"/>
              </a:lnSpc>
            </a:pPr>
            <a:r>
              <a:rPr lang="cs-CZ" altLang="cs-CZ"/>
              <a:t>Krvácivé projevy a zlomeniny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FF27159-87F9-6C24-AD7D-3F071526A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Osteoporóza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FA01C61-E64A-395C-44AB-D11B6BF51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Nejčastější metabolická choroba kostí bílé rasy, postihuje především ženy nad 50 let</a:t>
            </a:r>
          </a:p>
          <a:p>
            <a:pPr>
              <a:lnSpc>
                <a:spcPct val="90000"/>
              </a:lnSpc>
            </a:pPr>
            <a:r>
              <a:rPr lang="cs-CZ" altLang="cs-CZ"/>
              <a:t>Postihuje skelet celý s různou intenzitou různých lokalit</a:t>
            </a:r>
          </a:p>
          <a:p>
            <a:pPr>
              <a:lnSpc>
                <a:spcPct val="90000"/>
              </a:lnSpc>
            </a:pPr>
            <a:r>
              <a:rPr lang="cs-CZ" altLang="cs-CZ"/>
              <a:t>Při sekci snadná lomivost kostí žeber</a:t>
            </a:r>
          </a:p>
          <a:p>
            <a:pPr>
              <a:lnSpc>
                <a:spcPct val="90000"/>
              </a:lnSpc>
            </a:pPr>
            <a:r>
              <a:rPr lang="cs-CZ" altLang="cs-CZ"/>
              <a:t>Přesný rozsah pouze z histologického vyšetření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0971247-4745-465A-DC54-1606AF47A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Osteoporóza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446D24A-74ED-1090-35AF-9EA2EE9F2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Histologie: úbytek v šířce kortexu a redukci počtu i objemu trámců spongiózní kosti, které nejsou vzájemně propojeny</a:t>
            </a:r>
          </a:p>
          <a:p>
            <a:r>
              <a:rPr lang="cs-CZ" altLang="cs-CZ"/>
              <a:t>Úprava kosti (struktura) je nezměněná (lamelární), mineralizace není snížena  </a:t>
            </a:r>
          </a:p>
          <a:p>
            <a:r>
              <a:rPr lang="cs-CZ" altLang="cs-CZ"/>
              <a:t>Stupeň úbytku kostní tkáně může u pokročilých forem osteoporózy činit 30-50% z celkového objemu skeletu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1AD5BCC-7ACC-3EB5-DDAF-0941ED99A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Fyziologie a histologie kostní tkáně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926FFB6-0225-C811-AB98-AA836D879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Kostní tkáň má dvě základní složky: </a:t>
            </a:r>
            <a:endParaRPr lang="cs-CZ" altLang="cs-CZ" sz="2400"/>
          </a:p>
          <a:p>
            <a:r>
              <a:rPr lang="cs-CZ" altLang="cs-CZ" sz="2400" b="1"/>
              <a:t>1) </a:t>
            </a:r>
            <a:r>
              <a:rPr lang="cs-CZ" altLang="cs-CZ" sz="2400" b="1" i="1"/>
              <a:t>Ústrojnou</a:t>
            </a:r>
            <a:r>
              <a:rPr lang="cs-CZ" altLang="cs-CZ" sz="2400"/>
              <a:t> – organická složka, nazývaná také ossein. Je tvořena </a:t>
            </a:r>
            <a:r>
              <a:rPr lang="cs-CZ" altLang="cs-CZ" sz="2400">
                <a:hlinkClick r:id="rId2" tooltip="Kolagen"/>
              </a:rPr>
              <a:t>kolagenními</a:t>
            </a:r>
            <a:r>
              <a:rPr lang="cs-CZ" altLang="cs-CZ" sz="2400"/>
              <a:t> fibrilami a amorfní hmotou, která má jako základní složky osteoalbumoid a osteomukoid. </a:t>
            </a:r>
          </a:p>
          <a:p>
            <a:r>
              <a:rPr lang="cs-CZ" altLang="cs-CZ" sz="2400" b="1"/>
              <a:t>2) </a:t>
            </a:r>
            <a:r>
              <a:rPr lang="cs-CZ" altLang="cs-CZ" sz="2400" b="1" i="1"/>
              <a:t>Neústrojnou</a:t>
            </a:r>
            <a:r>
              <a:rPr lang="cs-CZ" altLang="cs-CZ" sz="2400"/>
              <a:t> – krystaly solí (fosforečnan vápenatý a hydroxyapatit), které jsou zabudovány do ústrojné složky.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0382016-B4A0-42BA-BEA4-97CAD71EF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Osteoporóza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F5A55AA-2328-EA7F-A17C-F6461F82A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/>
              <a:t>I. Typ primární osteoporózy </a:t>
            </a:r>
            <a:r>
              <a:rPr lang="cs-CZ" altLang="cs-CZ"/>
              <a:t>u žen ve věku 51 – 65 let v souvislosti s menopauzou (postmenopauzální osteoporóza) – hormonální vlivy, sedavý způsob života, kouření, dieta chudá na kalcium a vit.D</a:t>
            </a:r>
          </a:p>
          <a:p>
            <a:r>
              <a:rPr lang="cs-CZ" altLang="cs-CZ" b="1"/>
              <a:t>II. Typ primární osteoporózy </a:t>
            </a:r>
            <a:r>
              <a:rPr lang="cs-CZ" altLang="cs-CZ"/>
              <a:t>se týká obou pohlaví a přichází ve věku nad 75 let v souvislosti s fyziologickou involucí skeletu (stařecká osteoporóza)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6F56B14-244A-6735-3F90-9D2B7C64D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Osteoporóza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78FFFD3-7077-DFCE-7EBC-D9C75F0D1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546" y="1036719"/>
            <a:ext cx="10073965" cy="4114800"/>
          </a:xfrm>
        </p:spPr>
        <p:txBody>
          <a:bodyPr/>
          <a:lstStyle/>
          <a:p>
            <a:r>
              <a:rPr lang="cs-CZ" altLang="cs-CZ" sz="2400" b="1" dirty="0"/>
              <a:t>Sekundární osteoporóza </a:t>
            </a:r>
            <a:r>
              <a:rPr lang="cs-CZ" altLang="cs-CZ" sz="2400" dirty="0"/>
              <a:t>– souvisí s jiným onemocněním (SA, </a:t>
            </a:r>
            <a:r>
              <a:rPr lang="cs-CZ" altLang="cs-CZ" sz="2400" dirty="0" err="1"/>
              <a:t>hyperthyreóza,Cushingův</a:t>
            </a:r>
            <a:r>
              <a:rPr lang="cs-CZ" altLang="cs-CZ" sz="2400" dirty="0"/>
              <a:t> syndrom, diabetes, </a:t>
            </a:r>
            <a:r>
              <a:rPr lang="cs-CZ" altLang="cs-CZ" sz="2400" dirty="0" err="1"/>
              <a:t>těhotentsví</a:t>
            </a:r>
            <a:r>
              <a:rPr lang="cs-CZ" altLang="cs-CZ" sz="2400" dirty="0"/>
              <a:t>,  nebo podáváním léků (kortikosteroidy, </a:t>
            </a:r>
            <a:r>
              <a:rPr lang="cs-CZ" altLang="cs-CZ" sz="2400" dirty="0" err="1"/>
              <a:t>thyroxin</a:t>
            </a:r>
            <a:r>
              <a:rPr lang="cs-CZ" altLang="cs-CZ" sz="2400" dirty="0"/>
              <a:t>, heparin, alkoholismus, opakované laktace), proteinová </a:t>
            </a:r>
            <a:r>
              <a:rPr lang="cs-CZ" altLang="cs-CZ" sz="2400" dirty="0" err="1"/>
              <a:t>malnutrice,deficience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vit.D,malabsorbce</a:t>
            </a:r>
            <a:r>
              <a:rPr lang="cs-CZ" altLang="cs-CZ" sz="2400" dirty="0"/>
              <a:t>. Nádory (</a:t>
            </a:r>
            <a:r>
              <a:rPr lang="cs-CZ" altLang="cs-CZ" sz="2400" dirty="0" err="1"/>
              <a:t>plazmocytový</a:t>
            </a:r>
            <a:r>
              <a:rPr lang="cs-CZ" altLang="cs-CZ" sz="2400" dirty="0"/>
              <a:t> myelom, ..) </a:t>
            </a:r>
          </a:p>
          <a:p>
            <a:r>
              <a:rPr lang="cs-CZ" altLang="cs-CZ" sz="2400" b="1" dirty="0"/>
              <a:t>Lokalizovaná osteoporóza </a:t>
            </a:r>
            <a:r>
              <a:rPr lang="cs-CZ" altLang="cs-CZ" sz="2400" dirty="0"/>
              <a:t>– u pacientů s chronickou revmatoidní artritidou a je vázána na kosti v sousedství kloubů s ankylózou</a:t>
            </a:r>
          </a:p>
          <a:p>
            <a:r>
              <a:rPr lang="cs-CZ" altLang="cs-CZ" sz="2400" b="1" dirty="0"/>
              <a:t>Juvenilní osteoporóza </a:t>
            </a:r>
            <a:r>
              <a:rPr lang="cs-CZ" altLang="cs-CZ" sz="2400" dirty="0"/>
              <a:t>– přechodně u mladých lidí v období zrychleného růstu, bolesti zad a pat nohou</a:t>
            </a:r>
          </a:p>
          <a:p>
            <a:r>
              <a:rPr lang="cs-CZ" altLang="cs-CZ" sz="2400" b="1" dirty="0"/>
              <a:t>Regionální osteoporóza </a:t>
            </a:r>
            <a:r>
              <a:rPr lang="cs-CZ" altLang="cs-CZ" sz="2400" dirty="0"/>
              <a:t>– následkem imobilizace končetin při zlomenině, při poškození šlach a u revmatických zánětů kloubů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54F9FFD-385E-6293-2C49-487976A9F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Zlomeniny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0A03271-E72D-4BC1-C747-2F77AAD2A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Kompletní nebo inkompletní porušení kontinuity kostní tkáně</a:t>
            </a:r>
          </a:p>
          <a:p>
            <a:pPr>
              <a:lnSpc>
                <a:spcPct val="90000"/>
              </a:lnSpc>
            </a:pPr>
            <a:r>
              <a:rPr lang="cs-CZ" altLang="cs-CZ"/>
              <a:t>Mechanické vlivy v souvislosti s úrazem – posttraumatické zlomeniny</a:t>
            </a:r>
          </a:p>
          <a:p>
            <a:pPr>
              <a:lnSpc>
                <a:spcPct val="90000"/>
              </a:lnSpc>
            </a:pPr>
            <a:r>
              <a:rPr lang="cs-CZ" altLang="cs-CZ" b="1"/>
              <a:t>Patologické zlomeniny </a:t>
            </a:r>
            <a:r>
              <a:rPr lang="cs-CZ" altLang="cs-CZ"/>
              <a:t>vznikají v chorobně změněné kostní tkáni, aniž by vyvolávající mechanické vlivy překročily fyziologické meze (osteoporóza, osteomalácie, renální osteopatie, promární nádory kostí, kostní cysty, zánět,..)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31F876E-616D-13A4-03BB-161B4C871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Zlomeniny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914BD91-2927-5E16-8B57-514DE6F5B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/>
              <a:t>Dělení: </a:t>
            </a:r>
          </a:p>
          <a:p>
            <a:pPr>
              <a:lnSpc>
                <a:spcPct val="80000"/>
              </a:lnSpc>
            </a:pPr>
            <a:r>
              <a:rPr lang="cs-CZ" altLang="cs-CZ" b="1"/>
              <a:t>úplné</a:t>
            </a:r>
            <a:r>
              <a:rPr lang="cs-CZ" altLang="cs-CZ"/>
              <a:t> (kompletní) či neúplné (infrakce) či subperiostální</a:t>
            </a:r>
          </a:p>
          <a:p>
            <a:pPr>
              <a:lnSpc>
                <a:spcPct val="80000"/>
              </a:lnSpc>
            </a:pPr>
            <a:r>
              <a:rPr lang="cs-CZ" altLang="cs-CZ" b="1"/>
              <a:t>otevřené, uzavřené</a:t>
            </a:r>
          </a:p>
          <a:p>
            <a:pPr>
              <a:lnSpc>
                <a:spcPct val="80000"/>
              </a:lnSpc>
            </a:pPr>
            <a:r>
              <a:rPr lang="cs-CZ" altLang="cs-CZ" b="1"/>
              <a:t>úplné fraktury dále </a:t>
            </a:r>
            <a:r>
              <a:rPr lang="cs-CZ" altLang="cs-CZ"/>
              <a:t>– příčné, šikmé, podélné, spirální</a:t>
            </a:r>
          </a:p>
          <a:p>
            <a:pPr>
              <a:lnSpc>
                <a:spcPct val="80000"/>
              </a:lnSpc>
            </a:pPr>
            <a:r>
              <a:rPr lang="cs-CZ" altLang="cs-CZ" b="1"/>
              <a:t>dislokované, nedislokované </a:t>
            </a:r>
            <a:r>
              <a:rPr lang="cs-CZ" altLang="cs-CZ"/>
              <a:t>(nedisociované)</a:t>
            </a:r>
          </a:p>
          <a:p>
            <a:pPr>
              <a:lnSpc>
                <a:spcPct val="80000"/>
              </a:lnSpc>
            </a:pPr>
            <a:r>
              <a:rPr lang="cs-CZ" altLang="cs-CZ"/>
              <a:t>dle směru vychýlení úlomků – dislocatio ad longitudinem, ad latus, ad axim, ad peripheriam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F6010DD-DA2A-E2D2-03FC-3399CB193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Zlomeniny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834F4D1-8551-10B0-75C1-BB71E73F3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Hojení ovlivněno řadou okolností – lokalizace, věk, charakter zlomeniny, postavení úlomků,..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I. Fáze je zánětlivá </a:t>
            </a:r>
            <a:r>
              <a:rPr lang="cs-CZ" altLang="cs-CZ" sz="2400"/>
              <a:t>– tvorba krevní sraženiny při krvácení z natržených cév a zánětlivé prosáknutí</a:t>
            </a:r>
          </a:p>
          <a:p>
            <a:pPr>
              <a:lnSpc>
                <a:spcPct val="90000"/>
              </a:lnSpc>
            </a:pPr>
            <a:r>
              <a:rPr lang="cs-CZ" altLang="cs-CZ" sz="2400" b="1"/>
              <a:t>II. Fáze je reparativní </a:t>
            </a:r>
            <a:r>
              <a:rPr lang="cs-CZ" altLang="cs-CZ" sz="2400"/>
              <a:t>– krevní koagulum je spolu s fragmenty nekrotické tkáně odstraněno makrofágy a postupně nahrazeno nespecifickou granulační tkání, jenž postupně fibrotizuje – vzniká vazivový </a:t>
            </a:r>
            <a:r>
              <a:rPr lang="cs-CZ" altLang="cs-CZ" sz="2400" b="1"/>
              <a:t>svalek</a:t>
            </a:r>
            <a:r>
              <a:rPr lang="cs-CZ" altLang="cs-CZ" sz="2400"/>
              <a:t>. Z pluripotentní mezenchymové buňky vznikají osteoblasty, jenž tvoří </a:t>
            </a:r>
            <a:r>
              <a:rPr lang="cs-CZ" altLang="cs-CZ" sz="2400" b="1"/>
              <a:t>pletivovou kost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AACFAA5-3E98-B714-E50E-74BD859E2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Zlomeniny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D6C4B00-3BB9-1B25-D117-DCFF740E2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/>
              <a:t>III. Fáze remodelace </a:t>
            </a:r>
            <a:r>
              <a:rPr lang="cs-CZ" altLang="cs-CZ"/>
              <a:t>– po uplynutí několika týdnů, kdy jsou oba konce spojeny provizorním kostním svalkem, kost pletivová je resorbována osteoklasty a nahrazena kostí lamelární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68D43FF-6FB4-F023-544F-B95F6428B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Fraktury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7E35485-CAAD-E4A3-4948-CD3692A14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9940" name="AutoShape 5" descr="2Q==">
            <a:hlinkClick r:id="rId2"/>
            <a:extLst>
              <a:ext uri="{FF2B5EF4-FFF2-40B4-BE49-F238E27FC236}">
                <a16:creationId xmlns:a16="http://schemas.microsoft.com/office/drawing/2014/main" id="{39783F51-756C-3F46-398A-BA3A1B5C07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4488" y="46038"/>
            <a:ext cx="1162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9941" name="AutoShape 7" descr="2Q==">
            <a:hlinkClick r:id="rId2"/>
            <a:extLst>
              <a:ext uri="{FF2B5EF4-FFF2-40B4-BE49-F238E27FC236}">
                <a16:creationId xmlns:a16="http://schemas.microsoft.com/office/drawing/2014/main" id="{7ABFC6E9-1FC1-6A9E-91CE-66FDF88ED9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4488" y="46038"/>
            <a:ext cx="1162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pic>
        <p:nvPicPr>
          <p:cNvPr id="3" name="Obrázek 2" descr="Obsah obrázku Kuchyňské nádobí, lžíce, nádobí, nářadí&#10;&#10;Popis byl vytvořen automaticky">
            <a:extLst>
              <a:ext uri="{FF2B5EF4-FFF2-40B4-BE49-F238E27FC236}">
                <a16:creationId xmlns:a16="http://schemas.microsoft.com/office/drawing/2014/main" id="{EE1EA2AF-5E39-59C1-D3E0-7750A155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54" y="1434614"/>
            <a:ext cx="8361575" cy="470338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387D33-C637-7E01-BB0C-C69C20195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CD2472-C851-E1BF-4666-26F488B591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4D0F4E-790C-8125-F6A6-5B325AA3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Fraktury klasifikace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9FF3C5F-26ED-E371-78C2-F30EA85D7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06" y="1692275"/>
            <a:ext cx="5910775" cy="4140200"/>
          </a:xfrm>
        </p:spPr>
      </p:pic>
    </p:spTree>
    <p:extLst>
      <p:ext uri="{BB962C8B-B14F-4D97-AF65-F5344CB8AC3E}">
        <p14:creationId xmlns:p14="http://schemas.microsoft.com/office/powerpoint/2010/main" val="1230187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3">
            <a:extLst>
              <a:ext uri="{FF2B5EF4-FFF2-40B4-BE49-F238E27FC236}">
                <a16:creationId xmlns:a16="http://schemas.microsoft.com/office/drawing/2014/main" id="{504ED131-405F-179B-FF41-D8C60FCE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333375"/>
            <a:ext cx="7772400" cy="1143000"/>
          </a:xfrm>
        </p:spPr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Osteomyelitida</a:t>
            </a:r>
          </a:p>
        </p:txBody>
      </p:sp>
      <p:sp>
        <p:nvSpPr>
          <p:cNvPr id="40963" name="Zástupný symbol pro obsah 4">
            <a:extLst>
              <a:ext uri="{FF2B5EF4-FFF2-40B4-BE49-F238E27FC236}">
                <a16:creationId xmlns:a16="http://schemas.microsoft.com/office/drawing/2014/main" id="{60B7C522-A3A6-370A-BE0F-0F26EC8C3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1341438"/>
            <a:ext cx="7772400" cy="4114800"/>
          </a:xfrm>
        </p:spPr>
        <p:txBody>
          <a:bodyPr/>
          <a:lstStyle/>
          <a:p>
            <a:r>
              <a:rPr lang="cs-CZ" altLang="cs-CZ" sz="2400" dirty="0">
                <a:solidFill>
                  <a:srgbClr val="FFFF00"/>
                </a:solidFill>
              </a:rPr>
              <a:t> </a:t>
            </a:r>
            <a:r>
              <a:rPr lang="cs-CZ" altLang="cs-CZ" sz="2400" dirty="0"/>
              <a:t>hnisavá – tendence ke chronicitě</a:t>
            </a: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/>
              <a:t>stafylokok, gonokok, E. coli, salmonely</a:t>
            </a:r>
          </a:p>
          <a:p>
            <a:pPr lvl="1"/>
            <a:endParaRPr lang="cs-CZ" altLang="cs-CZ" sz="800" dirty="0"/>
          </a:p>
          <a:p>
            <a:r>
              <a:rPr lang="cs-CZ" altLang="cs-CZ" sz="2400" dirty="0"/>
              <a:t> brány vstupu infekce:</a:t>
            </a: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/>
              <a:t>hematogenně (bakteriémie, sepse)</a:t>
            </a: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/>
              <a:t>z okolí (ORL-záněty postranních nosních dutin, zuby-kariézní)</a:t>
            </a: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/>
              <a:t>zvenčí (operace, traumata)</a:t>
            </a:r>
          </a:p>
          <a:p>
            <a:endParaRPr lang="cs-CZ" altLang="cs-CZ" sz="1000" dirty="0"/>
          </a:p>
          <a:p>
            <a:r>
              <a:rPr lang="cs-CZ" altLang="cs-CZ" sz="2400" dirty="0"/>
              <a:t> obtížné hojení</a:t>
            </a: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/>
              <a:t>pomalý průnik ATB do kostí… nutné chirurgické řešení</a:t>
            </a:r>
          </a:p>
          <a:p>
            <a:endParaRPr lang="cs-CZ" altLang="cs-CZ" sz="700" dirty="0"/>
          </a:p>
          <a:p>
            <a:r>
              <a:rPr lang="cs-CZ" altLang="cs-CZ" sz="2400" dirty="0"/>
              <a:t> komplikace </a:t>
            </a:r>
          </a:p>
          <a:p>
            <a:pPr lvl="1"/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/>
              <a:t>patologická fraktura, sepse, hnisavá artritida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6C6C8E10-C990-5EE0-42C4-BA7018F0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solidFill>
                  <a:srgbClr val="FF0000"/>
                </a:solidFill>
              </a:rPr>
              <a:t>Chronická hnisavá osteomyelitida</a:t>
            </a:r>
          </a:p>
        </p:txBody>
      </p:sp>
      <p:pic>
        <p:nvPicPr>
          <p:cNvPr id="41987" name="Zástupný symbol pro obsah 3" descr="osteomyelit3, 100x.jpg">
            <a:extLst>
              <a:ext uri="{FF2B5EF4-FFF2-40B4-BE49-F238E27FC236}">
                <a16:creationId xmlns:a16="http://schemas.microsoft.com/office/drawing/2014/main" id="{02D9684B-287C-0356-F850-0E71DBC52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0" y="1571626"/>
            <a:ext cx="6286500" cy="4733925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C647C9-3D5C-9F87-809E-4AC6A79F1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cs-CZ" altLang="cs-CZ" dirty="0">
                <a:solidFill>
                  <a:srgbClr val="CC3300"/>
                </a:solidFill>
                <a:latin typeface="Arial" panose="020B0604020202020204" pitchFamily="34" charset="0"/>
              </a:rPr>
            </a:br>
            <a:r>
              <a:rPr lang="cs-CZ" altLang="cs-CZ" dirty="0">
                <a:solidFill>
                  <a:srgbClr val="FF0000"/>
                </a:solidFill>
                <a:latin typeface="+mn-lt"/>
              </a:rPr>
              <a:t>Stavba kosti </a:t>
            </a:r>
            <a:br>
              <a:rPr lang="cs-CZ" altLang="cs-CZ" dirty="0">
                <a:solidFill>
                  <a:srgbClr val="FF0000"/>
                </a:solidFill>
                <a:latin typeface="+mn-lt"/>
              </a:rPr>
            </a:br>
            <a:endParaRPr lang="cs-CZ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85C9F12-BBF5-D950-2721-F6B04DAF67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35188" y="1196975"/>
            <a:ext cx="3810000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cs-CZ" altLang="cs-CZ" sz="1800" b="1"/>
              <a:t>Na stavbě kosti se podílejí 2 hlavní typy kostní tkáně</a:t>
            </a:r>
            <a:r>
              <a:rPr lang="cs-CZ" altLang="cs-CZ" sz="1800"/>
              <a:t> </a:t>
            </a:r>
            <a:endParaRPr lang="cs-CZ" altLang="cs-CZ" sz="1800" b="1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/>
              <a:t>1) Hutná kostní tkáň</a:t>
            </a:r>
            <a:r>
              <a:rPr lang="cs-CZ" altLang="cs-CZ" sz="1800"/>
              <a:t> (</a:t>
            </a:r>
            <a:r>
              <a:rPr lang="cs-CZ" altLang="cs-CZ" sz="1800" i="1"/>
              <a:t>substantia compacta</a:t>
            </a:r>
            <a:r>
              <a:rPr lang="cs-CZ" altLang="cs-CZ" sz="1800"/>
              <a:t>) 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800"/>
              <a:t>- na povrchu kosti - je upravena ve vrstvy – lamely (lamelosní kost) - uspořádány do válcovitých útvaru – osteonů (</a:t>
            </a:r>
            <a:r>
              <a:rPr lang="cs-CZ" altLang="cs-CZ" sz="1800" b="1"/>
              <a:t>Haversových systémů</a:t>
            </a:r>
            <a:r>
              <a:rPr lang="cs-CZ" altLang="cs-CZ" sz="1800"/>
              <a:t>). Mezi lamelami se nachází </a:t>
            </a:r>
            <a:r>
              <a:rPr lang="cs-CZ" altLang="cs-CZ" sz="1800" b="1"/>
              <a:t>osteocyty</a:t>
            </a:r>
            <a:endParaRPr lang="cs-CZ" altLang="cs-CZ" sz="1800"/>
          </a:p>
          <a:p>
            <a:pPr marL="609600" indent="-609600">
              <a:lnSpc>
                <a:spcPct val="80000"/>
              </a:lnSpc>
            </a:pPr>
            <a:endParaRPr lang="cs-CZ" altLang="cs-CZ" sz="1800"/>
          </a:p>
          <a:p>
            <a:pPr marL="609600" indent="-609600">
              <a:lnSpc>
                <a:spcPct val="80000"/>
              </a:lnSpc>
            </a:pPr>
            <a:r>
              <a:rPr lang="cs-CZ" altLang="cs-CZ" sz="1800" b="1"/>
              <a:t>2) Houbovitá kostní tkáň</a:t>
            </a:r>
            <a:r>
              <a:rPr lang="cs-CZ" altLang="cs-CZ" sz="1800"/>
              <a:t>, kostní trámčina (</a:t>
            </a:r>
            <a:r>
              <a:rPr lang="cs-CZ" altLang="cs-CZ" sz="1800" i="1"/>
              <a:t>substantia spongiosa</a:t>
            </a:r>
            <a:r>
              <a:rPr lang="cs-CZ" altLang="cs-CZ" sz="1800"/>
              <a:t>) – umístěna uvnitř kosti. 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800"/>
              <a:t>Přestavba kostní tkáně probíhá po celý život, ve stáří pomaleji. Kosti mění svou strukturu také podle směru zátěže (např. trámce z houbovité kostní tkáně v hlavici femuru). 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305DC2BD-F07B-DADF-6067-CBFC69D999A5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9" y="1773239"/>
            <a:ext cx="4103687" cy="3316287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3BF30F8-E22A-E5DF-CC3F-345C9196F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Záněty kostí - hnisavá osteomyelitida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9D7DA52-97B4-31A6-AD48-28395C02D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7936983" cy="4139998"/>
          </a:xfrm>
        </p:spPr>
        <p:txBody>
          <a:bodyPr/>
          <a:lstStyle/>
          <a:p>
            <a:r>
              <a:rPr lang="cs-CZ" altLang="cs-CZ" sz="2400" i="1" dirty="0"/>
              <a:t>1) Akutní fáze</a:t>
            </a:r>
            <a:r>
              <a:rPr lang="cs-CZ" altLang="cs-CZ" sz="2400" dirty="0"/>
              <a:t> – </a:t>
            </a:r>
            <a:r>
              <a:rPr lang="cs-CZ" altLang="cs-CZ" sz="2000" dirty="0"/>
              <a:t>flegmonózní a </a:t>
            </a:r>
            <a:r>
              <a:rPr lang="cs-CZ" altLang="cs-CZ" sz="2000" dirty="0" err="1"/>
              <a:t>abscedující</a:t>
            </a:r>
            <a:r>
              <a:rPr lang="cs-CZ" altLang="cs-CZ" sz="2000" dirty="0"/>
              <a:t> zánět probíhajících v </a:t>
            </a:r>
            <a:r>
              <a:rPr lang="cs-CZ" altLang="cs-CZ" sz="2000" dirty="0" err="1"/>
              <a:t>intertrabekulárních</a:t>
            </a:r>
            <a:r>
              <a:rPr lang="cs-CZ" altLang="cs-CZ" sz="2000" dirty="0"/>
              <a:t> prostorech</a:t>
            </a:r>
          </a:p>
          <a:p>
            <a:r>
              <a:rPr lang="cs-CZ" altLang="cs-CZ" sz="2000" dirty="0"/>
              <a:t>Hnisavý exsudát stlačuje tenkostěnné cévy s následnou nekrózou kostních </a:t>
            </a:r>
            <a:r>
              <a:rPr lang="cs-CZ" altLang="cs-CZ" sz="2000" dirty="0" err="1"/>
              <a:t>trámečků</a:t>
            </a:r>
            <a:endParaRPr lang="cs-CZ" altLang="cs-CZ" sz="2000" dirty="0"/>
          </a:p>
          <a:p>
            <a:r>
              <a:rPr lang="cs-CZ" altLang="cs-CZ" sz="2000" dirty="0"/>
              <a:t>Zánět se šíří pod periost </a:t>
            </a:r>
            <a:r>
              <a:rPr lang="cs-CZ" altLang="cs-CZ" sz="2000" dirty="0" err="1"/>
              <a:t>Haversovými</a:t>
            </a:r>
            <a:r>
              <a:rPr lang="cs-CZ" altLang="cs-CZ" sz="2000" dirty="0"/>
              <a:t> kanálky, vzniká </a:t>
            </a:r>
            <a:r>
              <a:rPr lang="cs-CZ" altLang="cs-CZ" sz="2000" b="1" dirty="0" err="1"/>
              <a:t>subperiostální</a:t>
            </a:r>
            <a:r>
              <a:rPr lang="cs-CZ" altLang="cs-CZ" sz="2000" b="1" dirty="0"/>
              <a:t> absces</a:t>
            </a:r>
          </a:p>
          <a:p>
            <a:r>
              <a:rPr lang="cs-CZ" altLang="cs-CZ" sz="2000" dirty="0"/>
              <a:t>Dochází k oddělení </a:t>
            </a:r>
            <a:r>
              <a:rPr lang="cs-CZ" altLang="cs-CZ" sz="2000" dirty="0" err="1"/>
              <a:t>periostu</a:t>
            </a:r>
            <a:r>
              <a:rPr lang="cs-CZ" altLang="cs-CZ" sz="2000" dirty="0"/>
              <a:t> od kosti s porušením cév zásobujících kortikální kost--) nekróza.</a:t>
            </a:r>
          </a:p>
          <a:p>
            <a:r>
              <a:rPr lang="cs-CZ" altLang="cs-CZ" sz="2000" dirty="0"/>
              <a:t>Často se hnis provalí navenek </a:t>
            </a:r>
            <a:r>
              <a:rPr lang="cs-CZ" altLang="cs-CZ" sz="2000" b="1" dirty="0"/>
              <a:t>píštělí.</a:t>
            </a:r>
          </a:p>
          <a:p>
            <a:r>
              <a:rPr lang="cs-CZ" altLang="cs-CZ" sz="2000" dirty="0"/>
              <a:t>Dutiny abscesů nekolabují neboť stěnu tvoří kostní tkáň</a:t>
            </a:r>
          </a:p>
          <a:p>
            <a:r>
              <a:rPr lang="cs-CZ" altLang="cs-CZ" sz="2000" dirty="0"/>
              <a:t>Nutná chirurgická intervence </a:t>
            </a:r>
          </a:p>
          <a:p>
            <a:endParaRPr lang="cs-CZ" altLang="cs-CZ" sz="2400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14248D9F-DD1C-5E50-4912-416E204F9F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52" y="2375451"/>
            <a:ext cx="4501248" cy="33196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8DB4A3D-9B37-2AB1-E45B-8A65E6DAE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Záněty kostí - hnisavá osteomyelitida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E98DF87-C679-6891-AB7A-0C930EEB7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i="1"/>
              <a:t>2) Subakutní a chronická fáze </a:t>
            </a:r>
            <a:r>
              <a:rPr lang="cs-CZ" altLang="cs-CZ" i="1"/>
              <a:t>– </a:t>
            </a:r>
            <a:r>
              <a:rPr lang="cs-CZ" altLang="cs-CZ" sz="2400"/>
              <a:t>začínají se uplatňovat reparativní pochody</a:t>
            </a:r>
          </a:p>
          <a:p>
            <a:r>
              <a:rPr lang="cs-CZ" altLang="cs-CZ" sz="2400"/>
              <a:t>Absces se ohraničí pyogenní membránou a současně se uvolňují nekrotické části kosti ve formě tzv. </a:t>
            </a:r>
            <a:r>
              <a:rPr lang="cs-CZ" altLang="cs-CZ" sz="2400" b="1"/>
              <a:t>sekvestrů</a:t>
            </a:r>
          </a:p>
          <a:p>
            <a:r>
              <a:rPr lang="cs-CZ" altLang="cs-CZ" sz="2400"/>
              <a:t>Chronická iritace periostu vede k tvorbě kosti pletivového typu.</a:t>
            </a:r>
          </a:p>
          <a:p>
            <a:r>
              <a:rPr lang="cs-CZ" altLang="cs-CZ" sz="2400"/>
              <a:t>Nutná chirurgická intervence, antibiotika do dutin chronických absesů téměř nepronikají</a:t>
            </a:r>
          </a:p>
          <a:p>
            <a:r>
              <a:rPr lang="cs-CZ" altLang="cs-CZ" sz="2400" i="1"/>
              <a:t>Komplikace</a:t>
            </a:r>
            <a:r>
              <a:rPr lang="cs-CZ" altLang="cs-CZ" sz="2400"/>
              <a:t> – sepse, akutni hnisavá artritida, patologická zlomenina, sekundární (AA) amyloidóza, karcinom kůže</a:t>
            </a:r>
          </a:p>
          <a:p>
            <a:endParaRPr lang="cs-CZ" altLang="cs-CZ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AA55310E-26B0-92F9-B1FC-24D66E34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260350"/>
            <a:ext cx="7772400" cy="1143000"/>
          </a:xfrm>
        </p:spPr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Pagetova choroba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206C18AC-5EA0-F965-8DD7-13B78219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1268413"/>
            <a:ext cx="7772400" cy="4114800"/>
          </a:xfrm>
        </p:spPr>
        <p:txBody>
          <a:bodyPr/>
          <a:lstStyle/>
          <a:p>
            <a:r>
              <a:rPr lang="cs-CZ" altLang="cs-CZ"/>
              <a:t>Začíná výraznou aktivitou osteoklastů s resorpcí kostí – neuspořádaná a chaotická kostní novotvorba</a:t>
            </a:r>
          </a:p>
          <a:p>
            <a:r>
              <a:rPr lang="cs-CZ" altLang="cs-CZ"/>
              <a:t>Kost náchylnější k deformitám a frakturám</a:t>
            </a:r>
          </a:p>
          <a:p>
            <a:r>
              <a:rPr lang="cs-CZ" altLang="cs-CZ"/>
              <a:t>Osoby kolem 7.decenia</a:t>
            </a:r>
          </a:p>
          <a:p>
            <a:r>
              <a:rPr lang="cs-CZ" altLang="cs-CZ"/>
              <a:t>1.počáteční fáze: </a:t>
            </a:r>
            <a:r>
              <a:rPr lang="cs-CZ" altLang="cs-CZ" b="1"/>
              <a:t>osteoklastická aktivita</a:t>
            </a:r>
            <a:r>
              <a:rPr lang="cs-CZ" altLang="cs-CZ"/>
              <a:t>, hypervaskularizace a ztráta kostní hmoty</a:t>
            </a:r>
          </a:p>
          <a:p>
            <a:r>
              <a:rPr lang="cs-CZ" altLang="cs-CZ"/>
              <a:t>2. smíšená: </a:t>
            </a:r>
            <a:r>
              <a:rPr lang="cs-CZ" altLang="cs-CZ" b="1"/>
              <a:t>osteoklastická aktivita + osteoblastická proliferace</a:t>
            </a:r>
          </a:p>
          <a:p>
            <a:r>
              <a:rPr lang="cs-CZ" altLang="cs-CZ"/>
              <a:t>3.konečná: </a:t>
            </a:r>
            <a:r>
              <a:rPr lang="cs-CZ" altLang="cs-CZ" b="1"/>
              <a:t>osteosklerotická </a:t>
            </a:r>
            <a:r>
              <a:rPr lang="cs-CZ" altLang="cs-CZ"/>
              <a:t>– hrubá kostní trámčina, přetvořena kompaktní i spongiózní kost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0942914-CDB6-FC5C-E9C4-2E96BF06E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712" y="213973"/>
            <a:ext cx="10753200" cy="451576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Nádory kostí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86F7AD8-ED88-C447-245B-48629012A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4329" y="936317"/>
            <a:ext cx="7772400" cy="4114800"/>
          </a:xfrm>
        </p:spPr>
        <p:txBody>
          <a:bodyPr/>
          <a:lstStyle/>
          <a:p>
            <a:r>
              <a:rPr lang="cs-CZ" altLang="cs-CZ" sz="2400" dirty="0"/>
              <a:t>Nejčetnější – sekundární nádory : ca prostaty, </a:t>
            </a:r>
            <a:r>
              <a:rPr lang="cs-CZ" altLang="cs-CZ" sz="2400" dirty="0" err="1"/>
              <a:t>prsu,plic</a:t>
            </a:r>
            <a:r>
              <a:rPr lang="cs-CZ" altLang="cs-CZ" sz="2400" dirty="0"/>
              <a:t>, ledvin, </a:t>
            </a:r>
            <a:r>
              <a:rPr lang="cs-CZ" altLang="cs-CZ" sz="2400" dirty="0" err="1"/>
              <a:t>GITu</a:t>
            </a:r>
            <a:r>
              <a:rPr lang="cs-CZ" altLang="cs-CZ" sz="2400" dirty="0"/>
              <a:t> a ŠŽ</a:t>
            </a:r>
          </a:p>
          <a:p>
            <a:r>
              <a:rPr lang="cs-CZ" altLang="cs-CZ" sz="2400" dirty="0"/>
              <a:t>Většina – </a:t>
            </a:r>
            <a:r>
              <a:rPr lang="cs-CZ" altLang="cs-CZ" sz="2400" b="1" dirty="0" err="1"/>
              <a:t>osteolyticky</a:t>
            </a:r>
            <a:r>
              <a:rPr lang="cs-CZ" altLang="cs-CZ" sz="2400" dirty="0"/>
              <a:t>, rozrušují a destruují kostní trámce i kompaktní kost; </a:t>
            </a:r>
            <a:r>
              <a:rPr lang="cs-CZ" altLang="cs-CZ" sz="2400" b="1" dirty="0"/>
              <a:t>osteoplastické meta </a:t>
            </a:r>
            <a:r>
              <a:rPr lang="cs-CZ" altLang="cs-CZ" sz="2400" dirty="0"/>
              <a:t>– kolem nádorových ložisek nové kostní trámce – kost velmi tvrdá</a:t>
            </a:r>
          </a:p>
          <a:p>
            <a:r>
              <a:rPr lang="cs-CZ" altLang="cs-CZ" sz="2400" dirty="0"/>
              <a:t>Primární nádory vzácnější tumory</a:t>
            </a:r>
          </a:p>
          <a:p>
            <a:r>
              <a:rPr lang="cs-CZ" altLang="cs-CZ" sz="2400" dirty="0"/>
              <a:t>Medicínský význam značný – některé z nich patří k </a:t>
            </a:r>
            <a:r>
              <a:rPr lang="cs-CZ" altLang="cs-CZ" sz="2400" dirty="0" err="1"/>
              <a:t>nejzoubnějším</a:t>
            </a:r>
            <a:r>
              <a:rPr lang="cs-CZ" altLang="cs-CZ" sz="2400" dirty="0"/>
              <a:t> nádorům vůbec (osteosarkom, </a:t>
            </a:r>
            <a:r>
              <a:rPr lang="cs-CZ" altLang="cs-CZ" sz="2400" dirty="0" err="1"/>
              <a:t>Ewingův</a:t>
            </a:r>
            <a:r>
              <a:rPr lang="cs-CZ" altLang="cs-CZ" sz="2400" dirty="0"/>
              <a:t> sarkom), vyskytují u mladých jedinců</a:t>
            </a:r>
          </a:p>
          <a:p>
            <a:r>
              <a:rPr lang="cs-CZ" altLang="cs-CZ" sz="2400" dirty="0"/>
              <a:t>I benigní formy jsou příčinou závažných změn pohybového aparátu</a:t>
            </a:r>
          </a:p>
          <a:p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3E8CD2F-27FD-F6CC-DADE-383069AF7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Obrovskobuněčný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kostní nádor (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osteoklastom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= hnědý nádor)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F10B268-900D-335E-1216-42B094B60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 jedinců 20-40 let</a:t>
            </a:r>
          </a:p>
          <a:p>
            <a:r>
              <a:rPr lang="cs-CZ" altLang="cs-CZ"/>
              <a:t>Působí osteolyticky</a:t>
            </a:r>
          </a:p>
          <a:p>
            <a:r>
              <a:rPr lang="cs-CZ" altLang="cs-CZ"/>
              <a:t>Chová se agresivně</a:t>
            </a:r>
          </a:p>
          <a:p>
            <a:r>
              <a:rPr lang="cs-CZ" altLang="cs-CZ"/>
              <a:t>Vazba na epifýzy dlouhých kostí</a:t>
            </a:r>
          </a:p>
          <a:p>
            <a:r>
              <a:rPr lang="cs-CZ" altLang="cs-CZ"/>
              <a:t>Často recidivuje, možnost malignizace</a:t>
            </a:r>
          </a:p>
          <a:p>
            <a:r>
              <a:rPr lang="cs-CZ" altLang="cs-CZ"/>
              <a:t>V 95% benigní chování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FF5DFEB-E067-9C23-6D7C-C7E6DD53B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Obrovskobuněčný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kostní nádor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A73B4FE-41EB-88C0-22FF-17D529967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Makro měkká červenošedá značně cévnatá tkáň, která zcela destruuje původní strukturu kosti</a:t>
            </a:r>
          </a:p>
          <a:p>
            <a:pPr>
              <a:buFontTx/>
              <a:buNone/>
            </a:pPr>
            <a:endParaRPr lang="cs-CZ" altLang="cs-CZ"/>
          </a:p>
          <a:p>
            <a:r>
              <a:rPr lang="cs-CZ" altLang="cs-CZ" sz="2400"/>
              <a:t>Mikro komponován vícejadernými elementy s morfologickými rysy osteoklastů a vřetenitými stromálními buňkami (fibroblasty)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C0B5F49-A621-2A75-8A7B-7AD59785B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8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Obrovskobuněčný hnědý tumor, femur</a:t>
            </a:r>
          </a:p>
        </p:txBody>
      </p:sp>
      <p:pic>
        <p:nvPicPr>
          <p:cNvPr id="52227" name="Picture 3" descr="WHO-Bone Tumours_05">
            <a:extLst>
              <a:ext uri="{FF2B5EF4-FFF2-40B4-BE49-F238E27FC236}">
                <a16:creationId xmlns:a16="http://schemas.microsoft.com/office/drawing/2014/main" id="{0D95E6BB-0650-6B73-0A64-9D4DAF0A05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600201"/>
            <a:ext cx="6688137" cy="4525963"/>
          </a:xfrm>
          <a:noFill/>
        </p:spPr>
      </p:pic>
      <p:sp>
        <p:nvSpPr>
          <p:cNvPr id="59398" name="Rectangle 6">
            <a:extLst>
              <a:ext uri="{FF2B5EF4-FFF2-40B4-BE49-F238E27FC236}">
                <a16:creationId xmlns:a16="http://schemas.microsoft.com/office/drawing/2014/main" id="{A9F89E15-7230-4F00-35ED-9E7FC04B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9" y="5500689"/>
            <a:ext cx="3140075" cy="708025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</a:rPr>
              <a:t>1 Ohraničená destrukce</a:t>
            </a: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</a:rPr>
              <a:t>2 </a:t>
            </a:r>
            <a:r>
              <a:rPr lang="cs-CZ" sz="2000" dirty="0" err="1">
                <a:solidFill>
                  <a:srgbClr val="000000"/>
                </a:solidFill>
                <a:latin typeface="+mn-lt"/>
              </a:rPr>
              <a:t>Tibie</a:t>
            </a:r>
            <a:endParaRPr lang="cs-CZ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2F6335-DA18-2080-9078-9D22721B2C9C}"/>
              </a:ext>
            </a:extLst>
          </p:cNvPr>
          <p:cNvSpPr txBox="1"/>
          <p:nvPr/>
        </p:nvSpPr>
        <p:spPr>
          <a:xfrm>
            <a:off x="3667126" y="3228975"/>
            <a:ext cx="428625" cy="4000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</a:rPr>
              <a:t>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3523277-E7B7-9ADF-A4D9-FD35838F375F}"/>
              </a:ext>
            </a:extLst>
          </p:cNvPr>
          <p:cNvSpPr txBox="1"/>
          <p:nvPr/>
        </p:nvSpPr>
        <p:spPr>
          <a:xfrm>
            <a:off x="8453439" y="3429000"/>
            <a:ext cx="428625" cy="4000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</a:rPr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21BFCC4-6E06-ED22-C5A7-8E853300A612}"/>
              </a:ext>
            </a:extLst>
          </p:cNvPr>
          <p:cNvSpPr txBox="1"/>
          <p:nvPr/>
        </p:nvSpPr>
        <p:spPr>
          <a:xfrm>
            <a:off x="7310439" y="5715000"/>
            <a:ext cx="428625" cy="4000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EDAA2D5-E6C5-C010-D52C-F506716C4A63}"/>
              </a:ext>
            </a:extLst>
          </p:cNvPr>
          <p:cNvSpPr txBox="1"/>
          <p:nvPr/>
        </p:nvSpPr>
        <p:spPr>
          <a:xfrm>
            <a:off x="8310563" y="1571625"/>
            <a:ext cx="1143000" cy="400050"/>
          </a:xfrm>
          <a:prstGeom prst="rect">
            <a:avLst/>
          </a:prstGeom>
          <a:solidFill>
            <a:schemeClr val="bg1">
              <a:lumMod val="75000"/>
              <a:alpha val="69804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latin typeface="+mn-lt"/>
              </a:rPr>
              <a:t>kopie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4BB4751-1599-CF5D-2B92-29D3FFC7B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779" y="268357"/>
            <a:ext cx="7772400" cy="1143000"/>
          </a:xfrm>
        </p:spPr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</a:rPr>
              <a:t>Osteosarkom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AA20D95-5840-FEF8-FCFA-D46C221A8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7" y="1125538"/>
            <a:ext cx="10504625" cy="4114800"/>
          </a:xfrm>
        </p:spPr>
        <p:txBody>
          <a:bodyPr/>
          <a:lstStyle/>
          <a:p>
            <a:r>
              <a:rPr lang="cs-CZ" altLang="cs-CZ" sz="2400" dirty="0"/>
              <a:t>maligní nádor z osteoblastů</a:t>
            </a:r>
          </a:p>
          <a:p>
            <a:r>
              <a:rPr lang="cs-CZ" altLang="cs-CZ" sz="2400" dirty="0"/>
              <a:t>75% osteosarkomů postihuje osoby </a:t>
            </a:r>
            <a:r>
              <a:rPr lang="cs-CZ" altLang="cs-CZ" sz="2400" b="1" dirty="0"/>
              <a:t>do 20let </a:t>
            </a:r>
            <a:r>
              <a:rPr lang="cs-CZ" altLang="cs-CZ" sz="2400" dirty="0"/>
              <a:t>– akcelerovaný růst</a:t>
            </a:r>
          </a:p>
          <a:p>
            <a:r>
              <a:rPr lang="cs-CZ" altLang="cs-CZ" sz="2400" b="1" dirty="0"/>
              <a:t>lokalizace</a:t>
            </a:r>
            <a:r>
              <a:rPr lang="cs-CZ" altLang="cs-CZ" sz="2400" dirty="0"/>
              <a:t>: </a:t>
            </a:r>
            <a:r>
              <a:rPr lang="cs-CZ" altLang="cs-CZ" sz="2400" b="1" dirty="0"/>
              <a:t>metafýzy</a:t>
            </a:r>
            <a:r>
              <a:rPr lang="cs-CZ" altLang="cs-CZ" sz="2400" dirty="0"/>
              <a:t> dlouhých kostí(femur, </a:t>
            </a:r>
            <a:r>
              <a:rPr lang="cs-CZ" altLang="cs-CZ" sz="2400" dirty="0" err="1"/>
              <a:t>tibie</a:t>
            </a:r>
            <a:r>
              <a:rPr lang="cs-CZ" altLang="cs-CZ" sz="2400" dirty="0"/>
              <a:t>, humerus), </a:t>
            </a:r>
            <a:r>
              <a:rPr lang="cs-CZ" altLang="cs-CZ" sz="2000" dirty="0"/>
              <a:t>zvláště v okolí kolena (tzv. </a:t>
            </a:r>
            <a:r>
              <a:rPr lang="cs-CZ" altLang="cs-CZ" sz="2000" dirty="0" err="1"/>
              <a:t>Codmannův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trojuhelník</a:t>
            </a:r>
            <a:r>
              <a:rPr lang="cs-CZ" altLang="cs-CZ" sz="2000" dirty="0"/>
              <a:t>) – </a:t>
            </a:r>
            <a:r>
              <a:rPr lang="cs-CZ" altLang="cs-CZ" sz="2400" dirty="0"/>
              <a:t>prostor ohraničený nazdvihnutým periostem, povrchem kosti a nádorem zvláště v okolí kolena</a:t>
            </a:r>
          </a:p>
          <a:p>
            <a:r>
              <a:rPr lang="cs-CZ" altLang="cs-CZ" sz="2000" dirty="0"/>
              <a:t>sekundární osteosarkom může vzniknout na podkladě </a:t>
            </a:r>
            <a:r>
              <a:rPr lang="cs-CZ" altLang="cs-CZ" sz="2000" dirty="0" err="1"/>
              <a:t>Pagetovy</a:t>
            </a:r>
            <a:r>
              <a:rPr lang="cs-CZ" altLang="cs-CZ" sz="2000" dirty="0"/>
              <a:t> choroby, ozáření</a:t>
            </a:r>
          </a:p>
          <a:p>
            <a:r>
              <a:rPr lang="cs-CZ" altLang="cs-CZ" sz="2400" b="1" dirty="0"/>
              <a:t>Makro</a:t>
            </a:r>
            <a:r>
              <a:rPr lang="cs-CZ" altLang="cs-CZ" sz="2400" dirty="0"/>
              <a:t>: neohraničený, rychle a destruktivně rostoucí tumor pestrého vzhledu, může být šedobělavé až žlutavé barvy i červený, </a:t>
            </a:r>
            <a:r>
              <a:rPr lang="cs-CZ" altLang="cs-CZ" sz="2400" dirty="0" err="1"/>
              <a:t>prokrvácený</a:t>
            </a:r>
            <a:endParaRPr lang="cs-CZ" altLang="cs-CZ" sz="2400" dirty="0"/>
          </a:p>
          <a:p>
            <a:r>
              <a:rPr lang="cs-CZ" altLang="cs-CZ" sz="2000" b="1" dirty="0"/>
              <a:t>Mikro</a:t>
            </a:r>
            <a:r>
              <a:rPr lang="cs-CZ" altLang="cs-CZ" sz="2000" dirty="0"/>
              <a:t>: nepravidelné atypické jednojaderné osteoblasty, výrazně dilatované cévní prostory, mohou být </a:t>
            </a:r>
            <a:r>
              <a:rPr lang="cs-CZ" altLang="cs-CZ" sz="2000" dirty="0" err="1"/>
              <a:t>ele.chrupavky</a:t>
            </a:r>
            <a:r>
              <a:rPr lang="cs-CZ" altLang="cs-CZ" sz="2000" dirty="0"/>
              <a:t> či vláknité kosti, vždy je přítomen </a:t>
            </a:r>
            <a:r>
              <a:rPr lang="cs-CZ" altLang="cs-CZ" sz="2000" dirty="0" err="1"/>
              <a:t>osteoid</a:t>
            </a:r>
            <a:r>
              <a:rPr lang="cs-CZ" altLang="cs-CZ" sz="2000" dirty="0"/>
              <a:t>=amorfní </a:t>
            </a:r>
            <a:r>
              <a:rPr lang="cs-CZ" altLang="cs-CZ" sz="2000" dirty="0" err="1"/>
              <a:t>eosin.neprav.uspořádaná</a:t>
            </a:r>
            <a:r>
              <a:rPr lang="cs-CZ" altLang="cs-CZ" sz="2000" dirty="0"/>
              <a:t> mezibuněčná hmota</a:t>
            </a:r>
          </a:p>
          <a:p>
            <a:r>
              <a:rPr lang="cs-CZ" altLang="cs-CZ" sz="2400" dirty="0" err="1"/>
              <a:t>Low</a:t>
            </a:r>
            <a:r>
              <a:rPr lang="cs-CZ" altLang="cs-CZ" sz="2400" dirty="0"/>
              <a:t>-grade, </a:t>
            </a:r>
            <a:r>
              <a:rPr lang="cs-CZ" altLang="cs-CZ" sz="2400" dirty="0" err="1"/>
              <a:t>high</a:t>
            </a:r>
            <a:r>
              <a:rPr lang="cs-CZ" altLang="cs-CZ" sz="2400" dirty="0"/>
              <a:t> grade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072">
            <a:extLst>
              <a:ext uri="{FF2B5EF4-FFF2-40B4-BE49-F238E27FC236}">
                <a16:creationId xmlns:a16="http://schemas.microsoft.com/office/drawing/2014/main" id="{73B2EF0A-63B6-32DA-0545-95D159A71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7832" r="3125" b="6662"/>
          <a:stretch>
            <a:fillRect/>
          </a:stretch>
        </p:blipFill>
        <p:spPr bwMode="auto">
          <a:xfrm>
            <a:off x="1524000" y="1066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A2068BD0-B064-A7BC-D711-6636A72F2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228600"/>
            <a:ext cx="508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>
                <a:solidFill>
                  <a:srgbClr val="FF0000"/>
                </a:solidFill>
              </a:rPr>
              <a:t>Osteosarkom v RTG obraze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50389A1-0380-115C-ECF0-686FC8244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Klouby - Anatomie kloubu</a:t>
            </a:r>
            <a:br>
              <a:rPr lang="cs-CZ" altLang="cs-CZ">
                <a:solidFill>
                  <a:srgbClr val="CC3300"/>
                </a:solidFill>
              </a:rPr>
            </a:br>
            <a:endParaRPr lang="cs-CZ" altLang="cs-CZ">
              <a:solidFill>
                <a:srgbClr val="CC3300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8FEB658-DA1D-FDD4-A6F4-3BE57EB2F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Kloub se skládá z dvou styčných ploch krytých </a:t>
            </a:r>
            <a:r>
              <a:rPr lang="cs-CZ" altLang="cs-CZ" sz="2000">
                <a:hlinkClick r:id="rId2" tooltip="Chrupavka"/>
              </a:rPr>
              <a:t>chrupavkou</a:t>
            </a:r>
            <a:r>
              <a:rPr lang="cs-CZ" altLang="cs-CZ" sz="2000"/>
              <a:t>. Jedna plocha se nazývá </a:t>
            </a:r>
            <a:r>
              <a:rPr lang="cs-CZ" altLang="cs-CZ" sz="2000">
                <a:hlinkClick r:id="rId3" tooltip="Kloubní hlavice (stránka neexistuje)"/>
              </a:rPr>
              <a:t>kloubní hlavice</a:t>
            </a:r>
            <a:r>
              <a:rPr lang="cs-CZ" altLang="cs-CZ" sz="2000"/>
              <a:t> (vypouklý konec jedné kosti) a druhá </a:t>
            </a:r>
            <a:r>
              <a:rPr lang="cs-CZ" altLang="cs-CZ" sz="2000">
                <a:hlinkClick r:id="rId4" tooltip="Kloubní jamka (stránka neexistuje)"/>
              </a:rPr>
              <a:t>kloubní jamka</a:t>
            </a:r>
            <a:r>
              <a:rPr lang="cs-CZ" altLang="cs-CZ" sz="2000"/>
              <a:t> (vyhloubený konec druhé kosti)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Další částí je </a:t>
            </a:r>
            <a:r>
              <a:rPr lang="cs-CZ" altLang="cs-CZ" sz="2000">
                <a:hlinkClick r:id="rId5" tooltip="Kloubní pouzdro (stránka neexistuje)"/>
              </a:rPr>
              <a:t>kloubní pouzdro</a:t>
            </a:r>
            <a:r>
              <a:rPr lang="cs-CZ" altLang="cs-CZ" sz="2000"/>
              <a:t>, které uzavírá kloub, je zesíleno </a:t>
            </a:r>
            <a:r>
              <a:rPr lang="cs-CZ" altLang="cs-CZ" sz="2000">
                <a:hlinkClick r:id="rId6" tooltip="Vazy"/>
              </a:rPr>
              <a:t>vazy</a:t>
            </a:r>
            <a:r>
              <a:rPr lang="cs-CZ" altLang="cs-CZ" sz="2000"/>
              <a:t>, z vnitřní strany ho vystýlá </a:t>
            </a:r>
            <a:r>
              <a:rPr lang="cs-CZ" altLang="cs-CZ" sz="2000">
                <a:hlinkClick r:id="rId7" tooltip="Synoviální vrstva (stránka neexistuje)"/>
              </a:rPr>
              <a:t>synoviální vrstva</a:t>
            </a:r>
            <a:r>
              <a:rPr lang="cs-CZ" altLang="cs-CZ" sz="2000"/>
              <a:t> produkující </a:t>
            </a:r>
            <a:r>
              <a:rPr lang="cs-CZ" altLang="cs-CZ" sz="2000">
                <a:hlinkClick r:id="rId8" tooltip="Synoviální tekutina (stránka neexistuje)"/>
              </a:rPr>
              <a:t>synoviální tekutinu</a:t>
            </a:r>
            <a:r>
              <a:rPr lang="cs-CZ" altLang="cs-CZ" sz="2000"/>
              <a:t> (</a:t>
            </a:r>
            <a:r>
              <a:rPr lang="cs-CZ" altLang="cs-CZ" sz="2000">
                <a:hlinkClick r:id="rId9" tooltip="Kloubní maz (stránka neexistuje)"/>
              </a:rPr>
              <a:t>kloubní maz</a:t>
            </a:r>
            <a:r>
              <a:rPr lang="cs-CZ" altLang="cs-CZ" sz="2000"/>
              <a:t> - </a:t>
            </a:r>
            <a:r>
              <a:rPr lang="cs-CZ" altLang="cs-CZ" sz="2000">
                <a:hlinkClick r:id="rId10" tooltip="Synovie (stránka neexistuje)"/>
              </a:rPr>
              <a:t>synovie</a:t>
            </a:r>
            <a:r>
              <a:rPr lang="cs-CZ" altLang="cs-CZ" sz="2000"/>
              <a:t>), která zmírňuje </a:t>
            </a:r>
            <a:r>
              <a:rPr lang="cs-CZ" altLang="cs-CZ" sz="2000">
                <a:hlinkClick r:id="rId11" tooltip="Tření"/>
              </a:rPr>
              <a:t>tření</a:t>
            </a:r>
            <a:r>
              <a:rPr lang="cs-CZ" altLang="cs-CZ" sz="2000"/>
              <a:t>, vyživuje kloubní chrupavky a zajišťuje pevné přilnutí kloubních ploch k sobě.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V kloubech jednoduchých se stýkají dvě kosti, v kloubech složených se stýkají více než dvě kosti nebo jsou mezi ně vsunuty pohyblivé chrupavčité destičky (</a:t>
            </a:r>
            <a:r>
              <a:rPr lang="cs-CZ" altLang="cs-CZ" sz="2000">
                <a:hlinkClick r:id="rId12" tooltip="Kloub holenní (stránka neexistuje)"/>
              </a:rPr>
              <a:t>kloub kolenní</a:t>
            </a:r>
            <a:r>
              <a:rPr lang="cs-CZ" altLang="cs-CZ" sz="2000"/>
              <a:t>), vyrovnávají nesrovnalosti v zakřiveních styčných ploch a zároveň umožňuje současné provádění dvou různých pohybů v kloubu (</a:t>
            </a:r>
            <a:r>
              <a:rPr lang="cs-CZ" altLang="cs-CZ" sz="2000">
                <a:hlinkClick r:id="rId13" tooltip="Ohýbání"/>
              </a:rPr>
              <a:t>ohýbání</a:t>
            </a:r>
            <a:r>
              <a:rPr lang="cs-CZ" altLang="cs-CZ" sz="2000"/>
              <a:t> a </a:t>
            </a:r>
            <a:r>
              <a:rPr lang="cs-CZ" altLang="cs-CZ" sz="2000">
                <a:hlinkClick r:id="rId14" tooltip="Otáčení"/>
              </a:rPr>
              <a:t>otáčení</a:t>
            </a:r>
            <a:r>
              <a:rPr lang="cs-CZ" altLang="cs-CZ" sz="2000"/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66B2C62-5AAE-FAE9-7B9D-6CE48CC73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Dělení kosti dle tvaru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EB7B248-D335-2FA5-D74E-63F3B528AB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28776"/>
            <a:ext cx="6046788" cy="4467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 b="1"/>
              <a:t>1) Kosti dlouhé</a:t>
            </a:r>
            <a:r>
              <a:rPr lang="cs-CZ" altLang="cs-CZ" sz="1800"/>
              <a:t> – na nich rozlišujeme </a:t>
            </a:r>
            <a:r>
              <a:rPr lang="cs-CZ" altLang="cs-CZ" sz="1800" b="1"/>
              <a:t>epifýzy</a:t>
            </a:r>
            <a:r>
              <a:rPr lang="cs-CZ" altLang="cs-CZ" sz="1800"/>
              <a:t> (</a:t>
            </a:r>
            <a:r>
              <a:rPr lang="cs-CZ" altLang="cs-CZ" sz="1800" i="1"/>
              <a:t>epiphysis</a:t>
            </a:r>
            <a:r>
              <a:rPr lang="cs-CZ" altLang="cs-CZ" sz="1800"/>
              <a:t>), které jsou buď na jednom, nebo na obou koncích dlouhé kosti. Mezi nimi je </a:t>
            </a:r>
            <a:r>
              <a:rPr lang="cs-CZ" altLang="cs-CZ" sz="1800" b="1"/>
              <a:t>diafýza</a:t>
            </a:r>
            <a:r>
              <a:rPr lang="cs-CZ" altLang="cs-CZ" sz="1800"/>
              <a:t> (</a:t>
            </a:r>
            <a:r>
              <a:rPr lang="cs-CZ" altLang="cs-CZ" sz="1800" i="1"/>
              <a:t>diaphysis</a:t>
            </a:r>
            <a:r>
              <a:rPr lang="cs-CZ" altLang="cs-CZ" sz="1800"/>
              <a:t>) – tělo kosti. 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v období růstu na přechodu mezi tělem a hlavicemi - </a:t>
            </a:r>
            <a:r>
              <a:rPr lang="cs-CZ" altLang="cs-CZ" sz="1800" b="1"/>
              <a:t>růstové (epifýzové) chrupavky - </a:t>
            </a:r>
            <a:r>
              <a:rPr lang="cs-CZ" altLang="cs-CZ" sz="1800"/>
              <a:t>kost přirůstá do délky. 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povrch kosti je na </a:t>
            </a:r>
            <a:r>
              <a:rPr lang="cs-CZ" altLang="cs-CZ" sz="1800" b="1"/>
              <a:t>diafýze</a:t>
            </a:r>
            <a:r>
              <a:rPr lang="cs-CZ" altLang="cs-CZ" sz="1800"/>
              <a:t> tvořen </a:t>
            </a:r>
            <a:r>
              <a:rPr lang="cs-CZ" altLang="cs-CZ" sz="1800" u="sng"/>
              <a:t>silnou vrstvou</a:t>
            </a:r>
            <a:r>
              <a:rPr lang="cs-CZ" altLang="cs-CZ" sz="1800"/>
              <a:t> kompaktní tkáně, </a:t>
            </a:r>
            <a:r>
              <a:rPr lang="cs-CZ" altLang="cs-CZ" sz="1800" b="1"/>
              <a:t>epifýzy - </a:t>
            </a:r>
            <a:r>
              <a:rPr lang="cs-CZ" altLang="cs-CZ" sz="1800" u="sng"/>
              <a:t>slabou vrstvou</a:t>
            </a:r>
            <a:r>
              <a:rPr lang="cs-CZ" altLang="cs-CZ" sz="1800"/>
              <a:t> kompakty. Vnitřek kosti je tvořen spongiózní tkání. </a:t>
            </a:r>
          </a:p>
          <a:p>
            <a:pPr lvl="1">
              <a:lnSpc>
                <a:spcPct val="80000"/>
              </a:lnSpc>
            </a:pPr>
            <a:r>
              <a:rPr lang="cs-CZ" altLang="cs-CZ" sz="1800"/>
              <a:t>Dutina v těle kosti (</a:t>
            </a:r>
            <a:r>
              <a:rPr lang="cs-CZ" altLang="cs-CZ" sz="1800" i="1"/>
              <a:t>cavitas medullaris</a:t>
            </a:r>
            <a:r>
              <a:rPr lang="cs-CZ" altLang="cs-CZ" sz="1800"/>
              <a:t>) je vyplněna </a:t>
            </a:r>
            <a:r>
              <a:rPr lang="cs-CZ" altLang="cs-CZ" sz="1800">
                <a:hlinkClick r:id="rId2" tooltip="Kostní dřeň"/>
              </a:rPr>
              <a:t>kostní dření</a:t>
            </a:r>
            <a:r>
              <a:rPr lang="cs-CZ" altLang="cs-CZ" sz="1800"/>
              <a:t> (</a:t>
            </a:r>
            <a:r>
              <a:rPr lang="cs-CZ" altLang="cs-CZ" sz="1800" i="1"/>
              <a:t>medulla ossium</a:t>
            </a:r>
            <a:r>
              <a:rPr lang="cs-CZ" altLang="cs-CZ" sz="1800"/>
              <a:t>). Osifikační jádra dlouhé kosti jsou: 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V </a:t>
            </a:r>
            <a:r>
              <a:rPr lang="cs-CZ" altLang="cs-CZ" sz="1800" b="1"/>
              <a:t>diafýze</a:t>
            </a:r>
            <a:r>
              <a:rPr lang="cs-CZ" altLang="cs-CZ" sz="1800"/>
              <a:t> – ve středu kosti, odkud </a:t>
            </a:r>
            <a:r>
              <a:rPr lang="cs-CZ" altLang="cs-CZ" sz="1800">
                <a:hlinkClick r:id="rId3" tooltip="Osifikace"/>
              </a:rPr>
              <a:t>osifikace</a:t>
            </a:r>
            <a:r>
              <a:rPr lang="cs-CZ" altLang="cs-CZ" sz="1800"/>
              <a:t> postupuje ke koncům; 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V </a:t>
            </a:r>
            <a:r>
              <a:rPr lang="cs-CZ" altLang="cs-CZ" sz="1800" b="1"/>
              <a:t>epifýzach</a:t>
            </a:r>
            <a:r>
              <a:rPr lang="cs-CZ" altLang="cs-CZ" sz="1800"/>
              <a:t>; další osifikační jádra ve velkých hrbolech kostí, případně v místech úponů svalů – např. ve velkém trochanteru </a:t>
            </a:r>
            <a:r>
              <a:rPr lang="cs-CZ" altLang="cs-CZ" sz="1800">
                <a:hlinkClick r:id="rId4" tooltip="Femur"/>
              </a:rPr>
              <a:t>femuru</a:t>
            </a:r>
            <a:r>
              <a:rPr lang="cs-CZ" altLang="cs-CZ" sz="1800"/>
              <a:t> (</a:t>
            </a:r>
            <a:r>
              <a:rPr lang="cs-CZ" altLang="cs-CZ" sz="1800" i="1"/>
              <a:t>trochanter major</a:t>
            </a:r>
            <a:r>
              <a:rPr lang="cs-CZ" altLang="cs-CZ" sz="1800"/>
              <a:t>).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99D5DA7-E8DD-F611-E002-C22C63F51927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1051" y="1628776"/>
            <a:ext cx="1654175" cy="4543425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277C5B5-AFAA-3872-DDD6-850F27704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Deformity páteře - skolióza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2691200-DFA9-17C4-43C0-76A358502E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4749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Vybočení páteře v rovině frontální ve tvaru písmene S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Horní raménko představuje vlastní skoliózu, dolní raménko odpovídá sekundárně vytvořenému zakřivení jako důsledek kompenzačních mechanismů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Nejčastěji v oblasti hrudní páteře</a:t>
            </a:r>
          </a:p>
          <a:p>
            <a:pPr>
              <a:lnSpc>
                <a:spcPct val="80000"/>
              </a:lnSpc>
            </a:pPr>
            <a:r>
              <a:rPr lang="cs-CZ" altLang="cs-CZ" sz="2000" i="1"/>
              <a:t>Funkční (posturální)</a:t>
            </a:r>
            <a:r>
              <a:rPr lang="cs-CZ" altLang="cs-CZ" sz="2000"/>
              <a:t> – většinou sinistrokonvexní, což je dáno vadným držením při větším fyziologickém zatížení pravé paže u praváků</a:t>
            </a:r>
          </a:p>
          <a:p>
            <a:pPr>
              <a:lnSpc>
                <a:spcPct val="80000"/>
              </a:lnSpc>
            </a:pPr>
            <a:r>
              <a:rPr lang="cs-CZ" altLang="cs-CZ" sz="2000" i="1"/>
              <a:t>Strukturální (pravá s.)</a:t>
            </a:r>
            <a:r>
              <a:rPr lang="cs-CZ" altLang="cs-CZ" sz="2000"/>
              <a:t> – vzniká na podkladě strukturálních poruch obratlů či mezoobratlových plotének, má trvalý charakter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DFC8A1E0-FF4E-9D35-E34D-A115EC1840CC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4" y="1981200"/>
            <a:ext cx="2878137" cy="41148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C75C7E0-078F-46B5-43A7-B6EC85E8E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Deformity páteře - kyfóza</a:t>
            </a:r>
            <a:br>
              <a:rPr lang="cs-CZ" altLang="cs-CZ">
                <a:solidFill>
                  <a:srgbClr val="CC3300"/>
                </a:solidFill>
              </a:rPr>
            </a:br>
            <a:endParaRPr lang="cs-CZ" altLang="cs-CZ">
              <a:solidFill>
                <a:srgbClr val="CC3300"/>
              </a:solidFill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8BC0A4E-31E1-4EC4-E9DF-4E6D114BF4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4318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Kyfóza je ohnutí páteře konvexitou směrem dorzálním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Většinou se kombinuje se skoliózou (kyfoskolióza)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Nejčastěji v oblasti hrudní páteře, což je kompenzováno lordózou v oblasti bederní páteře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Kyfotické ohnutí je buď obloukovité (hladká k.) nebo úhlovité (angulární k.)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A5F09D-706E-401C-8FB8-C784A6B43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64" y="1981200"/>
            <a:ext cx="4284272" cy="41148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1D60B-E294-B1E4-CF41-41678C4E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Deformity páteře - </a:t>
            </a:r>
            <a:r>
              <a:rPr lang="cs-CZ" dirty="0" err="1"/>
              <a:t>spondylolistéza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BA4824-7239-42AC-3AED-73ABB9F9144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0714C274-D052-801E-3CE9-6F8940E50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752600"/>
            <a:ext cx="10445312" cy="3448639"/>
          </a:xfr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5A19EE-7854-DFC6-B364-CA323C55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C16613-2BD8-1C67-CD3E-F8E5743B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67CB-D7E6-45DB-AA99-621849B090F9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51652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076B6-0D99-EF66-8E58-CE2EC081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Spondylolistéza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F6F730-E478-9B12-9D8F-904662A87DA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obsah 7" descr="Obsah obrázku text, náplast, design&#10;&#10;Popis byl vytvořen automaticky">
            <a:extLst>
              <a:ext uri="{FF2B5EF4-FFF2-40B4-BE49-F238E27FC236}">
                <a16:creationId xmlns:a16="http://schemas.microsoft.com/office/drawing/2014/main" id="{576479FF-B130-4C41-7729-F35C420B9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981200"/>
            <a:ext cx="4957590" cy="4114800"/>
          </a:xfr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EB1587-374C-EC98-407F-4D337746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900567-8C2B-DA49-884C-C66ED67C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67CB-D7E6-45DB-AA99-621849B090F9}" type="slidenum">
              <a:rPr lang="cs-CZ" altLang="cs-CZ" smtClean="0"/>
              <a:pPr/>
              <a:t>53</a:t>
            </a:fld>
            <a:endParaRPr lang="cs-CZ" alt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2695888-F547-9C48-C474-BF3F6FE30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90" y="1884600"/>
            <a:ext cx="593480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04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91E6232-2B9D-A4E0-B84F-4D604FD71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Deformity páteře - kyfóza</a:t>
            </a:r>
            <a:br>
              <a:rPr lang="cs-CZ" altLang="cs-CZ">
                <a:solidFill>
                  <a:srgbClr val="CC3300"/>
                </a:solidFill>
              </a:rPr>
            </a:br>
            <a:endParaRPr lang="cs-CZ" altLang="cs-CZ">
              <a:solidFill>
                <a:srgbClr val="CC3300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56E1E12-832E-A0D3-E017-ACD306C89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5770252" cy="41399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Samostatnou jednotku představuje adolescentní kyfóza – </a:t>
            </a:r>
            <a:r>
              <a:rPr lang="cs-CZ" altLang="cs-CZ" i="1" dirty="0" err="1"/>
              <a:t>Scheuermannova</a:t>
            </a:r>
            <a:r>
              <a:rPr lang="cs-CZ" altLang="cs-CZ" i="1" dirty="0"/>
              <a:t> nemoc </a:t>
            </a:r>
            <a:r>
              <a:rPr lang="cs-CZ" altLang="cs-CZ" dirty="0"/>
              <a:t>(nemoc kulatých zad)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Vzniká v souvislosti s přetěžováním páteře, především sportem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Dochází  ke snížení meziobratlových plotének a tvorbě </a:t>
            </a:r>
            <a:r>
              <a:rPr lang="cs-CZ" altLang="cs-CZ" dirty="0" err="1"/>
              <a:t>Schmorlových</a:t>
            </a:r>
            <a:r>
              <a:rPr lang="cs-CZ" altLang="cs-CZ" dirty="0"/>
              <a:t> uzlů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Onemocnění většinou samo od sebe odezní, nebo je vyléčeno rehabilitací a pravidelným cvičením 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  <p:pic>
        <p:nvPicPr>
          <p:cNvPr id="3" name="Obrázek 2" descr="Obsah obrázku rentgenový snímek, snímek obrazovky&#10;&#10;Popis byl vytvořen automaticky">
            <a:extLst>
              <a:ext uri="{FF2B5EF4-FFF2-40B4-BE49-F238E27FC236}">
                <a16:creationId xmlns:a16="http://schemas.microsoft.com/office/drawing/2014/main" id="{0AB172F4-9BD3-1CD5-E1D8-93023868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52" y="2722423"/>
            <a:ext cx="5414732" cy="20791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FBD3C2E-43C5-FB33-BB87-0CEDCFC19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Degenerativní změny kloubů –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Arthrosis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deformans</a:t>
            </a:r>
            <a:endParaRPr lang="cs-CZ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9719A29-2332-6C6A-BB64-DBBA5D080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Nezánětlivé degenerativní onemocnění synoviálních kloubů u jedinců </a:t>
            </a:r>
            <a:r>
              <a:rPr lang="cs-CZ" altLang="cs-CZ" sz="2400" b="1"/>
              <a:t>starších 50 let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Dochází  k regresivním změnám kloubních chrupavek se sekundárním zánětlivými změnami synoviální membrány a reaktivními změnami v přilehlé kostní tkáni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Klinika – postiženy klouby nejvíce zatěžované, bolest, ztuhlost, omezení pohybu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RTG – zúžení kloubní štěrbiny, deformaci tvaru kloubní hlavice a kloubního povrchu a tvorba osteofytů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E828B4B-436D-15AC-5C44-71F4E15D0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Degenerativní změny kloubů –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Arthrosis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deformans</a:t>
            </a:r>
            <a:endParaRPr lang="cs-CZ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97718F3-5F4D-4686-6F11-9454A529F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/>
              <a:t>Dochází k degenerativním změnám chondrocytů, v důsledku působení mechanických vlivů zanikají nekrózou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To je následováno úbytkem proteoglykanů a </a:t>
            </a:r>
            <a:r>
              <a:rPr lang="cs-CZ" altLang="cs-CZ" sz="2000" i="1"/>
              <a:t>fibrilací</a:t>
            </a:r>
            <a:r>
              <a:rPr lang="cs-CZ" altLang="cs-CZ" sz="2000"/>
              <a:t> – rozvlákněním mezibuněčné hmoty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Vznikají podélné </a:t>
            </a:r>
            <a:r>
              <a:rPr lang="cs-CZ" altLang="cs-CZ" sz="2000" b="1"/>
              <a:t>trhlinky</a:t>
            </a:r>
            <a:r>
              <a:rPr lang="cs-CZ" altLang="cs-CZ" sz="2000"/>
              <a:t> na kloubní chrupavce, případně dochází až k odtrhnutí drobných fragmentů--) </a:t>
            </a:r>
            <a:r>
              <a:rPr lang="cs-CZ" altLang="cs-CZ" sz="2000" i="1"/>
              <a:t>kloubní myšky-</a:t>
            </a:r>
            <a:r>
              <a:rPr lang="cs-CZ" altLang="cs-CZ" sz="2000"/>
              <a:t>-) implantují se do synoviální membrány vzniká </a:t>
            </a:r>
            <a:r>
              <a:rPr lang="cs-CZ" altLang="cs-CZ" sz="2000" i="1"/>
              <a:t>sekundární  chondromatóza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V pokročilých případech trhliny zasahují do těsné blízkosti subchondrální kosti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Do oblasti trhlin pronikají epifyzární cévy a tvoří se fibrokartiláginózní tkáň, která defekt vyplní jako méně hodnotný materiál</a:t>
            </a:r>
          </a:p>
          <a:p>
            <a:pPr>
              <a:lnSpc>
                <a:spcPct val="90000"/>
              </a:lnSpc>
            </a:pPr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69EE754-5FF1-F580-D3E3-C291F2CCB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Degenerativní změny kloubů –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Arthrosis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deformans</a:t>
            </a:r>
            <a:endParaRPr lang="cs-CZ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9CA4C5F-FB32-82B9-8569-AC2A2D7ED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/>
              <a:t>V sousední kostní tkáni vznikají významné změny, které jsou integrální součásti celého onemocnění!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1) Dochází k ativaci osteoblastů, které procesem apozice tvoří novou kostní tkáň, vzniká lokalizovaná sklerotizace – </a:t>
            </a:r>
            <a:r>
              <a:rPr lang="cs-CZ" altLang="cs-CZ" sz="2000" i="1"/>
              <a:t>eburneace</a:t>
            </a:r>
            <a:r>
              <a:rPr lang="cs-CZ" altLang="cs-CZ" sz="200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2) Mohou vznikat </a:t>
            </a:r>
            <a:r>
              <a:rPr lang="cs-CZ" altLang="cs-CZ" sz="2000" i="1"/>
              <a:t>mikrofraktury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3) V kostní tkání mohou vznikat </a:t>
            </a:r>
            <a:r>
              <a:rPr lang="cs-CZ" altLang="cs-CZ" sz="2000" i="1"/>
              <a:t>pseudocysty</a:t>
            </a:r>
            <a:r>
              <a:rPr lang="cs-CZ" altLang="cs-CZ" sz="200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V oblasti chondrosynoviálního okraje proliferují chondrocyty, které tvoří lem hyperplastické chrupavčité tkáně – </a:t>
            </a:r>
            <a:r>
              <a:rPr lang="cs-CZ" altLang="cs-CZ" sz="2000" i="1"/>
              <a:t>chondrofyty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Pod nimi se formují marginální </a:t>
            </a:r>
            <a:r>
              <a:rPr lang="cs-CZ" altLang="cs-CZ" sz="2000" i="1"/>
              <a:t>osteofyty</a:t>
            </a:r>
            <a:r>
              <a:rPr lang="cs-CZ" altLang="cs-CZ" sz="2000"/>
              <a:t>, tvořené kostní tkání z periostu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V oblasti distálních interfalangeálních kloubů se osteofyty nazývají </a:t>
            </a:r>
            <a:r>
              <a:rPr lang="cs-CZ" altLang="cs-CZ" sz="2000" i="1"/>
              <a:t>Heberdenovy uzly.</a:t>
            </a:r>
          </a:p>
          <a:p>
            <a:pPr>
              <a:lnSpc>
                <a:spcPct val="90000"/>
              </a:lnSpc>
            </a:pPr>
            <a:endParaRPr lang="cs-CZ" altLang="cs-CZ" sz="2000" i="1"/>
          </a:p>
          <a:p>
            <a:pPr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>
            <a:extLst>
              <a:ext uri="{FF2B5EF4-FFF2-40B4-BE49-F238E27FC236}">
                <a16:creationId xmlns:a16="http://schemas.microsoft.com/office/drawing/2014/main" id="{A93484FC-DADA-FA8B-1DA5-7FFF2D175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Degenerativní změny kloubů –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Arthrosis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deformans</a:t>
            </a:r>
            <a:endParaRPr lang="cs-CZ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DDD7BAB-0495-6603-89F9-0B183145DB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/>
              <a:t> </a:t>
            </a:r>
            <a:r>
              <a:rPr lang="cs-CZ" altLang="cs-CZ" sz="1800" b="1"/>
              <a:t>Zdravý kloub</a:t>
            </a:r>
            <a:r>
              <a:rPr lang="cs-CZ" altLang="cs-CZ" sz="1800"/>
              <a:t> - vrstva chrupavky je pevná, na povrchu hladká a lesklá 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Narušený kloub </a:t>
            </a:r>
            <a:r>
              <a:rPr lang="cs-CZ" altLang="cs-CZ" sz="1800"/>
              <a:t>- počínající artróza - chrupavka je narušená, rozpraskaná, odlupuje se. Začínají i změny na kosti pod chrupavkou- lze zjistit i na RTG . </a:t>
            </a:r>
            <a:r>
              <a:rPr lang="cs-CZ" altLang="cs-CZ" sz="1800" b="1"/>
              <a:t>Opotřebovaný kloub </a:t>
            </a:r>
            <a:r>
              <a:rPr lang="cs-CZ" altLang="cs-CZ" sz="1800"/>
              <a:t>– arthróza. Chrupavka je výrazně opotřebovaná, v zátěžových místech je „sedřená na kost“. Pokračují změny na kosti – zesiluje se a zahušťuje povrchová vrstva kosti, přetížením vznikají v kosti dutiny- cysty. Zde již čeká nemocného operační řešení – náhrada kloubu .</a:t>
            </a:r>
          </a:p>
        </p:txBody>
      </p:sp>
      <p:pic>
        <p:nvPicPr>
          <p:cNvPr id="7" name="Obrázek 6" descr="Obsah obrázku rentgenový snímek, černobílý, černá, Černobílá fotografie&#10;&#10;Popis byl vytvořen automaticky">
            <a:extLst>
              <a:ext uri="{FF2B5EF4-FFF2-40B4-BE49-F238E27FC236}">
                <a16:creationId xmlns:a16="http://schemas.microsoft.com/office/drawing/2014/main" id="{4691AAE2-42D2-39A7-BF93-0CCEF7FBC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17" y="1512652"/>
            <a:ext cx="8096250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79E8BB4-E05C-123E-140A-9693DE61E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  <a:latin typeface="+mn-lt"/>
              </a:rPr>
              <a:t>Degenerativní změny kloubů –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spondylosis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a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spondyloatrhrosis</a:t>
            </a:r>
            <a:endParaRPr lang="cs-CZ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D527290-61F8-2733-398B-19274D21C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>
                <a:latin typeface="Arial" panose="020B0604020202020204" pitchFamily="34" charset="0"/>
              </a:rPr>
              <a:t>Degenerativní změny kloubů páteře</a:t>
            </a:r>
          </a:p>
          <a:p>
            <a:pPr>
              <a:lnSpc>
                <a:spcPct val="90000"/>
              </a:lnSpc>
            </a:pPr>
            <a:r>
              <a:rPr lang="cs-CZ" altLang="cs-CZ" sz="2000" i="1">
                <a:latin typeface="Arial" panose="020B0604020202020204" pitchFamily="34" charset="0"/>
              </a:rPr>
              <a:t>1) </a:t>
            </a:r>
            <a:r>
              <a:rPr lang="cs-CZ" altLang="cs-CZ" sz="2000" b="1" i="1">
                <a:latin typeface="Arial" panose="020B0604020202020204" pitchFamily="34" charset="0"/>
              </a:rPr>
              <a:t>Spondylóz</a:t>
            </a:r>
            <a:r>
              <a:rPr lang="cs-CZ" altLang="cs-CZ" sz="2000" i="1">
                <a:latin typeface="Arial" panose="020B0604020202020204" pitchFamily="34" charset="0"/>
              </a:rPr>
              <a:t>a</a:t>
            </a:r>
            <a:r>
              <a:rPr lang="cs-CZ" altLang="cs-CZ" sz="2000">
                <a:latin typeface="Arial" panose="020B0604020202020204" pitchFamily="34" charset="0"/>
              </a:rPr>
              <a:t> – degen. změny apofyzeálních kloubů (podobná artróze velkých kloubů)</a:t>
            </a:r>
          </a:p>
          <a:p>
            <a:pPr>
              <a:lnSpc>
                <a:spcPct val="90000"/>
              </a:lnSpc>
            </a:pPr>
            <a:r>
              <a:rPr lang="cs-CZ" altLang="cs-CZ" sz="2000" i="1">
                <a:latin typeface="Arial" panose="020B0604020202020204" pitchFamily="34" charset="0"/>
              </a:rPr>
              <a:t>2) </a:t>
            </a:r>
            <a:r>
              <a:rPr lang="cs-CZ" altLang="cs-CZ" sz="2000" b="1" i="1">
                <a:latin typeface="Arial" panose="020B0604020202020204" pitchFamily="34" charset="0"/>
              </a:rPr>
              <a:t>Spondyloatrhróza</a:t>
            </a:r>
            <a:r>
              <a:rPr lang="cs-CZ" altLang="cs-CZ" sz="2000">
                <a:latin typeface="Arial" panose="020B0604020202020204" pitchFamily="34" charset="0"/>
              </a:rPr>
              <a:t> – degen. změny meziobratlového těla</a:t>
            </a:r>
          </a:p>
          <a:p>
            <a:pPr>
              <a:lnSpc>
                <a:spcPct val="90000"/>
              </a:lnSpc>
            </a:pPr>
            <a:r>
              <a:rPr lang="cs-CZ" altLang="cs-CZ" sz="2000">
                <a:latin typeface="Arial" panose="020B0604020202020204" pitchFamily="34" charset="0"/>
              </a:rPr>
              <a:t>S přibývajícím věkem ubývá pružnosti a snižuje se turgor nucleus pulposus</a:t>
            </a:r>
          </a:p>
          <a:p>
            <a:pPr>
              <a:lnSpc>
                <a:spcPct val="90000"/>
              </a:lnSpc>
            </a:pPr>
            <a:r>
              <a:rPr lang="cs-CZ" altLang="cs-CZ" sz="2000">
                <a:latin typeface="Arial" panose="020B0604020202020204" pitchFamily="34" charset="0"/>
              </a:rPr>
              <a:t>Při chronickém přetěžování vznikají trhlinky v anulus fibrosus--)výhřez n.p. různými směry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V horizontálním směru tlačí na podélné vazy páteře a na míšní kořeny--)bolestivý syndrom, vznikají </a:t>
            </a:r>
            <a:r>
              <a:rPr lang="cs-CZ" altLang="cs-CZ" sz="1800" i="1">
                <a:latin typeface="Arial" panose="020B0604020202020204" pitchFamily="34" charset="0"/>
              </a:rPr>
              <a:t>osteofyty</a:t>
            </a:r>
            <a:r>
              <a:rPr lang="cs-CZ" altLang="cs-CZ" sz="1800">
                <a:latin typeface="Arial" panose="020B0604020202020204" pitchFamily="34" charset="0"/>
              </a:rPr>
              <a:t> na okraji obratlových těl</a:t>
            </a:r>
          </a:p>
          <a:p>
            <a:pPr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Ve vertikálním směru--)často vede k proražením kortikální kosti těla obratlového a následnou tvorbou Schmorlových uzlů </a:t>
            </a:r>
          </a:p>
          <a:p>
            <a:pPr>
              <a:lnSpc>
                <a:spcPct val="90000"/>
              </a:lnSpc>
            </a:pPr>
            <a:endParaRPr lang="cs-CZ" altLang="cs-CZ" sz="2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2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3A6A66-A4DE-8383-169D-E15E41CB9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Dělení kosti dle tvar</a:t>
            </a:r>
            <a:r>
              <a:rPr lang="cs-CZ" altLang="cs-CZ" b="1">
                <a:solidFill>
                  <a:srgbClr val="CC3300"/>
                </a:solidFill>
              </a:rPr>
              <a:t>u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D9E2643-B35A-60C3-1631-E6F7BD7884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latin typeface="+mj-lt"/>
              </a:rPr>
              <a:t>2) Kosti krátké</a:t>
            </a:r>
            <a:r>
              <a:rPr lang="cs-CZ" altLang="cs-CZ" sz="1800" dirty="0">
                <a:latin typeface="+mj-lt"/>
              </a:rPr>
              <a:t> – na jejich povrchu je tenká vrstva kompakty (</a:t>
            </a:r>
            <a:r>
              <a:rPr lang="cs-CZ" altLang="cs-CZ" sz="1800" i="1" dirty="0" err="1">
                <a:latin typeface="+mj-lt"/>
              </a:rPr>
              <a:t>substantia</a:t>
            </a:r>
            <a:r>
              <a:rPr lang="cs-CZ" altLang="cs-CZ" sz="1800" i="1" dirty="0">
                <a:latin typeface="+mj-lt"/>
              </a:rPr>
              <a:t> </a:t>
            </a:r>
            <a:r>
              <a:rPr lang="cs-CZ" altLang="cs-CZ" sz="1800" i="1" dirty="0" err="1">
                <a:latin typeface="+mj-lt"/>
              </a:rPr>
              <a:t>corticalis</a:t>
            </a:r>
            <a:r>
              <a:rPr lang="cs-CZ" altLang="cs-CZ" sz="1800" dirty="0">
                <a:latin typeface="+mj-lt"/>
              </a:rPr>
              <a:t>), uvnitř jsou vyplněny spongiózou. Osifikace krátké kosti probíhá vždy </a:t>
            </a:r>
            <a:r>
              <a:rPr lang="cs-CZ" altLang="cs-CZ" sz="1800" b="1" dirty="0" err="1">
                <a:latin typeface="+mj-lt"/>
              </a:rPr>
              <a:t>enchondrálně</a:t>
            </a:r>
            <a:r>
              <a:rPr lang="cs-CZ" altLang="cs-CZ" sz="1800" b="1" dirty="0">
                <a:latin typeface="+mj-lt"/>
              </a:rPr>
              <a:t> </a:t>
            </a:r>
            <a:r>
              <a:rPr lang="cs-CZ" altLang="cs-CZ" sz="1800" dirty="0">
                <a:latin typeface="+mj-lt"/>
              </a:rPr>
              <a:t>a </a:t>
            </a:r>
            <a:r>
              <a:rPr lang="cs-CZ" altLang="cs-CZ" sz="1800" b="1" dirty="0">
                <a:latin typeface="+mj-lt"/>
              </a:rPr>
              <a:t>z jednoho osifikačního jádra</a:t>
            </a:r>
            <a:r>
              <a:rPr lang="cs-CZ" altLang="cs-CZ" sz="1800" dirty="0">
                <a:latin typeface="+mj-lt"/>
              </a:rPr>
              <a:t>, které je přibližně ve středu kosti, odkud postupuje k povrchu po celé růstové období.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latin typeface="+mj-lt"/>
              </a:rPr>
              <a:t>3) Kosti ploché</a:t>
            </a:r>
            <a:r>
              <a:rPr lang="cs-CZ" altLang="cs-CZ" sz="1800" dirty="0">
                <a:latin typeface="+mj-lt"/>
              </a:rPr>
              <a:t> – tyto kosti mají vždy na vnějším i na vnitřním povrchu vrstvu kompakty (</a:t>
            </a:r>
            <a:r>
              <a:rPr lang="cs-CZ" altLang="cs-CZ" sz="1800" i="1" dirty="0">
                <a:latin typeface="+mj-lt"/>
              </a:rPr>
              <a:t>lamina </a:t>
            </a:r>
            <a:r>
              <a:rPr lang="cs-CZ" altLang="cs-CZ" sz="1800" i="1" dirty="0" err="1">
                <a:latin typeface="+mj-lt"/>
              </a:rPr>
              <a:t>externa</a:t>
            </a:r>
            <a:r>
              <a:rPr lang="cs-CZ" altLang="cs-CZ" sz="1800" dirty="0">
                <a:latin typeface="+mj-lt"/>
              </a:rPr>
              <a:t>, </a:t>
            </a:r>
            <a:r>
              <a:rPr lang="cs-CZ" altLang="cs-CZ" sz="1800" i="1" dirty="0" err="1">
                <a:latin typeface="+mj-lt"/>
              </a:rPr>
              <a:t>lanima</a:t>
            </a:r>
            <a:r>
              <a:rPr lang="cs-CZ" altLang="cs-CZ" sz="1800" i="1" dirty="0">
                <a:latin typeface="+mj-lt"/>
              </a:rPr>
              <a:t> interna</a:t>
            </a:r>
            <a:r>
              <a:rPr lang="cs-CZ" altLang="cs-CZ" sz="1800" dirty="0">
                <a:latin typeface="+mj-lt"/>
              </a:rPr>
              <a:t>), mezi kterými je vrstva spongiózy. Ploché kosti osifikují </a:t>
            </a:r>
            <a:r>
              <a:rPr lang="cs-CZ" altLang="cs-CZ" sz="1800" b="1" dirty="0">
                <a:latin typeface="+mj-lt"/>
              </a:rPr>
              <a:t>z více jader 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>
              <a:latin typeface="+mj-lt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7373466-5B8E-BF2F-9A41-05186C9748FE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08FE956-A913-4043-EFCB-3E23C0B6D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Záněty kloubů – hnisavá artritida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BE6EAD8-7401-A8CB-4EA7-E9F076209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000"/>
              <a:t>Etiologie - pyogenní koky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Cesta přenosu – 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1) </a:t>
            </a:r>
            <a:r>
              <a:rPr lang="cs-CZ" altLang="cs-CZ" sz="2000" i="1"/>
              <a:t>zvenčí</a:t>
            </a:r>
            <a:r>
              <a:rPr lang="cs-CZ" altLang="cs-CZ" sz="2000"/>
              <a:t> (trauma, zákrok)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2) </a:t>
            </a:r>
            <a:r>
              <a:rPr lang="cs-CZ" altLang="cs-CZ" sz="2000" i="1"/>
              <a:t>hematogenně</a:t>
            </a:r>
            <a:r>
              <a:rPr lang="cs-CZ" altLang="cs-CZ" sz="2000"/>
              <a:t> (sepse)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3) </a:t>
            </a:r>
            <a:r>
              <a:rPr lang="cs-CZ" altLang="cs-CZ" sz="2000" i="1"/>
              <a:t>přímým šířením z okolí</a:t>
            </a:r>
            <a:r>
              <a:rPr lang="cs-CZ" altLang="cs-CZ" sz="2000"/>
              <a:t> (ze sousední osteomyelitidy)</a:t>
            </a:r>
          </a:p>
          <a:p>
            <a:pPr>
              <a:lnSpc>
                <a:spcPct val="90000"/>
              </a:lnSpc>
            </a:pPr>
            <a:r>
              <a:rPr lang="cs-CZ" altLang="cs-CZ" sz="2000" b="1"/>
              <a:t>klinický obraz:</a:t>
            </a:r>
            <a:r>
              <a:rPr lang="cs-CZ" altLang="cs-CZ" sz="2000"/>
              <a:t> bolesti kloubu (monoartropatie), otok, bolestivost, zarudnutí nad kloubem </a:t>
            </a:r>
            <a:r>
              <a:rPr lang="cs-CZ" altLang="cs-CZ" sz="2400"/>
              <a:t>teplota, </a:t>
            </a:r>
            <a:r>
              <a:rPr lang="cs-CZ" altLang="cs-CZ" sz="2000"/>
              <a:t>CRP, FW, LEU</a:t>
            </a:r>
            <a:r>
              <a:rPr lang="cs-CZ" altLang="cs-CZ" sz="2400"/>
              <a:t> </a:t>
            </a:r>
            <a:endParaRPr lang="cs-CZ" altLang="cs-CZ" sz="2000"/>
          </a:p>
          <a:p>
            <a:pPr>
              <a:lnSpc>
                <a:spcPct val="90000"/>
              </a:lnSpc>
            </a:pPr>
            <a:r>
              <a:rPr lang="cs-CZ" altLang="cs-CZ" sz="2000"/>
              <a:t>Synovialis je zduřelá a překrvená, na povrchu je pokryta vrstvou fibrinózně.hnisavého exsudátu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Pyarthos, možnost vzniku píštělí či abscesů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U těžkých případů proteolytické působky z neutrofilů a bakterií naruší chrupavku a zánět přechází na sousední kost</a:t>
            </a:r>
          </a:p>
          <a:p>
            <a:pPr>
              <a:lnSpc>
                <a:spcPct val="90000"/>
              </a:lnSpc>
            </a:pPr>
            <a:r>
              <a:rPr lang="cs-CZ" altLang="cs-CZ" sz="2000"/>
              <a:t>Hojení – proliferace granulační tkáně s vazivovou a následně kostěnou ankylózou</a:t>
            </a:r>
          </a:p>
          <a:p>
            <a:pPr>
              <a:lnSpc>
                <a:spcPct val="90000"/>
              </a:lnSpc>
            </a:pPr>
            <a:endParaRPr lang="cs-CZ" altLang="cs-CZ" sz="2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1800"/>
          </a:p>
          <a:p>
            <a:pPr>
              <a:lnSpc>
                <a:spcPct val="90000"/>
              </a:lnSpc>
            </a:pPr>
            <a:endParaRPr lang="cs-CZ" altLang="cs-CZ" sz="18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53E5B5A-8521-55AC-C008-9E85B0E19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Záněty kloubů – revmatoidní artriti</a:t>
            </a:r>
            <a:r>
              <a:rPr lang="cs-CZ" altLang="cs-CZ">
                <a:solidFill>
                  <a:srgbClr val="FF0000"/>
                </a:solidFill>
              </a:rPr>
              <a:t>da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B152485-ACFA-ECA5-C760-687FD0D9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/>
              <a:t>Postiženy zejména </a:t>
            </a:r>
            <a:r>
              <a:rPr lang="cs-CZ" altLang="cs-CZ" sz="2400" b="1"/>
              <a:t>ženy středního věku</a:t>
            </a:r>
          </a:p>
          <a:p>
            <a:r>
              <a:rPr lang="cs-CZ" altLang="cs-CZ" sz="2400"/>
              <a:t>Klouby rukou a nohou – metakarpo- a metatarzofalangeální, proximální interfalangeální, hlezenní a zápěstí</a:t>
            </a:r>
          </a:p>
          <a:p>
            <a:r>
              <a:rPr lang="cs-CZ" altLang="cs-CZ" sz="2400" b="1"/>
              <a:t>Klinika </a:t>
            </a:r>
            <a:r>
              <a:rPr lang="cs-CZ" altLang="cs-CZ" sz="2400"/>
              <a:t>– ranní ztuhlost, zduření a bolestivost, omezení hybnosti, vznik deformit</a:t>
            </a:r>
          </a:p>
          <a:p>
            <a:r>
              <a:rPr lang="cs-CZ" altLang="cs-CZ" sz="2400"/>
              <a:t>Dále bývají současně tendovaginitidy, iridocyklitidy, arteritidy, intersticiální plicní nemoci, amyloidóza</a:t>
            </a:r>
          </a:p>
          <a:p>
            <a:r>
              <a:rPr lang="cs-CZ" altLang="cs-CZ" sz="2400"/>
              <a:t>U 95% postižených v séru tzv. revmatoidní faktor – IgM proti Fc-frgamentu IgG</a:t>
            </a:r>
          </a:p>
          <a:p>
            <a:endParaRPr lang="cs-CZ" altLang="cs-CZ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4CFAD19-9BA0-0B19-618A-47CEBF3ED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Záněty kloubů – revmatoidní artritida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70AAED7-0471-63E9-D43D-5613E11F7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000" dirty="0">
                <a:latin typeface="+mj-lt"/>
              </a:rPr>
              <a:t>Etiologie stále poměrně nejasná</a:t>
            </a:r>
          </a:p>
          <a:p>
            <a:pPr>
              <a:defRPr/>
            </a:pPr>
            <a:r>
              <a:rPr lang="cs-CZ" altLang="cs-CZ" sz="2000" dirty="0">
                <a:latin typeface="+mj-lt"/>
              </a:rPr>
              <a:t>Celého procesu se významně účastní imunitní procesy</a:t>
            </a:r>
          </a:p>
          <a:p>
            <a:pPr>
              <a:defRPr/>
            </a:pPr>
            <a:r>
              <a:rPr lang="cs-CZ" altLang="cs-CZ" sz="2000" dirty="0">
                <a:latin typeface="+mj-lt"/>
              </a:rPr>
              <a:t>Abnormalita HLA-DR1 a HLA-DR4</a:t>
            </a:r>
          </a:p>
          <a:p>
            <a:pPr>
              <a:defRPr/>
            </a:pPr>
            <a:r>
              <a:rPr lang="cs-CZ" altLang="cs-CZ" sz="2000" dirty="0">
                <a:latin typeface="+mj-lt"/>
              </a:rPr>
              <a:t>Vliv infekce (EBV, </a:t>
            </a:r>
            <a:r>
              <a:rPr lang="cs-CZ" altLang="cs-CZ" sz="2000" dirty="0" err="1">
                <a:latin typeface="+mj-lt"/>
              </a:rPr>
              <a:t>mykoplazmata</a:t>
            </a:r>
            <a:r>
              <a:rPr lang="cs-CZ" altLang="cs-CZ" sz="2000" dirty="0">
                <a:latin typeface="+mj-lt"/>
              </a:rPr>
              <a:t>, </a:t>
            </a:r>
            <a:r>
              <a:rPr lang="cs-CZ" altLang="cs-CZ" sz="2000" dirty="0" err="1">
                <a:latin typeface="+mj-lt"/>
              </a:rPr>
              <a:t>parvoviry</a:t>
            </a:r>
            <a:r>
              <a:rPr lang="cs-CZ" altLang="cs-CZ" sz="2000" dirty="0">
                <a:latin typeface="+mj-lt"/>
              </a:rPr>
              <a:t>,..) u geneticky predisponovaných aktivují CD4+ </a:t>
            </a:r>
            <a:r>
              <a:rPr lang="cs-CZ" altLang="cs-CZ" sz="2000" dirty="0" err="1">
                <a:latin typeface="+mj-lt"/>
              </a:rPr>
              <a:t>Th</a:t>
            </a:r>
            <a:r>
              <a:rPr lang="cs-CZ" altLang="cs-CZ" sz="2000" dirty="0">
                <a:latin typeface="+mj-lt"/>
              </a:rPr>
              <a:t> lymfocyty</a:t>
            </a:r>
          </a:p>
          <a:p>
            <a:pPr>
              <a:defRPr/>
            </a:pPr>
            <a:r>
              <a:rPr lang="cs-CZ" altLang="cs-CZ" sz="1600" dirty="0">
                <a:latin typeface="+mj-lt"/>
              </a:rPr>
              <a:t>Ty svými </a:t>
            </a:r>
            <a:r>
              <a:rPr lang="cs-CZ" altLang="cs-CZ" sz="1600" dirty="0" err="1">
                <a:latin typeface="+mj-lt"/>
              </a:rPr>
              <a:t>cytokiny</a:t>
            </a:r>
            <a:r>
              <a:rPr lang="cs-CZ" altLang="cs-CZ" sz="1600" dirty="0">
                <a:latin typeface="+mj-lt"/>
              </a:rPr>
              <a:t> aktivují další buňky imunitního systému (lymfocyty B a T) a makrofágy.</a:t>
            </a:r>
          </a:p>
          <a:p>
            <a:pPr>
              <a:defRPr/>
            </a:pPr>
            <a:r>
              <a:rPr lang="cs-CZ" altLang="cs-CZ" sz="1600" dirty="0">
                <a:latin typeface="+mj-lt"/>
              </a:rPr>
              <a:t>To vede k udržení aktivity zánětu a jeho progresi</a:t>
            </a:r>
          </a:p>
          <a:p>
            <a:pPr>
              <a:defRPr/>
            </a:pPr>
            <a:r>
              <a:rPr lang="cs-CZ" altLang="cs-CZ" sz="1600" dirty="0">
                <a:latin typeface="+mj-lt"/>
              </a:rPr>
              <a:t>Makrofágy uvolňují proteolytické enzymy, jenž destruují kloubní chrupavku a uvolňují </a:t>
            </a:r>
            <a:r>
              <a:rPr lang="cs-CZ" altLang="cs-CZ" sz="1600" dirty="0" err="1">
                <a:latin typeface="+mj-lt"/>
              </a:rPr>
              <a:t>cytokiny</a:t>
            </a:r>
            <a:r>
              <a:rPr lang="cs-CZ" altLang="cs-CZ" sz="1600" dirty="0">
                <a:latin typeface="+mj-lt"/>
              </a:rPr>
              <a:t> stimulující  fibroblasty</a:t>
            </a:r>
          </a:p>
          <a:p>
            <a:pPr>
              <a:defRPr/>
            </a:pPr>
            <a:endParaRPr lang="cs-CZ" altLang="cs-CZ" sz="2000" dirty="0">
              <a:latin typeface="+mj-lt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BDE76CC-A151-5DE6-3A43-6F5CDE3B4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Záněty kloubů – revmatoidní artritida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59DF192-87AA-EF19-949A-1360997B06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1" y="1981200"/>
            <a:ext cx="46783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800"/>
              <a:t>Z počátku obraz </a:t>
            </a:r>
            <a:r>
              <a:rPr lang="cs-CZ" altLang="cs-CZ" sz="1800" b="1"/>
              <a:t>serofibrinózní</a:t>
            </a:r>
            <a:r>
              <a:rPr lang="cs-CZ" altLang="cs-CZ" sz="1800"/>
              <a:t> artritidy s hojnými neutrofily</a:t>
            </a:r>
          </a:p>
          <a:p>
            <a:pPr>
              <a:lnSpc>
                <a:spcPct val="90000"/>
              </a:lnSpc>
            </a:pPr>
            <a:r>
              <a:rPr lang="cs-CZ" altLang="cs-CZ" sz="1800"/>
              <a:t>Zbytnění synoviální membrány a povrch je klkovitý</a:t>
            </a:r>
          </a:p>
          <a:p>
            <a:pPr>
              <a:lnSpc>
                <a:spcPct val="90000"/>
              </a:lnSpc>
            </a:pPr>
            <a:r>
              <a:rPr lang="cs-CZ" altLang="cs-CZ" sz="1800"/>
              <a:t>V synoviální membráně </a:t>
            </a:r>
            <a:r>
              <a:rPr lang="cs-CZ" altLang="cs-CZ" sz="1800" b="1"/>
              <a:t>kulatobuněčný</a:t>
            </a:r>
            <a:r>
              <a:rPr lang="cs-CZ" altLang="cs-CZ" sz="1800"/>
              <a:t> infiltrát s hojnými plazmatickými bb</a:t>
            </a:r>
          </a:p>
          <a:p>
            <a:pPr>
              <a:lnSpc>
                <a:spcPct val="90000"/>
              </a:lnSpc>
            </a:pPr>
            <a:r>
              <a:rPr lang="cs-CZ" altLang="cs-CZ" sz="1800" b="1"/>
              <a:t>Granulomatózní uzlíky </a:t>
            </a:r>
            <a:r>
              <a:rPr lang="cs-CZ" altLang="cs-CZ" sz="1800"/>
              <a:t>v synoviální membráně a juxtaartikulární tkáni</a:t>
            </a:r>
          </a:p>
          <a:p>
            <a:pPr>
              <a:lnSpc>
                <a:spcPct val="90000"/>
              </a:lnSpc>
            </a:pPr>
            <a:r>
              <a:rPr lang="cs-CZ" altLang="cs-CZ" sz="1800"/>
              <a:t> V synoviální membráně komplexy revmatoidního faktoru a IgG--) proliferace vaziva synoviální membrány v podobě pannusu (jazykovitého povlaku)--) vazivová a následně kostěná ankylóza</a:t>
            </a:r>
          </a:p>
          <a:p>
            <a:pPr>
              <a:lnSpc>
                <a:spcPct val="90000"/>
              </a:lnSpc>
            </a:pPr>
            <a:r>
              <a:rPr lang="cs-CZ" altLang="cs-CZ" sz="1800"/>
              <a:t>Pannu destruuje kloubní chrupavku</a:t>
            </a:r>
          </a:p>
          <a:p>
            <a:pPr>
              <a:lnSpc>
                <a:spcPct val="90000"/>
              </a:lnSpc>
            </a:pPr>
            <a:endParaRPr lang="cs-CZ" altLang="cs-CZ" sz="1800"/>
          </a:p>
          <a:p>
            <a:pPr>
              <a:lnSpc>
                <a:spcPct val="90000"/>
              </a:lnSpc>
            </a:pPr>
            <a:endParaRPr lang="cs-CZ" altLang="cs-CZ" sz="2000"/>
          </a:p>
        </p:txBody>
      </p:sp>
      <p:pic>
        <p:nvPicPr>
          <p:cNvPr id="9" name="Zástupný obsah 8" descr="Obsah obrázku text, diagram, mapa&#10;&#10;Popis byl vytvořen automaticky">
            <a:extLst>
              <a:ext uri="{FF2B5EF4-FFF2-40B4-BE49-F238E27FC236}">
                <a16:creationId xmlns:a16="http://schemas.microsoft.com/office/drawing/2014/main" id="{13B810B3-962C-71F9-C781-3A1C650E9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1657350"/>
            <a:ext cx="5080000" cy="3810000"/>
          </a:xfrm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643F378-2081-121F-DE88-E55F45BD1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Záněty kloubů – revmatoidní artritida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5A0833D-F0B4-B01C-6FC7-40FE3BDCE7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 b="1"/>
              <a:t>Kritéria pro dg revmatoidní artritidy: 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ranní ztuhlo</a:t>
            </a:r>
            <a:r>
              <a:rPr lang="cs-CZ" altLang="cs-CZ" sz="1800"/>
              <a:t>st - (doba max ztuhlosti do 1 hodiny) 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artritida ve 3 nebo více kloubech </a:t>
            </a:r>
            <a:r>
              <a:rPr lang="cs-CZ" altLang="cs-CZ" sz="1800"/>
              <a:t>- (zároveň s výskytem lehkého otoku nebo krvácení) 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artritida kloubů ruky, MP, IP - a otok 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symetrický otok </a:t>
            </a:r>
            <a:r>
              <a:rPr lang="cs-CZ" altLang="cs-CZ" sz="1800"/>
              <a:t>(artritida) 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revmatické uzlíky </a:t>
            </a:r>
            <a:r>
              <a:rPr lang="cs-CZ" altLang="cs-CZ" sz="1800"/>
              <a:t>- subkutánní uzlíky na kostních výběžcích, extenzorové straně nebo v blízkosti kloubů 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revmatický faktor v séru 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radiologické změny </a:t>
            </a:r>
            <a:r>
              <a:rPr lang="cs-CZ" altLang="cs-CZ" sz="1800"/>
              <a:t>(usury a odvápňování okolí kloubů (RTG, scinti) </a:t>
            </a:r>
          </a:p>
          <a:p>
            <a:pPr>
              <a:lnSpc>
                <a:spcPct val="80000"/>
              </a:lnSpc>
            </a:pPr>
            <a:endParaRPr lang="cs-CZ" altLang="cs-CZ" sz="1800"/>
          </a:p>
        </p:txBody>
      </p:sp>
      <p:pic>
        <p:nvPicPr>
          <p:cNvPr id="70661" name="Picture 6" descr="magnify-clip">
            <a:hlinkClick r:id="rId2" tooltip="Zvětšit"/>
            <a:extLst>
              <a:ext uri="{FF2B5EF4-FFF2-40B4-BE49-F238E27FC236}">
                <a16:creationId xmlns:a16="http://schemas.microsoft.com/office/drawing/2014/main" id="{136C14D2-DFCF-1A75-A605-DF94B05D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9" y="2998789"/>
            <a:ext cx="142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obsah 4" descr="Obsah obrázku skica, prst, rukavice, umění&#10;&#10;Popis byl vytvořen automaticky">
            <a:extLst>
              <a:ext uri="{FF2B5EF4-FFF2-40B4-BE49-F238E27FC236}">
                <a16:creationId xmlns:a16="http://schemas.microsoft.com/office/drawing/2014/main" id="{432552C0-21AE-0B62-45FF-0FB3B16885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12451"/>
            <a:ext cx="5080000" cy="3652297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3">
            <a:extLst>
              <a:ext uri="{FF2B5EF4-FFF2-40B4-BE49-F238E27FC236}">
                <a16:creationId xmlns:a16="http://schemas.microsoft.com/office/drawing/2014/main" id="{DF70F848-3229-82DB-4E46-AD3B43D8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Artritis uratica - dna</a:t>
            </a:r>
          </a:p>
        </p:txBody>
      </p:sp>
      <p:sp>
        <p:nvSpPr>
          <p:cNvPr id="71683" name="Zástupný symbol pro obsah 4">
            <a:extLst>
              <a:ext uri="{FF2B5EF4-FFF2-40B4-BE49-F238E27FC236}">
                <a16:creationId xmlns:a16="http://schemas.microsoft.com/office/drawing/2014/main" id="{9D761738-C399-4D20-D367-BC388EC0B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solidFill>
                  <a:srgbClr val="FFFF00"/>
                </a:solidFill>
              </a:rPr>
              <a:t> </a:t>
            </a:r>
            <a:r>
              <a:rPr lang="cs-CZ" altLang="cs-CZ" sz="2400" dirty="0"/>
              <a:t>defektní metabolismus kyseliny močové</a:t>
            </a:r>
          </a:p>
          <a:p>
            <a:pPr lvl="1"/>
            <a:r>
              <a:rPr lang="cs-CZ" altLang="cs-CZ" dirty="0"/>
              <a:t> krystaly </a:t>
            </a:r>
            <a:r>
              <a:rPr lang="cs-CZ" altLang="cs-CZ" dirty="0" err="1"/>
              <a:t>monosodiumurátu</a:t>
            </a:r>
            <a:r>
              <a:rPr lang="cs-CZ" altLang="cs-CZ" dirty="0"/>
              <a:t> </a:t>
            </a:r>
          </a:p>
          <a:p>
            <a:pPr lvl="2"/>
            <a:r>
              <a:rPr lang="cs-CZ" altLang="cs-CZ" sz="1800" dirty="0"/>
              <a:t> v kloubní chrupavce, synoviální membráně, v měkkých tkáních </a:t>
            </a:r>
            <a:r>
              <a:rPr lang="cs-CZ" altLang="cs-CZ" sz="1800" dirty="0" err="1"/>
              <a:t>juxtaartikulárně</a:t>
            </a:r>
            <a:r>
              <a:rPr lang="cs-CZ" altLang="cs-CZ" sz="1800" dirty="0"/>
              <a:t> (kolem kloubů palců…)</a:t>
            </a:r>
          </a:p>
          <a:p>
            <a:endParaRPr lang="cs-CZ" altLang="cs-CZ" sz="900" dirty="0"/>
          </a:p>
          <a:p>
            <a:r>
              <a:rPr lang="cs-CZ" altLang="cs-CZ" dirty="0"/>
              <a:t> </a:t>
            </a:r>
            <a:r>
              <a:rPr lang="cs-CZ" altLang="cs-CZ" sz="2400" b="1" dirty="0"/>
              <a:t>akutní dnavá artritida</a:t>
            </a:r>
          </a:p>
          <a:p>
            <a:pPr lvl="1"/>
            <a:r>
              <a:rPr lang="cs-CZ" altLang="cs-CZ" dirty="0"/>
              <a:t> akutní zánět synovie</a:t>
            </a:r>
            <a:r>
              <a:rPr lang="cs-CZ" altLang="cs-CZ" sz="2400" dirty="0"/>
              <a:t> </a:t>
            </a:r>
            <a:endParaRPr lang="cs-CZ" altLang="cs-CZ" dirty="0"/>
          </a:p>
          <a:p>
            <a:pPr lvl="2"/>
            <a:r>
              <a:rPr lang="cs-CZ" altLang="cs-CZ" sz="1800" dirty="0"/>
              <a:t> PMN, volné kyslíkové radikály, poškození synovie zánětem…</a:t>
            </a:r>
          </a:p>
          <a:p>
            <a:pPr lvl="2">
              <a:buFontTx/>
              <a:buNone/>
            </a:pPr>
            <a:endParaRPr lang="cs-CZ" altLang="cs-CZ" sz="900" dirty="0"/>
          </a:p>
          <a:p>
            <a:r>
              <a:rPr lang="cs-CZ" altLang="cs-CZ" b="1" dirty="0"/>
              <a:t> </a:t>
            </a:r>
            <a:r>
              <a:rPr lang="cs-CZ" altLang="cs-CZ" sz="2400" b="1" dirty="0"/>
              <a:t>chronická dnavá artritida</a:t>
            </a:r>
          </a:p>
          <a:p>
            <a:pPr lvl="1"/>
            <a:r>
              <a:rPr lang="cs-CZ" altLang="cs-CZ" dirty="0"/>
              <a:t> po opakovaných akutních atakách</a:t>
            </a:r>
          </a:p>
          <a:p>
            <a:pPr lvl="1"/>
            <a:r>
              <a:rPr lang="cs-CZ" altLang="cs-CZ" dirty="0"/>
              <a:t> dnavý </a:t>
            </a:r>
            <a:r>
              <a:rPr lang="cs-CZ" altLang="cs-CZ" dirty="0" err="1"/>
              <a:t>tofus</a:t>
            </a:r>
            <a:endParaRPr lang="cs-CZ" altLang="cs-CZ" dirty="0"/>
          </a:p>
          <a:p>
            <a:pPr lvl="2"/>
            <a:r>
              <a:rPr lang="cs-CZ" altLang="cs-CZ" sz="1800" dirty="0"/>
              <a:t> </a:t>
            </a:r>
            <a:r>
              <a:rPr lang="cs-CZ" altLang="cs-CZ" sz="1800" dirty="0" err="1"/>
              <a:t>obrovskobuněčný</a:t>
            </a:r>
            <a:r>
              <a:rPr lang="cs-CZ" altLang="cs-CZ" sz="1800" dirty="0"/>
              <a:t> granulom kolem krystalů urátů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3">
            <a:extLst>
              <a:ext uri="{FF2B5EF4-FFF2-40B4-BE49-F238E27FC236}">
                <a16:creationId xmlns:a16="http://schemas.microsoft.com/office/drawing/2014/main" id="{BDD740AE-F90F-1A17-4E1E-20B21834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solidFill>
                  <a:srgbClr val="FF0000"/>
                </a:solidFill>
              </a:rPr>
              <a:t>Artritis uratica – dnavý tofus</a:t>
            </a:r>
          </a:p>
        </p:txBody>
      </p:sp>
      <p:pic>
        <p:nvPicPr>
          <p:cNvPr id="5" name="Zástupný obsah 4" descr="Obsah obrázku prst u nohy, naboso, osoba, Kotník&#10;&#10;Popis byl vytvořen automaticky">
            <a:extLst>
              <a:ext uri="{FF2B5EF4-FFF2-40B4-BE49-F238E27FC236}">
                <a16:creationId xmlns:a16="http://schemas.microsoft.com/office/drawing/2014/main" id="{177CEE01-B0EA-6C60-7138-857DB8078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86543"/>
            <a:ext cx="6210300" cy="4140200"/>
          </a:xfrm>
        </p:spPr>
      </p:pic>
      <p:pic>
        <p:nvPicPr>
          <p:cNvPr id="7" name="Obrázek 6" descr="Obsah obrázku žíla, osoba, Maso, prst u nohy&#10;&#10;Popis byl vytvořen automaticky">
            <a:extLst>
              <a:ext uri="{FF2B5EF4-FFF2-40B4-BE49-F238E27FC236}">
                <a16:creationId xmlns:a16="http://schemas.microsoft.com/office/drawing/2014/main" id="{959D56F2-57A0-28D8-1999-951699881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44" y="1640264"/>
            <a:ext cx="3732286" cy="19871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A0D9CFB-3BB2-01B7-FF2B-374149CFF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Seronegativní artritidy a atropatie – spondylitis ankylosans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09F7D41-4F97-905E-1D12-43C5CCDD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620" y="247841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především u mužů, 15 - 30 let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systémové onemocnění osového skeletu, kloubů a někdy i vnitřních orgánů 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patfyz</a:t>
            </a:r>
            <a:r>
              <a:rPr lang="cs-CZ" altLang="cs-CZ" sz="2400" dirty="0"/>
              <a:t> vznik: zkřížená reaktivita mezi HLA-B27 a </a:t>
            </a:r>
            <a:r>
              <a:rPr lang="cs-CZ" altLang="cs-CZ" sz="2400" dirty="0" err="1"/>
              <a:t>enteropatogenními</a:t>
            </a:r>
            <a:r>
              <a:rPr lang="cs-CZ" altLang="cs-CZ" sz="2400" dirty="0"/>
              <a:t> bakteriemi 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(HLA - </a:t>
            </a:r>
            <a:r>
              <a:rPr lang="cs-CZ" altLang="cs-CZ" sz="2000" b="1" dirty="0" err="1"/>
              <a:t>H</a:t>
            </a:r>
            <a:r>
              <a:rPr lang="cs-CZ" altLang="cs-CZ" sz="2000" dirty="0" err="1"/>
              <a:t>uman</a:t>
            </a:r>
            <a:r>
              <a:rPr lang="cs-CZ" altLang="cs-CZ" sz="2000" dirty="0"/>
              <a:t> </a:t>
            </a:r>
            <a:r>
              <a:rPr lang="cs-CZ" altLang="cs-CZ" sz="2000" b="1" dirty="0" err="1"/>
              <a:t>L</a:t>
            </a:r>
            <a:r>
              <a:rPr lang="cs-CZ" altLang="cs-CZ" sz="2000" dirty="0" err="1"/>
              <a:t>eucocyte</a:t>
            </a:r>
            <a:r>
              <a:rPr lang="cs-CZ" altLang="cs-CZ" sz="2000" dirty="0"/>
              <a:t> </a:t>
            </a:r>
            <a:r>
              <a:rPr lang="cs-CZ" altLang="cs-CZ" sz="2000" b="1" dirty="0"/>
              <a:t>A</a:t>
            </a:r>
            <a:r>
              <a:rPr lang="cs-CZ" altLang="cs-CZ" sz="2000" dirty="0"/>
              <a:t>ntigen, hlavní </a:t>
            </a:r>
            <a:r>
              <a:rPr lang="cs-CZ" altLang="cs-CZ" sz="2000" dirty="0" err="1"/>
              <a:t>histokompatibilní</a:t>
            </a:r>
            <a:r>
              <a:rPr lang="cs-CZ" altLang="cs-CZ" sz="2000" dirty="0"/>
              <a:t> systém zodpovědný za </a:t>
            </a:r>
            <a:r>
              <a:rPr lang="cs-CZ" altLang="cs-CZ" sz="2000" b="1" dirty="0"/>
              <a:t>rozeznávání vlastního od cizorodého)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není to zánět kloubů, ale </a:t>
            </a:r>
            <a:r>
              <a:rPr lang="cs-CZ" altLang="cs-CZ" sz="2400" b="1" dirty="0"/>
              <a:t>zánět vazů</a:t>
            </a:r>
            <a:r>
              <a:rPr lang="cs-CZ" altLang="cs-CZ" sz="2400" dirty="0"/>
              <a:t>, kolem kloubních pouzder, hlavně kolem výběžků obratlů (úpony šlach a </a:t>
            </a:r>
            <a:r>
              <a:rPr lang="cs-CZ" altLang="cs-CZ" sz="2400" dirty="0" err="1"/>
              <a:t>ligament</a:t>
            </a:r>
            <a:r>
              <a:rPr lang="cs-CZ" altLang="cs-CZ" sz="2400" dirty="0"/>
              <a:t>, synchondrózy, meziobratlové ploténky)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osifikace vazů (syndesmózy) </a:t>
            </a:r>
          </a:p>
        </p:txBody>
      </p:sp>
      <p:pic>
        <p:nvPicPr>
          <p:cNvPr id="3" name="Obrázek 2" descr="Obsah obrázku kostra, umění&#10;&#10;Popis byl vytvořen automaticky se střední mírou spolehlivosti">
            <a:extLst>
              <a:ext uri="{FF2B5EF4-FFF2-40B4-BE49-F238E27FC236}">
                <a16:creationId xmlns:a16="http://schemas.microsoft.com/office/drawing/2014/main" id="{24139312-3F0B-2E6D-535B-F775774D3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36" y="2129727"/>
            <a:ext cx="3558964" cy="3104836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7E0CDE4-B52E-2E7B-4346-9AE2630CC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Seronegativní artritidy a atropatie – spondylitis ankylosans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3D17BFC-F2B1-BF8C-D5A0-E066CD51E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227647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b="1"/>
              <a:t>chronické zánětlivé bolesti zad</a:t>
            </a:r>
            <a:r>
              <a:rPr lang="cs-CZ" altLang="cs-CZ" sz="2000"/>
              <a:t> + </a:t>
            </a:r>
            <a:r>
              <a:rPr lang="cs-CZ" altLang="cs-CZ" sz="2000" b="1"/>
              <a:t>porucha hybnosti páteře</a:t>
            </a:r>
            <a:r>
              <a:rPr lang="cs-CZ" altLang="cs-CZ" sz="200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s postupujícím onemocněním dochází ke </a:t>
            </a:r>
            <a:r>
              <a:rPr lang="cs-CZ" altLang="cs-CZ" sz="2000" b="1"/>
              <a:t>spojování obratlů </a:t>
            </a:r>
            <a:r>
              <a:rPr lang="cs-CZ" altLang="cs-CZ" sz="2000"/>
              <a:t>vazivovými, později osifikujícími přemostěními = syndesmofyty 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postupné </a:t>
            </a:r>
            <a:r>
              <a:rPr lang="cs-CZ" altLang="cs-CZ" sz="2000" b="1"/>
              <a:t>bolestivé tuhnutí páteře </a:t>
            </a:r>
            <a:r>
              <a:rPr lang="cs-CZ" altLang="cs-CZ" sz="2000"/>
              <a:t>s výrazným omezením pohybu, nejčastěji postupuje směrem nahoru - SI klouby - L - T a C páteř 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posléze projevy pod obrazem "syndesmofytů" - z SI skloubení ascendentně, postihující převážně kostní spojení na obou stranách, často s výskytem ztuhnutí v kyfózním postavení (kulatá záda -&gt; restriktivní ventilační poruchy). 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pacient se nedotke země špičkami prstů při předklonu a kleká si - </a:t>
            </a:r>
            <a:r>
              <a:rPr lang="cs-CZ" altLang="cs-CZ" sz="2000" i="1"/>
              <a:t>signum medici popliteae flexi</a:t>
            </a:r>
            <a:r>
              <a:rPr lang="cs-CZ" altLang="cs-CZ" sz="200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000"/>
              <a:t>kromě páteře především postižení klouby kyčelní, kolenní, čelistní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F7F3C4-61E0-477D-64BA-B2DA735FF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Seronegativní artritidy a atropatie – spondylitis ankylosans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AD34B58-53C1-8F0E-FC10-FFB972A1D1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2420938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/>
              <a:t>kromě páteře především postižení klouby kyčelní, kolenní, čelistní 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měsíce až roky trvající progredující stav, končí </a:t>
            </a:r>
            <a:r>
              <a:rPr lang="cs-CZ" altLang="cs-CZ" sz="1800" b="1"/>
              <a:t>bambusovou páteří </a:t>
            </a:r>
            <a:r>
              <a:rPr lang="cs-CZ" altLang="cs-CZ" sz="1800"/>
              <a:t>(kalcifikace páteře, imobilizace) + nápadná hrudní kyfóza 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u 10% typická bolest paty (ze změn úponové šlachy) 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mimokloubní projevy: uveitida, Crohnova choroba, uretritida, prostatitida, IgA nefropatie, amyloidóza 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může být i postihnutí aorty, srdce.. </a:t>
            </a:r>
          </a:p>
        </p:txBody>
      </p:sp>
      <p:pic>
        <p:nvPicPr>
          <p:cNvPr id="5" name="Zástupný obsah 4" descr="Obsah obrázku text, vizitka, snímek obrazovky, design&#10;&#10;Popis byl vytvořen automaticky">
            <a:extLst>
              <a:ext uri="{FF2B5EF4-FFF2-40B4-BE49-F238E27FC236}">
                <a16:creationId xmlns:a16="http://schemas.microsoft.com/office/drawing/2014/main" id="{6553D72E-C3A3-359D-1ACE-FDDF6128D2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33600"/>
            <a:ext cx="5080000" cy="381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FF5241A-F93F-F878-7398-22BF86A94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Podle způsobu osifikace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B0F1C34-A8F4-5FD5-5954-750F099A8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latin typeface="+mj-lt"/>
              </a:rPr>
              <a:t>1) </a:t>
            </a:r>
            <a:r>
              <a:rPr lang="cs-CZ" altLang="cs-CZ" b="1" dirty="0" err="1">
                <a:latin typeface="+mj-lt"/>
                <a:hlinkClick r:id="rId2" tooltip="Osifikace"/>
              </a:rPr>
              <a:t>Desmogenní</a:t>
            </a:r>
            <a:r>
              <a:rPr lang="cs-CZ" altLang="cs-CZ" b="1" dirty="0">
                <a:latin typeface="+mj-lt"/>
                <a:hlinkClick r:id="rId2" tooltip="Osifikace"/>
              </a:rPr>
              <a:t> osifikace</a:t>
            </a:r>
            <a:r>
              <a:rPr lang="cs-CZ" altLang="cs-CZ" dirty="0">
                <a:latin typeface="+mj-lt"/>
              </a:rPr>
              <a:t> – kosti vznikající z vaziva (např. některé kosti </a:t>
            </a:r>
            <a:r>
              <a:rPr lang="cs-CZ" altLang="cs-CZ" dirty="0">
                <a:latin typeface="+mj-lt"/>
                <a:hlinkClick r:id="rId3" tooltip="Lebka (stránka neexistuje)"/>
              </a:rPr>
              <a:t>lebky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>
                <a:latin typeface="+mj-lt"/>
                <a:hlinkClick r:id="rId4" tooltip="Kost klíční"/>
              </a:rPr>
              <a:t>kost klíční</a:t>
            </a:r>
            <a:r>
              <a:rPr lang="cs-CZ" altLang="cs-CZ" dirty="0">
                <a:latin typeface="+mj-lt"/>
              </a:rPr>
              <a:t>). </a:t>
            </a:r>
          </a:p>
          <a:p>
            <a:pPr>
              <a:defRPr/>
            </a:pPr>
            <a:endParaRPr lang="cs-CZ" altLang="cs-CZ" b="1" dirty="0">
              <a:latin typeface="+mj-lt"/>
            </a:endParaRPr>
          </a:p>
          <a:p>
            <a:pPr>
              <a:defRPr/>
            </a:pPr>
            <a:r>
              <a:rPr lang="cs-CZ" altLang="cs-CZ" b="1" dirty="0">
                <a:latin typeface="+mj-lt"/>
              </a:rPr>
              <a:t>2) </a:t>
            </a:r>
            <a:r>
              <a:rPr lang="cs-CZ" altLang="cs-CZ" b="1" dirty="0" err="1">
                <a:latin typeface="+mj-lt"/>
                <a:hlinkClick r:id="rId5" tooltip="Osifikace"/>
              </a:rPr>
              <a:t>Chondrogenní</a:t>
            </a:r>
            <a:r>
              <a:rPr lang="cs-CZ" altLang="cs-CZ" b="1" dirty="0">
                <a:latin typeface="+mj-lt"/>
                <a:hlinkClick r:id="rId5" tooltip="Osifikace"/>
              </a:rPr>
              <a:t> osifikace</a:t>
            </a:r>
            <a:r>
              <a:rPr lang="cs-CZ" altLang="cs-CZ" dirty="0">
                <a:latin typeface="+mj-lt"/>
              </a:rPr>
              <a:t> – původní chrupavčitý model kosti je nahrazován kostní tkání (např. </a:t>
            </a:r>
            <a:r>
              <a:rPr lang="cs-CZ" altLang="cs-CZ" dirty="0">
                <a:latin typeface="+mj-lt"/>
                <a:hlinkClick r:id="rId6" tooltip="Humerus"/>
              </a:rPr>
              <a:t>kost pažní</a:t>
            </a:r>
            <a:r>
              <a:rPr lang="cs-CZ" altLang="cs-CZ" dirty="0">
                <a:latin typeface="+mj-lt"/>
              </a:rPr>
              <a:t>).</a:t>
            </a:r>
            <a:endParaRPr lang="cs-CZ" altLang="cs-CZ" b="1" dirty="0">
              <a:latin typeface="+mj-lt"/>
            </a:endParaRPr>
          </a:p>
          <a:p>
            <a:pPr>
              <a:defRPr/>
            </a:pPr>
            <a:endParaRPr lang="cs-CZ" altLang="cs-CZ" dirty="0">
              <a:latin typeface="+mj-lt"/>
            </a:endParaRPr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01BC509-6EEB-9C11-7B51-076B57ED2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Chondrosarkom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5711372-3805-A20A-8501-84CA24DDD5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1023" y="1412875"/>
            <a:ext cx="9339590" cy="411480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rgbClr val="FFFF00"/>
                </a:solidFill>
              </a:rPr>
              <a:t> </a:t>
            </a:r>
            <a:r>
              <a:rPr lang="cs-CZ" altLang="cs-CZ" sz="2400" dirty="0"/>
              <a:t>typicky v </a:t>
            </a:r>
            <a:r>
              <a:rPr lang="cs-CZ" altLang="cs-CZ" sz="2400" b="1" dirty="0"/>
              <a:t>dospělosti </a:t>
            </a:r>
            <a:r>
              <a:rPr lang="cs-CZ" altLang="cs-CZ" sz="1800" dirty="0"/>
              <a:t>(po 20. roce věku, nejčastěji ve 4.-6. dekádě)</a:t>
            </a:r>
          </a:p>
          <a:p>
            <a:pPr eaLnBrk="1" hangingPunct="1"/>
            <a:endParaRPr lang="cs-CZ" altLang="cs-CZ" sz="600" dirty="0"/>
          </a:p>
          <a:p>
            <a:pPr eaLnBrk="1" hangingPunct="1"/>
            <a:r>
              <a:rPr lang="cs-CZ" altLang="cs-CZ" sz="2400" b="1" dirty="0"/>
              <a:t> lokalizace</a:t>
            </a:r>
            <a:endParaRPr lang="cs-CZ" altLang="cs-CZ" sz="2400" dirty="0"/>
          </a:p>
          <a:p>
            <a:pPr lvl="1" eaLnBrk="1" hangingPunct="1"/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/>
              <a:t>pánev, femur, kolem ramenního kloubu</a:t>
            </a:r>
          </a:p>
          <a:p>
            <a:pPr eaLnBrk="1" hangingPunct="1"/>
            <a:endParaRPr lang="cs-CZ" altLang="cs-CZ" sz="800" b="1" dirty="0"/>
          </a:p>
          <a:p>
            <a:pPr eaLnBrk="1" hangingPunct="1"/>
            <a:r>
              <a:rPr lang="cs-CZ" altLang="cs-CZ" sz="1600" b="1" dirty="0"/>
              <a:t> mikro</a:t>
            </a:r>
          </a:p>
          <a:p>
            <a:pPr lvl="1" eaLnBrk="1" hangingPunct="1"/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/>
              <a:t>lobulárně uspořádaná chrupavčitá tkáň</a:t>
            </a:r>
          </a:p>
          <a:p>
            <a:pPr lvl="1" eaLnBrk="1" hangingPunct="1"/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/>
              <a:t>nádorové chondrocyty s </a:t>
            </a:r>
            <a:r>
              <a:rPr lang="cs-CZ" altLang="cs-CZ" sz="1600" dirty="0" err="1"/>
              <a:t>anizonukleózou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hyperchromázií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binukleacemi</a:t>
            </a:r>
            <a:endParaRPr lang="cs-CZ" altLang="cs-CZ" sz="1600" dirty="0"/>
          </a:p>
          <a:p>
            <a:pPr lvl="1" eaLnBrk="1" hangingPunct="1"/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/>
              <a:t>často fokusy kalcifikací, nekróz</a:t>
            </a:r>
          </a:p>
          <a:p>
            <a:pPr lvl="1" eaLnBrk="1" hangingPunct="1"/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/>
              <a:t>chrupavčitá matrix někdy </a:t>
            </a:r>
            <a:r>
              <a:rPr lang="cs-CZ" altLang="cs-CZ" sz="1600" dirty="0" err="1"/>
              <a:t>myxoidně</a:t>
            </a:r>
            <a:r>
              <a:rPr lang="cs-CZ" altLang="cs-CZ" sz="1600" dirty="0"/>
              <a:t> prosáklá</a:t>
            </a:r>
          </a:p>
          <a:p>
            <a:pPr eaLnBrk="1" hangingPunct="1"/>
            <a:endParaRPr lang="cs-CZ" altLang="cs-CZ" sz="800" b="1" dirty="0"/>
          </a:p>
          <a:p>
            <a:pPr eaLnBrk="1" hangingPunct="1"/>
            <a:r>
              <a:rPr lang="cs-CZ" altLang="cs-CZ" sz="2400" b="1" dirty="0"/>
              <a:t> prognóza</a:t>
            </a:r>
          </a:p>
          <a:p>
            <a:pPr lvl="1" eaLnBrk="1" hangingPunct="1"/>
            <a:r>
              <a:rPr lang="cs-CZ" altLang="cs-CZ" dirty="0"/>
              <a:t> příznivější než u HG OSA</a:t>
            </a:r>
          </a:p>
          <a:p>
            <a:pPr lvl="1" eaLnBrk="1" hangingPunct="1"/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/>
              <a:t>pomalá proliferační aktivita (většinou řešeno chirurgicky)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>
            <a:extLst>
              <a:ext uri="{FF2B5EF4-FFF2-40B4-BE49-F238E27FC236}">
                <a16:creationId xmlns:a16="http://schemas.microsoft.com/office/drawing/2014/main" id="{37E42169-4DB1-DAAB-8C51-40D1F925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Ewingův sarkom/PNET (primitivní neuroektodermový tumor)</a:t>
            </a:r>
          </a:p>
        </p:txBody>
      </p:sp>
      <p:sp>
        <p:nvSpPr>
          <p:cNvPr id="79875" name="Zástupný symbol pro obsah 2">
            <a:extLst>
              <a:ext uri="{FF2B5EF4-FFF2-40B4-BE49-F238E27FC236}">
                <a16:creationId xmlns:a16="http://schemas.microsoft.com/office/drawing/2014/main" id="{A4F3058D-D2C5-4ACD-05FF-FD6771E0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FF00"/>
                </a:solidFill>
              </a:rPr>
              <a:t> </a:t>
            </a:r>
            <a:r>
              <a:rPr lang="cs-CZ" altLang="cs-CZ" sz="2400" b="1" dirty="0"/>
              <a:t>rodina sarkomů z „malých modrých buněk“, s detekovatelnými specifickými translokacemi </a:t>
            </a:r>
          </a:p>
          <a:p>
            <a:pPr lvl="1"/>
            <a:r>
              <a:rPr lang="cs-CZ" altLang="cs-CZ" dirty="0"/>
              <a:t> prognóza díky zavedení agresivní CHT výrazně zlepšena </a:t>
            </a:r>
          </a:p>
          <a:p>
            <a:pPr lvl="1"/>
            <a:r>
              <a:rPr lang="cs-CZ" altLang="cs-CZ" dirty="0"/>
              <a:t> při metastatickém rozsevu (plíce, kosti) 5leté přežití pouze 25%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800" b="1" dirty="0"/>
          </a:p>
          <a:p>
            <a:r>
              <a:rPr lang="cs-CZ" altLang="cs-CZ" sz="2400" b="1" dirty="0"/>
              <a:t> typicky u dětí a mladých dospělých </a:t>
            </a:r>
          </a:p>
          <a:p>
            <a:r>
              <a:rPr lang="cs-CZ" altLang="cs-CZ" sz="2400" b="1" dirty="0"/>
              <a:t> nejčastěji roste v KD, </a:t>
            </a:r>
            <a:r>
              <a:rPr lang="cs-CZ" altLang="cs-CZ" sz="2000" b="1" dirty="0"/>
              <a:t>ale i kdekoli jinde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800" b="1" dirty="0"/>
          </a:p>
          <a:p>
            <a:r>
              <a:rPr lang="cs-CZ" altLang="cs-CZ" sz="2400" b="1" dirty="0"/>
              <a:t> molekulární genetické změny:</a:t>
            </a:r>
          </a:p>
          <a:p>
            <a:pPr lvl="1"/>
            <a:r>
              <a:rPr lang="cs-CZ" altLang="cs-CZ" dirty="0"/>
              <a:t> balancované translokace zahrnující rodinu genů EWSR1 (na 22 . </a:t>
            </a:r>
            <a:r>
              <a:rPr lang="cs-CZ" altLang="cs-CZ" dirty="0" err="1"/>
              <a:t>chromozonu</a:t>
            </a:r>
            <a:r>
              <a:rPr lang="cs-CZ" altLang="cs-CZ" dirty="0"/>
              <a:t>) a ETS</a:t>
            </a:r>
          </a:p>
          <a:p>
            <a:pPr lvl="2"/>
            <a:r>
              <a:rPr lang="cs-CZ" altLang="cs-CZ" sz="1800" b="1" dirty="0"/>
              <a:t>t(11;22)/ </a:t>
            </a:r>
            <a:r>
              <a:rPr lang="cs-CZ" altLang="cs-CZ" sz="1800" b="1" i="1" dirty="0"/>
              <a:t>EWSR1-FLI</a:t>
            </a:r>
            <a:r>
              <a:rPr lang="cs-CZ" altLang="cs-CZ" sz="1800" b="1" dirty="0"/>
              <a:t> – prokazována nejčastěji (90%)</a:t>
            </a:r>
          </a:p>
          <a:p>
            <a:pPr lvl="2"/>
            <a:r>
              <a:rPr lang="cs-CZ" altLang="cs-CZ" sz="1800" dirty="0"/>
              <a:t>t(21;22)/</a:t>
            </a:r>
            <a:r>
              <a:rPr lang="cs-CZ" altLang="cs-CZ" sz="1800" i="1" dirty="0"/>
              <a:t>EWSR1-ERG</a:t>
            </a:r>
            <a:r>
              <a:rPr lang="cs-CZ" altLang="cs-CZ" sz="1800" dirty="0"/>
              <a:t> – v 5-9%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>
            <a:extLst>
              <a:ext uri="{FF2B5EF4-FFF2-40B4-BE49-F238E27FC236}">
                <a16:creationId xmlns:a16="http://schemas.microsoft.com/office/drawing/2014/main" id="{9A246056-2041-E3CD-BC3E-060FB299026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b="1" dirty="0" err="1">
                <a:solidFill>
                  <a:srgbClr val="FF0000"/>
                </a:solidFill>
              </a:rPr>
              <a:t>Ewingův</a:t>
            </a:r>
            <a:r>
              <a:rPr lang="cs-CZ" altLang="cs-CZ" b="1" dirty="0">
                <a:solidFill>
                  <a:srgbClr val="FF0000"/>
                </a:solidFill>
              </a:rPr>
              <a:t> sarkom/PNET</a:t>
            </a:r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BB300281-256F-C3A8-0DE6-12E60A5A5B9C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400" dirty="0">
                <a:solidFill>
                  <a:srgbClr val="FFFF00"/>
                </a:solidFill>
              </a:rPr>
              <a:t> </a:t>
            </a:r>
            <a:r>
              <a:rPr lang="cs-CZ" altLang="cs-CZ" sz="2400" dirty="0"/>
              <a:t>makro: </a:t>
            </a:r>
          </a:p>
          <a:p>
            <a:pPr lvl="1"/>
            <a:r>
              <a:rPr lang="cs-CZ" altLang="cs-CZ" sz="2000" dirty="0"/>
              <a:t> na RTG </a:t>
            </a:r>
            <a:r>
              <a:rPr lang="cs-CZ" altLang="cs-CZ" sz="2000" dirty="0" err="1"/>
              <a:t>osteolytické</a:t>
            </a:r>
            <a:r>
              <a:rPr lang="cs-CZ" altLang="cs-CZ" sz="2000" dirty="0"/>
              <a:t> </a:t>
            </a:r>
            <a:r>
              <a:rPr lang="cs-CZ" altLang="cs-CZ" sz="2000" b="1" dirty="0" err="1"/>
              <a:t>destruktuivní</a:t>
            </a:r>
            <a:r>
              <a:rPr lang="cs-CZ" altLang="cs-CZ" sz="2000" b="1" dirty="0"/>
              <a:t> ložisko </a:t>
            </a:r>
            <a:r>
              <a:rPr lang="cs-CZ" altLang="cs-CZ" sz="2000" dirty="0"/>
              <a:t>v diafýze dlouhé kosti + nápadná „cibulovitá“ </a:t>
            </a:r>
            <a:r>
              <a:rPr lang="cs-CZ" altLang="cs-CZ" sz="2000" dirty="0" err="1"/>
              <a:t>periosatální</a:t>
            </a:r>
            <a:r>
              <a:rPr lang="cs-CZ" altLang="cs-CZ" sz="2000" dirty="0"/>
              <a:t> novotvorba kosti</a:t>
            </a:r>
          </a:p>
          <a:p>
            <a:pPr lvl="1"/>
            <a:r>
              <a:rPr lang="cs-CZ" altLang="cs-CZ" sz="2000" dirty="0"/>
              <a:t> bělavá nekrotická ložiska – nález připomíná hnisavou osteomyelitidu</a:t>
            </a:r>
          </a:p>
          <a:p>
            <a:pPr lvl="1"/>
            <a:r>
              <a:rPr lang="cs-CZ" altLang="cs-CZ" sz="2000" dirty="0"/>
              <a:t> v měkkých tkáních a postižených orgánech křehký, nekrotický, </a:t>
            </a:r>
            <a:r>
              <a:rPr lang="cs-CZ" altLang="cs-CZ" sz="2000" dirty="0" err="1"/>
              <a:t>prokrvácený</a:t>
            </a:r>
            <a:r>
              <a:rPr lang="cs-CZ" altLang="cs-CZ" sz="2000" dirty="0"/>
              <a:t> tumor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800" dirty="0"/>
          </a:p>
          <a:p>
            <a:r>
              <a:rPr lang="cs-CZ" altLang="cs-CZ" sz="2400" b="1" dirty="0"/>
              <a:t> </a:t>
            </a:r>
            <a:r>
              <a:rPr lang="cs-CZ" altLang="cs-CZ" sz="1600" b="1" dirty="0"/>
              <a:t>mikro</a:t>
            </a:r>
            <a:r>
              <a:rPr lang="cs-CZ" altLang="cs-CZ" sz="1600" dirty="0"/>
              <a:t>:</a:t>
            </a:r>
          </a:p>
          <a:p>
            <a:pPr lvl="1"/>
            <a:r>
              <a:rPr lang="cs-CZ" altLang="cs-CZ" sz="1600" dirty="0"/>
              <a:t> uniformní kulaté bb. – jádra „kouřový“ chromatin</a:t>
            </a:r>
          </a:p>
          <a:p>
            <a:pPr lvl="1"/>
            <a:r>
              <a:rPr lang="cs-CZ" altLang="cs-CZ" sz="1600" dirty="0"/>
              <a:t> rozety, </a:t>
            </a:r>
            <a:r>
              <a:rPr lang="cs-CZ" altLang="cs-CZ" sz="1600" dirty="0" err="1"/>
              <a:t>pseudorozety</a:t>
            </a:r>
            <a:endParaRPr lang="cs-CZ" altLang="cs-CZ" sz="1600" dirty="0"/>
          </a:p>
          <a:p>
            <a:pPr lvl="1"/>
            <a:r>
              <a:rPr lang="cs-CZ" altLang="cs-CZ" sz="1600" dirty="0"/>
              <a:t> nekrózy</a:t>
            </a:r>
          </a:p>
          <a:p>
            <a:pPr lvl="1"/>
            <a:r>
              <a:rPr lang="cs-CZ" altLang="cs-CZ" sz="1600" dirty="0"/>
              <a:t> mitózy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FDFDE2-2D61-5AB0-1710-4597F7E74B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5EFB27-F51E-A5E2-76B3-96AE48867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57D2CCA-A996-204E-E4F5-3E6C5687DA9B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>
                <a:solidFill>
                  <a:srgbClr val="FF0000"/>
                </a:solidFill>
              </a:rPr>
              <a:t>Nemoci svalů</a:t>
            </a:r>
          </a:p>
        </p:txBody>
      </p:sp>
    </p:spTree>
    <p:extLst>
      <p:ext uri="{BB962C8B-B14F-4D97-AF65-F5344CB8AC3E}">
        <p14:creationId xmlns:p14="http://schemas.microsoft.com/office/powerpoint/2010/main" val="22293043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8A2D87-6630-EA11-3642-3DF36106F8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E79F32-F985-F799-ECA9-9270571ED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28CEDB-1246-2A07-5B92-2AA88437763F}"/>
              </a:ext>
            </a:extLst>
          </p:cNvPr>
          <p:cNvSpPr txBox="1"/>
          <p:nvPr/>
        </p:nvSpPr>
        <p:spPr>
          <a:xfrm>
            <a:off x="413999" y="378000"/>
            <a:ext cx="10049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40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Fyziologie a histologie svalové tkáně</a:t>
            </a:r>
            <a:endParaRPr lang="cs-CZ" sz="4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F0B4DC-F1FC-807B-179D-53CEBD717E42}"/>
              </a:ext>
            </a:extLst>
          </p:cNvPr>
          <p:cNvSpPr txBox="1"/>
          <p:nvPr/>
        </p:nvSpPr>
        <p:spPr>
          <a:xfrm>
            <a:off x="185234" y="1394785"/>
            <a:ext cx="11525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Příčně pruhovaná svalovina je základní složkou kosterního svalstva. Díky střídání </a:t>
            </a:r>
            <a:r>
              <a:rPr lang="cs-CZ" sz="1600" dirty="0" err="1">
                <a:latin typeface="+mn-lt"/>
              </a:rPr>
              <a:t>aktino</a:t>
            </a:r>
            <a:r>
              <a:rPr lang="cs-CZ" sz="1600" dirty="0">
                <a:latin typeface="+mn-lt"/>
              </a:rPr>
              <a:t>-myozinových komplexů je mikroskopicky patrné příčné pruhování. V lidském těle je kolem 600 kosterních svalů.</a:t>
            </a:r>
          </a:p>
          <a:p>
            <a:pPr algn="l"/>
            <a:endParaRPr lang="cs-CZ" sz="1600" dirty="0">
              <a:latin typeface="+mn-lt"/>
            </a:endParaRPr>
          </a:p>
          <a:p>
            <a:pPr algn="l"/>
            <a:r>
              <a:rPr lang="cs-CZ" sz="1600" dirty="0">
                <a:latin typeface="+mn-lt"/>
              </a:rPr>
              <a:t>Kosterní sval je tvořen dlouhými cylindrickými mnohojadernými buňkami (</a:t>
            </a:r>
            <a:r>
              <a:rPr lang="cs-CZ" sz="1600" dirty="0" err="1">
                <a:latin typeface="+mn-lt"/>
              </a:rPr>
              <a:t>syncytium</a:t>
            </a:r>
            <a:r>
              <a:rPr lang="cs-CZ" sz="1600" dirty="0">
                <a:latin typeface="+mn-lt"/>
              </a:rPr>
              <a:t>), které jsou široké 60–100 µm. </a:t>
            </a:r>
          </a:p>
          <a:p>
            <a:pPr algn="l"/>
            <a:endParaRPr lang="cs-CZ" sz="1600" dirty="0">
              <a:latin typeface="+mn-lt"/>
            </a:endParaRPr>
          </a:p>
          <a:p>
            <a:pPr algn="l"/>
            <a:r>
              <a:rPr lang="cs-CZ" sz="1600" dirty="0">
                <a:latin typeface="+mn-lt"/>
              </a:rPr>
              <a:t>Jádra ve svalovém vláknu jsou přitom koncentrována pod cytoplazmatickou membránu, a proto lze kosterní svalovinu dobře rozlišit pod mikroskopem od ostatních typů. Vlákna kosterního svalu obsahují soubor kontraktilních bílkovin aktinu a myozinu, které vzájemným klouzáním umožňují stah svalu. Součástí aktinového myofilamenta jsou regulační proteiny – troponin a </a:t>
            </a:r>
            <a:r>
              <a:rPr lang="cs-CZ" sz="1600" dirty="0" err="1">
                <a:latin typeface="+mn-lt"/>
              </a:rPr>
              <a:t>tropomyozin</a:t>
            </a:r>
            <a:r>
              <a:rPr lang="cs-CZ" sz="1600" dirty="0">
                <a:latin typeface="+mn-lt"/>
              </a:rPr>
              <a:t>.</a:t>
            </a:r>
          </a:p>
          <a:p>
            <a:pPr algn="l"/>
            <a:endParaRPr lang="cs-CZ" sz="1600" dirty="0">
              <a:latin typeface="+mn-lt"/>
            </a:endParaRPr>
          </a:p>
          <a:p>
            <a:pPr algn="l"/>
            <a:r>
              <a:rPr lang="cs-CZ" sz="1600" dirty="0">
                <a:latin typeface="+mn-lt"/>
              </a:rPr>
              <a:t>Buňky kosterní svaloviny se sdružují do primárních snopečků (</a:t>
            </a:r>
            <a:r>
              <a:rPr lang="cs-CZ" sz="1600" dirty="0" err="1">
                <a:latin typeface="+mn-lt"/>
              </a:rPr>
              <a:t>fasciculi</a:t>
            </a:r>
            <a:r>
              <a:rPr lang="cs-CZ" sz="1600" dirty="0">
                <a:latin typeface="+mn-lt"/>
              </a:rPr>
              <a:t>), sekundárních snopců a nakonec do snopců vyšších řádů. Struktury jsou pospojovány vazivem, které se označuje jako </a:t>
            </a:r>
            <a:r>
              <a:rPr lang="cs-CZ" sz="1600" dirty="0" err="1">
                <a:latin typeface="+mn-lt"/>
              </a:rPr>
              <a:t>epimysium</a:t>
            </a:r>
            <a:r>
              <a:rPr lang="cs-CZ" sz="1600" dirty="0">
                <a:latin typeface="+mn-lt"/>
              </a:rPr>
              <a:t> (vrstva obalující celý sval), perimysium (vrstva obalující svazky vláken) a </a:t>
            </a:r>
            <a:r>
              <a:rPr lang="cs-CZ" sz="1600" dirty="0" err="1">
                <a:latin typeface="+mn-lt"/>
              </a:rPr>
              <a:t>endomysium</a:t>
            </a:r>
            <a:r>
              <a:rPr lang="cs-CZ" sz="1600" dirty="0">
                <a:latin typeface="+mn-lt"/>
              </a:rPr>
              <a:t> (obalující jednotlivá svalová vlákna). Do vazivových sept poté pronikají krevní cévy, tvořící bohatou kapilární síť.</a:t>
            </a:r>
          </a:p>
          <a:p>
            <a:pPr algn="l"/>
            <a:r>
              <a:rPr lang="cs-CZ" sz="1600" dirty="0">
                <a:latin typeface="+mn-lt"/>
              </a:rPr>
              <a:t>Stavba </a:t>
            </a:r>
            <a:r>
              <a:rPr lang="cs-CZ" sz="1600" dirty="0" err="1">
                <a:latin typeface="+mn-lt"/>
              </a:rPr>
              <a:t>sarkomery</a:t>
            </a:r>
            <a:endParaRPr lang="cs-CZ" sz="1600" dirty="0">
              <a:latin typeface="+mn-lt"/>
            </a:endParaRPr>
          </a:p>
          <a:p>
            <a:pPr algn="l"/>
            <a:endParaRPr lang="cs-CZ" sz="1600" dirty="0">
              <a:latin typeface="+mn-lt"/>
            </a:endParaRPr>
          </a:p>
          <a:p>
            <a:pPr algn="l"/>
            <a:r>
              <a:rPr lang="cs-CZ" sz="1600" dirty="0">
                <a:latin typeface="+mn-lt"/>
              </a:rPr>
              <a:t>Myofibrila (soubor aktinových a </a:t>
            </a:r>
            <a:r>
              <a:rPr lang="cs-CZ" sz="1600" dirty="0" err="1">
                <a:latin typeface="+mn-lt"/>
              </a:rPr>
              <a:t>myosinových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myofilament</a:t>
            </a:r>
            <a:r>
              <a:rPr lang="cs-CZ" sz="1600" dirty="0">
                <a:latin typeface="+mn-lt"/>
              </a:rPr>
              <a:t>) je členěna na pravidelné úseky, tzv. </a:t>
            </a:r>
            <a:r>
              <a:rPr lang="cs-CZ" sz="1600" dirty="0" err="1">
                <a:latin typeface="+mn-lt"/>
              </a:rPr>
              <a:t>sarkomery</a:t>
            </a:r>
            <a:r>
              <a:rPr lang="cs-CZ" sz="1600" dirty="0">
                <a:latin typeface="+mn-lt"/>
              </a:rPr>
              <a:t>, které jsou základní funkční jednotkou. Tyto </a:t>
            </a:r>
            <a:r>
              <a:rPr lang="cs-CZ" sz="1600" dirty="0" err="1">
                <a:latin typeface="+mn-lt"/>
              </a:rPr>
              <a:t>sarkomery</a:t>
            </a:r>
            <a:r>
              <a:rPr lang="cs-CZ" sz="1600" dirty="0">
                <a:latin typeface="+mn-lt"/>
              </a:rPr>
              <a:t> obsahují charakteristické linie a zóny: </a:t>
            </a:r>
          </a:p>
        </p:txBody>
      </p:sp>
    </p:spTree>
    <p:extLst>
      <p:ext uri="{BB962C8B-B14F-4D97-AF65-F5344CB8AC3E}">
        <p14:creationId xmlns:p14="http://schemas.microsoft.com/office/powerpoint/2010/main" val="32842412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407761-1926-631A-8471-1DF1814FF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70AD14-C85F-351C-D374-2ACD3B45C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797BEA-5B42-25D7-7B91-4BCE95D912ED}"/>
              </a:ext>
            </a:extLst>
          </p:cNvPr>
          <p:cNvSpPr txBox="1"/>
          <p:nvPr/>
        </p:nvSpPr>
        <p:spPr>
          <a:xfrm>
            <a:off x="200320" y="378000"/>
            <a:ext cx="109327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Molekulární princip kontrakce příčně pruhovaného svalstva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A8ED012-C4EA-E610-CC75-36E2B315D685}"/>
              </a:ext>
            </a:extLst>
          </p:cNvPr>
          <p:cNvSpPr txBox="1"/>
          <p:nvPr/>
        </p:nvSpPr>
        <p:spPr>
          <a:xfrm>
            <a:off x="329519" y="1709463"/>
            <a:ext cx="112461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Spočívá v klouzání těžkých myozinových vláken po aktinových filamentech. Molekula myozinu sestává z dlouhé části tvořené dvěma obtáčejícími se polypeptidovými řetězci, na jejichž koncích jsou globulární hlavy. V části krčku této molekuly je místo, které konformační změnou může naklopit hlavu vůči dlouhé části a tím vyvolat pohyb na způsob páky. Tato hlava je přitom orientována proti aktinovému vláknu. Aktinové vlákno je dvoušroubovice vláknitého F-aktinu, tvořeného monomery globulárního G-aktinu. Po obou stranách dvoušroubovice se nachází molekuly </a:t>
            </a:r>
            <a:r>
              <a:rPr lang="cs-CZ" sz="1600" dirty="0" err="1">
                <a:latin typeface="+mn-lt"/>
              </a:rPr>
              <a:t>tropomyozinu</a:t>
            </a:r>
            <a:r>
              <a:rPr lang="cs-CZ" sz="1600" dirty="0">
                <a:latin typeface="+mn-lt"/>
              </a:rPr>
              <a:t> s molekulami troponinu. Troponin obsahuje tři podjednotky:</a:t>
            </a:r>
          </a:p>
          <a:p>
            <a:pPr algn="l"/>
            <a:endParaRPr lang="cs-CZ" sz="1600" dirty="0">
              <a:latin typeface="+mn-lt"/>
            </a:endParaRPr>
          </a:p>
          <a:p>
            <a:pPr algn="l"/>
            <a:r>
              <a:rPr lang="cs-CZ" sz="1600" dirty="0">
                <a:latin typeface="+mn-lt"/>
              </a:rPr>
              <a:t>    </a:t>
            </a:r>
            <a:r>
              <a:rPr lang="cs-CZ" sz="1200" dirty="0" err="1">
                <a:latin typeface="+mn-lt"/>
              </a:rPr>
              <a:t>Tn</a:t>
            </a:r>
            <a:r>
              <a:rPr lang="cs-CZ" sz="1200" dirty="0">
                <a:latin typeface="+mn-lt"/>
              </a:rPr>
              <a:t>-C − místo vážící kationty Ca2+;</a:t>
            </a:r>
          </a:p>
          <a:p>
            <a:pPr algn="l"/>
            <a:r>
              <a:rPr lang="cs-CZ" sz="1200" dirty="0">
                <a:latin typeface="+mn-lt"/>
              </a:rPr>
              <a:t>    </a:t>
            </a:r>
            <a:r>
              <a:rPr lang="cs-CZ" sz="1200" dirty="0" err="1">
                <a:latin typeface="+mn-lt"/>
              </a:rPr>
              <a:t>Tn</a:t>
            </a:r>
            <a:r>
              <a:rPr lang="cs-CZ" sz="1200" dirty="0">
                <a:latin typeface="+mn-lt"/>
              </a:rPr>
              <a:t>-T − místo, kde se troponin váže k </a:t>
            </a:r>
            <a:r>
              <a:rPr lang="cs-CZ" sz="1200" dirty="0" err="1">
                <a:latin typeface="+mn-lt"/>
              </a:rPr>
              <a:t>tropomyozinu</a:t>
            </a:r>
            <a:r>
              <a:rPr lang="cs-CZ" sz="1200" dirty="0">
                <a:latin typeface="+mn-lt"/>
              </a:rPr>
              <a:t>;</a:t>
            </a:r>
          </a:p>
          <a:p>
            <a:pPr algn="l"/>
            <a:r>
              <a:rPr lang="cs-CZ" sz="1200" dirty="0">
                <a:latin typeface="+mn-lt"/>
              </a:rPr>
              <a:t>    </a:t>
            </a:r>
            <a:r>
              <a:rPr lang="cs-CZ" sz="1200" dirty="0" err="1">
                <a:latin typeface="+mn-lt"/>
              </a:rPr>
              <a:t>Tn</a:t>
            </a:r>
            <a:r>
              <a:rPr lang="cs-CZ" sz="1200" dirty="0">
                <a:latin typeface="+mn-lt"/>
              </a:rPr>
              <a:t>-I − místo, které zakrývá aktivní místa aktinu pro interakci s myozinem.</a:t>
            </a:r>
          </a:p>
          <a:p>
            <a:pPr algn="l"/>
            <a:endParaRPr lang="cs-CZ" sz="1600" dirty="0">
              <a:latin typeface="+mn-lt"/>
            </a:endParaRPr>
          </a:p>
          <a:p>
            <a:pPr algn="l"/>
            <a:r>
              <a:rPr lang="cs-CZ" sz="1600" dirty="0">
                <a:latin typeface="+mn-lt"/>
              </a:rPr>
              <a:t>Pro interakci filament je naprosto nezbytná přítomnost kationtů Ca2+, které se vylijí ze sarkoplazmatického (hladkého endoplazmatického) retikula po přenosu excitace z T-tubulů (T tubulus = invaginace </a:t>
            </a:r>
            <a:r>
              <a:rPr lang="cs-CZ" sz="1600" dirty="0" err="1">
                <a:latin typeface="+mn-lt"/>
              </a:rPr>
              <a:t>sarkolemmy</a:t>
            </a:r>
            <a:r>
              <a:rPr lang="cs-CZ" sz="1600" dirty="0">
                <a:latin typeface="+mn-lt"/>
              </a:rPr>
              <a:t>) v odpověď na příchozí depolarizační stimul. Vazba Ca2+ na </a:t>
            </a:r>
            <a:r>
              <a:rPr lang="cs-CZ" sz="1600" dirty="0" err="1">
                <a:latin typeface="+mn-lt"/>
              </a:rPr>
              <a:t>Tn</a:t>
            </a:r>
            <a:r>
              <a:rPr lang="cs-CZ" sz="1600" dirty="0">
                <a:latin typeface="+mn-lt"/>
              </a:rPr>
              <a:t>-C podjednotku troponinu vyvolá konformační změnu, kdy se </a:t>
            </a:r>
            <a:r>
              <a:rPr lang="cs-CZ" sz="1600" dirty="0" err="1">
                <a:latin typeface="+mn-lt"/>
              </a:rPr>
              <a:t>tropomyozin</a:t>
            </a:r>
            <a:r>
              <a:rPr lang="cs-CZ" sz="1600" dirty="0">
                <a:latin typeface="+mn-lt"/>
              </a:rPr>
              <a:t> zasune ještě více do žlábků aktinu. Tím je umožněno hlavě myozinu se navázat na aktivní místo (myozin se "opře" o aktin) a aktivovat ATP-</a:t>
            </a:r>
            <a:r>
              <a:rPr lang="cs-CZ" sz="1600" dirty="0" err="1">
                <a:latin typeface="+mn-lt"/>
              </a:rPr>
              <a:t>ázu</a:t>
            </a:r>
            <a:r>
              <a:rPr lang="cs-CZ" sz="1600" dirty="0">
                <a:latin typeface="+mn-lt"/>
              </a:rPr>
              <a:t>. ATP se spotřebuje za produkce ADP + </a:t>
            </a:r>
            <a:r>
              <a:rPr lang="cs-CZ" sz="1600" dirty="0" err="1">
                <a:latin typeface="+mn-lt"/>
              </a:rPr>
              <a:t>Pi</a:t>
            </a:r>
            <a:r>
              <a:rPr lang="cs-CZ" sz="1600" dirty="0">
                <a:latin typeface="+mn-lt"/>
              </a:rPr>
              <a:t> a hlava myozinu se nakloní v podélné ose </a:t>
            </a:r>
            <a:r>
              <a:rPr lang="cs-CZ" sz="1600" dirty="0" err="1">
                <a:latin typeface="+mn-lt"/>
              </a:rPr>
              <a:t>sarkomery</a:t>
            </a:r>
            <a:r>
              <a:rPr lang="cs-CZ" sz="1600" dirty="0">
                <a:latin typeface="+mn-lt"/>
              </a:rPr>
              <a:t> – dojde k posunu filament a kontrakci. Vzniká stabilní </a:t>
            </a:r>
            <a:r>
              <a:rPr lang="cs-CZ" sz="1600" dirty="0" err="1">
                <a:latin typeface="+mn-lt"/>
              </a:rPr>
              <a:t>rigorový</a:t>
            </a:r>
            <a:r>
              <a:rPr lang="cs-CZ" sz="1600" dirty="0">
                <a:latin typeface="+mn-lt"/>
              </a:rPr>
              <a:t> komplex. Za účasti dalšího ATP se stav relaxuje.</a:t>
            </a:r>
          </a:p>
          <a:p>
            <a:pPr algn="l"/>
            <a:endParaRPr lang="cs-CZ" sz="1600" dirty="0">
              <a:latin typeface="+mn-lt"/>
            </a:endParaRPr>
          </a:p>
          <a:p>
            <a:pPr algn="l"/>
            <a:r>
              <a:rPr lang="cs-CZ" sz="1600" dirty="0" err="1">
                <a:latin typeface="+mn-lt"/>
              </a:rPr>
              <a:t>Rigor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mortis</a:t>
            </a:r>
            <a:r>
              <a:rPr lang="cs-CZ" sz="1600" dirty="0">
                <a:latin typeface="+mn-lt"/>
              </a:rPr>
              <a:t> vzniká za předpokladu, že v buňce dojdou zásoby ATP. Spojení se tak nemůže relaxovat</a:t>
            </a:r>
          </a:p>
        </p:txBody>
      </p:sp>
    </p:spTree>
    <p:extLst>
      <p:ext uri="{BB962C8B-B14F-4D97-AF65-F5344CB8AC3E}">
        <p14:creationId xmlns:p14="http://schemas.microsoft.com/office/powerpoint/2010/main" val="42557859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7BD52D-15A7-4D70-75FD-12E9930F1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9C709B-47E0-8E8E-8170-0DF9E86D6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896EA1F9-20BB-78C0-8CF8-EB6F9A92E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25317"/>
            <a:ext cx="4986528" cy="3919728"/>
          </a:xfrm>
          <a:prstGeom prst="rect">
            <a:avLst/>
          </a:prstGeom>
        </p:spPr>
      </p:pic>
      <p:pic>
        <p:nvPicPr>
          <p:cNvPr id="7" name="Obrázek 6" descr="Obsah obrázku text, diagram, snímek obrazovky&#10;&#10;Popis byl vytvořen automaticky">
            <a:extLst>
              <a:ext uri="{FF2B5EF4-FFF2-40B4-BE49-F238E27FC236}">
                <a16:creationId xmlns:a16="http://schemas.microsoft.com/office/drawing/2014/main" id="{60DA5EDE-4415-56B6-FA39-01F0EEE92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9" y="1618263"/>
            <a:ext cx="6248359" cy="486173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D11EF81-C5C2-FBAD-6184-1F2DB5D991CB}"/>
              </a:ext>
            </a:extLst>
          </p:cNvPr>
          <p:cNvSpPr txBox="1"/>
          <p:nvPr/>
        </p:nvSpPr>
        <p:spPr>
          <a:xfrm>
            <a:off x="200320" y="378000"/>
            <a:ext cx="109327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Molekulární princip kontrakce příčně pruhovaného svalstva</a:t>
            </a:r>
          </a:p>
        </p:txBody>
      </p:sp>
    </p:spTree>
    <p:extLst>
      <p:ext uri="{BB962C8B-B14F-4D97-AF65-F5344CB8AC3E}">
        <p14:creationId xmlns:p14="http://schemas.microsoft.com/office/powerpoint/2010/main" val="2952207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8AFC57-C03A-77A2-690A-139E6C8119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1BF01D-E846-8DB9-AD09-AA4AC7596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A990914-121E-3F77-15F6-87F05019E277}"/>
              </a:ext>
            </a:extLst>
          </p:cNvPr>
          <p:cNvSpPr txBox="1"/>
          <p:nvPr/>
        </p:nvSpPr>
        <p:spPr>
          <a:xfrm>
            <a:off x="666000" y="1465797"/>
            <a:ext cx="10608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u="sng" dirty="0"/>
              <a:t>Genetické svalové poruchy</a:t>
            </a:r>
            <a:r>
              <a:rPr lang="cs-CZ" dirty="0"/>
              <a:t>: Jsou způsobeny genetickými mutacemi, které ovlivňují funkci, strukturu nebo metabolismus svalových vláken. Příklady: </a:t>
            </a:r>
            <a:r>
              <a:rPr lang="cs-CZ" b="1" dirty="0"/>
              <a:t>Svalové dystrofie</a:t>
            </a:r>
            <a:r>
              <a:rPr lang="cs-CZ" dirty="0"/>
              <a:t>: Skupina nemocí, které způsobují progresivní slabost a ztrátu svalové hmoty. Příklady zahrnují </a:t>
            </a:r>
            <a:r>
              <a:rPr lang="cs-CZ" dirty="0" err="1"/>
              <a:t>Duchennovu</a:t>
            </a:r>
            <a:r>
              <a:rPr lang="cs-CZ" dirty="0"/>
              <a:t> svalovou dystrofii a </a:t>
            </a:r>
            <a:r>
              <a:rPr lang="cs-CZ" dirty="0" err="1"/>
              <a:t>Beckerovu</a:t>
            </a:r>
            <a:r>
              <a:rPr lang="cs-CZ" dirty="0"/>
              <a:t> svalovou dystrofii. </a:t>
            </a:r>
          </a:p>
          <a:p>
            <a:r>
              <a:rPr lang="cs-CZ" b="1" dirty="0"/>
              <a:t>Myotonie:</a:t>
            </a:r>
            <a:r>
              <a:rPr lang="cs-CZ" dirty="0"/>
              <a:t> Charakterizované prodlouženými svalovými kontrakcemi a potížemi s uvolněním svalů. </a:t>
            </a:r>
          </a:p>
          <a:p>
            <a:endParaRPr lang="cs-CZ" dirty="0"/>
          </a:p>
          <a:p>
            <a:r>
              <a:rPr lang="cs-CZ" b="1" u="sng" dirty="0"/>
              <a:t>Zánětlivá onemocnění svalů</a:t>
            </a:r>
            <a:r>
              <a:rPr lang="cs-CZ" dirty="0"/>
              <a:t>: Tyto poruchy zahrnují zánět svalů, což často vede ke svalové slabosti a poškození. Příklady: </a:t>
            </a:r>
            <a:r>
              <a:rPr lang="cs-CZ" dirty="0" err="1"/>
              <a:t>Polymyositida</a:t>
            </a:r>
            <a:r>
              <a:rPr lang="cs-CZ" dirty="0"/>
              <a:t>: Zahrnuje zánět a progresivní oslabení kosterních svalů. </a:t>
            </a:r>
            <a:r>
              <a:rPr lang="cs-CZ" dirty="0" err="1"/>
              <a:t>Dermatomyositida</a:t>
            </a:r>
            <a:r>
              <a:rPr lang="cs-CZ" dirty="0"/>
              <a:t>: Kromě zánětu svalů a slabosti zahrnuje kožní projevy, které mohou být velmi závažné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F261C0D-B526-77D0-B698-FDB4033909C0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>
                <a:solidFill>
                  <a:srgbClr val="FF0000"/>
                </a:solidFill>
              </a:rPr>
              <a:t>Nemoci svalů</a:t>
            </a:r>
          </a:p>
        </p:txBody>
      </p:sp>
    </p:spTree>
    <p:extLst>
      <p:ext uri="{BB962C8B-B14F-4D97-AF65-F5344CB8AC3E}">
        <p14:creationId xmlns:p14="http://schemas.microsoft.com/office/powerpoint/2010/main" val="23682503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E95F98-8885-BD0F-BD3C-7B38390F24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ECB865-3555-65C8-41EE-5F0BB2028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51E2169-781E-697E-D321-A1C58A87A9A8}"/>
              </a:ext>
            </a:extLst>
          </p:cNvPr>
          <p:cNvSpPr txBox="1">
            <a:spLocks/>
          </p:cNvSpPr>
          <p:nvPr/>
        </p:nvSpPr>
        <p:spPr>
          <a:xfrm>
            <a:off x="540000" y="29579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 dirty="0">
                <a:solidFill>
                  <a:srgbClr val="FF0000"/>
                </a:solidFill>
              </a:rPr>
              <a:t>Nemoci svalů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2F3579-5148-BFBC-5999-C66E3EC7E840}"/>
              </a:ext>
            </a:extLst>
          </p:cNvPr>
          <p:cNvSpPr txBox="1"/>
          <p:nvPr/>
        </p:nvSpPr>
        <p:spPr>
          <a:xfrm>
            <a:off x="540000" y="1225689"/>
            <a:ext cx="115357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u="sng" dirty="0"/>
              <a:t>Metabolické svalové nemoci: </a:t>
            </a:r>
            <a:r>
              <a:rPr lang="cs-CZ" dirty="0"/>
              <a:t>Jsou výsledkem problémů s chemickými procesy, které se podílejí na poskytování energie svalovým buňkám. </a:t>
            </a:r>
          </a:p>
          <a:p>
            <a:r>
              <a:rPr lang="cs-CZ" i="1" dirty="0"/>
              <a:t>Mitochondriální myopatie</a:t>
            </a:r>
            <a:r>
              <a:rPr lang="cs-CZ" dirty="0"/>
              <a:t>: Poruchy ovlivňující mitochondrie, nezbytné pro produkci energie ve svalových buňkách. Nemoci z ukládání glykogenu: Stavy, kdy se přebytek glykogenu ukládá v tkáních včetně svalů, což ovlivňuje funkci. </a:t>
            </a:r>
          </a:p>
          <a:p>
            <a:r>
              <a:rPr lang="cs-CZ" i="1" dirty="0"/>
              <a:t>Myastenické syndromy: </a:t>
            </a:r>
            <a:r>
              <a:rPr lang="cs-CZ" dirty="0"/>
              <a:t>Jedná se o poruchy nervosvalového spojení, které zhoršují přenos signálů z nervů do svalů. </a:t>
            </a:r>
          </a:p>
          <a:p>
            <a:r>
              <a:rPr lang="cs-CZ" dirty="0"/>
              <a:t>	</a:t>
            </a:r>
            <a:r>
              <a:rPr lang="cs-CZ" dirty="0" err="1"/>
              <a:t>Myasthenia</a:t>
            </a:r>
            <a:r>
              <a:rPr lang="cs-CZ" dirty="0"/>
              <a:t> Gravis: Autoimunitní porucha, kdy protilátky blokují nebo ničí nikotinové acetylcholinové receptory v nervosvalovém spojení. </a:t>
            </a:r>
          </a:p>
          <a:p>
            <a:r>
              <a:rPr lang="cs-CZ" dirty="0"/>
              <a:t>	Vrozené myastenické syndromy: Skupina dědičných stavů, které ovlivňují nervosvalový přenos. </a:t>
            </a:r>
          </a:p>
          <a:p>
            <a:r>
              <a:rPr lang="cs-CZ" b="1" u="sng" dirty="0"/>
              <a:t>Svalové poruchy způsobené nerovnováhou elektrolytů: </a:t>
            </a:r>
            <a:r>
              <a:rPr lang="cs-CZ" dirty="0"/>
              <a:t>Objevují se, když hladiny elektrolytů v těle nejsou v rovnováze a ovlivňují svalovou funkci. Příklady: </a:t>
            </a:r>
            <a:r>
              <a:rPr lang="cs-CZ" dirty="0" err="1"/>
              <a:t>Hypokalémie</a:t>
            </a:r>
            <a:r>
              <a:rPr lang="cs-CZ" dirty="0"/>
              <a:t> nebo </a:t>
            </a:r>
            <a:r>
              <a:rPr lang="cs-CZ" dirty="0" err="1"/>
              <a:t>hyperkalémie</a:t>
            </a:r>
            <a:r>
              <a:rPr lang="cs-CZ" dirty="0"/>
              <a:t>: Nízké nebo vysoké hladiny draslíku, které mohou způsobit svalovou slabost nebo paralýzu svalu.</a:t>
            </a:r>
          </a:p>
        </p:txBody>
      </p:sp>
    </p:spTree>
    <p:extLst>
      <p:ext uri="{BB962C8B-B14F-4D97-AF65-F5344CB8AC3E}">
        <p14:creationId xmlns:p14="http://schemas.microsoft.com/office/powerpoint/2010/main" val="2770278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EFB2CDA5-6A92-94FD-7B5C-6779F0B81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Calibri" panose="020F0502020204030204" pitchFamily="34" charset="0"/>
              </a:rPr>
              <a:t>Svalové dystrofie (MD)</a:t>
            </a: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76648977-630F-6A82-F296-3038C74F5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Calibri" panose="020F0502020204030204" pitchFamily="34" charset="0"/>
              </a:rPr>
              <a:t>skupina vrozených nezánětlivých progresivních svalových onemocnění bez abnormalit centrálního nebo periferního nervstva. </a:t>
            </a:r>
          </a:p>
          <a:p>
            <a:r>
              <a:rPr lang="cs-CZ" altLang="cs-CZ" dirty="0">
                <a:latin typeface="Calibri" panose="020F0502020204030204" pitchFamily="34" charset="0"/>
              </a:rPr>
              <a:t>Postihuje svaly definitivní  degenerací svalových vláken bez morfologických aberací.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DED01899-90C6-E95F-7C46-0C21C565C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  <a:latin typeface="+mn-lt"/>
              </a:rPr>
              <a:t>Kostní </a:t>
            </a:r>
            <a:r>
              <a:rPr lang="cs-CZ" altLang="cs-CZ" dirty="0" err="1">
                <a:solidFill>
                  <a:srgbClr val="FF0000"/>
                </a:solidFill>
                <a:latin typeface="+mn-lt"/>
              </a:rPr>
              <a:t>remodelace</a:t>
            </a:r>
            <a:endParaRPr lang="en-GB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15E2A035-640B-2405-FE69-8774F2C54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28776"/>
            <a:ext cx="7772400" cy="4968875"/>
          </a:xfrm>
        </p:spPr>
        <p:txBody>
          <a:bodyPr/>
          <a:lstStyle/>
          <a:p>
            <a:r>
              <a:rPr lang="cs-CZ" altLang="cs-CZ" b="1" i="1" dirty="0">
                <a:latin typeface="Calibri" panose="020F0502020204030204" pitchFamily="34" charset="0"/>
              </a:rPr>
              <a:t>Aktivace osteoklastů</a:t>
            </a:r>
          </a:p>
          <a:p>
            <a:r>
              <a:rPr lang="cs-CZ" altLang="cs-CZ" b="1" i="1" dirty="0" err="1">
                <a:latin typeface="Calibri" panose="020F0502020204030204" pitchFamily="34" charset="0"/>
              </a:rPr>
              <a:t>Resorbční</a:t>
            </a:r>
            <a:r>
              <a:rPr lang="cs-CZ" altLang="cs-CZ" b="1" i="1" dirty="0">
                <a:latin typeface="Calibri" panose="020F0502020204030204" pitchFamily="34" charset="0"/>
              </a:rPr>
              <a:t> fáze-</a:t>
            </a:r>
            <a:r>
              <a:rPr lang="cs-CZ" altLang="cs-CZ" dirty="0">
                <a:latin typeface="Calibri" panose="020F0502020204030204" pitchFamily="34" charset="0"/>
              </a:rPr>
              <a:t> v důsledku aktivace osteoklastů- krátká</a:t>
            </a:r>
          </a:p>
          <a:p>
            <a:r>
              <a:rPr lang="cs-CZ" altLang="cs-CZ" b="1" i="1" dirty="0">
                <a:latin typeface="Calibri" panose="020F0502020204030204" pitchFamily="34" charset="0"/>
              </a:rPr>
              <a:t>Reverzní fáze-</a:t>
            </a:r>
            <a:r>
              <a:rPr lang="cs-CZ" altLang="cs-CZ" dirty="0">
                <a:latin typeface="Calibri" panose="020F0502020204030204" pitchFamily="34" charset="0"/>
              </a:rPr>
              <a:t> kostní povrch je pokryt </a:t>
            </a:r>
            <a:r>
              <a:rPr lang="cs-CZ" altLang="cs-CZ" dirty="0" err="1">
                <a:latin typeface="Calibri" panose="020F0502020204030204" pitchFamily="34" charset="0"/>
              </a:rPr>
              <a:t>mononukleáry</a:t>
            </a:r>
            <a:r>
              <a:rPr lang="cs-CZ" altLang="cs-CZ" dirty="0">
                <a:latin typeface="Calibri" panose="020F0502020204030204" pitchFamily="34" charset="0"/>
              </a:rPr>
              <a:t>, ale novotvorba kosti dosud nezačala- krátká</a:t>
            </a:r>
            <a:r>
              <a:rPr lang="en-GB" altLang="cs-CZ" dirty="0">
                <a:latin typeface="Calibri" panose="020F0502020204030204" pitchFamily="34" charset="0"/>
              </a:rPr>
              <a:t> </a:t>
            </a:r>
            <a:endParaRPr lang="cs-CZ" altLang="cs-CZ" dirty="0">
              <a:latin typeface="Calibri" panose="020F0502020204030204" pitchFamily="34" charset="0"/>
            </a:endParaRPr>
          </a:p>
          <a:p>
            <a:r>
              <a:rPr lang="cs-CZ" altLang="cs-CZ" b="1" i="1" dirty="0">
                <a:latin typeface="Calibri" panose="020F0502020204030204" pitchFamily="34" charset="0"/>
              </a:rPr>
              <a:t>Formační fáze-</a:t>
            </a:r>
            <a:r>
              <a:rPr lang="cs-CZ" altLang="cs-CZ" dirty="0">
                <a:latin typeface="Calibri" panose="020F0502020204030204" pitchFamily="34" charset="0"/>
              </a:rPr>
              <a:t> produkce </a:t>
            </a:r>
            <a:r>
              <a:rPr lang="cs-CZ" altLang="cs-CZ" dirty="0" err="1">
                <a:latin typeface="Calibri" panose="020F0502020204030204" pitchFamily="34" charset="0"/>
              </a:rPr>
              <a:t>osteblastů</a:t>
            </a:r>
            <a:r>
              <a:rPr lang="cs-CZ" altLang="cs-CZ" dirty="0">
                <a:latin typeface="Calibri" panose="020F0502020204030204" pitchFamily="34" charset="0"/>
              </a:rPr>
              <a:t> ve vlnách v kostní matrix- dlouhá</a:t>
            </a:r>
            <a:r>
              <a:rPr lang="en-GB" altLang="cs-CZ" dirty="0">
                <a:latin typeface="Calibri" panose="020F0502020204030204" pitchFamily="34" charset="0"/>
              </a:rPr>
              <a:t>. </a:t>
            </a:r>
            <a:r>
              <a:rPr lang="cs-CZ" altLang="cs-CZ" dirty="0">
                <a:latin typeface="Calibri" panose="020F0502020204030204" pitchFamily="34" charset="0"/>
              </a:rPr>
              <a:t>Tyto buňky se postupně seřadí, proniknou do kosti jako osteocyty a podlehnou apoptóze</a:t>
            </a:r>
            <a:r>
              <a:rPr lang="en-GB" altLang="cs-CZ" dirty="0">
                <a:latin typeface="Calibri" panose="020F0502020204030204" pitchFamily="34" charset="0"/>
              </a:rPr>
              <a:t>. </a:t>
            </a:r>
            <a:endParaRPr lang="cs-CZ" alt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BC27C379-6787-52EA-BEDC-B7D36B724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Calibri" panose="020F0502020204030204" pitchFamily="34" charset="0"/>
              </a:rPr>
              <a:t>MD</a:t>
            </a: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318995D8-24A9-CC01-DD9E-87C48F530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U většiny typů MD se rozvíjí mnohočetná progresivní svalová slabost v proximálně distálním směru; u části izolovaná slabost distální části dolních končetin. 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Rozvoj strukturálních kontraktur měkkých tkání a deformace páteře.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Kontraktury typu </a:t>
            </a:r>
            <a:r>
              <a:rPr lang="cs-CZ" altLang="cs-CZ" dirty="0" err="1">
                <a:latin typeface="Calibri" panose="020F0502020204030204" pitchFamily="34" charset="0"/>
              </a:rPr>
              <a:t>equinovarus</a:t>
            </a:r>
            <a:r>
              <a:rPr lang="cs-CZ" altLang="cs-CZ" dirty="0">
                <a:latin typeface="Calibri" panose="020F0502020204030204" pitchFamily="34" charset="0"/>
              </a:rPr>
              <a:t>, postupně rigidní.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Kontraktury se horší, pokud je pacient upoután na křeslo. Rychle se rozvíjející skolióza. FVC se snižuje, další omezení kardiovaskulárního systému, špatná prognóza </a:t>
            </a:r>
            <a:r>
              <a:rPr lang="cs-CZ" altLang="cs-CZ" dirty="0" err="1">
                <a:latin typeface="Calibri" panose="020F0502020204030204" pitchFamily="34" charset="0"/>
              </a:rPr>
              <a:t>quod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vitam</a:t>
            </a:r>
            <a:r>
              <a:rPr lang="cs-CZ" altLang="cs-CZ" dirty="0">
                <a:latin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F06A74C0-4313-7943-77E6-1A5FECAE1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Calibri" panose="020F0502020204030204" pitchFamily="34" charset="0"/>
              </a:rPr>
              <a:t>Klasifikace  MD</a:t>
            </a:r>
            <a:r>
              <a:rPr lang="cs-CZ" altLang="cs-CZ" dirty="0">
                <a:latin typeface="Comic Sans MS" panose="030F0702030302020204" pitchFamily="66" charset="0"/>
              </a:rPr>
              <a:t> </a:t>
            </a:r>
            <a:br>
              <a:rPr lang="cs-CZ" altLang="cs-CZ" dirty="0">
                <a:latin typeface="Comic Sans MS" panose="030F0702030302020204" pitchFamily="66" charset="0"/>
              </a:rPr>
            </a:br>
            <a:endParaRPr lang="cs-CZ" altLang="cs-CZ" dirty="0">
              <a:latin typeface="Comic Sans MS" panose="030F0702030302020204" pitchFamily="66" charset="0"/>
            </a:endParaRPr>
          </a:p>
        </p:txBody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50D3198F-81A7-D424-70DE-86AD81571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584326"/>
            <a:ext cx="8229600" cy="57324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Genetické abnormality v genech pro specifické svalové bílkoviny (</a:t>
            </a:r>
            <a:r>
              <a:rPr lang="cs-CZ" altLang="cs-CZ" dirty="0" err="1">
                <a:latin typeface="Calibri" panose="020F0502020204030204" pitchFamily="34" charset="0"/>
              </a:rPr>
              <a:t>dystrofin</a:t>
            </a:r>
            <a:r>
              <a:rPr lang="cs-CZ" altLang="cs-CZ" dirty="0">
                <a:latin typeface="Calibri" panose="020F0502020204030204" pitchFamily="34" charset="0"/>
              </a:rPr>
              <a:t>).Klasifikace podle  klinických fenotypů, patologie a způsobu dědičnosti.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Dědičnost: </a:t>
            </a:r>
            <a:r>
              <a:rPr lang="cs-CZ" altLang="cs-CZ" dirty="0" err="1">
                <a:latin typeface="Calibri" panose="020F0502020204030204" pitchFamily="34" charset="0"/>
              </a:rPr>
              <a:t>gonosomálně</a:t>
            </a:r>
            <a:r>
              <a:rPr lang="cs-CZ" altLang="cs-CZ" dirty="0">
                <a:latin typeface="Calibri" panose="020F0502020204030204" pitchFamily="34" charset="0"/>
              </a:rPr>
              <a:t> vázaná, autosomálně recesivní, autosomálně dominantní.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Dědičné MD 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latin typeface="Calibri" panose="020F0502020204030204" pitchFamily="34" charset="0"/>
              </a:rPr>
              <a:t>Gonosomálně</a:t>
            </a:r>
            <a:r>
              <a:rPr lang="cs-CZ" altLang="cs-CZ" dirty="0">
                <a:latin typeface="Calibri" panose="020F0502020204030204" pitchFamily="34" charset="0"/>
              </a:rPr>
              <a:t> vázané MD</a:t>
            </a:r>
          </a:p>
          <a:p>
            <a:pPr lvl="1">
              <a:lnSpc>
                <a:spcPct val="80000"/>
              </a:lnSpc>
            </a:pPr>
            <a:r>
              <a:rPr lang="cs-CZ" altLang="cs-CZ" dirty="0" err="1">
                <a:latin typeface="Calibri" panose="020F0502020204030204" pitchFamily="34" charset="0"/>
              </a:rPr>
              <a:t>Beckerova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altLang="cs-CZ" dirty="0" err="1">
                <a:latin typeface="Calibri" panose="020F0502020204030204" pitchFamily="34" charset="0"/>
              </a:rPr>
              <a:t>Duchennova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altLang="cs-CZ" dirty="0" err="1">
                <a:latin typeface="Calibri" panose="020F0502020204030204" pitchFamily="34" charset="0"/>
              </a:rPr>
              <a:t>Emery-Dreifussova</a:t>
            </a:r>
            <a:br>
              <a:rPr lang="cs-CZ" altLang="cs-CZ" dirty="0">
                <a:latin typeface="Calibri" panose="020F0502020204030204" pitchFamily="34" charset="0"/>
              </a:rPr>
            </a:b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10990D0A-D1DC-D561-C184-DB59A524D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</a:rPr>
              <a:t>Genetické defekty a </a:t>
            </a:r>
            <a:r>
              <a:rPr lang="cs-CZ" altLang="cs-CZ" b="1" dirty="0" err="1">
                <a:latin typeface="Calibri" panose="020F0502020204030204" pitchFamily="34" charset="0"/>
              </a:rPr>
              <a:t>dystrofin</a:t>
            </a:r>
            <a:endParaRPr lang="cs-CZ" altLang="cs-CZ" b="1" dirty="0">
              <a:latin typeface="Calibri" panose="020F0502020204030204" pitchFamily="34" charset="0"/>
            </a:endParaRPr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C9CD6FBA-A253-F317-2EDB-8AE06FEE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U formy </a:t>
            </a:r>
            <a:r>
              <a:rPr lang="cs-CZ" altLang="cs-CZ" dirty="0" err="1">
                <a:latin typeface="Calibri" panose="020F0502020204030204" pitchFamily="34" charset="0"/>
              </a:rPr>
              <a:t>vázné</a:t>
            </a:r>
            <a:r>
              <a:rPr lang="cs-CZ" altLang="cs-CZ" dirty="0">
                <a:latin typeface="Calibri" panose="020F0502020204030204" pitchFamily="34" charset="0"/>
              </a:rPr>
              <a:t> na  X (</a:t>
            </a:r>
            <a:r>
              <a:rPr lang="cs-CZ" altLang="cs-CZ" dirty="0" err="1">
                <a:latin typeface="Calibri" panose="020F0502020204030204" pitchFamily="34" charset="0"/>
              </a:rPr>
              <a:t>Duchennova</a:t>
            </a:r>
            <a:r>
              <a:rPr lang="cs-CZ" altLang="cs-CZ" dirty="0">
                <a:latin typeface="Calibri" panose="020F0502020204030204" pitchFamily="34" charset="0"/>
              </a:rPr>
              <a:t> a  </a:t>
            </a:r>
            <a:r>
              <a:rPr lang="cs-CZ" altLang="cs-CZ" dirty="0" err="1">
                <a:latin typeface="Calibri" panose="020F0502020204030204" pitchFamily="34" charset="0"/>
              </a:rPr>
              <a:t>Beckerovy</a:t>
            </a:r>
            <a:r>
              <a:rPr lang="cs-CZ" altLang="cs-CZ" dirty="0">
                <a:latin typeface="Calibri" panose="020F0502020204030204" pitchFamily="34" charset="0"/>
              </a:rPr>
              <a:t> dystrofie) je defekt na krátkém raménku chromosomu X. Hoffman a spol. identifikovali defektní </a:t>
            </a:r>
            <a:r>
              <a:rPr lang="cs-CZ" altLang="cs-CZ" dirty="0" err="1">
                <a:latin typeface="Calibri" panose="020F0502020204030204" pitchFamily="34" charset="0"/>
              </a:rPr>
              <a:t>lokus</a:t>
            </a:r>
            <a:r>
              <a:rPr lang="cs-CZ" altLang="cs-CZ" dirty="0">
                <a:latin typeface="Calibri" panose="020F0502020204030204" pitchFamily="34" charset="0"/>
              </a:rPr>
              <a:t> v oblasti  Xp21 (2 milióny </a:t>
            </a:r>
            <a:r>
              <a:rPr lang="cs-CZ" altLang="cs-CZ" dirty="0" err="1">
                <a:latin typeface="Calibri" panose="020F0502020204030204" pitchFamily="34" charset="0"/>
              </a:rPr>
              <a:t>bp</a:t>
            </a:r>
            <a:r>
              <a:rPr lang="cs-CZ" altLang="cs-CZ" dirty="0">
                <a:latin typeface="Calibri" panose="020F0502020204030204" pitchFamily="34" charset="0"/>
              </a:rPr>
              <a:t>).  Gen kóduje  Dp427, komponentu cytoskeletu buněčné membrány. 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latin typeface="Calibri" panose="020F0502020204030204" pitchFamily="34" charset="0"/>
              </a:rPr>
              <a:t>Dystrofin</a:t>
            </a:r>
            <a:r>
              <a:rPr lang="cs-CZ" altLang="cs-CZ" dirty="0">
                <a:latin typeface="Calibri" panose="020F0502020204030204" pitchFamily="34" charset="0"/>
              </a:rPr>
              <a:t> se exprimuje také v hladké svalovině, v  srdeční svalovině a v mozku.</a:t>
            </a:r>
          </a:p>
        </p:txBody>
      </p:sp>
      <p:pic>
        <p:nvPicPr>
          <p:cNvPr id="3" name="Obrázek 2" descr="Obsah obrázku text, kostra, skica, kresba&#10;&#10;Popis byl vytvořen automaticky">
            <a:extLst>
              <a:ext uri="{FF2B5EF4-FFF2-40B4-BE49-F238E27FC236}">
                <a16:creationId xmlns:a16="http://schemas.microsoft.com/office/drawing/2014/main" id="{65B3FFB4-017E-3E43-82A8-B45E7A00C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13" y="3530339"/>
            <a:ext cx="4009533" cy="30071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E303F404-68CD-649D-02F2-28EAA4E79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</a:rPr>
              <a:t>Genetické defekty a </a:t>
            </a:r>
            <a:r>
              <a:rPr lang="cs-CZ" altLang="cs-CZ" b="1" dirty="0" err="1">
                <a:latin typeface="Calibri" panose="020F0502020204030204" pitchFamily="34" charset="0"/>
              </a:rPr>
              <a:t>dystrofin</a:t>
            </a:r>
            <a:endParaRPr lang="cs-CZ" altLang="cs-CZ" b="1" dirty="0">
              <a:latin typeface="Calibri" panose="020F0502020204030204" pitchFamily="34" charset="0"/>
            </a:endParaRP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071D6C6F-72DC-3D3D-5C93-18FD1D60B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00213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Defekty v exonech a v  promotorové oblasti, které mění rychlost transkripce, vedou k tvorbě nestabilního, neefektivního proteinu, např. u </a:t>
            </a:r>
            <a:r>
              <a:rPr lang="cs-CZ" altLang="cs-CZ" sz="2400" b="1" i="1" dirty="0" err="1">
                <a:latin typeface="Calibri" panose="020F0502020204030204" pitchFamily="34" charset="0"/>
              </a:rPr>
              <a:t>Duchennovy</a:t>
            </a:r>
            <a:r>
              <a:rPr lang="cs-CZ" altLang="cs-CZ" sz="2400" b="1" i="1" dirty="0">
                <a:latin typeface="Calibri" panose="020F0502020204030204" pitchFamily="34" charset="0"/>
              </a:rPr>
              <a:t> MD</a:t>
            </a:r>
            <a:r>
              <a:rPr lang="cs-CZ" altLang="cs-CZ" sz="2400" dirty="0"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Narušení translace proteinu (mutace typu </a:t>
            </a:r>
            <a:r>
              <a:rPr lang="cs-CZ" altLang="cs-CZ" sz="2400" dirty="0" err="1">
                <a:latin typeface="Calibri" panose="020F0502020204030204" pitchFamily="34" charset="0"/>
              </a:rPr>
              <a:t>frame</a:t>
            </a:r>
            <a:r>
              <a:rPr lang="cs-CZ" altLang="cs-CZ" sz="2400" dirty="0">
                <a:latin typeface="Calibri" panose="020F0502020204030204" pitchFamily="34" charset="0"/>
              </a:rPr>
              <a:t> shift) vede k tvorbě proteinů s nižší molekulární hmotností, které jsou méně </a:t>
            </a:r>
            <a:r>
              <a:rPr lang="cs-CZ" altLang="cs-CZ" sz="2400" dirty="0" err="1">
                <a:latin typeface="Calibri" panose="020F0502020204030204" pitchFamily="34" charset="0"/>
              </a:rPr>
              <a:t>altivní</a:t>
            </a:r>
            <a:r>
              <a:rPr lang="cs-CZ" altLang="cs-CZ" sz="2400" dirty="0">
                <a:latin typeface="Calibri" panose="020F0502020204030204" pitchFamily="34" charset="0"/>
              </a:rPr>
              <a:t> a vedou k rozvoji  </a:t>
            </a:r>
            <a:r>
              <a:rPr lang="cs-CZ" altLang="cs-CZ" sz="2400" b="1" i="1" dirty="0" err="1">
                <a:latin typeface="Calibri" panose="020F0502020204030204" pitchFamily="34" charset="0"/>
              </a:rPr>
              <a:t>Beckerovy</a:t>
            </a:r>
            <a:r>
              <a:rPr lang="cs-CZ" altLang="cs-CZ" sz="2400" b="1" i="1" dirty="0">
                <a:latin typeface="Calibri" panose="020F0502020204030204" pitchFamily="34" charset="0"/>
              </a:rPr>
              <a:t> MD.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Defekt </a:t>
            </a:r>
            <a:r>
              <a:rPr lang="cs-CZ" altLang="cs-CZ" sz="2400" b="1" i="1" dirty="0" err="1">
                <a:latin typeface="Calibri" panose="020F0502020204030204" pitchFamily="34" charset="0"/>
              </a:rPr>
              <a:t>Emery-Dreifussovy</a:t>
            </a:r>
            <a:r>
              <a:rPr lang="cs-CZ" altLang="cs-CZ" sz="2400" b="1" i="1" dirty="0">
                <a:latin typeface="Calibri" panose="020F0502020204030204" pitchFamily="34" charset="0"/>
              </a:rPr>
              <a:t>  MD</a:t>
            </a:r>
            <a:r>
              <a:rPr lang="cs-CZ" altLang="cs-CZ" sz="2400" dirty="0">
                <a:latin typeface="Calibri" panose="020F0502020204030204" pitchFamily="34" charset="0"/>
              </a:rPr>
              <a:t> na Xq28 </a:t>
            </a:r>
            <a:r>
              <a:rPr lang="cs-CZ" altLang="cs-CZ" sz="2400" dirty="0" err="1">
                <a:latin typeface="Calibri" panose="020F0502020204030204" pitchFamily="34" charset="0"/>
              </a:rPr>
              <a:t>lokusu</a:t>
            </a:r>
            <a:r>
              <a:rPr lang="cs-CZ" altLang="cs-CZ" sz="2400" dirty="0">
                <a:latin typeface="Calibri" panose="020F0502020204030204" pitchFamily="34" charset="0"/>
              </a:rPr>
              <a:t>. Část případů má zřejmě autosomálně dominantní dědičnost. 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Autosomálně recesivní  </a:t>
            </a:r>
            <a:r>
              <a:rPr lang="cs-CZ" altLang="cs-CZ" sz="2400" b="1" i="1" dirty="0">
                <a:latin typeface="Calibri" panose="020F0502020204030204" pitchFamily="34" charset="0"/>
              </a:rPr>
              <a:t>MD s poruchou ramenního pletence</a:t>
            </a:r>
            <a:r>
              <a:rPr lang="cs-CZ" altLang="cs-CZ" sz="2400" dirty="0">
                <a:latin typeface="Calibri" panose="020F0502020204030204" pitchFamily="34" charset="0"/>
              </a:rPr>
              <a:t> má defekt na 13q12 </a:t>
            </a:r>
            <a:r>
              <a:rPr lang="cs-CZ" altLang="cs-CZ" sz="2400" dirty="0" err="1">
                <a:latin typeface="Calibri" panose="020F0502020204030204" pitchFamily="34" charset="0"/>
              </a:rPr>
              <a:t>lokusu</a:t>
            </a:r>
            <a:r>
              <a:rPr lang="cs-CZ" altLang="cs-CZ" sz="2400" dirty="0"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Autosomálně dominantní </a:t>
            </a:r>
          </a:p>
          <a:p>
            <a:pPr>
              <a:lnSpc>
                <a:spcPct val="80000"/>
              </a:lnSpc>
            </a:pPr>
            <a:r>
              <a:rPr lang="cs-CZ" altLang="cs-CZ" sz="2400" b="1" i="1" dirty="0" err="1">
                <a:latin typeface="Calibri" panose="020F0502020204030204" pitchFamily="34" charset="0"/>
              </a:rPr>
              <a:t>Facioskapulohumerální</a:t>
            </a:r>
            <a:r>
              <a:rPr lang="cs-CZ" altLang="cs-CZ" sz="2400" dirty="0">
                <a:latin typeface="Calibri" panose="020F0502020204030204" pitchFamily="34" charset="0"/>
              </a:rPr>
              <a:t> MD s defektem na  4q35 </a:t>
            </a:r>
          </a:p>
          <a:p>
            <a:pPr>
              <a:lnSpc>
                <a:spcPct val="80000"/>
              </a:lnSpc>
            </a:pPr>
            <a:r>
              <a:rPr lang="cs-CZ" altLang="cs-CZ" sz="2400" i="1" dirty="0">
                <a:latin typeface="Calibri" panose="020F0502020204030204" pitchFamily="34" charset="0"/>
              </a:rPr>
              <a:t>Distální</a:t>
            </a:r>
            <a:r>
              <a:rPr lang="cs-CZ" altLang="cs-CZ" sz="2400" dirty="0">
                <a:latin typeface="Calibri" panose="020F0502020204030204" pitchFamily="34" charset="0"/>
              </a:rPr>
              <a:t> MD s defektem na  2q12-14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C9EDB4-CEE3-3A38-A769-A4937A51E2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D937B7-8C4B-5240-E1EA-EC24DD063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49D629-A1E7-8540-6F7D-6F965D31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C6B060-A310-142F-D650-26692A15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60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6D26B400-7407-062E-8F21-E3346BBF3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57" y="324074"/>
            <a:ext cx="10753200" cy="451576"/>
          </a:xfrm>
        </p:spPr>
        <p:txBody>
          <a:bodyPr/>
          <a:lstStyle/>
          <a:p>
            <a:r>
              <a:rPr lang="en-GB" altLang="cs-CZ" dirty="0">
                <a:solidFill>
                  <a:srgbClr val="FF0000"/>
                </a:solidFill>
                <a:latin typeface="+mn-lt"/>
              </a:rPr>
              <a:t>Receptor a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GB" altLang="cs-CZ" dirty="0" err="1">
                <a:solidFill>
                  <a:srgbClr val="FF0000"/>
                </a:solidFill>
                <a:latin typeface="+mn-lt"/>
              </a:rPr>
              <a:t>tiv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á</a:t>
            </a:r>
            <a:r>
              <a:rPr lang="en-GB" altLang="cs-CZ" dirty="0">
                <a:solidFill>
                  <a:srgbClr val="FF0000"/>
                </a:solidFill>
                <a:latin typeface="+mn-lt"/>
              </a:rPr>
              <a:t>tor NF-</a:t>
            </a:r>
            <a:r>
              <a:rPr lang="en-GB" altLang="cs-CZ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</a:t>
            </a:r>
            <a:r>
              <a:rPr lang="en-GB" altLang="cs-CZ" dirty="0">
                <a:solidFill>
                  <a:srgbClr val="FF0000"/>
                </a:solidFill>
                <a:latin typeface="+mn-lt"/>
              </a:rPr>
              <a:t>B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(RANK)</a:t>
            </a:r>
            <a:r>
              <a:rPr lang="en-GB" altLang="cs-CZ" dirty="0">
                <a:solidFill>
                  <a:srgbClr val="FF0000"/>
                </a:solidFill>
                <a:latin typeface="+mn-lt"/>
              </a:rPr>
              <a:t>, 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jeho ligand (RANKL) a </a:t>
            </a:r>
            <a:r>
              <a:rPr lang="en-GB" altLang="cs-CZ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altLang="cs-CZ" dirty="0" err="1">
                <a:solidFill>
                  <a:srgbClr val="FF0000"/>
                </a:solidFill>
                <a:latin typeface="+mn-lt"/>
              </a:rPr>
              <a:t>osteoprotegerin</a:t>
            </a:r>
            <a:r>
              <a:rPr lang="cs-CZ" altLang="cs-CZ" dirty="0">
                <a:solidFill>
                  <a:srgbClr val="FF0000"/>
                </a:solidFill>
                <a:latin typeface="+mn-lt"/>
              </a:rPr>
              <a:t> (OPG)</a:t>
            </a:r>
            <a:endParaRPr lang="en-GB" alt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D3124D79-C4AA-5FAE-AF7F-20DC4749A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700214"/>
            <a:ext cx="7772400" cy="5157787"/>
          </a:xfrm>
        </p:spPr>
        <p:txBody>
          <a:bodyPr/>
          <a:lstStyle/>
          <a:p>
            <a:r>
              <a:rPr lang="cs-CZ" altLang="cs-CZ" dirty="0">
                <a:latin typeface="Calibri" panose="020F0502020204030204" pitchFamily="34" charset="0"/>
              </a:rPr>
              <a:t>Vyřešena interakce mezi </a:t>
            </a:r>
            <a:r>
              <a:rPr lang="cs-CZ" altLang="cs-CZ" dirty="0" err="1">
                <a:latin typeface="Calibri" panose="020F0502020204030204" pitchFamily="34" charset="0"/>
              </a:rPr>
              <a:t>osteoklastickými</a:t>
            </a:r>
            <a:r>
              <a:rPr lang="cs-CZ" altLang="cs-CZ" dirty="0">
                <a:latin typeface="Calibri" panose="020F0502020204030204" pitchFamily="34" charset="0"/>
              </a:rPr>
              <a:t> a </a:t>
            </a:r>
            <a:r>
              <a:rPr lang="cs-CZ" altLang="cs-CZ" dirty="0" err="1">
                <a:latin typeface="Calibri" panose="020F0502020204030204" pitchFamily="34" charset="0"/>
              </a:rPr>
              <a:t>osteoblastickými</a:t>
            </a:r>
            <a:r>
              <a:rPr lang="cs-CZ" altLang="cs-CZ" dirty="0">
                <a:latin typeface="Calibri" panose="020F0502020204030204" pitchFamily="34" charset="0"/>
              </a:rPr>
              <a:t> liniemi</a:t>
            </a:r>
            <a:r>
              <a:rPr lang="en-GB" altLang="cs-CZ" dirty="0">
                <a:latin typeface="Calibri" panose="020F0502020204030204" pitchFamily="34" charset="0"/>
              </a:rPr>
              <a:t>. </a:t>
            </a:r>
            <a:r>
              <a:rPr lang="cs-CZ" altLang="cs-CZ" dirty="0">
                <a:latin typeface="Calibri" panose="020F0502020204030204" pitchFamily="34" charset="0"/>
              </a:rPr>
              <a:t>Účastní se jí tři členové rodiny </a:t>
            </a:r>
            <a:r>
              <a:rPr lang="en-GB" altLang="cs-CZ" dirty="0">
                <a:latin typeface="Calibri" panose="020F0502020204030204" pitchFamily="34" charset="0"/>
              </a:rPr>
              <a:t>TNF a</a:t>
            </a:r>
            <a:r>
              <a:rPr lang="cs-CZ" altLang="cs-CZ" dirty="0">
                <a:latin typeface="Calibri" panose="020F0502020204030204" pitchFamily="34" charset="0"/>
              </a:rPr>
              <a:t> receptorů pro </a:t>
            </a:r>
            <a:r>
              <a:rPr lang="en-GB" altLang="cs-CZ" dirty="0">
                <a:latin typeface="Calibri" panose="020F0502020204030204" pitchFamily="34" charset="0"/>
              </a:rPr>
              <a:t> TNF</a:t>
            </a:r>
            <a:r>
              <a:rPr lang="cs-CZ" altLang="cs-CZ" dirty="0">
                <a:latin typeface="Calibri" panose="020F0502020204030204" pitchFamily="34" charset="0"/>
              </a:rPr>
              <a:t>.</a:t>
            </a:r>
            <a:r>
              <a:rPr lang="en-GB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Osteoblasty produkují </a:t>
            </a:r>
            <a:r>
              <a:rPr lang="en-GB" altLang="cs-CZ" dirty="0">
                <a:latin typeface="Calibri" panose="020F0502020204030204" pitchFamily="34" charset="0"/>
              </a:rPr>
              <a:t> RANKL,</a:t>
            </a:r>
            <a:r>
              <a:rPr lang="cs-CZ" altLang="cs-CZ" dirty="0">
                <a:latin typeface="Calibri" panose="020F0502020204030204" pitchFamily="34" charset="0"/>
              </a:rPr>
              <a:t> ligand pro receptor aktivátor pro </a:t>
            </a:r>
            <a:r>
              <a:rPr lang="en-GB" altLang="cs-CZ" dirty="0">
                <a:latin typeface="Calibri" panose="020F0502020204030204" pitchFamily="34" charset="0"/>
              </a:rPr>
              <a:t>NF- B (RANK) </a:t>
            </a:r>
            <a:r>
              <a:rPr lang="cs-CZ" altLang="cs-CZ" dirty="0">
                <a:latin typeface="Calibri" panose="020F0502020204030204" pitchFamily="34" charset="0"/>
              </a:rPr>
              <a:t>na</a:t>
            </a:r>
            <a:r>
              <a:rPr lang="en-GB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hemopoetických</a:t>
            </a:r>
            <a:r>
              <a:rPr lang="cs-CZ" altLang="cs-CZ" dirty="0">
                <a:latin typeface="Calibri" panose="020F0502020204030204" pitchFamily="34" charset="0"/>
              </a:rPr>
              <a:t> buňkách. Tento receptor aktivuje jejich diferenciaci a udržuje jejich funkci</a:t>
            </a:r>
          </a:p>
          <a:p>
            <a:r>
              <a:rPr lang="cs-CZ" altLang="cs-CZ" dirty="0">
                <a:latin typeface="Calibri" panose="020F0502020204030204" pitchFamily="34" charset="0"/>
              </a:rPr>
              <a:t>Osteoblasty produkují a </a:t>
            </a:r>
            <a:r>
              <a:rPr lang="cs-CZ" altLang="cs-CZ" dirty="0" err="1">
                <a:latin typeface="Calibri" panose="020F0502020204030204" pitchFamily="34" charset="0"/>
              </a:rPr>
              <a:t>sekretují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en-GB" altLang="cs-CZ" dirty="0">
                <a:latin typeface="Calibri" panose="020F0502020204030204" pitchFamily="34" charset="0"/>
              </a:rPr>
              <a:t> </a:t>
            </a:r>
            <a:r>
              <a:rPr lang="en-GB" altLang="cs-CZ" dirty="0" err="1">
                <a:latin typeface="Calibri" panose="020F0502020204030204" pitchFamily="34" charset="0"/>
              </a:rPr>
              <a:t>osteoprotegerin</a:t>
            </a:r>
            <a:r>
              <a:rPr lang="en-GB" altLang="cs-CZ" dirty="0">
                <a:latin typeface="Calibri" panose="020F0502020204030204" pitchFamily="34" charset="0"/>
              </a:rPr>
              <a:t> (OPG), </a:t>
            </a:r>
            <a:r>
              <a:rPr lang="cs-CZ" altLang="cs-CZ" dirty="0">
                <a:latin typeface="Calibri" panose="020F0502020204030204" pitchFamily="34" charset="0"/>
              </a:rPr>
              <a:t> receptor, který blokuje interakci </a:t>
            </a:r>
            <a:r>
              <a:rPr lang="en-GB" altLang="cs-CZ" dirty="0">
                <a:latin typeface="Calibri" panose="020F0502020204030204" pitchFamily="34" charset="0"/>
              </a:rPr>
              <a:t> RANKL/RANK</a:t>
            </a:r>
            <a:r>
              <a:rPr lang="cs-CZ" altLang="cs-CZ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skuloskeletární systém" id="{86047E1D-1BBA-4C2A-A1AE-1A9BF2B35ECC}" vid="{53DC8B49-7C0D-4F89-933D-6EF61C7500E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5358</Words>
  <Application>Microsoft Office PowerPoint</Application>
  <PresentationFormat>Širokoúhlá obrazovka</PresentationFormat>
  <Paragraphs>484</Paragraphs>
  <Slides>84</Slides>
  <Notes>0</Notes>
  <HiddenSlides>8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90" baseType="lpstr">
      <vt:lpstr>Arial</vt:lpstr>
      <vt:lpstr>Calibri</vt:lpstr>
      <vt:lpstr>Comic Sans MS</vt:lpstr>
      <vt:lpstr>Tahoma</vt:lpstr>
      <vt:lpstr>Wingdings</vt:lpstr>
      <vt:lpstr>Prezentace_MU_CZ</vt:lpstr>
      <vt:lpstr>Muskuloskeletární systém</vt:lpstr>
      <vt:lpstr>Fyziologie a histologie kostní tkáně</vt:lpstr>
      <vt:lpstr>Fyziologie a histologie kostní tkáně</vt:lpstr>
      <vt:lpstr> Stavba kosti  </vt:lpstr>
      <vt:lpstr>Dělení kosti dle tvaru</vt:lpstr>
      <vt:lpstr>Dělení kosti dle tvaru</vt:lpstr>
      <vt:lpstr>Podle způsobu osifikace</vt:lpstr>
      <vt:lpstr>Kostní remodelace</vt:lpstr>
      <vt:lpstr>Receptor aktivátor NF-B (RANK), jeho ligand (RANKL) a  osteoprotegerin (OPG)</vt:lpstr>
      <vt:lpstr>Prezentace aplikace PowerPoint</vt:lpstr>
      <vt:lpstr>Prezentace aplikace PowerPoint</vt:lpstr>
      <vt:lpstr>Poruchy vývoje skeletu</vt:lpstr>
      <vt:lpstr>Achondroplázie</vt:lpstr>
      <vt:lpstr>Osteogenesis  imperfecta</vt:lpstr>
      <vt:lpstr>Osteogenesis  imperfecta</vt:lpstr>
      <vt:lpstr>Malformace páteře</vt:lpstr>
      <vt:lpstr>Malformace páteře</vt:lpstr>
      <vt:lpstr>Malformace trupu</vt:lpstr>
      <vt:lpstr>Pectus carinatum et infundibiliforme</vt:lpstr>
      <vt:lpstr>Malformace končetin</vt:lpstr>
      <vt:lpstr>Malformace končetin</vt:lpstr>
      <vt:lpstr>Marfanův syndrom</vt:lpstr>
      <vt:lpstr>Marfanův syndrom</vt:lpstr>
      <vt:lpstr>Rachitis</vt:lpstr>
      <vt:lpstr>Rachitis</vt:lpstr>
      <vt:lpstr>Rachitis</vt:lpstr>
      <vt:lpstr>Mollerova – Barlowova choroba</vt:lpstr>
      <vt:lpstr>Osteoporóza</vt:lpstr>
      <vt:lpstr>Osteoporóza</vt:lpstr>
      <vt:lpstr>Osteoporóza</vt:lpstr>
      <vt:lpstr>Osteoporóza</vt:lpstr>
      <vt:lpstr>Zlomeniny</vt:lpstr>
      <vt:lpstr>Zlomeniny</vt:lpstr>
      <vt:lpstr>Zlomeniny</vt:lpstr>
      <vt:lpstr>Zlomeniny</vt:lpstr>
      <vt:lpstr>Fraktury</vt:lpstr>
      <vt:lpstr>Fraktury klasifikace</vt:lpstr>
      <vt:lpstr>Osteomyelitida</vt:lpstr>
      <vt:lpstr>Chronická hnisavá osteomyelitida</vt:lpstr>
      <vt:lpstr>Záněty kostí - hnisavá osteomyelitida</vt:lpstr>
      <vt:lpstr>Záněty kostí - hnisavá osteomyelitida</vt:lpstr>
      <vt:lpstr>Pagetova choroba</vt:lpstr>
      <vt:lpstr>Nádory kostí</vt:lpstr>
      <vt:lpstr>Obrovskobuněčný kostní nádor (osteoklastom = hnědý nádor)</vt:lpstr>
      <vt:lpstr>Obrovskobuněčný kostní nádor </vt:lpstr>
      <vt:lpstr>Obrovskobuněčný hnědý tumor, femur</vt:lpstr>
      <vt:lpstr>Osteosarkom</vt:lpstr>
      <vt:lpstr>Prezentace aplikace PowerPoint</vt:lpstr>
      <vt:lpstr>Klouby - Anatomie kloubu </vt:lpstr>
      <vt:lpstr>Deformity páteře - skolióza</vt:lpstr>
      <vt:lpstr>Deformity páteře - kyfóza </vt:lpstr>
      <vt:lpstr>Deformity páteře - spondylolistéza</vt:lpstr>
      <vt:lpstr>Spondylolistéza</vt:lpstr>
      <vt:lpstr>Deformity páteře - kyfóza </vt:lpstr>
      <vt:lpstr>Degenerativní změny kloubů – Arthrosis deformans</vt:lpstr>
      <vt:lpstr>Degenerativní změny kloubů – Arthrosis deformans</vt:lpstr>
      <vt:lpstr>Degenerativní změny kloubů – Arthrosis deformans</vt:lpstr>
      <vt:lpstr>Degenerativní změny kloubů – Arthrosis deformans</vt:lpstr>
      <vt:lpstr>Degenerativní změny kloubů – spondylosis a spondyloatrhrosis</vt:lpstr>
      <vt:lpstr>Záněty kloubů – hnisavá artritida</vt:lpstr>
      <vt:lpstr>Záněty kloubů – revmatoidní artritida</vt:lpstr>
      <vt:lpstr>Záněty kloubů – revmatoidní artritida</vt:lpstr>
      <vt:lpstr>Záněty kloubů – revmatoidní artritida</vt:lpstr>
      <vt:lpstr>Záněty kloubů – revmatoidní artritida</vt:lpstr>
      <vt:lpstr>Artritis uratica - dna</vt:lpstr>
      <vt:lpstr>Artritis uratica – dnavý tofus</vt:lpstr>
      <vt:lpstr>Seronegativní artritidy a atropatie – spondylitis ankylosans</vt:lpstr>
      <vt:lpstr>Seronegativní artritidy a atropatie – spondylitis ankylosans</vt:lpstr>
      <vt:lpstr>Seronegativní artritidy a atropatie – spondylitis ankylosans</vt:lpstr>
      <vt:lpstr>Chondrosarkom</vt:lpstr>
      <vt:lpstr>Ewingův sarkom/PNET (primitivní neuroektodermový tumor)</vt:lpstr>
      <vt:lpstr>Ewingův sarkom/PNET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Svalové dystrofie (MD)</vt:lpstr>
      <vt:lpstr>MD</vt:lpstr>
      <vt:lpstr>Klasifikace  MD  </vt:lpstr>
      <vt:lpstr>Genetické defekty a dystrofin</vt:lpstr>
      <vt:lpstr>Genetické defekty a dystrofin</vt:lpstr>
      <vt:lpstr>Díky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FSpS MU</dc:title>
  <dc:creator>Masarykova univerzita</dc:creator>
  <cp:lastModifiedBy>Julie</cp:lastModifiedBy>
  <cp:revision>11</cp:revision>
  <cp:lastPrinted>1601-01-01T00:00:00Z</cp:lastPrinted>
  <dcterms:created xsi:type="dcterms:W3CDTF">2020-11-27T19:37:07Z</dcterms:created>
  <dcterms:modified xsi:type="dcterms:W3CDTF">2024-04-25T07:33:52Z</dcterms:modified>
</cp:coreProperties>
</file>