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3" r:id="rId3"/>
    <p:sldId id="257" r:id="rId4"/>
    <p:sldId id="283" r:id="rId5"/>
    <p:sldId id="258" r:id="rId6"/>
    <p:sldId id="259" r:id="rId7"/>
    <p:sldId id="284" r:id="rId8"/>
    <p:sldId id="285" r:id="rId9"/>
    <p:sldId id="286" r:id="rId10"/>
    <p:sldId id="274" r:id="rId11"/>
    <p:sldId id="275" r:id="rId12"/>
    <p:sldId id="276" r:id="rId13"/>
    <p:sldId id="260" r:id="rId14"/>
    <p:sldId id="300" r:id="rId15"/>
    <p:sldId id="296" r:id="rId16"/>
    <p:sldId id="295" r:id="rId17"/>
    <p:sldId id="277" r:id="rId18"/>
    <p:sldId id="278" r:id="rId19"/>
    <p:sldId id="261" r:id="rId20"/>
    <p:sldId id="279" r:id="rId21"/>
    <p:sldId id="262" r:id="rId22"/>
    <p:sldId id="293" r:id="rId23"/>
    <p:sldId id="294" r:id="rId24"/>
    <p:sldId id="280" r:id="rId25"/>
    <p:sldId id="298" r:id="rId26"/>
    <p:sldId id="297" r:id="rId27"/>
    <p:sldId id="299" r:id="rId28"/>
    <p:sldId id="263" r:id="rId29"/>
    <p:sldId id="264" r:id="rId30"/>
    <p:sldId id="265" r:id="rId31"/>
    <p:sldId id="266" r:id="rId32"/>
    <p:sldId id="281" r:id="rId33"/>
    <p:sldId id="282" r:id="rId34"/>
    <p:sldId id="267" r:id="rId35"/>
    <p:sldId id="268" r:id="rId36"/>
    <p:sldId id="269" r:id="rId37"/>
    <p:sldId id="270" r:id="rId38"/>
    <p:sldId id="271" r:id="rId39"/>
    <p:sldId id="272" r:id="rId40"/>
    <p:sldId id="287" r:id="rId41"/>
    <p:sldId id="288" r:id="rId42"/>
    <p:sldId id="289" r:id="rId43"/>
    <p:sldId id="290" r:id="rId44"/>
    <p:sldId id="291" r:id="rId45"/>
    <p:sldId id="292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843210"/>
            <a:ext cx="11361600" cy="1171580"/>
          </a:xfrm>
        </p:spPr>
        <p:txBody>
          <a:bodyPr/>
          <a:lstStyle/>
          <a:p>
            <a:r>
              <a:rPr lang="cs-CZ" dirty="0"/>
              <a:t>Bolest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D26B2-E7CC-6B48-4C09-C536589FEC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691878-9104-B13D-16CE-5A50B2C63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64DA-A563-3395-0F76-82700F03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99B6B1-7041-2D26-2DF4-E33A2A90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Hyperalgézie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zvýšená odpověď na stimulus, který je normálně bolestivý</a:t>
            </a:r>
          </a:p>
          <a:p>
            <a:r>
              <a:rPr lang="cs-CZ" sz="1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Hypoalgézie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snížená odpověď na impuls, který je normálně bolestivý</a:t>
            </a:r>
          </a:p>
          <a:p>
            <a:r>
              <a:rPr lang="cs-CZ" sz="1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Analgézie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nepřítomnost bolesti v odpovědi na stimulaci, která je normálně bolestivá.</a:t>
            </a:r>
          </a:p>
          <a:p>
            <a:r>
              <a:rPr lang="cs-CZ" sz="1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Hyperestézie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zvýšená citlivost na stimulaci</a:t>
            </a:r>
          </a:p>
          <a:p>
            <a:r>
              <a:rPr lang="cs-CZ" sz="1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Hypestézie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snížená citlivost na stimulaci</a:t>
            </a:r>
          </a:p>
          <a:p>
            <a:r>
              <a:rPr lang="cs-CZ" sz="1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Dyzestézie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nepříjemné abnormální vnímání senzitivních podnětů, spontánní  nebo evokované</a:t>
            </a:r>
          </a:p>
          <a:p>
            <a:r>
              <a:rPr lang="cs-CZ" sz="1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Alodýnie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bolest, který vzniká jako následek stimulu, který normálně nenavozuje bolest (např. světlo).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45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444CE9-F635-1761-C648-CBD0D55EC3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A3A550-69D2-B6FA-CBB2-597F81B88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D1C483-D1B0-4AFA-8C31-CC1855D1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1702E9-897F-13B3-E799-AE10A47F3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Senzoricko-diskriminační</a:t>
            </a:r>
            <a:r>
              <a:rPr lang="cs-CZ" dirty="0"/>
              <a:t> – základní povědomí o bolesti</a:t>
            </a:r>
          </a:p>
          <a:p>
            <a:r>
              <a:rPr lang="cs-CZ" b="1" dirty="0"/>
              <a:t>Afektivně motivační </a:t>
            </a:r>
            <a:r>
              <a:rPr lang="cs-CZ" dirty="0"/>
              <a:t>– změna emocí, motivace k odpovídajícímu chování</a:t>
            </a:r>
          </a:p>
          <a:p>
            <a:r>
              <a:rPr lang="cs-CZ" b="1" dirty="0"/>
              <a:t>Kognitivně-evaluační</a:t>
            </a:r>
            <a:r>
              <a:rPr lang="cs-CZ" dirty="0"/>
              <a:t> – detailnější vyhodnocení bolesti a jejích kontextu</a:t>
            </a:r>
          </a:p>
          <a:p>
            <a:r>
              <a:rPr lang="cs-CZ" dirty="0"/>
              <a:t>Reakce na bolest - reflexní pohyb od bolestivého podnětu</a:t>
            </a:r>
          </a:p>
          <a:p>
            <a:pPr marL="72000" indent="0">
              <a:buNone/>
            </a:pPr>
            <a:r>
              <a:rPr lang="cs-CZ" dirty="0"/>
              <a:t>- komplexnější jednání směřující k odstranění bolesti</a:t>
            </a:r>
          </a:p>
          <a:p>
            <a:pPr marL="72000" indent="0">
              <a:buNone/>
            </a:pPr>
            <a:r>
              <a:rPr lang="cs-CZ" dirty="0"/>
              <a:t>- uvědomělá snaha o uchování zdraví (člověk)</a:t>
            </a:r>
          </a:p>
          <a:p>
            <a:pPr marL="72000" indent="0">
              <a:buNone/>
            </a:pPr>
            <a:r>
              <a:rPr lang="cs-CZ" dirty="0"/>
              <a:t>- humorální (stres, endogenní </a:t>
            </a:r>
            <a:r>
              <a:rPr lang="cs-CZ" dirty="0" err="1"/>
              <a:t>opioidy</a:t>
            </a:r>
            <a:r>
              <a:rPr lang="cs-CZ" dirty="0"/>
              <a:t>, lokální </a:t>
            </a:r>
            <a:r>
              <a:rPr lang="cs-CZ" dirty="0" err="1"/>
              <a:t>působky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504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9D8D24-D21B-C8C0-1BAC-33B4070C3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85DF15-B10C-5A3A-D22A-C106B8ACE7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D60E98-BB52-4751-E39D-1E9EB75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</a:t>
            </a:r>
            <a:r>
              <a:rPr lang="cs-CZ" dirty="0" err="1"/>
              <a:t>nocicepce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9F2CF3-5808-0DBF-75D9-F9EB57DA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Transdukce, transmise, </a:t>
            </a:r>
            <a:r>
              <a:rPr lang="cs-CZ" dirty="0" err="1"/>
              <a:t>percepce,modulace</a:t>
            </a:r>
            <a:endParaRPr lang="cs-CZ" dirty="0"/>
          </a:p>
        </p:txBody>
      </p:sp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D8E7B5EA-5FB5-7496-55D2-CB7728BC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37" y="2503612"/>
            <a:ext cx="7401565" cy="38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9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54B0BB-5AE3-9AE8-E71C-545801A20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3D944F-3B22-3629-913C-6742E797F9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19F1E5-4F41-99ED-8F28-2233DE83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Transdukce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759108-775C-A6B0-0AEC-8D8E18E0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177088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/>
              <a:t> je úlohou receptorů.</a:t>
            </a:r>
          </a:p>
          <a:p>
            <a:r>
              <a:rPr lang="cs-CZ" sz="1600" dirty="0" err="1"/>
              <a:t>Nociceptory</a:t>
            </a:r>
            <a:r>
              <a:rPr lang="cs-CZ" sz="1600" dirty="0"/>
              <a:t> = specifické receptory pro bolest</a:t>
            </a:r>
          </a:p>
          <a:p>
            <a:pPr marL="72000" indent="0">
              <a:buNone/>
            </a:pPr>
            <a:r>
              <a:rPr lang="cs-CZ" sz="1600" dirty="0"/>
              <a:t>		• zakončení aferentních vláken neuronů </a:t>
            </a:r>
            <a:r>
              <a:rPr lang="cs-CZ" sz="1600" dirty="0" err="1"/>
              <a:t>ggl</a:t>
            </a:r>
            <a:r>
              <a:rPr lang="cs-CZ" sz="1600" dirty="0"/>
              <a:t>. </a:t>
            </a:r>
            <a:r>
              <a:rPr lang="cs-CZ" sz="1600" dirty="0" err="1"/>
              <a:t>spinale</a:t>
            </a:r>
            <a:r>
              <a:rPr lang="cs-CZ" sz="1600" dirty="0"/>
              <a:t> a </a:t>
            </a:r>
            <a:r>
              <a:rPr lang="cs-CZ" sz="1600" dirty="0" err="1"/>
              <a:t>ggl</a:t>
            </a:r>
            <a:r>
              <a:rPr lang="cs-CZ" sz="1600" dirty="0"/>
              <a:t>. hlavových nervů</a:t>
            </a:r>
          </a:p>
          <a:p>
            <a:pPr marL="72000" indent="0">
              <a:buNone/>
            </a:pPr>
            <a:r>
              <a:rPr lang="cs-CZ" sz="1600" dirty="0"/>
              <a:t>		• nejméně diferencované (volná nervová zakončení bez jakýchkoliv přídatných struktur)</a:t>
            </a:r>
          </a:p>
          <a:p>
            <a:pPr marL="72000" indent="0">
              <a:buNone/>
            </a:pPr>
            <a:r>
              <a:rPr lang="cs-CZ" sz="1600" dirty="0"/>
              <a:t>		• nejméně specifické z hlediska podnětu, který je dráždí (viz </a:t>
            </a:r>
            <a:r>
              <a:rPr lang="cs-CZ" sz="1600" dirty="0" err="1"/>
              <a:t>polymodální</a:t>
            </a:r>
            <a:r>
              <a:rPr lang="cs-CZ" sz="1600" dirty="0"/>
              <a:t> receptory), avšak</a:t>
            </a:r>
          </a:p>
          <a:p>
            <a:r>
              <a:rPr lang="cs-CZ" sz="1600" dirty="0"/>
              <a:t>specifické z hlediska vjemu, který vyvolávají (jejich podráždění podnětem dostatečné intenzity vyvolá pocit bolesti)</a:t>
            </a:r>
          </a:p>
          <a:p>
            <a:pPr marL="72000" indent="0">
              <a:buNone/>
            </a:pPr>
            <a:r>
              <a:rPr lang="cs-CZ" sz="1600" dirty="0"/>
              <a:t>	• neadaptují (ale možnost </a:t>
            </a:r>
            <a:r>
              <a:rPr lang="cs-CZ" sz="1600" dirty="0" err="1"/>
              <a:t>desenzitizace</a:t>
            </a:r>
            <a:r>
              <a:rPr lang="cs-CZ" sz="1600" dirty="0"/>
              <a:t> receptorů)</a:t>
            </a:r>
          </a:p>
          <a:p>
            <a:r>
              <a:rPr lang="cs-CZ" sz="1600" dirty="0"/>
              <a:t>Klasifikace </a:t>
            </a:r>
            <a:r>
              <a:rPr lang="cs-CZ" sz="1600" dirty="0" err="1"/>
              <a:t>nociceptorů</a:t>
            </a:r>
            <a:endParaRPr lang="cs-CZ" sz="1600" dirty="0"/>
          </a:p>
          <a:p>
            <a:r>
              <a:rPr lang="cs-CZ" sz="1600" dirty="0"/>
              <a:t>mechanoreceptory s vysokým prahem (zakončení vláken A</a:t>
            </a:r>
            <a:r>
              <a:rPr lang="el-GR" sz="1600" dirty="0"/>
              <a:t>δ – </a:t>
            </a:r>
            <a:r>
              <a:rPr lang="cs-CZ" sz="1600" dirty="0"/>
              <a:t>slabě </a:t>
            </a:r>
            <a:r>
              <a:rPr lang="cs-CZ" sz="1600" dirty="0" err="1"/>
              <a:t>myelinizovaná</a:t>
            </a:r>
            <a:r>
              <a:rPr lang="cs-CZ" sz="1600" dirty="0"/>
              <a:t>)</a:t>
            </a:r>
          </a:p>
          <a:p>
            <a:r>
              <a:rPr lang="cs-CZ" sz="1600" dirty="0" err="1"/>
              <a:t>polymodální</a:t>
            </a:r>
            <a:r>
              <a:rPr lang="cs-CZ" sz="1600" dirty="0"/>
              <a:t> receptory (zakončení vláken C - </a:t>
            </a:r>
            <a:r>
              <a:rPr lang="cs-CZ" sz="1600" dirty="0" err="1"/>
              <a:t>nemyelinizovaná</a:t>
            </a:r>
            <a:r>
              <a:rPr lang="cs-CZ" sz="1600" dirty="0"/>
              <a:t>)</a:t>
            </a:r>
          </a:p>
          <a:p>
            <a:r>
              <a:rPr lang="cs-CZ" sz="1600" dirty="0"/>
              <a:t>zakončení (C - </a:t>
            </a:r>
            <a:r>
              <a:rPr lang="cs-CZ" sz="1600" dirty="0" err="1"/>
              <a:t>nemyelinizovaná</a:t>
            </a:r>
            <a:r>
              <a:rPr lang="cs-CZ" sz="1600" dirty="0"/>
              <a:t>) aktivovaná jen po </a:t>
            </a:r>
            <a:r>
              <a:rPr lang="cs-CZ" sz="1600" dirty="0" err="1"/>
              <a:t>senzitizaci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3881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383AFD-298F-1BDA-BE21-7F00C56C7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429490-511A-88C1-8E65-F3AEFFD86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D29F44-8286-6C20-AEC0-067FA97E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 err="1"/>
              <a:t>Nocisenzory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F6F8A2-D51C-2DF7-BE13-2BFC24A4A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012" y="1029533"/>
            <a:ext cx="107532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Specifické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1. volná nervová zakončení na konci primárních aferentních vláken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Nespecifické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2. mechanoreceptory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3. </a:t>
            </a:r>
            <a:r>
              <a:rPr lang="cs-CZ" sz="1800" dirty="0" err="1"/>
              <a:t>polymodální</a:t>
            </a:r>
            <a:r>
              <a:rPr lang="cs-CZ" sz="1800" dirty="0"/>
              <a:t> receptory (většinou teplo a chlad)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1. Volná nervová zakončení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a) slabě </a:t>
            </a:r>
            <a:r>
              <a:rPr lang="cs-CZ" sz="1800" dirty="0" err="1"/>
              <a:t>myelinizovaná</a:t>
            </a:r>
            <a:r>
              <a:rPr lang="cs-CZ" sz="1800" dirty="0"/>
              <a:t> vlákna A-</a:t>
            </a:r>
            <a:r>
              <a:rPr lang="el-GR" sz="1800" dirty="0"/>
              <a:t>δ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b) </a:t>
            </a:r>
            <a:r>
              <a:rPr lang="cs-CZ" sz="1800" dirty="0" err="1"/>
              <a:t>nemyelinizovaná</a:t>
            </a:r>
            <a:r>
              <a:rPr lang="cs-CZ" sz="1800" dirty="0"/>
              <a:t> vlákna C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aktivace pouze při bolestivé stimulaci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většinou jsou v klidu – tzv. </a:t>
            </a:r>
            <a:r>
              <a:rPr lang="cs-CZ" sz="1800" dirty="0" err="1"/>
              <a:t>silent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2. Mechanoreceptory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převážně Vater-Paciniho tělíska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mechanické dráždění (tah, tlak, vibrace)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zvýšená intenzita podnětu - bolest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</a:t>
            </a:r>
            <a:r>
              <a:rPr lang="cs-CZ" sz="1800" dirty="0" err="1"/>
              <a:t>vysokoprahové</a:t>
            </a:r>
            <a:r>
              <a:rPr lang="cs-CZ" sz="1800" dirty="0"/>
              <a:t> receptory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3. </a:t>
            </a:r>
            <a:r>
              <a:rPr lang="cs-CZ" sz="1800" b="1" dirty="0" err="1"/>
              <a:t>Polymodální</a:t>
            </a:r>
            <a:r>
              <a:rPr lang="cs-CZ" sz="1800" b="1" dirty="0"/>
              <a:t> receptory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více modalit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teplo (Ruffiniho tělíska)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chlad (Krauseho tělíska)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překročení fyziologických hodnot - bolest</a:t>
            </a:r>
          </a:p>
        </p:txBody>
      </p:sp>
    </p:spTree>
    <p:extLst>
      <p:ext uri="{BB962C8B-B14F-4D97-AF65-F5344CB8AC3E}">
        <p14:creationId xmlns:p14="http://schemas.microsoft.com/office/powerpoint/2010/main" val="68263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779A-87D6-3CB0-BBD1-B3C9D6575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E42F16-3FC0-91AE-3B84-FDD5E11AE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ED63A8-F523-37B3-41FF-42CE9CBC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</a:t>
            </a:r>
            <a:r>
              <a:rPr lang="cs-CZ" dirty="0" err="1"/>
              <a:t>nociceptorů</a:t>
            </a:r>
            <a:endParaRPr lang="cs-CZ" dirty="0"/>
          </a:p>
        </p:txBody>
      </p:sp>
      <p:pic>
        <p:nvPicPr>
          <p:cNvPr id="7" name="Zástupný obsah 6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214410AD-74D4-5425-0FE8-68A197E95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0" y="1442258"/>
            <a:ext cx="9261248" cy="4586762"/>
          </a:xfrm>
        </p:spPr>
      </p:pic>
    </p:spTree>
    <p:extLst>
      <p:ext uri="{BB962C8B-B14F-4D97-AF65-F5344CB8AC3E}">
        <p14:creationId xmlns:p14="http://schemas.microsoft.com/office/powerpoint/2010/main" val="47861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193129-EFE1-7E84-3F99-B147C0B1F6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F03B7C-8290-5BF6-31F6-192DA56DD9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26611C-D3B9-D53E-A0A8-D1C73D72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diagram, snímek obrazovky, mapa&#10;&#10;Popis byl vytvořen automaticky">
            <a:extLst>
              <a:ext uri="{FF2B5EF4-FFF2-40B4-BE49-F238E27FC236}">
                <a16:creationId xmlns:a16="http://schemas.microsoft.com/office/drawing/2014/main" id="{427C5404-C543-048C-6905-E8DA06A84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56" y="1464675"/>
            <a:ext cx="8050772" cy="4673325"/>
          </a:xfrm>
        </p:spPr>
      </p:pic>
    </p:spTree>
    <p:extLst>
      <p:ext uri="{BB962C8B-B14F-4D97-AF65-F5344CB8AC3E}">
        <p14:creationId xmlns:p14="http://schemas.microsoft.com/office/powerpoint/2010/main" val="254514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2E4D2-1444-9476-B203-372FEF3F4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962986-3161-70B6-BAA2-BB7DDAEB9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4C4145-338B-0936-460A-982F135D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Nociceptivní</a:t>
            </a:r>
            <a:r>
              <a:rPr lang="cs-CZ" dirty="0"/>
              <a:t> podněty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F34F5D-9403-3A42-A4BA-A0B45B43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600" dirty="0"/>
              <a:t>• silné mechanické podněty</a:t>
            </a:r>
          </a:p>
          <a:p>
            <a:pPr marL="72000" indent="0">
              <a:buNone/>
            </a:pPr>
            <a:r>
              <a:rPr lang="cs-CZ" sz="1600" dirty="0"/>
              <a:t>• nízká (&lt;10°C), vysoká (&gt; 43°C) teplota</a:t>
            </a:r>
          </a:p>
          <a:p>
            <a:pPr marL="72000" indent="0">
              <a:buNone/>
            </a:pPr>
            <a:r>
              <a:rPr lang="cs-CZ" sz="1600" dirty="0"/>
              <a:t>• chemické podněty provázející poškození tkáně, hypoxii, zánět:</a:t>
            </a:r>
          </a:p>
          <a:p>
            <a:pPr marL="72000" indent="0">
              <a:buNone/>
            </a:pPr>
            <a:r>
              <a:rPr lang="cs-CZ" sz="1600" dirty="0"/>
              <a:t>H+, K+, K+/Ca2+, ATP, proteolytické enzymy, bradykinin, serotonin, histamin, acetylcholin, substance P, PGE1, PGE2, </a:t>
            </a:r>
            <a:r>
              <a:rPr lang="cs-CZ" sz="1600" dirty="0" err="1"/>
              <a:t>leukotrieny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V řadě případů jde o látky, které se uvolňují do extracelulárního prostoru ze zničených buněk, mediátory zánětu. Kyselé pH provází zánět a hypoxii. Některé tyto látky přímo dráždí </a:t>
            </a:r>
            <a:r>
              <a:rPr lang="cs-CZ" sz="1600" dirty="0" err="1"/>
              <a:t>nociceptory</a:t>
            </a:r>
            <a:r>
              <a:rPr lang="cs-CZ" sz="1600" dirty="0"/>
              <a:t>, některé jen zvyšují citlivost </a:t>
            </a:r>
            <a:r>
              <a:rPr lang="cs-CZ" sz="1600" dirty="0" err="1"/>
              <a:t>nociceptorů</a:t>
            </a:r>
            <a:r>
              <a:rPr lang="cs-CZ" sz="1600" dirty="0"/>
              <a:t> k jiným podnětům (někdy záleží na koncentraci – v nízké zvyšují citlivost k ostatním podnětům, ve vyšší přímo dráždí).</a:t>
            </a:r>
          </a:p>
        </p:txBody>
      </p:sp>
    </p:spTree>
    <p:extLst>
      <p:ext uri="{BB962C8B-B14F-4D97-AF65-F5344CB8AC3E}">
        <p14:creationId xmlns:p14="http://schemas.microsoft.com/office/powerpoint/2010/main" val="255962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6881A1-64E4-CA56-8EDE-7E50EBF5E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F8213C-D784-3540-66AD-91CB343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52A69F-847D-DDB2-7F21-F478CEFC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Mechanismy transdukce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BC9207-2524-36C7-3CD3-ACE40200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7157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400" dirty="0"/>
              <a:t>- aktivace iontových kanálů specifických pro primární </a:t>
            </a:r>
            <a:r>
              <a:rPr lang="cs-CZ" sz="1400" dirty="0" err="1"/>
              <a:t>nociceptory</a:t>
            </a:r>
            <a:r>
              <a:rPr lang="cs-CZ" sz="1400" dirty="0"/>
              <a:t> (transdukční molekuly)</a:t>
            </a:r>
          </a:p>
          <a:p>
            <a:pPr marL="72000" indent="0">
              <a:buNone/>
            </a:pPr>
            <a:r>
              <a:rPr lang="cs-CZ" sz="1400" dirty="0"/>
              <a:t> TRPV1 = třída TRP kanálů (</a:t>
            </a:r>
            <a:r>
              <a:rPr lang="cs-CZ" sz="1400" dirty="0" err="1"/>
              <a:t>transient</a:t>
            </a:r>
            <a:r>
              <a:rPr lang="cs-CZ" sz="1400" dirty="0"/>
              <a:t> receptor </a:t>
            </a:r>
            <a:r>
              <a:rPr lang="cs-CZ" sz="1400" dirty="0" err="1"/>
              <a:t>potential</a:t>
            </a:r>
            <a:r>
              <a:rPr lang="cs-CZ" sz="1400" dirty="0"/>
              <a:t> </a:t>
            </a:r>
            <a:r>
              <a:rPr lang="cs-CZ" sz="1400" dirty="0" err="1"/>
              <a:t>channel</a:t>
            </a:r>
            <a:r>
              <a:rPr lang="cs-CZ" sz="1400" dirty="0"/>
              <a:t>) – propustné pro monovalentní, </a:t>
            </a:r>
            <a:r>
              <a:rPr lang="cs-CZ" sz="1400" dirty="0" err="1"/>
              <a:t>divalentní</a:t>
            </a:r>
            <a:r>
              <a:rPr lang="cs-CZ" sz="1400" dirty="0"/>
              <a:t> kationty nebo pro oboje</a:t>
            </a:r>
          </a:p>
          <a:p>
            <a:pPr marL="72000" indent="0">
              <a:buNone/>
            </a:pPr>
            <a:r>
              <a:rPr lang="cs-CZ" sz="1400" dirty="0"/>
              <a:t>Podněty aktivující TRPV1:</a:t>
            </a:r>
          </a:p>
          <a:p>
            <a:pPr marL="72000" indent="0">
              <a:buNone/>
            </a:pPr>
            <a:r>
              <a:rPr lang="cs-CZ" sz="1400" dirty="0"/>
              <a:t>- Kapsaicin – exogenní agonista</a:t>
            </a:r>
          </a:p>
          <a:p>
            <a:pPr marL="72000" indent="0">
              <a:buNone/>
            </a:pPr>
            <a:r>
              <a:rPr lang="cs-CZ" sz="1400" dirty="0"/>
              <a:t>- Teplota ve tkáni nad 43 °C. Změna teploty navozuje změnu konformace kanálu a jeho otevření. Maximální aktivace je dosaženo při 52 °C, tzn. v rozmezí 43 – 52 °C roste intenzita stimulace s rostoucí teplotou. Při teplotě nad 53 °C dojde trvalému snížení prahu částečnou denaturací receptoru/kanálu, a tedy zvýšené citlivosti místa, které bylo takovéto teplotě vystaveno. Zvýšená citlivost odezní po obměně poškozeného receptoru novým.</a:t>
            </a:r>
          </a:p>
          <a:p>
            <a:pPr marL="72000" indent="0">
              <a:buNone/>
            </a:pPr>
            <a:r>
              <a:rPr lang="cs-CZ" sz="1400" dirty="0"/>
              <a:t>- Kyselé pH: H+ v nižších koncentracích modulují aktivitu receptoru, ve vyšších koncentracích jej přímo aktivují.</a:t>
            </a:r>
          </a:p>
          <a:p>
            <a:pPr marL="72000" indent="0">
              <a:buNone/>
            </a:pPr>
            <a:r>
              <a:rPr lang="cs-CZ" sz="1400" dirty="0"/>
              <a:t>- Napětí: depolarizace membrány usnadňuje aktivaci kanálu.</a:t>
            </a:r>
          </a:p>
          <a:p>
            <a:pPr marL="72000" indent="0">
              <a:buNone/>
            </a:pPr>
            <a:r>
              <a:rPr lang="cs-CZ" sz="1400" dirty="0"/>
              <a:t>- Závislost na </a:t>
            </a:r>
            <a:r>
              <a:rPr lang="cs-CZ" sz="1400" dirty="0" err="1"/>
              <a:t>oxidoredukčním</a:t>
            </a:r>
            <a:r>
              <a:rPr lang="cs-CZ" sz="1400" dirty="0"/>
              <a:t> stavu: aktivitu TRPV1 zvyšují redukční látky</a:t>
            </a:r>
          </a:p>
        </p:txBody>
      </p:sp>
    </p:spTree>
    <p:extLst>
      <p:ext uri="{BB962C8B-B14F-4D97-AF65-F5344CB8AC3E}">
        <p14:creationId xmlns:p14="http://schemas.microsoft.com/office/powerpoint/2010/main" val="392006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B0F06A-65C1-1ED1-660A-9B605AAF5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8FC1A5-D53B-F132-D1FA-30AE9741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833FDD-1979-5A1C-5646-44BA5637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Transmise – </a:t>
            </a:r>
            <a:r>
              <a:rPr lang="cs-CZ" dirty="0" err="1"/>
              <a:t>nociceptivní</a:t>
            </a:r>
            <a:r>
              <a:rPr lang="cs-CZ" dirty="0"/>
              <a:t> dráha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017C9C-EA7D-DB4A-4553-784887EA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projekční dráhy, nepočítáme-li interneurony má tyto úseky:</a:t>
            </a:r>
          </a:p>
          <a:p>
            <a:r>
              <a:rPr lang="cs-CZ" dirty="0"/>
              <a:t>1. neuron: periferní nerv, neuron </a:t>
            </a:r>
            <a:r>
              <a:rPr lang="cs-CZ" dirty="0" err="1"/>
              <a:t>ggl</a:t>
            </a:r>
            <a:r>
              <a:rPr lang="cs-CZ" dirty="0"/>
              <a:t>. </a:t>
            </a:r>
            <a:r>
              <a:rPr lang="cs-CZ" dirty="0" err="1"/>
              <a:t>spinale</a:t>
            </a:r>
            <a:r>
              <a:rPr lang="cs-CZ" dirty="0"/>
              <a:t>, </a:t>
            </a:r>
            <a:r>
              <a:rPr lang="cs-CZ" dirty="0" err="1"/>
              <a:t>ggl</a:t>
            </a:r>
            <a:r>
              <a:rPr lang="cs-CZ" dirty="0"/>
              <a:t>. hlavových nervů</a:t>
            </a:r>
          </a:p>
          <a:p>
            <a:r>
              <a:rPr lang="cs-CZ" dirty="0"/>
              <a:t>2. neuron: projekční neuron zadních rohů míšních, </a:t>
            </a:r>
            <a:r>
              <a:rPr lang="cs-CZ" dirty="0" err="1"/>
              <a:t>Nc</a:t>
            </a:r>
            <a:r>
              <a:rPr lang="cs-CZ" dirty="0"/>
              <a:t>. 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spinalis</a:t>
            </a:r>
            <a:r>
              <a:rPr lang="cs-CZ" dirty="0"/>
              <a:t> n. V. – </a:t>
            </a:r>
            <a:r>
              <a:rPr lang="cs-CZ" dirty="0" err="1"/>
              <a:t>subnucleus</a:t>
            </a:r>
            <a:endParaRPr lang="cs-CZ" dirty="0"/>
          </a:p>
          <a:p>
            <a:r>
              <a:rPr lang="cs-CZ" dirty="0" err="1"/>
              <a:t>caudalis</a:t>
            </a:r>
            <a:endParaRPr lang="cs-CZ" dirty="0"/>
          </a:p>
          <a:p>
            <a:r>
              <a:rPr lang="cs-CZ" dirty="0"/>
              <a:t>3. neuron: talamus a jeho ascendentní spoje</a:t>
            </a:r>
          </a:p>
        </p:txBody>
      </p:sp>
    </p:spTree>
    <p:extLst>
      <p:ext uri="{BB962C8B-B14F-4D97-AF65-F5344CB8AC3E}">
        <p14:creationId xmlns:p14="http://schemas.microsoft.com/office/powerpoint/2010/main" val="208556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6D5B16-E5B2-B684-870B-BAC28AAA2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C897F3-56A4-5E7A-0D82-697A86B3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6E80A0-7045-D181-0976-D453092F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A71B2F-42E4-90B1-7951-353B5235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cs-CZ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3200" dirty="0"/>
              <a:t>Bolest je nepříjemný smyslový a pocitový zážitek multidimenzionálního rázu ve spojení se skutečným nebo potencionálním poškozením tkáně anebo je v termínech takového poškození popisován.“</a:t>
            </a:r>
          </a:p>
          <a:p>
            <a:r>
              <a:rPr lang="cs-CZ" sz="3200" dirty="0"/>
              <a:t>(Mezinárodní společnost pro studium bolesti – IASP)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7757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9E872E-5A9B-E063-B9BD-0DDDE2D45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D7C12D-B41B-9106-E327-709B20F1B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79A30A-8410-278B-2C22-64D97B39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6001B6-299A-1CEB-2EA2-8F8C407C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Bolestivý podnět </a:t>
            </a:r>
            <a:r>
              <a:rPr lang="cs-CZ" dirty="0" err="1"/>
              <a:t>nadprahové</a:t>
            </a:r>
            <a:r>
              <a:rPr lang="cs-CZ" dirty="0"/>
              <a:t> intenzity vyvolá podráždění </a:t>
            </a:r>
            <a:r>
              <a:rPr lang="cs-CZ" dirty="0" err="1"/>
              <a:t>nociceptoru</a:t>
            </a:r>
            <a:r>
              <a:rPr lang="cs-CZ" dirty="0"/>
              <a:t> ve tkáni vznik akčního potenciálu (transdukce –viz výše), který se pak šíří ascendentně </a:t>
            </a:r>
            <a:r>
              <a:rPr lang="cs-CZ" dirty="0" err="1"/>
              <a:t>nociceptivním</a:t>
            </a:r>
            <a:r>
              <a:rPr lang="cs-CZ" dirty="0"/>
              <a:t> nervovým vláknem, které je součástí periferního nervu (míšního nebo hlavového). Zadním míšním kořenem nebo hlavovým nervem vstupuje vzruch do míchy nebo analogických struktur mozkového kmene.</a:t>
            </a:r>
          </a:p>
        </p:txBody>
      </p:sp>
    </p:spTree>
    <p:extLst>
      <p:ext uri="{BB962C8B-B14F-4D97-AF65-F5344CB8AC3E}">
        <p14:creationId xmlns:p14="http://schemas.microsoft.com/office/powerpoint/2010/main" val="329838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B259E7-5B46-D55D-35A5-632B59DFD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DB5C8F-CFB8-B343-B845-B8283D0B7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D9C1CE-E9CA-60FE-A8F9-A68E289B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028FFE-44E1-E354-AC15-46D6B0D0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dirty="0"/>
              <a:t>Na míšní úrovni se přepojení děje v zadních rozích míšních v </a:t>
            </a:r>
            <a:r>
              <a:rPr lang="cs-CZ" sz="1400" dirty="0" err="1"/>
              <a:t>Rexedově</a:t>
            </a:r>
            <a:r>
              <a:rPr lang="cs-CZ" sz="1400" dirty="0"/>
              <a:t> zóně I nebo V. Toto je první synapse </a:t>
            </a:r>
            <a:r>
              <a:rPr lang="cs-CZ" sz="1400" dirty="0" err="1"/>
              <a:t>nociceptivní</a:t>
            </a:r>
            <a:r>
              <a:rPr lang="cs-CZ" sz="1400" dirty="0"/>
              <a:t> dráhy. Mediátorem je substance P a glutamát. V </a:t>
            </a:r>
            <a:r>
              <a:rPr lang="cs-CZ" sz="1400" dirty="0" err="1"/>
              <a:t>Rexedově</a:t>
            </a:r>
            <a:r>
              <a:rPr lang="cs-CZ" sz="1400" dirty="0"/>
              <a:t> zóně I se přepojují výhradně vlákna vedoucí bolest. Axony příslušných neuronů zadních rohů míšních pak formují </a:t>
            </a:r>
            <a:r>
              <a:rPr lang="cs-CZ" sz="1400" dirty="0" err="1"/>
              <a:t>tractus</a:t>
            </a:r>
            <a:r>
              <a:rPr lang="cs-CZ" sz="1400" dirty="0"/>
              <a:t> </a:t>
            </a:r>
            <a:r>
              <a:rPr lang="cs-CZ" sz="1400" dirty="0" err="1"/>
              <a:t>spinothalamicus</a:t>
            </a:r>
            <a:r>
              <a:rPr lang="cs-CZ" sz="1400" dirty="0"/>
              <a:t>. Po překřížení v </a:t>
            </a:r>
            <a:r>
              <a:rPr lang="cs-CZ" sz="1400" dirty="0" err="1"/>
              <a:t>commisura</a:t>
            </a:r>
            <a:r>
              <a:rPr lang="cs-CZ" sz="1400" dirty="0"/>
              <a:t> </a:t>
            </a:r>
            <a:r>
              <a:rPr lang="cs-CZ" sz="1400" dirty="0" err="1"/>
              <a:t>anterior</a:t>
            </a:r>
            <a:r>
              <a:rPr lang="cs-CZ" sz="1400" dirty="0"/>
              <a:t> alba o 1-2 míšní segmenty výše postupují </a:t>
            </a:r>
            <a:r>
              <a:rPr lang="cs-CZ" sz="1400" dirty="0" err="1"/>
              <a:t>anterolaterálním</a:t>
            </a:r>
            <a:r>
              <a:rPr lang="cs-CZ" sz="1400" dirty="0"/>
              <a:t> systémem drah (spolu s termickým čitím) do specifických jader talamu (</a:t>
            </a:r>
            <a:r>
              <a:rPr lang="cs-CZ" sz="1400" dirty="0" err="1"/>
              <a:t>nucleus</a:t>
            </a:r>
            <a:r>
              <a:rPr lang="cs-CZ" sz="1400" dirty="0"/>
              <a:t> </a:t>
            </a:r>
            <a:r>
              <a:rPr lang="cs-CZ" sz="1400" dirty="0" err="1"/>
              <a:t>ventralis</a:t>
            </a:r>
            <a:r>
              <a:rPr lang="cs-CZ" sz="1400" dirty="0"/>
              <a:t> </a:t>
            </a:r>
            <a:r>
              <a:rPr lang="cs-CZ" sz="1400" dirty="0" err="1"/>
              <a:t>posterolateralis</a:t>
            </a:r>
            <a:r>
              <a:rPr lang="cs-CZ" sz="1400" dirty="0"/>
              <a:t> </a:t>
            </a:r>
            <a:r>
              <a:rPr lang="cs-CZ" sz="1400" dirty="0" err="1"/>
              <a:t>thalami</a:t>
            </a:r>
            <a:r>
              <a:rPr lang="cs-CZ" sz="1400" dirty="0"/>
              <a:t>, posteriorní komplex talamu). Neurony </a:t>
            </a:r>
            <a:r>
              <a:rPr lang="cs-CZ" sz="1400" dirty="0" err="1"/>
              <a:t>Rexedovy</a:t>
            </a:r>
            <a:r>
              <a:rPr lang="cs-CZ" sz="1400" dirty="0"/>
              <a:t> zóny V (</a:t>
            </a:r>
            <a:r>
              <a:rPr lang="cs-CZ" sz="1400" dirty="0" err="1"/>
              <a:t>multireceptivní</a:t>
            </a:r>
            <a:r>
              <a:rPr lang="cs-CZ" sz="1400" dirty="0"/>
              <a:t> neurony) dostávají informace jak ze slabých </a:t>
            </a:r>
            <a:r>
              <a:rPr lang="cs-CZ" sz="1400" dirty="0" err="1"/>
              <a:t>nociceptivních</a:t>
            </a:r>
            <a:r>
              <a:rPr lang="cs-CZ" sz="1400" dirty="0"/>
              <a:t> vláken, tak z vláken silných. Jejich axony formují </a:t>
            </a:r>
            <a:r>
              <a:rPr lang="cs-CZ" sz="1400" dirty="0" err="1"/>
              <a:t>tractus</a:t>
            </a:r>
            <a:r>
              <a:rPr lang="cs-CZ" sz="1400" dirty="0"/>
              <a:t>  </a:t>
            </a:r>
            <a:r>
              <a:rPr lang="cs-CZ" sz="1400" dirty="0" err="1"/>
              <a:t>spinoreticularis</a:t>
            </a:r>
            <a:r>
              <a:rPr lang="cs-CZ" sz="1400" dirty="0"/>
              <a:t> směřující do retikulární formace a pokračující po přepojení jako </a:t>
            </a:r>
            <a:r>
              <a:rPr lang="cs-CZ" sz="1400" dirty="0" err="1"/>
              <a:t>tr</a:t>
            </a:r>
            <a:r>
              <a:rPr lang="cs-CZ" sz="1400" dirty="0"/>
              <a:t>. </a:t>
            </a:r>
            <a:r>
              <a:rPr lang="cs-CZ" sz="1400" dirty="0" err="1"/>
              <a:t>reticulothalamicus</a:t>
            </a:r>
            <a:r>
              <a:rPr lang="cs-CZ" sz="1400" dirty="0"/>
              <a:t> do nespecifických jader talamu (</a:t>
            </a:r>
            <a:r>
              <a:rPr lang="cs-CZ" sz="1400" dirty="0" err="1"/>
              <a:t>nuclei</a:t>
            </a:r>
            <a:r>
              <a:rPr lang="cs-CZ" sz="1400" dirty="0"/>
              <a:t> </a:t>
            </a:r>
            <a:r>
              <a:rPr lang="cs-CZ" sz="1400" dirty="0" err="1"/>
              <a:t>intralaminares</a:t>
            </a:r>
            <a:r>
              <a:rPr lang="cs-CZ" sz="1400" dirty="0"/>
              <a:t>).</a:t>
            </a:r>
          </a:p>
          <a:p>
            <a:pPr marL="72000" indent="0">
              <a:buNone/>
            </a:pPr>
            <a:r>
              <a:rPr lang="cs-CZ" sz="1400" dirty="0"/>
              <a:t>Informace z oblasti hlavy přiváděné cestou </a:t>
            </a:r>
            <a:r>
              <a:rPr lang="cs-CZ" sz="1400" dirty="0" err="1"/>
              <a:t>nervus</a:t>
            </a:r>
            <a:r>
              <a:rPr lang="cs-CZ" sz="1400" dirty="0"/>
              <a:t> trigeminus jsou přepojovány v nukleus </a:t>
            </a:r>
            <a:r>
              <a:rPr lang="cs-CZ" sz="1400" dirty="0" err="1"/>
              <a:t>tractus</a:t>
            </a:r>
            <a:r>
              <a:rPr lang="cs-CZ" sz="1400" dirty="0"/>
              <a:t> </a:t>
            </a:r>
            <a:r>
              <a:rPr lang="cs-CZ" sz="1400" dirty="0" err="1"/>
              <a:t>spinalis</a:t>
            </a:r>
            <a:r>
              <a:rPr lang="cs-CZ" sz="1400" dirty="0"/>
              <a:t> nervi </a:t>
            </a:r>
            <a:r>
              <a:rPr lang="cs-CZ" sz="1400" dirty="0" err="1"/>
              <a:t>trigemini</a:t>
            </a:r>
            <a:r>
              <a:rPr lang="cs-CZ" sz="1400" dirty="0"/>
              <a:t>. Obdobou zmíněných drah v oblasti hlavy jsou </a:t>
            </a:r>
            <a:r>
              <a:rPr lang="cs-CZ" sz="1400" dirty="0" err="1"/>
              <a:t>tr</a:t>
            </a:r>
            <a:r>
              <a:rPr lang="cs-CZ" sz="1400" dirty="0"/>
              <a:t>. </a:t>
            </a:r>
            <a:r>
              <a:rPr lang="cs-CZ" sz="1400" dirty="0" err="1"/>
              <a:t>trigeminothalamicus</a:t>
            </a:r>
            <a:r>
              <a:rPr lang="cs-CZ" sz="1400" dirty="0"/>
              <a:t> a </a:t>
            </a:r>
            <a:r>
              <a:rPr lang="cs-CZ" sz="1400" dirty="0" err="1"/>
              <a:t>tr</a:t>
            </a:r>
            <a:r>
              <a:rPr lang="cs-CZ" sz="1400" dirty="0"/>
              <a:t>. </a:t>
            </a:r>
            <a:r>
              <a:rPr lang="cs-CZ" sz="1400" dirty="0" err="1"/>
              <a:t>Trigeminoreticularis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59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67B4A-C56F-8EC8-4099-ACFBB4879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AB926A-7DF5-E04C-46DE-C7DBA31C3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D8C5B-2891-8CBB-EB0A-9A94BD29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skica, kresba, klipart&#10;&#10;Popis byl vytvořen automaticky">
            <a:extLst>
              <a:ext uri="{FF2B5EF4-FFF2-40B4-BE49-F238E27FC236}">
                <a16:creationId xmlns:a16="http://schemas.microsoft.com/office/drawing/2014/main" id="{399B526E-D1C0-5039-D92F-03C1377BA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2" y="1260036"/>
            <a:ext cx="8864077" cy="4986043"/>
          </a:xfrm>
        </p:spPr>
      </p:pic>
    </p:spTree>
    <p:extLst>
      <p:ext uri="{BB962C8B-B14F-4D97-AF65-F5344CB8AC3E}">
        <p14:creationId xmlns:p14="http://schemas.microsoft.com/office/powerpoint/2010/main" val="189932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A3DBA7-3644-F2EA-4188-74E23D12E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C094DA-9C27-B9B2-D9E0-E413EA73D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2CF278-0F6A-5408-1D98-42BFF8B3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Dráhy bolesti</a:t>
            </a:r>
          </a:p>
        </p:txBody>
      </p:sp>
      <p:pic>
        <p:nvPicPr>
          <p:cNvPr id="7" name="Zástupný obsah 6" descr="Obsah obrázku text, diagram, mapa&#10;&#10;Popis byl vytvořen automaticky">
            <a:extLst>
              <a:ext uri="{FF2B5EF4-FFF2-40B4-BE49-F238E27FC236}">
                <a16:creationId xmlns:a16="http://schemas.microsoft.com/office/drawing/2014/main" id="{25F9DD26-889D-004D-F120-1A790DB20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0" y="1396097"/>
            <a:ext cx="7023110" cy="5232218"/>
          </a:xfrm>
        </p:spPr>
      </p:pic>
    </p:spTree>
    <p:extLst>
      <p:ext uri="{BB962C8B-B14F-4D97-AF65-F5344CB8AC3E}">
        <p14:creationId xmlns:p14="http://schemas.microsoft.com/office/powerpoint/2010/main" val="133418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983E5D-04FB-67A5-AD63-54AE2523D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4027A2-2F53-A82C-7599-626D7F42F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E99EA9-437F-6813-46B2-D0428D62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nociceptivních</a:t>
            </a:r>
            <a:r>
              <a:rPr lang="cs-CZ" dirty="0"/>
              <a:t> drah na úrovni CNS</a:t>
            </a:r>
          </a:p>
        </p:txBody>
      </p:sp>
      <p:pic>
        <p:nvPicPr>
          <p:cNvPr id="9" name="Zástupný obsah 8" descr="Obsah obrázku text, skica, diagram, kresba&#10;&#10;Popis byl vytvořen automaticky">
            <a:extLst>
              <a:ext uri="{FF2B5EF4-FFF2-40B4-BE49-F238E27FC236}">
                <a16:creationId xmlns:a16="http://schemas.microsoft.com/office/drawing/2014/main" id="{F6EF8E0A-4F99-168E-8230-9F8E99C13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53" y="1860951"/>
            <a:ext cx="4404468" cy="4140200"/>
          </a:xfrm>
        </p:spPr>
      </p:pic>
    </p:spTree>
    <p:extLst>
      <p:ext uri="{BB962C8B-B14F-4D97-AF65-F5344CB8AC3E}">
        <p14:creationId xmlns:p14="http://schemas.microsoft.com/office/powerpoint/2010/main" val="214911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40893-CA85-2445-9F40-E63BFBB82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3CDFCC-F089-7FD2-D7D2-97155A391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A38FB6-AD4B-F59B-F894-46B6C31D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7D620A-C265-496E-EDD6-161E49F3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zadní rohy míšní – </a:t>
            </a:r>
            <a:r>
              <a:rPr lang="cs-CZ" dirty="0" err="1"/>
              <a:t>Rexedovy</a:t>
            </a:r>
            <a:r>
              <a:rPr lang="cs-CZ" dirty="0"/>
              <a:t> zóny</a:t>
            </a:r>
          </a:p>
          <a:p>
            <a:pPr marL="72000" indent="0">
              <a:buNone/>
            </a:pPr>
            <a:r>
              <a:rPr lang="cs-CZ" dirty="0"/>
              <a:t>a) povrchová - 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gelatinosa</a:t>
            </a:r>
            <a:r>
              <a:rPr lang="cs-CZ" dirty="0"/>
              <a:t> Rolandi (1 a 2)</a:t>
            </a:r>
          </a:p>
          <a:p>
            <a:pPr marL="72000" indent="0">
              <a:buNone/>
            </a:pPr>
            <a:r>
              <a:rPr lang="cs-CZ" dirty="0"/>
              <a:t>b) viscerální - 5, 8 a 10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2. aferentní míšní dráhy</a:t>
            </a:r>
          </a:p>
          <a:p>
            <a:pPr marL="72000" indent="0">
              <a:buNone/>
            </a:pPr>
            <a:r>
              <a:rPr lang="cs-CZ" sz="1800" i="1" dirty="0"/>
              <a:t>a) </a:t>
            </a:r>
            <a:r>
              <a:rPr lang="cs-CZ" sz="1800" i="1" dirty="0" err="1"/>
              <a:t>tractus</a:t>
            </a:r>
            <a:r>
              <a:rPr lang="cs-CZ" sz="1800" i="1" dirty="0"/>
              <a:t> </a:t>
            </a:r>
            <a:r>
              <a:rPr lang="cs-CZ" sz="1800" i="1" dirty="0" err="1"/>
              <a:t>spinothalamicus</a:t>
            </a:r>
            <a:endParaRPr lang="cs-CZ" sz="1800" i="1" dirty="0"/>
          </a:p>
          <a:p>
            <a:pPr marL="72000" indent="0">
              <a:buNone/>
            </a:pPr>
            <a:r>
              <a:rPr lang="cs-CZ" sz="1800" i="1" dirty="0"/>
              <a:t>b) </a:t>
            </a:r>
            <a:r>
              <a:rPr lang="cs-CZ" sz="1800" i="1" dirty="0" err="1"/>
              <a:t>tractus</a:t>
            </a:r>
            <a:r>
              <a:rPr lang="cs-CZ" sz="1800" i="1" dirty="0"/>
              <a:t> </a:t>
            </a:r>
            <a:r>
              <a:rPr lang="cs-CZ" sz="1800" i="1" dirty="0" err="1"/>
              <a:t>spinoreticulothalamicus</a:t>
            </a:r>
            <a:endParaRPr lang="cs-CZ" sz="1800" i="1" dirty="0"/>
          </a:p>
          <a:p>
            <a:pPr marL="72000" indent="0">
              <a:buNone/>
            </a:pPr>
            <a:r>
              <a:rPr lang="cs-CZ" sz="1800" i="1" dirty="0"/>
              <a:t>c) </a:t>
            </a:r>
            <a:r>
              <a:rPr lang="cs-CZ" sz="1800" i="1" dirty="0" err="1"/>
              <a:t>spinoparabrachioamygdalární</a:t>
            </a:r>
            <a:r>
              <a:rPr lang="cs-CZ" sz="1800" i="1" dirty="0"/>
              <a:t> dráha</a:t>
            </a:r>
          </a:p>
          <a:p>
            <a:pPr marL="72000" indent="0">
              <a:buNone/>
            </a:pPr>
            <a:r>
              <a:rPr lang="cs-CZ" sz="1800" i="1" dirty="0"/>
              <a:t>d) </a:t>
            </a:r>
            <a:r>
              <a:rPr lang="cs-CZ" sz="1800" i="1" dirty="0" err="1"/>
              <a:t>spinoparabrachiohypothalamická</a:t>
            </a:r>
            <a:r>
              <a:rPr lang="cs-CZ" sz="1800" i="1" dirty="0"/>
              <a:t> dráha</a:t>
            </a:r>
          </a:p>
        </p:txBody>
      </p:sp>
    </p:spTree>
    <p:extLst>
      <p:ext uri="{BB962C8B-B14F-4D97-AF65-F5344CB8AC3E}">
        <p14:creationId xmlns:p14="http://schemas.microsoft.com/office/powerpoint/2010/main" val="98117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D0F0D8-9AEC-9381-1A74-B88618F7D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0E7901-241A-2695-21AC-4C92444D9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A212CB-59B2-64DD-46B2-F1B3FACB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Míšní dráhy bolesti</a:t>
            </a:r>
          </a:p>
        </p:txBody>
      </p:sp>
      <p:pic>
        <p:nvPicPr>
          <p:cNvPr id="7" name="Zástupný obsah 6" descr="Obsah obrázku text, diagram, kresba, kreslené&#10;&#10;Popis byl vytvořen automaticky">
            <a:extLst>
              <a:ext uri="{FF2B5EF4-FFF2-40B4-BE49-F238E27FC236}">
                <a16:creationId xmlns:a16="http://schemas.microsoft.com/office/drawing/2014/main" id="{03520EA9-044D-8B83-C0DD-AF62DCF24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05" y="1692275"/>
            <a:ext cx="6779577" cy="4140200"/>
          </a:xfrm>
        </p:spPr>
      </p:pic>
    </p:spTree>
    <p:extLst>
      <p:ext uri="{BB962C8B-B14F-4D97-AF65-F5344CB8AC3E}">
        <p14:creationId xmlns:p14="http://schemas.microsoft.com/office/powerpoint/2010/main" val="89439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806A74-B663-D3B5-3BF6-0BFDC9613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98C7E1-8A00-4238-276B-76119BD4A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A724D7-97A7-47BA-A532-60BA4E9B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bolesti CNS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DC2F62-FB86-B86A-8DA4-4615FD4B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dirty="0"/>
              <a:t>1. talamus</a:t>
            </a:r>
          </a:p>
          <a:p>
            <a:pPr marL="72000" indent="0">
              <a:buNone/>
            </a:pPr>
            <a:r>
              <a:rPr lang="cs-CZ" dirty="0"/>
              <a:t>a) mediální – chronická a viscerální bolest</a:t>
            </a:r>
          </a:p>
          <a:p>
            <a:pPr marL="72000" indent="0">
              <a:buNone/>
            </a:pPr>
            <a:r>
              <a:rPr lang="cs-CZ" dirty="0"/>
              <a:t>b) laterální – akutní a ostrá bolest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2. hypotalamus – limbický systém</a:t>
            </a:r>
          </a:p>
          <a:p>
            <a:pPr marL="72000" indent="0">
              <a:buNone/>
            </a:pPr>
            <a:r>
              <a:rPr lang="cs-CZ" dirty="0"/>
              <a:t>3. </a:t>
            </a:r>
            <a:r>
              <a:rPr lang="cs-CZ" dirty="0" err="1"/>
              <a:t>somatosenzorická</a:t>
            </a:r>
            <a:r>
              <a:rPr lang="cs-CZ" dirty="0"/>
              <a:t> kůra –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postcentralis</a:t>
            </a:r>
            <a:endParaRPr lang="cs-CZ" dirty="0"/>
          </a:p>
          <a:p>
            <a:pPr marL="72000" indent="0">
              <a:buNone/>
            </a:pPr>
            <a:r>
              <a:rPr lang="cs-CZ" dirty="0" err="1"/>
              <a:t>somestetické</a:t>
            </a:r>
            <a:r>
              <a:rPr lang="cs-CZ" dirty="0"/>
              <a:t> informace z trupu, končetin, obličeje, akutní, ostrá bolest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4. cingulum</a:t>
            </a:r>
          </a:p>
          <a:p>
            <a:r>
              <a:rPr lang="cs-CZ" dirty="0"/>
              <a:t>chronická a viscerální </a:t>
            </a:r>
            <a:r>
              <a:rPr lang="cs-CZ" dirty="0" err="1"/>
              <a:t>boles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417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6B2FDC-0804-D937-A38A-470D30C8C9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82F3DB-A983-A622-005A-499E71127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B3878D-60E7-AE82-4755-BD072346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Transmise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95F1AF4-1C88-5722-23BE-A2C19DA5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Projekce </a:t>
            </a:r>
            <a:r>
              <a:rPr lang="cs-CZ" sz="2400" dirty="0" err="1"/>
              <a:t>nociceptivních</a:t>
            </a:r>
            <a:r>
              <a:rPr lang="cs-CZ" sz="2400" dirty="0"/>
              <a:t> drah z talamu:</a:t>
            </a:r>
          </a:p>
          <a:p>
            <a:pPr marL="72000" indent="0">
              <a:buNone/>
            </a:pPr>
            <a:r>
              <a:rPr lang="cs-CZ" sz="2400" dirty="0"/>
              <a:t>Specifická jádra talamu dále </a:t>
            </a:r>
            <a:r>
              <a:rPr lang="cs-CZ" sz="2400" dirty="0" err="1"/>
              <a:t>projikují</a:t>
            </a:r>
            <a:r>
              <a:rPr lang="cs-CZ" sz="2400" dirty="0"/>
              <a:t> do </a:t>
            </a:r>
            <a:r>
              <a:rPr lang="cs-CZ" sz="2400" dirty="0" err="1"/>
              <a:t>somatosenzorické</a:t>
            </a:r>
            <a:r>
              <a:rPr lang="cs-CZ" sz="2400" dirty="0"/>
              <a:t> oblasti 1, 2, 3a, </a:t>
            </a:r>
            <a:r>
              <a:rPr lang="cs-CZ" sz="2400" dirty="0" err="1"/>
              <a:t>insuly</a:t>
            </a:r>
            <a:r>
              <a:rPr lang="cs-CZ" sz="2400" dirty="0"/>
              <a:t>. Tato projekce má dobrou </a:t>
            </a:r>
            <a:r>
              <a:rPr lang="cs-CZ" sz="2400" dirty="0" err="1"/>
              <a:t>somatotopickou</a:t>
            </a:r>
            <a:r>
              <a:rPr lang="cs-CZ" sz="2400" dirty="0"/>
              <a:t> organizaci a zajišťuje rychlou, ostrou, přesně lokalizovanou bolest a senzoricko-diskriminační složku bolesti.</a:t>
            </a:r>
          </a:p>
          <a:p>
            <a:pPr marL="72000" indent="0">
              <a:buNone/>
            </a:pPr>
            <a:r>
              <a:rPr lang="cs-CZ" sz="2400" dirty="0"/>
              <a:t>Projekce z nespecifických jader talamu směřuje difúzně do mozkové kůry, do cingula, </a:t>
            </a:r>
            <a:r>
              <a:rPr lang="cs-CZ" sz="2400" dirty="0" err="1"/>
              <a:t>prefrontální</a:t>
            </a:r>
            <a:r>
              <a:rPr lang="cs-CZ" sz="2400" dirty="0"/>
              <a:t> kůry a </a:t>
            </a:r>
            <a:r>
              <a:rPr lang="cs-CZ" sz="2400" dirty="0" err="1"/>
              <a:t>insuly</a:t>
            </a:r>
            <a:r>
              <a:rPr lang="cs-CZ" sz="2400" dirty="0"/>
              <a:t>. Zodpovídá za pomalou, nepřesně lokalizovanou bolest a ovlivňuje behaviorální odezvu.</a:t>
            </a:r>
          </a:p>
          <a:p>
            <a:pPr marL="72000" indent="0">
              <a:buNone/>
            </a:pPr>
            <a:r>
              <a:rPr lang="cs-CZ" sz="2400" dirty="0"/>
              <a:t>Pro základní vnímání bolesti však není mozková kůra nezbytná. Toto se odehrává již na úrovni talamu. Mozková kůra doplňuje rozpoznání detailnějších vlastností bolestivého vjemu včetně lokalizace.</a:t>
            </a:r>
          </a:p>
        </p:txBody>
      </p:sp>
    </p:spTree>
    <p:extLst>
      <p:ext uri="{BB962C8B-B14F-4D97-AF65-F5344CB8AC3E}">
        <p14:creationId xmlns:p14="http://schemas.microsoft.com/office/powerpoint/2010/main" val="3619326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181CB5-7159-1F02-BE0E-290542EB9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691AA7-96FF-DD91-80D2-A2B1C3E05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317B18-86D2-EE14-AB7A-3D0FDD32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Modulace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BF2A40-9581-03D6-6614-51095A8A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soubor dějů, které zvyšují nebo snižují vnímání bolesti</a:t>
            </a:r>
          </a:p>
          <a:p>
            <a:r>
              <a:rPr lang="cs-CZ" dirty="0" err="1"/>
              <a:t>Senzitizace</a:t>
            </a:r>
            <a:r>
              <a:rPr lang="cs-CZ" dirty="0"/>
              <a:t> jsou pak ty mechanismy modulace, které vnímání bolesti zvyšují. </a:t>
            </a:r>
          </a:p>
          <a:p>
            <a:endParaRPr lang="cs-CZ" dirty="0"/>
          </a:p>
          <a:p>
            <a:r>
              <a:rPr lang="cs-CZ" dirty="0"/>
              <a:t>Rozlišujeme periferní a centrální </a:t>
            </a:r>
            <a:r>
              <a:rPr lang="cs-CZ" dirty="0" err="1"/>
              <a:t>senzitizaci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81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A19F30-68DC-9E7A-F001-FBC824E0B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C32504-9A0D-58C7-C96E-0417E994B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F822A9-F447-83B9-A781-80AAD82A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9B4B23-6102-657C-0BD6-7739DA97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8118"/>
            <a:ext cx="10753200" cy="4139998"/>
          </a:xfrm>
        </p:spPr>
        <p:txBody>
          <a:bodyPr/>
          <a:lstStyle/>
          <a:p>
            <a:r>
              <a:rPr lang="cs-CZ" sz="1600" dirty="0"/>
              <a:t>Jde o součást </a:t>
            </a:r>
            <a:r>
              <a:rPr lang="cs-CZ" sz="1600" dirty="0" err="1"/>
              <a:t>somatoviscerální</a:t>
            </a:r>
            <a:r>
              <a:rPr lang="cs-CZ" sz="1600" dirty="0"/>
              <a:t> citlivosti, fyziologický děj podílející se na homeostáze.</a:t>
            </a:r>
          </a:p>
          <a:p>
            <a:r>
              <a:rPr lang="cs-CZ" sz="1600" dirty="0"/>
              <a:t>Biologickým významem bolesti je upozornění na poškození nebo hrozící poškození. Tím bolest umožňuje bránit se a poškození se vyhnout nebo omezit jeho rozsah. </a:t>
            </a:r>
          </a:p>
          <a:p>
            <a:r>
              <a:rPr lang="cs-CZ" sz="1600" dirty="0"/>
              <a:t>Bolest již vzniklého poranění brání nevhodné aktivitě narušující hojení.</a:t>
            </a:r>
          </a:p>
          <a:p>
            <a:r>
              <a:rPr lang="cs-CZ" sz="1600" dirty="0"/>
              <a:t>Pro pacienta je bolest subjektivně nepříjemný prožitek.</a:t>
            </a:r>
          </a:p>
          <a:p>
            <a:r>
              <a:rPr lang="cs-CZ" sz="1600" dirty="0"/>
              <a:t>Bolest je též etiologickým faktorem nemoci. Jde o stresor se všemi důsledky (viz patofyziologie stresu) a může tedy podporovat vznik stresových nemocí. Zhoršuje </a:t>
            </a:r>
            <a:r>
              <a:rPr lang="cs-CZ" sz="1600" dirty="0" err="1"/>
              <a:t>kvalitu¨života</a:t>
            </a:r>
            <a:r>
              <a:rPr lang="cs-CZ" sz="1600" dirty="0"/>
              <a:t>. Narušuje aktivity, které jsou důležité pro zdravotní stav pacienta – spánek, při bolesti v oblasti dutiny ústní omezení příjmu potravy apod.</a:t>
            </a:r>
          </a:p>
          <a:p>
            <a:r>
              <a:rPr lang="cs-CZ" sz="1600" dirty="0"/>
              <a:t>Proto je třeba bolest léčit.</a:t>
            </a:r>
          </a:p>
          <a:p>
            <a:r>
              <a:rPr lang="cs-CZ" sz="1600" dirty="0"/>
              <a:t>Bolest je příznakem nemoci využitelným v diagnostice – lokalizace bolesti, vyzařování do</a:t>
            </a:r>
          </a:p>
          <a:p>
            <a:r>
              <a:rPr lang="cs-CZ" sz="1600" dirty="0"/>
              <a:t>okolí, charakter (ostrá, tupá, palčivá, svíravá…), intenzita (velmi individuální citlivost),</a:t>
            </a:r>
          </a:p>
          <a:p>
            <a:r>
              <a:rPr lang="cs-CZ" sz="1600" dirty="0"/>
              <a:t>časový průběh (kdy začala, jak se mění intenzita a charakter bolesti v čase)</a:t>
            </a:r>
          </a:p>
        </p:txBody>
      </p:sp>
    </p:spTree>
    <p:extLst>
      <p:ext uri="{BB962C8B-B14F-4D97-AF65-F5344CB8AC3E}">
        <p14:creationId xmlns:p14="http://schemas.microsoft.com/office/powerpoint/2010/main" val="2689970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40AD4E-0E55-38C5-A740-9260EAEB3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7E7CA8-3D1F-25A9-6302-3DC063C71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AF77F4-051C-A256-EEB6-9BD74F91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</a:t>
            </a:r>
            <a:r>
              <a:rPr lang="cs-CZ" dirty="0" err="1"/>
              <a:t>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2E164C-34F5-EDCB-2A86-86BF96DF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 err="1"/>
              <a:t>autosenzitizace</a:t>
            </a:r>
            <a:r>
              <a:rPr lang="cs-CZ" sz="2000" b="1" dirty="0"/>
              <a:t> </a:t>
            </a:r>
            <a:r>
              <a:rPr lang="cs-CZ" sz="2000" dirty="0"/>
              <a:t>= aktivace receptoru snižuje jeho vlastní práh aktivace</a:t>
            </a:r>
          </a:p>
          <a:p>
            <a:pPr marL="72000" indent="0">
              <a:buNone/>
            </a:pPr>
            <a:r>
              <a:rPr lang="cs-CZ" sz="2000" b="1" dirty="0" err="1"/>
              <a:t>heterosenzitizace</a:t>
            </a:r>
            <a:r>
              <a:rPr lang="cs-CZ" sz="2000" dirty="0"/>
              <a:t> = snížení prahu aktivace prostřednictvím jiných receptorů</a:t>
            </a:r>
          </a:p>
          <a:p>
            <a:pPr marL="72000" indent="0">
              <a:buNone/>
            </a:pPr>
            <a:r>
              <a:rPr lang="cs-CZ" sz="2000" dirty="0"/>
              <a:t>Periferní </a:t>
            </a:r>
            <a:r>
              <a:rPr lang="cs-CZ" sz="2000" dirty="0" err="1"/>
              <a:t>senzitizace</a:t>
            </a:r>
            <a:r>
              <a:rPr lang="cs-CZ" sz="2000" dirty="0"/>
              <a:t> zahrnuje řadu mechanismů.</a:t>
            </a:r>
          </a:p>
          <a:p>
            <a:pPr marL="72000" indent="0">
              <a:buNone/>
            </a:pPr>
            <a:r>
              <a:rPr lang="cs-CZ" sz="2000" dirty="0"/>
              <a:t>	Substance P se uvolňuje z podrážděných </a:t>
            </a:r>
            <a:r>
              <a:rPr lang="cs-CZ" sz="2000" dirty="0" err="1"/>
              <a:t>nociceptorů</a:t>
            </a:r>
            <a:r>
              <a:rPr lang="cs-CZ" sz="2000" dirty="0"/>
              <a:t>. Navozuje </a:t>
            </a:r>
            <a:r>
              <a:rPr lang="cs-CZ" sz="2000" dirty="0" err="1"/>
              <a:t>degranulaci</a:t>
            </a:r>
            <a:r>
              <a:rPr lang="cs-CZ" sz="2000" dirty="0"/>
              <a:t> 	mastocytů s uvolněním histaminu. Ten vyvolá vazodilataci a zvýší propustnost cévní 	stěny. Tyto děje pak usnadňují přívod </a:t>
            </a:r>
            <a:r>
              <a:rPr lang="cs-CZ" sz="2000" dirty="0" err="1"/>
              <a:t>algogenních</a:t>
            </a:r>
            <a:r>
              <a:rPr lang="cs-CZ" sz="2000" dirty="0"/>
              <a:t> látek z krve do tkáně i přestup 	leukocytů, které jsou pak zdrojem dalších mediátorů. Kromě toho indukuje substance P 	produkci NO, který má rovněž </a:t>
            </a:r>
            <a:r>
              <a:rPr lang="cs-CZ" sz="2000" dirty="0" err="1"/>
              <a:t>vazodilatační</a:t>
            </a:r>
            <a:r>
              <a:rPr lang="cs-CZ" sz="2000" dirty="0"/>
              <a:t> účinky.</a:t>
            </a:r>
          </a:p>
          <a:p>
            <a:pPr marL="72000" indent="0">
              <a:buNone/>
            </a:pPr>
            <a:r>
              <a:rPr lang="cs-CZ" sz="2000" dirty="0"/>
              <a:t>Prostaglandiny: Poškození tkáně aktivuje fosfolipázu A2 a tvorbu kyseliny arachidonové, která je substrátem </a:t>
            </a:r>
            <a:r>
              <a:rPr lang="cs-CZ" sz="2000" dirty="0" err="1"/>
              <a:t>cyklooxygenázy</a:t>
            </a:r>
            <a:r>
              <a:rPr lang="cs-CZ" sz="2000" dirty="0"/>
              <a:t> (COX) pro syntézu </a:t>
            </a:r>
            <a:r>
              <a:rPr lang="cs-CZ" sz="2000" dirty="0" err="1"/>
              <a:t>algogenních</a:t>
            </a:r>
            <a:r>
              <a:rPr lang="cs-CZ" sz="2000" dirty="0"/>
              <a:t> prostaglandinů (proto inhibitory COX fungují mimo jiné jako analgetika).</a:t>
            </a:r>
          </a:p>
        </p:txBody>
      </p:sp>
    </p:spTree>
    <p:extLst>
      <p:ext uri="{BB962C8B-B14F-4D97-AF65-F5344CB8AC3E}">
        <p14:creationId xmlns:p14="http://schemas.microsoft.com/office/powerpoint/2010/main" val="192949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5EDFA-DAB4-ADBE-CFCC-3B4351F0DA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7838F0-DC58-F284-BDAC-0AF1CA7612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5D32A8-847F-EFC7-15A6-D80F72DA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</a:t>
            </a:r>
            <a:r>
              <a:rPr lang="cs-CZ" dirty="0" err="1"/>
              <a:t>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6CFDB6-EF3B-91CC-F1F9-7CD79F21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Zahrnuje modulaci přenosu signálu na úrovni zadních rohů míšních, jde o </a:t>
            </a:r>
            <a:r>
              <a:rPr lang="cs-CZ" dirty="0" err="1"/>
              <a:t>postreceptorové</a:t>
            </a:r>
            <a:endParaRPr lang="cs-CZ" dirty="0"/>
          </a:p>
          <a:p>
            <a:r>
              <a:rPr lang="cs-CZ" dirty="0"/>
              <a:t>mechanismy modulace na míšní úrovni prostřednictvím např. prostaglandinů a NO.</a:t>
            </a:r>
          </a:p>
          <a:p>
            <a:r>
              <a:rPr lang="cs-CZ" dirty="0"/>
              <a:t>Organismus je vybaven řadou způsobů modulace bolesti, které mají naopak analgetický charakter.</a:t>
            </a:r>
          </a:p>
        </p:txBody>
      </p:sp>
    </p:spTree>
    <p:extLst>
      <p:ext uri="{BB962C8B-B14F-4D97-AF65-F5344CB8AC3E}">
        <p14:creationId xmlns:p14="http://schemas.microsoft.com/office/powerpoint/2010/main" val="1171798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A01F86-E835-CC13-271C-AF9070404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7335B0-DFB7-FF00-315C-9BC16F985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4C34D3-5993-7200-2578-AA130411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Stresová analgezie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5B2E31-240F-229F-FE6E-D52EF2D76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/>
              <a:t>Stresová reakce je provázena určitou mírou analgezie. Díky tomu jedinec v akutním ohrožení</a:t>
            </a:r>
          </a:p>
          <a:p>
            <a:pPr marL="72000" indent="0">
              <a:buNone/>
            </a:pPr>
            <a:r>
              <a:rPr lang="cs-CZ" sz="2000" dirty="0"/>
              <a:t>méně vnímá bolest a může se soustředit na zvládnutí nebezpečné situace (reakce útěk/útok).</a:t>
            </a:r>
          </a:p>
          <a:p>
            <a:pPr marL="72000" indent="0">
              <a:buNone/>
            </a:pPr>
            <a:r>
              <a:rPr lang="cs-CZ" sz="2000" dirty="0"/>
              <a:t>Endogenní mechanismy stresové analgezie dělíme na </a:t>
            </a:r>
            <a:r>
              <a:rPr lang="cs-CZ" sz="2000" b="1" i="1" dirty="0" err="1"/>
              <a:t>opioidní</a:t>
            </a:r>
            <a:r>
              <a:rPr lang="cs-CZ" sz="2000" dirty="0"/>
              <a:t> a </a:t>
            </a:r>
            <a:r>
              <a:rPr lang="cs-CZ" sz="2000" b="1" i="1" dirty="0" err="1"/>
              <a:t>neopioidní</a:t>
            </a:r>
            <a:r>
              <a:rPr lang="cs-CZ" sz="2000" dirty="0"/>
              <a:t>. Liší se</a:t>
            </a:r>
          </a:p>
          <a:p>
            <a:pPr marL="72000" indent="0">
              <a:buNone/>
            </a:pPr>
            <a:r>
              <a:rPr lang="cs-CZ" sz="2000" dirty="0"/>
              <a:t>konkrétními podněty, které navozují daný typ analgezie.</a:t>
            </a:r>
          </a:p>
          <a:p>
            <a:pPr marL="72000" indent="0">
              <a:buNone/>
            </a:pPr>
            <a:r>
              <a:rPr lang="cs-CZ" sz="2000" b="1" i="1" dirty="0" err="1"/>
              <a:t>Opioidní</a:t>
            </a:r>
            <a:r>
              <a:rPr lang="cs-CZ" sz="2000" b="1" i="1" dirty="0"/>
              <a:t> stresová analgezie</a:t>
            </a:r>
          </a:p>
          <a:p>
            <a:pPr marL="72000" indent="0">
              <a:buNone/>
            </a:pPr>
            <a:r>
              <a:rPr lang="cs-CZ" sz="2000" dirty="0"/>
              <a:t>- Zahrnuje endogenní </a:t>
            </a:r>
            <a:r>
              <a:rPr lang="cs-CZ" sz="2000" dirty="0" err="1"/>
              <a:t>opioidy</a:t>
            </a:r>
            <a:r>
              <a:rPr lang="cs-CZ" sz="2000" dirty="0"/>
              <a:t> (enkefaliny, endorfiny, </a:t>
            </a:r>
            <a:r>
              <a:rPr lang="cs-CZ" sz="2000" dirty="0" err="1"/>
              <a:t>dynorfiny</a:t>
            </a:r>
            <a:r>
              <a:rPr lang="cs-CZ" sz="2000" dirty="0"/>
              <a:t>) a působí přes </a:t>
            </a:r>
            <a:r>
              <a:rPr lang="cs-CZ" sz="2000" dirty="0" err="1"/>
              <a:t>opioidní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receptory: </a:t>
            </a:r>
            <a:r>
              <a:rPr lang="el-GR" sz="2000" dirty="0"/>
              <a:t>μ, κ, σ, δ, ε.</a:t>
            </a:r>
          </a:p>
          <a:p>
            <a:pPr marL="72000" indent="0">
              <a:buNone/>
            </a:pPr>
            <a:r>
              <a:rPr lang="el-GR" sz="2000" dirty="0"/>
              <a:t>- </a:t>
            </a:r>
            <a:r>
              <a:rPr lang="cs-CZ" sz="2000" dirty="0"/>
              <a:t>Je </a:t>
            </a:r>
            <a:r>
              <a:rPr lang="cs-CZ" sz="2000" dirty="0" err="1"/>
              <a:t>blokovatelná</a:t>
            </a:r>
            <a:r>
              <a:rPr lang="cs-CZ" sz="2000" dirty="0"/>
              <a:t> </a:t>
            </a:r>
            <a:r>
              <a:rPr lang="cs-CZ" sz="2000" dirty="0" err="1"/>
              <a:t>naloxonem</a:t>
            </a:r>
            <a:r>
              <a:rPr lang="cs-CZ" sz="2000" dirty="0"/>
              <a:t> (parciální agonista </a:t>
            </a:r>
            <a:r>
              <a:rPr lang="cs-CZ" sz="2000" dirty="0" err="1"/>
              <a:t>opioidních</a:t>
            </a:r>
            <a:r>
              <a:rPr lang="cs-CZ" sz="2000" dirty="0"/>
              <a:t> receptorů), vzniká na ní tolerance, která je zkřížená s morfinem a jeho deriváty (protože obojí působí prostřednictvím týchž receptorů).</a:t>
            </a:r>
          </a:p>
        </p:txBody>
      </p:sp>
    </p:spTree>
    <p:extLst>
      <p:ext uri="{BB962C8B-B14F-4D97-AF65-F5344CB8AC3E}">
        <p14:creationId xmlns:p14="http://schemas.microsoft.com/office/powerpoint/2010/main" val="1577845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26DBFD-96EE-5028-20BC-BCD7F77A6D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BAE2A9-F03B-955C-A3A2-E76406B72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6403C3-C085-4128-471C-3E1CFF8F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Stresová analgezie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3782CA-FF60-A3F2-F902-E3CF7BEA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Neopioidní</a:t>
            </a:r>
            <a:r>
              <a:rPr lang="cs-CZ" dirty="0"/>
              <a:t> stresová analgezie zahrnuje více systémů pracujících s různými mediátory (glutamát, serotonin, noradrenalin, substance P, histamin, estrogen, </a:t>
            </a:r>
            <a:r>
              <a:rPr lang="cs-CZ" dirty="0" err="1"/>
              <a:t>kanabinoidy</a:t>
            </a:r>
            <a:r>
              <a:rPr lang="cs-CZ" dirty="0"/>
              <a:t> – hlavním endogenním </a:t>
            </a:r>
            <a:r>
              <a:rPr lang="cs-CZ" dirty="0" err="1"/>
              <a:t>kanabinoidem</a:t>
            </a:r>
            <a:r>
              <a:rPr lang="cs-CZ" dirty="0"/>
              <a:t> je </a:t>
            </a:r>
            <a:r>
              <a:rPr lang="cs-CZ" dirty="0" err="1"/>
              <a:t>anandamid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745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ADF84-6065-1B53-93AD-FE5B54130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5B7A2C-ECBE-C011-85DB-138857679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A463CC-E853-1AD5-B04B-5D958C87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vnímání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2CC198-B9E4-5A83-D19B-21F1EEF2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Podobně jako jiné modality senzitivního systému může být vnímání bolesti narušeno.</a:t>
            </a:r>
          </a:p>
          <a:p>
            <a:r>
              <a:rPr lang="cs-CZ" dirty="0"/>
              <a:t>Neschopnost nebo snížená schopnost vnímat bolest však omezuje její biologický význam upozornění na poškození tkáně (člověk si např nevšimne, že se opírá o rozpálená kamna).</a:t>
            </a:r>
          </a:p>
          <a:p>
            <a:r>
              <a:rPr lang="cs-CZ" dirty="0"/>
              <a:t>Důsledkem jsou pak častější a vážnější poškození tkání, zanedbání poranění zvyšující pravděpodobnost rozvoje komplikací. Omezené vnímání bolesti se uplatňuje např. v patogenezi diabetické nohy</a:t>
            </a:r>
          </a:p>
        </p:txBody>
      </p:sp>
    </p:spTree>
    <p:extLst>
      <p:ext uri="{BB962C8B-B14F-4D97-AF65-F5344CB8AC3E}">
        <p14:creationId xmlns:p14="http://schemas.microsoft.com/office/powerpoint/2010/main" val="4072936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984835-9C22-930D-637C-8C07FF2965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6446B0-4878-4D75-48A0-FDF284C2A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E4DB49-83F7-1BDE-7DC2-569FA421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Syringomyelie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3099FD-2CB0-E8AD-7F19-21374E9E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= porušení termického čití a vnímání bolesti; </a:t>
            </a:r>
            <a:r>
              <a:rPr lang="cs-CZ" sz="1600" dirty="0" err="1"/>
              <a:t>propriocepce</a:t>
            </a:r>
            <a:r>
              <a:rPr lang="cs-CZ" sz="1600" dirty="0"/>
              <a:t> a taktilní čití jsou přitom zachovány</a:t>
            </a:r>
          </a:p>
          <a:p>
            <a:r>
              <a:rPr lang="cs-CZ" sz="1600" dirty="0"/>
              <a:t>Disociace čití (disociované poruchy čití, viz patofyziologie smyslů) jsou možné díky anatomicky oddělenému průběhu drah pro bolest a termické čití (</a:t>
            </a:r>
            <a:r>
              <a:rPr lang="cs-CZ" sz="1600" dirty="0" err="1"/>
              <a:t>anterolaterální</a:t>
            </a:r>
            <a:r>
              <a:rPr lang="cs-CZ" sz="1600" dirty="0"/>
              <a:t> systém) na jedné straně a </a:t>
            </a:r>
            <a:r>
              <a:rPr lang="cs-CZ" sz="1600" dirty="0" err="1"/>
              <a:t>propriocepce</a:t>
            </a:r>
            <a:r>
              <a:rPr lang="cs-CZ" sz="1600" dirty="0"/>
              <a:t> a taktilního čití (zadní míšní provazce) na straně druhé na míšní úrovni. Lokalizovaná léze v přední části míchy tedy poruší vnímání bolesti a termické čití, nikoliv však zbývající dvě modality.</a:t>
            </a:r>
          </a:p>
          <a:p>
            <a:r>
              <a:rPr lang="cs-CZ" sz="1600" dirty="0"/>
              <a:t>Příčiny: </a:t>
            </a:r>
            <a:r>
              <a:rPr lang="cs-CZ" sz="1600" dirty="0" err="1"/>
              <a:t>syringomyelie</a:t>
            </a:r>
            <a:r>
              <a:rPr lang="cs-CZ" sz="1600" dirty="0"/>
              <a:t>, tumor, trauma, hemoragie v přední části míchy</a:t>
            </a:r>
          </a:p>
          <a:p>
            <a:r>
              <a:rPr lang="cs-CZ" sz="1600" dirty="0" err="1"/>
              <a:t>Syringomyelie</a:t>
            </a:r>
            <a:r>
              <a:rPr lang="cs-CZ" sz="1600" dirty="0"/>
              <a:t> = v míše vznikají dutinky vyplněné </a:t>
            </a:r>
            <a:r>
              <a:rPr lang="cs-CZ" sz="1600" dirty="0" err="1"/>
              <a:t>likvorem</a:t>
            </a:r>
            <a:r>
              <a:rPr lang="cs-CZ" sz="1600" dirty="0"/>
              <a:t>, řada příčin (vč. Idiopatických případů) a teorií vzniku dutinek. Často provází </a:t>
            </a:r>
            <a:r>
              <a:rPr lang="cs-CZ" sz="1600" dirty="0" err="1"/>
              <a:t>Chiariho</a:t>
            </a:r>
            <a:r>
              <a:rPr lang="cs-CZ" sz="1600" dirty="0"/>
              <a:t> malformaci = dystopie mozečku a prodloužené míchy kaudálním směrem + případné další změny mozečku či míchy (4 typy).</a:t>
            </a:r>
          </a:p>
          <a:p>
            <a:r>
              <a:rPr lang="cs-CZ" sz="1600" dirty="0"/>
              <a:t>Dutinky přerušují vlákna </a:t>
            </a:r>
            <a:r>
              <a:rPr lang="cs-CZ" sz="1600" dirty="0" err="1"/>
              <a:t>anterolaterálního</a:t>
            </a:r>
            <a:r>
              <a:rPr lang="cs-CZ" sz="1600" dirty="0"/>
              <a:t> systému křížící se v přední komisuře.</a:t>
            </a:r>
          </a:p>
        </p:txBody>
      </p:sp>
    </p:spTree>
    <p:extLst>
      <p:ext uri="{BB962C8B-B14F-4D97-AF65-F5344CB8AC3E}">
        <p14:creationId xmlns:p14="http://schemas.microsoft.com/office/powerpoint/2010/main" val="339246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29BC08-9465-1018-6F22-60D93A137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01F4C0-9BB2-DE19-30F1-D473A3C9F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2D9CDA-C7CF-E137-98EE-B1E4C933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0212"/>
            <a:ext cx="10753200" cy="451576"/>
          </a:xfrm>
        </p:spPr>
        <p:txBody>
          <a:bodyPr/>
          <a:lstStyle/>
          <a:p>
            <a:r>
              <a:rPr lang="cs-CZ" dirty="0"/>
              <a:t>Míšní léze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2C1192-EBE3-EB4F-C011-C53ABE96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Transverzální míšní léze</a:t>
            </a:r>
          </a:p>
          <a:p>
            <a:pPr marL="72000" indent="0">
              <a:buNone/>
            </a:pPr>
            <a:r>
              <a:rPr lang="cs-CZ" dirty="0"/>
              <a:t>- vede ke ztrátě veškerého čití pod místem léze</a:t>
            </a:r>
          </a:p>
          <a:p>
            <a:r>
              <a:rPr lang="cs-CZ" b="1" dirty="0"/>
              <a:t>Brown-</a:t>
            </a:r>
            <a:r>
              <a:rPr lang="cs-CZ" b="1" dirty="0" err="1"/>
              <a:t>Séquardův</a:t>
            </a:r>
            <a:r>
              <a:rPr lang="cs-CZ" b="1" dirty="0"/>
              <a:t> </a:t>
            </a:r>
            <a:r>
              <a:rPr lang="cs-CZ" b="1" dirty="0" err="1"/>
              <a:t>hemisyndrom</a:t>
            </a:r>
            <a:r>
              <a:rPr lang="cs-CZ" b="1" dirty="0"/>
              <a:t> míšní</a:t>
            </a:r>
          </a:p>
          <a:p>
            <a:pPr marL="72000" indent="0">
              <a:buNone/>
            </a:pPr>
            <a:r>
              <a:rPr lang="cs-CZ" dirty="0"/>
              <a:t>- příčné přerušení poloviny míchy</a:t>
            </a:r>
          </a:p>
          <a:p>
            <a:pPr marL="72000" indent="0">
              <a:buNone/>
            </a:pPr>
            <a:r>
              <a:rPr lang="cs-CZ" dirty="0"/>
              <a:t>- ztráta termického a algického čití na kontralaterální straně</a:t>
            </a:r>
          </a:p>
          <a:p>
            <a:pPr marL="72000" indent="0">
              <a:buNone/>
            </a:pPr>
            <a:r>
              <a:rPr lang="cs-CZ" dirty="0"/>
              <a:t>- ztráta </a:t>
            </a:r>
            <a:r>
              <a:rPr lang="cs-CZ" dirty="0" err="1"/>
              <a:t>propriocepce</a:t>
            </a:r>
            <a:r>
              <a:rPr lang="cs-CZ" dirty="0"/>
              <a:t> a taktilního čití a centrální obrna (v úrovni léze periferní) na straně léze</a:t>
            </a:r>
          </a:p>
          <a:p>
            <a:r>
              <a:rPr lang="cs-CZ" b="1" dirty="0"/>
              <a:t>Syndromy vrozené necitlivosti k bolesti</a:t>
            </a:r>
          </a:p>
          <a:p>
            <a:pPr marL="72000" indent="0">
              <a:buNone/>
            </a:pPr>
            <a:r>
              <a:rPr lang="cs-CZ" dirty="0"/>
              <a:t>-poruchy vývoje neuronů </a:t>
            </a:r>
            <a:r>
              <a:rPr lang="cs-CZ" dirty="0" err="1"/>
              <a:t>nociceptivního</a:t>
            </a:r>
            <a:r>
              <a:rPr lang="cs-CZ" dirty="0"/>
              <a:t> systému</a:t>
            </a:r>
          </a:p>
        </p:txBody>
      </p:sp>
    </p:spTree>
    <p:extLst>
      <p:ext uri="{BB962C8B-B14F-4D97-AF65-F5344CB8AC3E}">
        <p14:creationId xmlns:p14="http://schemas.microsoft.com/office/powerpoint/2010/main" val="2619089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4CB6DF-B9A2-888D-F6CE-9478A2221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6B2B6B-C8FA-9D0B-EE82-47B76639A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B09552-A9E6-74A5-89D6-D245EAE4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Neuropatická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C8EC62-D249-6A52-F347-A502D746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Bolest iniciovaná nebo způsobovaná primární lézí nebo dysfunkcí nervového systému</a:t>
            </a:r>
          </a:p>
          <a:p>
            <a:pPr marL="72000" indent="0">
              <a:buNone/>
            </a:pPr>
            <a:r>
              <a:rPr lang="cs-CZ" dirty="0"/>
              <a:t>Nevyžaduje stimulaci </a:t>
            </a:r>
            <a:r>
              <a:rPr lang="cs-CZ" dirty="0" err="1"/>
              <a:t>nociceptorů</a:t>
            </a:r>
            <a:r>
              <a:rPr lang="cs-CZ" dirty="0"/>
              <a:t> (ta však může neuropatickou bolest zvýrazňovat).</a:t>
            </a:r>
          </a:p>
        </p:txBody>
      </p:sp>
    </p:spTree>
    <p:extLst>
      <p:ext uri="{BB962C8B-B14F-4D97-AF65-F5344CB8AC3E}">
        <p14:creationId xmlns:p14="http://schemas.microsoft.com/office/powerpoint/2010/main" val="1269409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2CAB55-5E06-3C6F-B5B9-62B33B5D2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1D29C3-4173-ED60-D215-A7D749064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2050C7-AF6E-0029-48D5-329CE5CE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neuropatie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7F5FF3-C8CD-8357-5BAA-496FC177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4550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/>
              <a:t>Ektopické impulzy v </a:t>
            </a:r>
            <a:r>
              <a:rPr lang="cs-CZ" sz="2000" b="1" dirty="0" err="1"/>
              <a:t>nociceptivních</a:t>
            </a:r>
            <a:r>
              <a:rPr lang="cs-CZ" sz="2000" b="1" dirty="0"/>
              <a:t> vláknech </a:t>
            </a:r>
            <a:r>
              <a:rPr lang="cs-CZ" sz="2000" dirty="0"/>
              <a:t>– V průběhu vláknech nervu vznikají akční potenciály, které se pak příslušnou drahou převádějí do CNS a vzniká pocit bolesti dle </a:t>
            </a:r>
            <a:r>
              <a:rPr lang="cs-CZ" sz="2000" dirty="0" err="1"/>
              <a:t>somatotopické</a:t>
            </a:r>
            <a:r>
              <a:rPr lang="cs-CZ" sz="2000" dirty="0"/>
              <a:t> organizace lokalizovaný do části těla inervované drážděnými vlákny (tzn.,</a:t>
            </a:r>
          </a:p>
          <a:p>
            <a:pPr marL="72000" indent="0">
              <a:buNone/>
            </a:pPr>
            <a:r>
              <a:rPr lang="cs-CZ" sz="2000" dirty="0"/>
              <a:t>že bolest můžeme pociťovat i ve značné vzdálenosti od místa poruchy). Ke vzniku ektopických impulzů mohou vést: iritace nervu (mechanicky, zánětem, elektrickým proudem…), poranění nervu, axon regenerující po poškození…</a:t>
            </a:r>
          </a:p>
          <a:p>
            <a:pPr marL="72000" indent="0">
              <a:buNone/>
            </a:pPr>
            <a:r>
              <a:rPr lang="cs-CZ" sz="2000" b="1" dirty="0" err="1"/>
              <a:t>Efaptické</a:t>
            </a:r>
            <a:r>
              <a:rPr lang="cs-CZ" sz="2000" b="1" dirty="0"/>
              <a:t> kontakty (</a:t>
            </a:r>
            <a:r>
              <a:rPr lang="cs-CZ" sz="2000" b="1" dirty="0" err="1"/>
              <a:t>cross</a:t>
            </a:r>
            <a:r>
              <a:rPr lang="cs-CZ" sz="2000" b="1" dirty="0"/>
              <a:t>-talk) po </a:t>
            </a:r>
            <a:r>
              <a:rPr lang="cs-CZ" sz="2000" b="1" dirty="0" err="1"/>
              <a:t>axonální</a:t>
            </a:r>
            <a:r>
              <a:rPr lang="cs-CZ" sz="2000" b="1" dirty="0"/>
              <a:t> lézi</a:t>
            </a:r>
            <a:r>
              <a:rPr lang="cs-CZ" sz="2000" dirty="0"/>
              <a:t> – poškození izolace (sept, myelinové pochvy) mezi jednotlivými vláky umožní přestup akčního potenciálu z jednoho vlákna na jiné. Signál přicházející z periferie po několika vláknech tak do centra pokračuje po větším</a:t>
            </a:r>
          </a:p>
          <a:p>
            <a:pPr marL="72000" indent="0">
              <a:buNone/>
            </a:pPr>
            <a:r>
              <a:rPr lang="cs-CZ" sz="2000" dirty="0"/>
              <a:t>počtu vláken. Dojde tedy k zesílení stimulace vyšších úrovní </a:t>
            </a:r>
            <a:r>
              <a:rPr lang="cs-CZ" sz="2000" dirty="0" err="1"/>
              <a:t>nociceptivního</a:t>
            </a:r>
            <a:r>
              <a:rPr lang="cs-CZ" sz="2000" dirty="0"/>
              <a:t> systému.</a:t>
            </a:r>
          </a:p>
        </p:txBody>
      </p:sp>
    </p:spTree>
    <p:extLst>
      <p:ext uri="{BB962C8B-B14F-4D97-AF65-F5344CB8AC3E}">
        <p14:creationId xmlns:p14="http://schemas.microsoft.com/office/powerpoint/2010/main" val="3271686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BE2A85-36B3-6B3C-BD9D-2AA40D8FE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B6EFD0-72B6-66DE-BA8E-1A733239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E81024-5625-CD07-C212-00596624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neuropatie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68DAE0-5BB2-09BA-4482-15AD21DD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92507"/>
            <a:ext cx="10753200" cy="4139998"/>
          </a:xfrm>
        </p:spPr>
        <p:txBody>
          <a:bodyPr/>
          <a:lstStyle/>
          <a:p>
            <a:r>
              <a:rPr lang="cs-CZ" b="1" dirty="0"/>
              <a:t>Zmnožení a změna funkce iontových kanálů </a:t>
            </a:r>
            <a:r>
              <a:rPr lang="cs-CZ" dirty="0"/>
              <a:t>(Na+) – umožní silnější elektrickou změnu na membráně a snazší vznik akčního potenciálu.</a:t>
            </a:r>
          </a:p>
          <a:p>
            <a:pPr marL="72000" indent="0">
              <a:buNone/>
            </a:pPr>
            <a:r>
              <a:rPr lang="cs-CZ" dirty="0"/>
              <a:t>- </a:t>
            </a:r>
            <a:r>
              <a:rPr lang="cs-CZ" b="1" dirty="0"/>
              <a:t>Lokální dysfunkce sympatiku </a:t>
            </a:r>
            <a:r>
              <a:rPr lang="cs-CZ" dirty="0"/>
              <a:t>– patologicky může dojít k expresi </a:t>
            </a:r>
            <a:r>
              <a:rPr lang="el-GR" dirty="0"/>
              <a:t>α-</a:t>
            </a:r>
            <a:r>
              <a:rPr lang="cs-CZ" dirty="0"/>
              <a:t>adrenergních receptorů na poškozených nervových zakončeních a gangliových bb. zadních kořenů míšních a </a:t>
            </a:r>
            <a:r>
              <a:rPr lang="cs-CZ" dirty="0" err="1"/>
              <a:t>nociceptivní</a:t>
            </a:r>
            <a:r>
              <a:rPr lang="cs-CZ" dirty="0"/>
              <a:t> dráha pak může být aktivována katecholaminy.</a:t>
            </a:r>
          </a:p>
          <a:p>
            <a:pPr marL="72000" indent="0">
              <a:buNone/>
            </a:pPr>
            <a:r>
              <a:rPr lang="cs-CZ" dirty="0"/>
              <a:t>- </a:t>
            </a:r>
            <a:r>
              <a:rPr lang="cs-CZ" b="1" dirty="0"/>
              <a:t>Rozšíření receptivních polí neuronů zadních rohů míšních </a:t>
            </a:r>
            <a:r>
              <a:rPr lang="cs-CZ" dirty="0"/>
              <a:t>znamená sumaci podnětů z větší plochy a tedy vyšší pravděpodobnost vzniku akčního potenciálu.</a:t>
            </a:r>
          </a:p>
          <a:p>
            <a:pPr marL="72000" indent="0">
              <a:buNone/>
            </a:pPr>
            <a:r>
              <a:rPr lang="cs-CZ" dirty="0"/>
              <a:t>- </a:t>
            </a:r>
            <a:r>
              <a:rPr lang="cs-CZ" b="1" dirty="0"/>
              <a:t>Inhibice descendentních analgetických systémů</a:t>
            </a:r>
          </a:p>
        </p:txBody>
      </p:sp>
    </p:spTree>
    <p:extLst>
      <p:ext uri="{BB962C8B-B14F-4D97-AF65-F5344CB8AC3E}">
        <p14:creationId xmlns:p14="http://schemas.microsoft.com/office/powerpoint/2010/main" val="3242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DBB620-CF5C-95C3-954A-155225DA0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25AD8-B52D-8DB6-4DFB-CDE08484A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FBB52-8155-134C-2F9E-DBBAD793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FB219E-1556-6949-16CD-99214FE2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délky trvání</a:t>
            </a:r>
          </a:p>
          <a:p>
            <a:r>
              <a:rPr lang="cs-CZ" dirty="0"/>
              <a:t>Dle příčiny</a:t>
            </a:r>
          </a:p>
          <a:p>
            <a:r>
              <a:rPr lang="cs-CZ" dirty="0"/>
              <a:t>Dle lokalizace</a:t>
            </a:r>
          </a:p>
        </p:txBody>
      </p:sp>
    </p:spTree>
    <p:extLst>
      <p:ext uri="{BB962C8B-B14F-4D97-AF65-F5344CB8AC3E}">
        <p14:creationId xmlns:p14="http://schemas.microsoft.com/office/powerpoint/2010/main" val="2833591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CB478F-1969-F0E9-459E-748E92329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78173-172A-10C1-CA25-85DC7801C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1ACEDD-D45F-02E5-7251-720408CA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neuropatie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668F91-E1CE-CC63-8A59-F75F0F64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Je vysvětlována řadou hypotéz. Uplatňuje se:</a:t>
            </a:r>
          </a:p>
          <a:p>
            <a:pPr marL="72000" indent="0">
              <a:buNone/>
            </a:pPr>
            <a:r>
              <a:rPr lang="cs-CZ" sz="2000" dirty="0"/>
              <a:t>- Dráždění </a:t>
            </a:r>
            <a:r>
              <a:rPr lang="cs-CZ" sz="2000" dirty="0" err="1"/>
              <a:t>nociceptivní</a:t>
            </a:r>
            <a:r>
              <a:rPr lang="cs-CZ" sz="2000" dirty="0"/>
              <a:t> dráhy kdekoliv v jejím průběhu na úrovni CNS (zánětem, nádorem,</a:t>
            </a:r>
          </a:p>
          <a:p>
            <a:pPr marL="72000" indent="0">
              <a:buNone/>
            </a:pPr>
            <a:r>
              <a:rPr lang="cs-CZ" sz="2000" dirty="0"/>
              <a:t>tlakem...)</a:t>
            </a:r>
          </a:p>
          <a:p>
            <a:pPr marL="72000" indent="0">
              <a:buNone/>
            </a:pPr>
            <a:r>
              <a:rPr lang="cs-CZ" sz="2000" dirty="0"/>
              <a:t>- Léze neuronu nižší úrovně </a:t>
            </a:r>
            <a:r>
              <a:rPr lang="cs-CZ" sz="2000" dirty="0" err="1"/>
              <a:t>senzitizuje</a:t>
            </a:r>
            <a:r>
              <a:rPr lang="cs-CZ" sz="2000" dirty="0"/>
              <a:t> struktury úrovně vyšší → hyperreaktivita po ztrátě</a:t>
            </a:r>
          </a:p>
          <a:p>
            <a:pPr marL="72000" indent="0">
              <a:buNone/>
            </a:pPr>
            <a:r>
              <a:rPr lang="cs-CZ" sz="2000" dirty="0"/>
              <a:t>normálních vzorců </a:t>
            </a:r>
            <a:r>
              <a:rPr lang="cs-CZ" sz="2000" dirty="0" err="1"/>
              <a:t>aferentace</a:t>
            </a:r>
            <a:r>
              <a:rPr lang="cs-CZ" sz="2000" dirty="0"/>
              <a:t> až na úroveň spontánního generování akčních potenciálů.</a:t>
            </a:r>
          </a:p>
          <a:p>
            <a:pPr marL="72000" indent="0">
              <a:buNone/>
            </a:pPr>
            <a:r>
              <a:rPr lang="cs-CZ" sz="2000" dirty="0"/>
              <a:t>Příkladem uplatnění tohoto mechanismu je </a:t>
            </a:r>
            <a:r>
              <a:rPr lang="cs-CZ" sz="2000" dirty="0" err="1"/>
              <a:t>deaferentační</a:t>
            </a:r>
            <a:r>
              <a:rPr lang="cs-CZ" sz="2000" dirty="0"/>
              <a:t> bolest (viz dále).</a:t>
            </a:r>
          </a:p>
          <a:p>
            <a:pPr marL="72000" indent="0">
              <a:buNone/>
            </a:pPr>
            <a:r>
              <a:rPr lang="cs-CZ" sz="2000" dirty="0"/>
              <a:t>Příklady: traumatické míšní léze, roztroušená skleróza, centrální neurogenní </a:t>
            </a:r>
            <a:r>
              <a:rPr lang="cs-CZ" sz="2000" dirty="0" err="1"/>
              <a:t>poiktová</a:t>
            </a:r>
            <a:r>
              <a:rPr lang="cs-CZ" sz="2000" dirty="0"/>
              <a:t> bolest</a:t>
            </a:r>
          </a:p>
          <a:p>
            <a:pPr marL="72000" indent="0">
              <a:buNone/>
            </a:pPr>
            <a:r>
              <a:rPr lang="cs-CZ" sz="2000" dirty="0"/>
              <a:t>(např. talamická bolest), </a:t>
            </a:r>
            <a:r>
              <a:rPr lang="cs-CZ" sz="2000" dirty="0" err="1"/>
              <a:t>postradiační</a:t>
            </a:r>
            <a:r>
              <a:rPr lang="cs-CZ" sz="2000" dirty="0"/>
              <a:t> </a:t>
            </a:r>
            <a:r>
              <a:rPr lang="cs-CZ" sz="2000" dirty="0" err="1"/>
              <a:t>myelopatie</a:t>
            </a:r>
            <a:r>
              <a:rPr lang="cs-CZ" sz="2000" dirty="0"/>
              <a:t>, </a:t>
            </a:r>
            <a:r>
              <a:rPr lang="cs-CZ" sz="2000" dirty="0" err="1"/>
              <a:t>syringomyelie</a:t>
            </a:r>
            <a:r>
              <a:rPr lang="cs-CZ" sz="2000" dirty="0"/>
              <a:t>, centrální bolesti u</a:t>
            </a:r>
          </a:p>
          <a:p>
            <a:pPr marL="72000" indent="0">
              <a:buNone/>
            </a:pPr>
            <a:r>
              <a:rPr lang="cs-CZ" sz="2000" dirty="0"/>
              <a:t>Parkinsonovy nemoci.</a:t>
            </a:r>
          </a:p>
        </p:txBody>
      </p:sp>
    </p:spTree>
    <p:extLst>
      <p:ext uri="{BB962C8B-B14F-4D97-AF65-F5344CB8AC3E}">
        <p14:creationId xmlns:p14="http://schemas.microsoft.com/office/powerpoint/2010/main" val="2362594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D16491-2965-B914-582E-D3DA7926BF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210E2-7C3D-6019-91D2-BD87C04CC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C8D707-E922-22E3-F279-6F1D44DE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Bolestivé syndromy – </a:t>
            </a:r>
            <a:r>
              <a:rPr lang="cs-CZ" dirty="0" err="1"/>
              <a:t>Anesthesia</a:t>
            </a:r>
            <a:r>
              <a:rPr lang="cs-CZ" dirty="0"/>
              <a:t> </a:t>
            </a:r>
            <a:r>
              <a:rPr lang="cs-CZ" dirty="0" err="1"/>
              <a:t>dolorosa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AA510B-2AAA-EBCC-539A-271D7B35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70060"/>
            <a:ext cx="10753200" cy="4139998"/>
          </a:xfrm>
        </p:spPr>
        <p:txBody>
          <a:bodyPr/>
          <a:lstStyle/>
          <a:p>
            <a:r>
              <a:rPr lang="cs-CZ" sz="2400" dirty="0"/>
              <a:t>Po přerušení </a:t>
            </a:r>
            <a:r>
              <a:rPr lang="cs-CZ" sz="2400" dirty="0" err="1"/>
              <a:t>nociceptivní</a:t>
            </a:r>
            <a:r>
              <a:rPr lang="cs-CZ" sz="2400" dirty="0"/>
              <a:t> dráhy (přetětí periferního nervu) je oblast těla inervovaná příslušnou částí dráhy (nervem) necitlivá (anestetická). Ztráta přísunu vzruchů (nedostatečná stimulace, </a:t>
            </a:r>
            <a:r>
              <a:rPr lang="cs-CZ" sz="2400" dirty="0" err="1"/>
              <a:t>deaferentace</a:t>
            </a:r>
            <a:r>
              <a:rPr lang="cs-CZ" sz="2400" dirty="0"/>
              <a:t> – odtud název </a:t>
            </a:r>
            <a:r>
              <a:rPr lang="cs-CZ" sz="2400" dirty="0" err="1"/>
              <a:t>deaferentační</a:t>
            </a:r>
            <a:r>
              <a:rPr lang="cs-CZ" sz="2400" dirty="0"/>
              <a:t> bolest) </a:t>
            </a:r>
            <a:r>
              <a:rPr lang="cs-CZ" sz="2400" dirty="0" err="1"/>
              <a:t>somatotopicky</a:t>
            </a:r>
            <a:r>
              <a:rPr lang="cs-CZ" sz="2400" dirty="0"/>
              <a:t> odpovídajících částí na vyšších úrovních </a:t>
            </a:r>
            <a:r>
              <a:rPr lang="cs-CZ" sz="2400" dirty="0" err="1"/>
              <a:t>nociceptivního</a:t>
            </a:r>
            <a:r>
              <a:rPr lang="cs-CZ" sz="2400" dirty="0"/>
              <a:t> systému vede časem ke zvýšení jejich citlivosti až ke spontánnímu generování akčních potenciálů, které pak pokračují výše. Dle </a:t>
            </a:r>
            <a:r>
              <a:rPr lang="cs-CZ" sz="2400" dirty="0" err="1"/>
              <a:t>somatotopického</a:t>
            </a:r>
            <a:r>
              <a:rPr lang="cs-CZ" sz="2400" dirty="0"/>
              <a:t> uspořádání </a:t>
            </a:r>
            <a:r>
              <a:rPr lang="cs-CZ" sz="2400" dirty="0" err="1"/>
              <a:t>nociceptivního</a:t>
            </a:r>
            <a:r>
              <a:rPr lang="cs-CZ" sz="2400" dirty="0"/>
              <a:t> systému pak pacient pociťuje bolest v části těla, která je jinak necitlivá (odtud název </a:t>
            </a:r>
            <a:r>
              <a:rPr lang="cs-CZ" sz="2400" dirty="0" err="1"/>
              <a:t>anesthesia</a:t>
            </a:r>
            <a:r>
              <a:rPr lang="cs-CZ" sz="2400" dirty="0"/>
              <a:t> </a:t>
            </a:r>
            <a:r>
              <a:rPr lang="cs-CZ" sz="2400" dirty="0" err="1"/>
              <a:t>dolorosa</a:t>
            </a:r>
            <a:r>
              <a:rPr lang="cs-CZ" sz="2400" dirty="0"/>
              <a:t>). To vede ke zdánlivě paradoxní situaci, kdy daná oblast těla bolí spontánně, avšak pacient necítí bolest (ani jiné modality) z případného poranění v této oblasti.</a:t>
            </a:r>
          </a:p>
        </p:txBody>
      </p:sp>
    </p:spTree>
    <p:extLst>
      <p:ext uri="{BB962C8B-B14F-4D97-AF65-F5344CB8AC3E}">
        <p14:creationId xmlns:p14="http://schemas.microsoft.com/office/powerpoint/2010/main" val="2443033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3E5C01-A534-65D1-DEA1-35DCED912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E3F57-FD89-2454-D238-877D0D6CC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E8F077-4CF3-BC48-998A-618E9AE8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Bolestivé syndromy – fantomová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054F2E-AA52-A22B-0F37-C313DDEE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/>
              <a:t>= bolest pociťovaná v amputované, tedy chybějící části těla</a:t>
            </a:r>
          </a:p>
          <a:p>
            <a:pPr marL="72000" indent="0">
              <a:buNone/>
            </a:pPr>
            <a:r>
              <a:rPr lang="cs-CZ" sz="2400" dirty="0"/>
              <a:t>I po ztrátě části těla, např. končetiny přetrvává původního </a:t>
            </a:r>
            <a:r>
              <a:rPr lang="cs-CZ" sz="2400" dirty="0" err="1"/>
              <a:t>somatotopického</a:t>
            </a:r>
            <a:r>
              <a:rPr lang="cs-CZ" sz="2400" dirty="0"/>
              <a:t> uspořádání drah a korové projekce, tedy korová reprezentace chybějící části těla. Dráždění pahýlu amputovaného nervu pak vyvolává vzruchy, které se </a:t>
            </a:r>
            <a:r>
              <a:rPr lang="cs-CZ" sz="2400" dirty="0" err="1"/>
              <a:t>nociceptivní</a:t>
            </a:r>
            <a:r>
              <a:rPr lang="cs-CZ" sz="2400" dirty="0"/>
              <a:t> drahou přenášejí do centrálních oblastí reprezentujících bolestivé pocity z této části těla. Jev je podporovaný snížením prahu citlivosti regenerujících nervových vláken v místě amputace a spontánním</a:t>
            </a:r>
          </a:p>
          <a:p>
            <a:pPr marL="72000" indent="0">
              <a:buNone/>
            </a:pPr>
            <a:r>
              <a:rPr lang="cs-CZ" sz="2400" dirty="0"/>
              <a:t> generováním akčních potenciálů. Na vzniku bolesti se podílí i dráždění zánětem, jizvení apod. v místě amputace</a:t>
            </a:r>
          </a:p>
        </p:txBody>
      </p:sp>
    </p:spTree>
    <p:extLst>
      <p:ext uri="{BB962C8B-B14F-4D97-AF65-F5344CB8AC3E}">
        <p14:creationId xmlns:p14="http://schemas.microsoft.com/office/powerpoint/2010/main" val="3122575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08E181-406A-5EF8-A085-721EC0182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0A0A8-FBED-D5E3-BD92-E32A3F9DB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2F8D51-44B7-A299-EB63-088775D4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Bolestivé symptomy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897FF8-B821-48C6-5D74-FD5663EB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Talamická bolest</a:t>
            </a:r>
          </a:p>
          <a:p>
            <a:pPr marL="72000" indent="0">
              <a:buNone/>
            </a:pPr>
            <a:r>
              <a:rPr lang="cs-CZ" dirty="0"/>
              <a:t>- Vzniká iritací jader talamu, v nichž se přepojují </a:t>
            </a:r>
            <a:r>
              <a:rPr lang="cs-CZ" dirty="0" err="1"/>
              <a:t>nociceptivní</a:t>
            </a:r>
            <a:r>
              <a:rPr lang="cs-CZ" dirty="0"/>
              <a:t> dráhy, patologickým procesem (nádorem, zánětem, krvácením…)</a:t>
            </a:r>
          </a:p>
          <a:p>
            <a:pPr marL="72000" indent="0">
              <a:buNone/>
            </a:pPr>
            <a:r>
              <a:rPr lang="cs-CZ" dirty="0"/>
              <a:t>- Nereaguje na analgetika, protože místo jejich působení je na nižších úrovních </a:t>
            </a:r>
            <a:r>
              <a:rPr lang="cs-CZ" dirty="0" err="1"/>
              <a:t>nociceptivního</a:t>
            </a:r>
            <a:r>
              <a:rPr lang="cs-CZ" dirty="0"/>
              <a:t> systému.</a:t>
            </a:r>
          </a:p>
          <a:p>
            <a:r>
              <a:rPr lang="cs-CZ" b="1" dirty="0"/>
              <a:t>Kořenová bolest</a:t>
            </a:r>
          </a:p>
          <a:p>
            <a:pPr marL="72000" indent="0">
              <a:buNone/>
            </a:pPr>
            <a:r>
              <a:rPr lang="cs-CZ" dirty="0"/>
              <a:t>- Vzniká drážděním zadního míšního kořene (např. při poškozeních a degenerativních změnách páteře)</a:t>
            </a:r>
          </a:p>
          <a:p>
            <a:pPr marL="72000" indent="0">
              <a:buNone/>
            </a:pPr>
            <a:r>
              <a:rPr lang="cs-CZ" dirty="0"/>
              <a:t>- Bolest je lokalizována v příslušných </a:t>
            </a:r>
            <a:r>
              <a:rPr lang="cs-CZ" dirty="0" err="1"/>
              <a:t>areae</a:t>
            </a:r>
            <a:r>
              <a:rPr lang="cs-CZ" dirty="0"/>
              <a:t> </a:t>
            </a:r>
            <a:r>
              <a:rPr lang="cs-CZ" dirty="0" err="1"/>
              <a:t>radiculares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053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2982A7-31BB-5596-6BFA-24079BF80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31449F-D815-2DA6-5D23-5F0C341A9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E7ECE-8860-C867-5053-76D42C1E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 - terapie</a:t>
            </a:r>
          </a:p>
        </p:txBody>
      </p:sp>
      <p:pic>
        <p:nvPicPr>
          <p:cNvPr id="7" name="Zástupný obsah 6" descr="Obsah obrázku text, Mozek, diagram, kostra&#10;&#10;Popis byl vytvořen automaticky">
            <a:extLst>
              <a:ext uri="{FF2B5EF4-FFF2-40B4-BE49-F238E27FC236}">
                <a16:creationId xmlns:a16="http://schemas.microsoft.com/office/drawing/2014/main" id="{7397B045-7050-A0B0-BC14-84F5BBAA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49" y="1380591"/>
            <a:ext cx="8332133" cy="4531466"/>
          </a:xfrm>
        </p:spPr>
      </p:pic>
    </p:spTree>
    <p:extLst>
      <p:ext uri="{BB962C8B-B14F-4D97-AF65-F5344CB8AC3E}">
        <p14:creationId xmlns:p14="http://schemas.microsoft.com/office/powerpoint/2010/main" val="3253433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12F0C0-7594-B0AB-5738-110EA4F8B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76ED81-03B3-E199-568B-9F1C6B785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682A93-91A3-2215-3B27-D10B1B94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604B25-03C2-1A40-59FF-BDC421E3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FF246-559F-2C49-BE5F-7E3F0233C1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0AD85-61D5-E311-E168-587509886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36D017-4EA2-F365-EE9D-04A34193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DEE72D-4CCA-17C3-8095-3A0BF6BB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6996"/>
            <a:ext cx="10753200" cy="4139998"/>
          </a:xfrm>
        </p:spPr>
        <p:txBody>
          <a:bodyPr/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 normální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predikovatelná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fyziologická odpověď na nepříznivý chemický, teplotní nebo mechanický stimulus. Vzniká jako následek aktivace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nociceptorů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místě tkáňového poškození.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Obvykle doprovází chirurgické procesy, trauma, postižení tkáně a zánětlivý proces ve tkáni.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Hraje vitální roli, protože upozorňuje na poškození a potřebu reakce na ně.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Trvá dny až týdny.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Akutní bolest aktivuje sympatikus a může vest k hypertenzi,  tachykardii, ovlivnění dýchání, neklidu, grimasám ve tváři, změně chování, zblednutí a dilataci zornic. Neadekvátně léčená může přecházet do chronické bolesti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6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C1B50-4FE1-02A9-2350-135208130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D83960-33BD-AC8E-D984-32D550CE6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61831E-ED6B-37F2-474B-9807F146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76CC03-FCE7-094D-48A7-5D656584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Bolest trvající 3 a více měsíců, se špatnou odpovědí na léčbu.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Nemoc sama o sobě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Fyzikální, environmentální a psychologické příčinné faktory.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Prudká  a dlouhodobá redukce kvality života.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Chronická bolest se nelepší, často složitá interdisciplinární léčba –centra léčby bolesti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10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224413-FFBD-DCA8-AB75-CAAC0A8BA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BC0C32-67CE-DA8C-40A5-DCCCCC726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B6223F-E027-9CB2-D4DD-B477A44E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příčiny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BEA41B-7470-1408-DE70-60D66F2E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sz="2000" i="1" dirty="0" err="1"/>
              <a:t>Somatogenní</a:t>
            </a:r>
            <a:r>
              <a:rPr lang="cs-CZ" sz="2000" i="1" dirty="0"/>
              <a:t> bolest </a:t>
            </a:r>
            <a:r>
              <a:rPr lang="cs-CZ" sz="2000" dirty="0"/>
              <a:t>se dále dělí na:</a:t>
            </a:r>
          </a:p>
          <a:p>
            <a:pPr marL="72000" indent="0">
              <a:buNone/>
            </a:pPr>
            <a:r>
              <a:rPr lang="cs-CZ" sz="2000" b="1" dirty="0"/>
              <a:t>1) </a:t>
            </a:r>
            <a:r>
              <a:rPr lang="cs-CZ" sz="2000" b="1" dirty="0" err="1"/>
              <a:t>Nociceptivní</a:t>
            </a:r>
            <a:r>
              <a:rPr lang="cs-CZ" sz="2000" b="1" dirty="0"/>
              <a:t> </a:t>
            </a:r>
            <a:r>
              <a:rPr lang="cs-CZ" sz="2000" dirty="0"/>
              <a:t>– Má původ ve tkáních. Je vyvolaná drážděním </a:t>
            </a:r>
            <a:r>
              <a:rPr lang="cs-CZ" sz="2000" dirty="0" err="1"/>
              <a:t>nociceptorů</a:t>
            </a:r>
            <a:r>
              <a:rPr lang="cs-CZ" sz="2000" dirty="0"/>
              <a:t>. Jde o „fyziologickou“ bolest s biologickým významem upozornění na poškození.</a:t>
            </a:r>
          </a:p>
          <a:p>
            <a:pPr marL="72000" indent="0">
              <a:buNone/>
            </a:pPr>
            <a:r>
              <a:rPr lang="cs-CZ" sz="2000" b="1" dirty="0"/>
              <a:t>2) Neuropatická (neurogenní) </a:t>
            </a:r>
            <a:r>
              <a:rPr lang="cs-CZ" sz="2000" dirty="0"/>
              <a:t>– Je bolest vznikající primárním poškozením nebo dysfunkcí</a:t>
            </a:r>
          </a:p>
          <a:p>
            <a:r>
              <a:rPr lang="cs-CZ" sz="2000" dirty="0"/>
              <a:t>nervového systému. Dělí se na periferní a centrální (viz dále).</a:t>
            </a:r>
          </a:p>
          <a:p>
            <a:r>
              <a:rPr lang="cs-CZ" sz="2000" i="1" dirty="0"/>
              <a:t>Psychogenní bolest</a:t>
            </a:r>
          </a:p>
          <a:p>
            <a:pPr marL="72000" indent="0">
              <a:buNone/>
            </a:pPr>
            <a:r>
              <a:rPr lang="cs-CZ" sz="2000" dirty="0"/>
              <a:t>- projev somatizace psychického problému (deprese, neurózy, vzácně halucinace a iluze u</a:t>
            </a:r>
          </a:p>
          <a:p>
            <a:pPr marL="72000" indent="0">
              <a:buNone/>
            </a:pPr>
            <a:r>
              <a:rPr lang="cs-CZ" sz="2000" dirty="0"/>
              <a:t>schizofrenie).</a:t>
            </a:r>
          </a:p>
          <a:p>
            <a:pPr marL="72000" indent="0">
              <a:buNone/>
            </a:pPr>
            <a:r>
              <a:rPr lang="cs-CZ" sz="2000" dirty="0"/>
              <a:t>- Je bez somatického poškození! Pro diagnózu je nezbytné vyloučit jiné příčiny bolesti!</a:t>
            </a:r>
          </a:p>
          <a:p>
            <a:pPr marL="72000" indent="0">
              <a:buNone/>
            </a:pPr>
            <a:r>
              <a:rPr lang="cs-CZ" sz="2000" dirty="0"/>
              <a:t>- Často bolest hlavy nebo zad</a:t>
            </a:r>
          </a:p>
        </p:txBody>
      </p:sp>
    </p:spTree>
    <p:extLst>
      <p:ext uri="{BB962C8B-B14F-4D97-AF65-F5344CB8AC3E}">
        <p14:creationId xmlns:p14="http://schemas.microsoft.com/office/powerpoint/2010/main" val="123382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400E57-BB0D-C7EB-CD20-81B25FEAA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4C5A-73E1-5A2A-5D77-304D0B6CC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B583DD-E6CB-3F9B-D2F9-3FBC0504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lokalizace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FF2CB8-13AE-565F-AF34-98018356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65873"/>
            <a:ext cx="10753200" cy="4139998"/>
          </a:xfrm>
        </p:spPr>
        <p:txBody>
          <a:bodyPr/>
          <a:lstStyle/>
          <a:p>
            <a:r>
              <a:rPr lang="cs-CZ" sz="2000" b="1" dirty="0"/>
              <a:t>Povrchová somatická</a:t>
            </a:r>
          </a:p>
          <a:p>
            <a:pPr marL="72000" indent="0">
              <a:buNone/>
            </a:pPr>
            <a:r>
              <a:rPr lang="cs-CZ" sz="2000" dirty="0"/>
              <a:t>- </a:t>
            </a:r>
            <a:r>
              <a:rPr lang="cs-CZ" sz="1600" dirty="0"/>
              <a:t>Původ v kůži</a:t>
            </a:r>
          </a:p>
          <a:p>
            <a:pPr marL="72000" indent="0">
              <a:buNone/>
            </a:pPr>
            <a:r>
              <a:rPr lang="cs-CZ" sz="1600" dirty="0"/>
              <a:t>- Dobře lokalizovaná (míra rozlišení závisí na hustotě nervových zakončení v dané </a:t>
            </a:r>
            <a:r>
              <a:rPr lang="cs-CZ" sz="1600" dirty="0" err="1"/>
              <a:t>oblasti¨kůže</a:t>
            </a:r>
            <a:r>
              <a:rPr lang="cs-CZ" sz="1600" dirty="0"/>
              <a:t> – např. bříška prstů rukou versus záda)</a:t>
            </a:r>
          </a:p>
          <a:p>
            <a:r>
              <a:rPr lang="cs-CZ" sz="2000" b="1" dirty="0"/>
              <a:t>Hluboká somatická</a:t>
            </a:r>
          </a:p>
          <a:p>
            <a:pPr marL="72000" indent="0">
              <a:buNone/>
            </a:pPr>
            <a:r>
              <a:rPr lang="cs-CZ" sz="2000" dirty="0"/>
              <a:t>- </a:t>
            </a:r>
            <a:r>
              <a:rPr lang="cs-CZ" sz="1600" dirty="0"/>
              <a:t>Pochází ze svalů, vaziva, </a:t>
            </a:r>
            <a:r>
              <a:rPr lang="cs-CZ" sz="1600" dirty="0" err="1"/>
              <a:t>periostu</a:t>
            </a:r>
            <a:r>
              <a:rPr lang="cs-CZ" sz="1600" dirty="0"/>
              <a:t>.</a:t>
            </a:r>
          </a:p>
          <a:p>
            <a:pPr marL="72000" indent="0">
              <a:buNone/>
            </a:pPr>
            <a:r>
              <a:rPr lang="cs-CZ" sz="1600" dirty="0"/>
              <a:t>- Hůře lokalizovaná.</a:t>
            </a:r>
          </a:p>
          <a:p>
            <a:r>
              <a:rPr lang="cs-CZ" sz="2000" b="1" dirty="0"/>
              <a:t>Parietální (nepravá útrobní)</a:t>
            </a:r>
          </a:p>
          <a:p>
            <a:pPr marL="72000" indent="0">
              <a:buNone/>
            </a:pPr>
            <a:r>
              <a:rPr lang="cs-CZ" sz="2000" dirty="0"/>
              <a:t>- </a:t>
            </a:r>
            <a:r>
              <a:rPr lang="cs-CZ" sz="1600" dirty="0"/>
              <a:t>Vychází z parietálních listů serózních blan (pleura, peritoneum), které jsou velmi citlivé</a:t>
            </a:r>
          </a:p>
          <a:p>
            <a:pPr marL="72000" indent="0">
              <a:buNone/>
            </a:pPr>
            <a:r>
              <a:rPr lang="cs-CZ" sz="1600" dirty="0"/>
              <a:t>(proto je dráždění pleury a peritonea velmi bolestivé) a které mají inervaci z povrchu těla.</a:t>
            </a:r>
          </a:p>
          <a:p>
            <a:pPr marL="72000" indent="0">
              <a:buNone/>
            </a:pPr>
            <a:r>
              <a:rPr lang="cs-CZ" sz="1600" dirty="0"/>
              <a:t>- Proto má charakter podobný povrchové bolesti.</a:t>
            </a:r>
          </a:p>
        </p:txBody>
      </p:sp>
    </p:spTree>
    <p:extLst>
      <p:ext uri="{BB962C8B-B14F-4D97-AF65-F5344CB8AC3E}">
        <p14:creationId xmlns:p14="http://schemas.microsoft.com/office/powerpoint/2010/main" val="28103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2E313A-4691-5DCA-75FA-693E497C7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2243D7-0B65-0EDF-6F22-0213702CD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EFE80F-D2DC-79A2-0693-FC3881AF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lokalizace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5D1507-405B-3BF2-8BC7-DFEA3696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Viscerální (pravá útrobní)</a:t>
            </a:r>
          </a:p>
          <a:p>
            <a:pPr marL="72000" indent="0">
              <a:buNone/>
            </a:pPr>
            <a:r>
              <a:rPr lang="cs-CZ" sz="2800" dirty="0"/>
              <a:t>- </a:t>
            </a:r>
            <a:r>
              <a:rPr lang="cs-CZ" sz="1600" dirty="0"/>
              <a:t>Původ ve vnitřních orgánech.</a:t>
            </a:r>
          </a:p>
          <a:p>
            <a:pPr marL="72000" indent="0">
              <a:buNone/>
            </a:pPr>
            <a:r>
              <a:rPr lang="cs-CZ" sz="1600" dirty="0"/>
              <a:t>- Hůře lokalizovaná</a:t>
            </a:r>
          </a:p>
          <a:p>
            <a:r>
              <a:rPr lang="cs-CZ" sz="1600" dirty="0"/>
              <a:t>Často pociťovaná jako tzv. přenesená bolest (viz dále).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Přenesená bolest</a:t>
            </a:r>
          </a:p>
          <a:p>
            <a:pPr marL="72000" indent="0">
              <a:buNone/>
            </a:pPr>
            <a:r>
              <a:rPr lang="cs-CZ" sz="1600" dirty="0"/>
              <a:t>= bolest pocházející z vnitřních orgánů, avšak subjektivně pociťovaná na povrchu těla v oblasti typické pro dráždění daného orgánu, tj. v takzvaných </a:t>
            </a:r>
            <a:r>
              <a:rPr lang="cs-CZ" sz="1600" dirty="0" err="1"/>
              <a:t>Headových</a:t>
            </a:r>
            <a:r>
              <a:rPr lang="cs-CZ" sz="1600" dirty="0"/>
              <a:t> zónách. Inervace daného orgánu a oblasti povrchu těla </a:t>
            </a:r>
            <a:r>
              <a:rPr lang="cs-CZ" sz="1600" dirty="0" err="1"/>
              <a:t>projikuje</a:t>
            </a:r>
            <a:r>
              <a:rPr lang="cs-CZ" sz="1600" dirty="0"/>
              <a:t> do stejného míšního segmentu, kde se tedy informace o bolesti z těchto tkání „setkávají“. Jev vysvětlují teorie konvergence a teorie facilitace.</a:t>
            </a:r>
          </a:p>
        </p:txBody>
      </p:sp>
    </p:spTree>
    <p:extLst>
      <p:ext uri="{BB962C8B-B14F-4D97-AF65-F5344CB8AC3E}">
        <p14:creationId xmlns:p14="http://schemas.microsoft.com/office/powerpoint/2010/main" val="3480800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olest" id="{8F0664C0-4CAA-4D93-B7F5-61E551593897}" vid="{646DBEB7-8A91-4D22-9860-5B2F5E8C334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3207</Words>
  <Application>Microsoft Office PowerPoint</Application>
  <PresentationFormat>Širokoúhlá obrazovka</PresentationFormat>
  <Paragraphs>343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Tahoma</vt:lpstr>
      <vt:lpstr>Wingdings</vt:lpstr>
      <vt:lpstr>Prezentace_MU_CZ</vt:lpstr>
      <vt:lpstr>Bolest</vt:lpstr>
      <vt:lpstr>Bolest</vt:lpstr>
      <vt:lpstr>Co je to bolest</vt:lpstr>
      <vt:lpstr>Dělení bolesti</vt:lpstr>
      <vt:lpstr>Akutní bolest</vt:lpstr>
      <vt:lpstr>Chronická bolest</vt:lpstr>
      <vt:lpstr>Dle příčiny</vt:lpstr>
      <vt:lpstr>Dle lokalizace</vt:lpstr>
      <vt:lpstr>Dle lokalizace II</vt:lpstr>
      <vt:lpstr>Terminologie bolest</vt:lpstr>
      <vt:lpstr>Složky bolesti</vt:lpstr>
      <vt:lpstr>Procesy nocicepce</vt:lpstr>
      <vt:lpstr>Transdukce</vt:lpstr>
      <vt:lpstr>Nocisenzory </vt:lpstr>
      <vt:lpstr>Klasifikace nociceptorů</vt:lpstr>
      <vt:lpstr>Prezentace aplikace PowerPoint</vt:lpstr>
      <vt:lpstr>Nociceptivní podněty</vt:lpstr>
      <vt:lpstr>Mechanismy transdukce</vt:lpstr>
      <vt:lpstr>Transmise – nociceptivní dráha</vt:lpstr>
      <vt:lpstr>Transmise</vt:lpstr>
      <vt:lpstr>Transmise</vt:lpstr>
      <vt:lpstr>Prezentace aplikace PowerPoint</vt:lpstr>
      <vt:lpstr>Dráhy bolesti</vt:lpstr>
      <vt:lpstr>Schéma nociceptivních drah na úrovni CNS</vt:lpstr>
      <vt:lpstr>Vedení bolesti</vt:lpstr>
      <vt:lpstr>Míšní dráhy bolesti</vt:lpstr>
      <vt:lpstr>Vedení bolesti CNS</vt:lpstr>
      <vt:lpstr>Transmise</vt:lpstr>
      <vt:lpstr>Modulace bolesti</vt:lpstr>
      <vt:lpstr>Periferní senzitizace</vt:lpstr>
      <vt:lpstr>Centrální senzitizace</vt:lpstr>
      <vt:lpstr>Stresová analgezie</vt:lpstr>
      <vt:lpstr>Stresová analgezie</vt:lpstr>
      <vt:lpstr>Poruchy vnímání bolesti</vt:lpstr>
      <vt:lpstr>Syringomyelie</vt:lpstr>
      <vt:lpstr>Míšní léze</vt:lpstr>
      <vt:lpstr>Neuropatická bolest</vt:lpstr>
      <vt:lpstr>Periferní neuropatie</vt:lpstr>
      <vt:lpstr>Periferní neuropatie</vt:lpstr>
      <vt:lpstr>Centrální neuropatie</vt:lpstr>
      <vt:lpstr>Bolestivé syndromy – Anesthesia dolorosa</vt:lpstr>
      <vt:lpstr>Bolestivé syndromy – fantomová bolest</vt:lpstr>
      <vt:lpstr>Bolestivé symptomy</vt:lpstr>
      <vt:lpstr>Bolest - terapie</vt:lpstr>
      <vt:lpstr>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FSpS MU</dc:title>
  <dc:creator>Masarykova univerzita</dc:creator>
  <cp:lastModifiedBy>Julie Dobrovolná</cp:lastModifiedBy>
  <cp:revision>20</cp:revision>
  <cp:lastPrinted>1601-01-01T00:00:00Z</cp:lastPrinted>
  <dcterms:created xsi:type="dcterms:W3CDTF">2020-11-27T19:37:07Z</dcterms:created>
  <dcterms:modified xsi:type="dcterms:W3CDTF">2024-05-09T09:03:30Z</dcterms:modified>
</cp:coreProperties>
</file>