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9" r:id="rId6"/>
    <p:sldId id="276" r:id="rId7"/>
    <p:sldId id="277" r:id="rId8"/>
    <p:sldId id="257" r:id="rId9"/>
    <p:sldId id="278" r:id="rId10"/>
    <p:sldId id="279" r:id="rId11"/>
    <p:sldId id="280" r:id="rId12"/>
    <p:sldId id="281" r:id="rId13"/>
    <p:sldId id="282" r:id="rId14"/>
    <p:sldId id="293" r:id="rId15"/>
    <p:sldId id="258" r:id="rId16"/>
    <p:sldId id="260" r:id="rId17"/>
    <p:sldId id="262" r:id="rId18"/>
    <p:sldId id="261" r:id="rId19"/>
    <p:sldId id="263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64" r:id="rId29"/>
    <p:sldId id="274" r:id="rId30"/>
    <p:sldId id="294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7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5707" autoAdjust="0"/>
  </p:normalViewPr>
  <p:slideViewPr>
    <p:cSldViewPr snapToGrid="0">
      <p:cViewPr varScale="1">
        <p:scale>
          <a:sx n="84" d="100"/>
          <a:sy n="84" d="100"/>
        </p:scale>
        <p:origin x="1275" y="4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58:37.85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72.49477"/>
      <inkml:brushProperty name="anchorY" value="-86.02592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58:42.0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62.50525"/>
      <inkml:brushProperty name="anchorY" value="-721.02594"/>
      <inkml:brushProperty name="scaleFactor" value="0.5"/>
    </inkml:brush>
  </inkml:definitions>
  <inkml:trace contextRef="#ctx0" brushRef="#br0">6 1 24575,'0'0'0,"-2"0"0,-1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20:58:43.7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77.76617"/>
      <inkml:brushProperty name="anchorY" value="-86.02592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92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C325C92B-7342-614B-ABC3-C4E6105CA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71494FD7-CAF8-004E-ADFE-08CDEA5A0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0748B3-F5A4-FB48-805D-01AC9D1C8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23ECA3D-B199-3745-ACBD-EB8B1ED79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1EF6D47-D32B-5648-9FC1-3B87177A0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599" y="6130800"/>
            <a:ext cx="1119600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000" y="2618764"/>
            <a:ext cx="5598000" cy="16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75AA29B-958D-C041-B808-388CF1FC3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AB521CC-890E-E94A-B9B6-F766BF65A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125DB29D-15CC-D548-915B-7DC1F471F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A73E9BB-013B-7E4B-B6D9-F6A92A0E3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A4AE97B-8102-6545-B9AC-7E0BD863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6E813B2E-B4CB-944F-9BB6-0756FAC56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032F6978-A9EF-1E40-A998-4424F452B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40E85D3-DF9C-544A-817D-1D57B2B65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19594" cy="3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XdjYX2Y7Q" TargetMode="External"/><Relationship Id="rId2" Type="http://schemas.openxmlformats.org/officeDocument/2006/relationships/hyperlink" Target="https://www.youtube.com/watch?v=kDlCgLDXB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qVy0Uj3MX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fasciatrainingacademy.com/the-catapult-mechanism-elastic-recoil-of-fascial-tissues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Kineziologie chůze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Bazalová </a:t>
            </a:r>
            <a:r>
              <a:rPr lang="cs-CZ" dirty="0" err="1"/>
              <a:t>P.,Bartošová</a:t>
            </a:r>
            <a:r>
              <a:rPr lang="cs-CZ"/>
              <a:t> S,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019D4E-9D57-492E-64C0-5C5B54B9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9FF47D-A8D9-6147-DC2B-9BC17649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7BC3D2-BD54-8E27-B03B-EBA57AC1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Časoprostorové charakteristiky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FCC23-1BDF-1D27-28E9-DAC4D83B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ACDC72-606A-BFBA-9731-79EBA31173B5}"/>
              </a:ext>
            </a:extLst>
          </p:cNvPr>
          <p:cNvSpPr txBox="1"/>
          <p:nvPr/>
        </p:nvSpPr>
        <p:spPr>
          <a:xfrm>
            <a:off x="397565" y="1906926"/>
            <a:ext cx="64604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Rychlost chůze – průměrná rychlost 1,35 m/s maximální 3,6 m/s </a:t>
            </a:r>
          </a:p>
          <a:p>
            <a:r>
              <a:rPr lang="cs-CZ" dirty="0"/>
              <a:t>Časový interval KC – pomalá chůze 3 s rychlá chůze 1s </a:t>
            </a:r>
          </a:p>
          <a:p>
            <a:r>
              <a:rPr lang="cs-CZ" dirty="0"/>
              <a:t>Frekvence (kadence) chůze – 113- 118 </a:t>
            </a:r>
            <a:r>
              <a:rPr lang="cs-CZ" dirty="0" err="1"/>
              <a:t>kr</a:t>
            </a:r>
            <a:r>
              <a:rPr lang="cs-CZ" dirty="0"/>
              <a:t>/min Průměrná vzdálenost za den - 3,2 – 6</a:t>
            </a:r>
          </a:p>
        </p:txBody>
      </p:sp>
    </p:spTree>
    <p:extLst>
      <p:ext uri="{BB962C8B-B14F-4D97-AF65-F5344CB8AC3E}">
        <p14:creationId xmlns:p14="http://schemas.microsoft.com/office/powerpoint/2010/main" val="36329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C7282-8E08-DFA5-E984-52252CE8A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CF9E7A-F707-367C-8D0F-BD8EF2456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B08C2-8FEA-500B-F9FD-4A766825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 </a:t>
            </a:r>
            <a:r>
              <a:rPr lang="cs-CZ" dirty="0" err="1"/>
              <a:t>myofasciální</a:t>
            </a:r>
            <a:r>
              <a:rPr lang="cs-CZ" dirty="0"/>
              <a:t> sít															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CE0B99-C887-E970-8533-4BF81B2A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71576"/>
            <a:ext cx="8064900" cy="466042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0000DC"/>
              </a:buClr>
              <a:buSzPts val="1900"/>
              <a:buNone/>
            </a:pPr>
            <a:r>
              <a:rPr lang="sk-SK" sz="2400" b="1" dirty="0"/>
              <a:t>- excentrické </a:t>
            </a:r>
            <a:r>
              <a:rPr lang="sk-SK" sz="2400" b="1" dirty="0" err="1"/>
              <a:t>prodloužení</a:t>
            </a:r>
            <a:r>
              <a:rPr lang="sk-SK" sz="2400" b="1" dirty="0"/>
              <a:t> </a:t>
            </a:r>
            <a:r>
              <a:rPr lang="sk-SK" sz="2400" dirty="0" err="1"/>
              <a:t>tkáně</a:t>
            </a:r>
            <a:r>
              <a:rPr lang="sk-SK" sz="2400" dirty="0"/>
              <a:t> - </a:t>
            </a:r>
            <a:r>
              <a:rPr lang="sk-SK" sz="2400" dirty="0" err="1"/>
              <a:t>tlumení</a:t>
            </a:r>
            <a:r>
              <a:rPr lang="sk-SK" sz="2400" dirty="0"/>
              <a:t> nárazu </a:t>
            </a:r>
            <a:r>
              <a:rPr lang="sk-SK" sz="2400" dirty="0" err="1"/>
              <a:t>pomáhá</a:t>
            </a:r>
            <a:r>
              <a:rPr lang="sk-SK" sz="2400" dirty="0"/>
              <a:t> </a:t>
            </a:r>
            <a:r>
              <a:rPr lang="sk-SK" sz="2400" dirty="0" err="1"/>
              <a:t>tělu</a:t>
            </a:r>
            <a:r>
              <a:rPr lang="sk-SK" sz="2400" dirty="0"/>
              <a:t> </a:t>
            </a:r>
            <a:r>
              <a:rPr lang="sk-SK" sz="2400" dirty="0" err="1"/>
              <a:t>vrátit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opačným </a:t>
            </a:r>
            <a:r>
              <a:rPr lang="sk-SK" sz="2400" dirty="0" err="1"/>
              <a:t>směrem</a:t>
            </a:r>
            <a:r>
              <a:rPr lang="sk-SK" sz="2400" dirty="0"/>
              <a:t> (fáze návratu)</a:t>
            </a:r>
          </a:p>
          <a:p>
            <a:pPr marL="0" lvl="0" indent="0">
              <a:lnSpc>
                <a:spcPct val="150000"/>
              </a:lnSpc>
              <a:buClr>
                <a:srgbClr val="0000DC"/>
              </a:buClr>
              <a:buSzPts val="1900"/>
              <a:buNone/>
            </a:pPr>
            <a:r>
              <a:rPr lang="sk-SK" sz="2400" dirty="0"/>
              <a:t>- </a:t>
            </a:r>
            <a:r>
              <a:rPr lang="sk-SK" sz="2400" dirty="0" err="1"/>
              <a:t>během</a:t>
            </a:r>
            <a:r>
              <a:rPr lang="sk-SK" sz="2400" dirty="0"/>
              <a:t> </a:t>
            </a:r>
            <a:r>
              <a:rPr lang="sk-SK" sz="2400" dirty="0" err="1"/>
              <a:t>chůze</a:t>
            </a:r>
            <a:r>
              <a:rPr lang="sk-SK" sz="2400" dirty="0"/>
              <a:t> </a:t>
            </a:r>
            <a:r>
              <a:rPr lang="sk-SK" sz="2400" dirty="0" err="1"/>
              <a:t>dochází</a:t>
            </a:r>
            <a:r>
              <a:rPr lang="sk-SK" sz="2400" dirty="0"/>
              <a:t> k mechanickému </a:t>
            </a:r>
            <a:r>
              <a:rPr lang="sk-SK" sz="2400" dirty="0" err="1"/>
              <a:t>zatížení</a:t>
            </a:r>
            <a:r>
              <a:rPr lang="sk-SK" sz="2400" dirty="0"/>
              <a:t> </a:t>
            </a:r>
            <a:r>
              <a:rPr lang="sk-SK" sz="2400" dirty="0" err="1"/>
              <a:t>fascií</a:t>
            </a:r>
            <a:r>
              <a:rPr lang="sk-SK" sz="2400" dirty="0"/>
              <a:t> </a:t>
            </a:r>
            <a:r>
              <a:rPr lang="sk-SK" sz="2400" dirty="0" err="1"/>
              <a:t>tahem</a:t>
            </a:r>
            <a:r>
              <a:rPr lang="sk-SK" sz="2400" dirty="0"/>
              <a:t>  a hybností (</a:t>
            </a:r>
            <a:r>
              <a:rPr lang="sk-SK" sz="2400" dirty="0" err="1"/>
              <a:t>dopředné</a:t>
            </a:r>
            <a:r>
              <a:rPr lang="sk-SK" sz="2400" dirty="0"/>
              <a:t> a rotační </a:t>
            </a:r>
            <a:r>
              <a:rPr lang="sk-SK" sz="2400" dirty="0" err="1"/>
              <a:t>síly</a:t>
            </a:r>
            <a:r>
              <a:rPr lang="sk-SK" sz="2400" dirty="0"/>
              <a:t>)</a:t>
            </a:r>
          </a:p>
          <a:p>
            <a:pPr marL="0" lvl="0" indent="0">
              <a:lnSpc>
                <a:spcPct val="150000"/>
              </a:lnSpc>
              <a:buClr>
                <a:srgbClr val="0000DC"/>
              </a:buClr>
              <a:buSzPts val="1900"/>
              <a:buNone/>
            </a:pPr>
            <a:r>
              <a:rPr lang="sk-SK" sz="2400" dirty="0"/>
              <a:t>- </a:t>
            </a:r>
            <a:r>
              <a:rPr lang="sk-SK" sz="2400" dirty="0" err="1"/>
              <a:t>neschopnost</a:t>
            </a:r>
            <a:r>
              <a:rPr lang="sk-SK" sz="2400" dirty="0"/>
              <a:t> </a:t>
            </a:r>
            <a:r>
              <a:rPr lang="sk-SK" sz="2400" dirty="0" err="1"/>
              <a:t>disipace</a:t>
            </a:r>
            <a:r>
              <a:rPr lang="sk-SK" sz="2400" dirty="0"/>
              <a:t> kinetické E </a:t>
            </a:r>
            <a:r>
              <a:rPr lang="sk-SK" sz="2400" dirty="0" err="1"/>
              <a:t>způsobuje</a:t>
            </a:r>
            <a:r>
              <a:rPr lang="sk-SK" sz="2400" dirty="0"/>
              <a:t> </a:t>
            </a:r>
            <a:r>
              <a:rPr lang="sk-SK" sz="2400" dirty="0" err="1"/>
              <a:t>přetěžování</a:t>
            </a:r>
            <a:r>
              <a:rPr lang="sk-SK" sz="2400" dirty="0"/>
              <a:t> </a:t>
            </a:r>
            <a:r>
              <a:rPr lang="sk-SK" sz="2400" dirty="0" err="1"/>
              <a:t>tkání</a:t>
            </a:r>
            <a:r>
              <a:rPr lang="sk-SK" sz="2400" dirty="0"/>
              <a:t> (</a:t>
            </a:r>
            <a:r>
              <a:rPr lang="sk-SK" sz="2400" dirty="0" err="1"/>
              <a:t>tlumení</a:t>
            </a:r>
            <a:r>
              <a:rPr lang="sk-SK" sz="2400" dirty="0"/>
              <a:t> </a:t>
            </a:r>
            <a:r>
              <a:rPr lang="sk-SK" sz="2400" dirty="0" err="1"/>
              <a:t>příliš</a:t>
            </a:r>
            <a:r>
              <a:rPr lang="sk-SK" sz="2400" dirty="0"/>
              <a:t> </a:t>
            </a:r>
            <a:r>
              <a:rPr lang="sk-SK" sz="2400" dirty="0" err="1"/>
              <a:t>velké</a:t>
            </a:r>
            <a:r>
              <a:rPr lang="sk-SK" sz="2400" dirty="0"/>
              <a:t> kinetické E či </a:t>
            </a:r>
            <a:r>
              <a:rPr lang="sk-SK" sz="2400" dirty="0" err="1"/>
              <a:t>nutnost</a:t>
            </a:r>
            <a:r>
              <a:rPr lang="sk-SK" sz="2400" dirty="0"/>
              <a:t> opakované koncentrické </a:t>
            </a:r>
            <a:r>
              <a:rPr lang="sk-SK" sz="2400" dirty="0" err="1"/>
              <a:t>kontrakce</a:t>
            </a:r>
            <a:r>
              <a:rPr lang="sk-SK" sz="2400" dirty="0"/>
              <a:t>)</a:t>
            </a:r>
          </a:p>
          <a:p>
            <a:pPr marL="0" lvl="0" indent="0">
              <a:lnSpc>
                <a:spcPct val="150000"/>
              </a:lnSpc>
              <a:buClr>
                <a:srgbClr val="0000DC"/>
              </a:buClr>
              <a:buSzPts val="1900"/>
              <a:buNone/>
            </a:pPr>
            <a:r>
              <a:rPr lang="sk-SK" sz="2400" dirty="0"/>
              <a:t>- kosti, elastické prvky - nutné </a:t>
            </a:r>
            <a:r>
              <a:rPr lang="sk-SK" sz="2400" dirty="0" err="1"/>
              <a:t>před</a:t>
            </a:r>
            <a:r>
              <a:rPr lang="sk-SK" sz="2400" dirty="0"/>
              <a:t> </a:t>
            </a:r>
            <a:r>
              <a:rPr lang="sk-SK" sz="2400" dirty="0" err="1"/>
              <a:t>napětí</a:t>
            </a:r>
            <a:r>
              <a:rPr lang="sk-SK" sz="2400" b="1" dirty="0"/>
              <a:t> (</a:t>
            </a:r>
            <a:r>
              <a:rPr lang="sk-SK" sz="2400" b="1" dirty="0" err="1"/>
              <a:t>tenze</a:t>
            </a:r>
            <a:r>
              <a:rPr lang="sk-SK" sz="2400" b="1" dirty="0"/>
              <a:t> </a:t>
            </a:r>
            <a:r>
              <a:rPr lang="sk-SK" sz="2400" b="1" dirty="0" err="1"/>
              <a:t>dává</a:t>
            </a:r>
            <a:r>
              <a:rPr lang="sk-SK" sz="2400" b="1" dirty="0"/>
              <a:t> integritu)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25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CA0280-466C-386A-DD3D-3BA08DB1C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201249-6FA9-68CA-EFBC-E2F2541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chůze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148D6B-DB3D-7ABA-C47D-2AF02FAB0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zahajovací</a:t>
            </a:r>
          </a:p>
          <a:p>
            <a:r>
              <a:rPr lang="cs-CZ" dirty="0"/>
              <a:t>fáze cyklická </a:t>
            </a:r>
          </a:p>
          <a:p>
            <a:pPr lvl="1"/>
            <a:r>
              <a:rPr lang="cs-CZ" dirty="0"/>
              <a:t>cyklické pohyby jsou popsány v rámci krokového cyklu </a:t>
            </a:r>
          </a:p>
          <a:p>
            <a:r>
              <a:rPr lang="cs-CZ" dirty="0"/>
              <a:t>fáze ukončení</a:t>
            </a:r>
          </a:p>
        </p:txBody>
      </p:sp>
      <p:pic>
        <p:nvPicPr>
          <p:cNvPr id="2050" name="Picture 2" descr="Dva z pěti Čechů neumí chodit a způsobují si bolest - Wellness -  ŽenyproŽeny.cz">
            <a:extLst>
              <a:ext uri="{FF2B5EF4-FFF2-40B4-BE49-F238E27FC236}">
                <a16:creationId xmlns:a16="http://schemas.microsoft.com/office/drawing/2014/main" id="{6F747DB9-684F-4F18-EF1F-B1C9F16F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505200"/>
            <a:ext cx="41656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C3A18D-9694-E0A2-4D63-59F8AA16EBBF}"/>
              </a:ext>
            </a:extLst>
          </p:cNvPr>
          <p:cNvSpPr txBox="1"/>
          <p:nvPr/>
        </p:nvSpPr>
        <p:spPr>
          <a:xfrm>
            <a:off x="2489200" y="54610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</a:t>
            </a:r>
            <a:r>
              <a:rPr lang="cs-CZ" sz="1000" dirty="0" err="1"/>
              <a:t>www.zenyprozeny.cz</a:t>
            </a:r>
            <a:r>
              <a:rPr lang="cs-CZ" sz="1000" dirty="0"/>
              <a:t>/art/8835-dva-z-peti-cechu-neumi-chodit-a-zpusobuji-si-bolest/</a:t>
            </a:r>
          </a:p>
        </p:txBody>
      </p:sp>
    </p:spTree>
    <p:extLst>
      <p:ext uri="{BB962C8B-B14F-4D97-AF65-F5344CB8AC3E}">
        <p14:creationId xmlns:p14="http://schemas.microsoft.com/office/powerpoint/2010/main" val="35257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3B8F4-48A5-EE73-70A5-6CC6D9CB1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725008-8729-FA71-EF8B-E431D09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Krokový cyklus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8792BA-C52D-8495-9CFA-39B559D5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KC= 2 kroky </a:t>
            </a:r>
          </a:p>
          <a:p>
            <a:r>
              <a:rPr lang="cs-CZ" dirty="0"/>
              <a:t>Krok – začíná iniciální kontaktem 1. DK a končí iniciálním kontaktem 2. DK </a:t>
            </a:r>
          </a:p>
          <a:p>
            <a:endParaRPr lang="cs-CZ" dirty="0"/>
          </a:p>
          <a:p>
            <a:r>
              <a:rPr lang="cs-CZ" b="1" u="sng" dirty="0"/>
              <a:t>Základní dělení KC: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stojná fáze </a:t>
            </a:r>
            <a:r>
              <a:rPr lang="cs-CZ" dirty="0"/>
              <a:t>= stance </a:t>
            </a:r>
            <a:r>
              <a:rPr lang="cs-CZ" dirty="0" err="1"/>
              <a:t>phase</a:t>
            </a:r>
            <a:r>
              <a:rPr lang="cs-CZ" dirty="0"/>
              <a:t> (60%)</a:t>
            </a:r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švihová fáze </a:t>
            </a:r>
            <a:r>
              <a:rPr lang="cs-CZ" dirty="0"/>
              <a:t>= swing </a:t>
            </a:r>
            <a:r>
              <a:rPr lang="cs-CZ" dirty="0" err="1"/>
              <a:t>phase</a:t>
            </a:r>
            <a:r>
              <a:rPr lang="cs-CZ" dirty="0"/>
              <a:t> (40%) </a:t>
            </a:r>
          </a:p>
        </p:txBody>
      </p:sp>
    </p:spTree>
    <p:extLst>
      <p:ext uri="{BB962C8B-B14F-4D97-AF65-F5344CB8AC3E}">
        <p14:creationId xmlns:p14="http://schemas.microsoft.com/office/powerpoint/2010/main" val="124131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55234-1F9E-F5C0-8B7A-D4BD9E4C9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49CF8-92C4-DA08-0C6C-7CAACC57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Krokový cyklus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572017-3128-D36F-2B2E-A5E32B9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3" t="20125" r="21765" b="9616"/>
          <a:stretch/>
        </p:blipFill>
        <p:spPr bwMode="auto">
          <a:xfrm>
            <a:off x="1538678" y="1286375"/>
            <a:ext cx="6066643" cy="494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17DCF3-44CA-10F3-EBAA-BAFDAEDBC22A}"/>
              </a:ext>
            </a:extLst>
          </p:cNvPr>
          <p:cNvSpPr txBox="1"/>
          <p:nvPr/>
        </p:nvSpPr>
        <p:spPr>
          <a:xfrm>
            <a:off x="1638343" y="6178246"/>
            <a:ext cx="2409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latin typeface="+mn-lt"/>
              </a:rPr>
              <a:t>Zdroj obrázku: Neumannová (2015)</a:t>
            </a:r>
          </a:p>
        </p:txBody>
      </p:sp>
    </p:spTree>
    <p:extLst>
      <p:ext uri="{BB962C8B-B14F-4D97-AF65-F5344CB8AC3E}">
        <p14:creationId xmlns:p14="http://schemas.microsoft.com/office/powerpoint/2010/main" val="400062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5D6D2F-1549-8CCA-759B-D8ED030DE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127643-3334-C9E0-53B2-05830CEC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900BC0-8743-F322-32D5-E9F5B35C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208585" cy="4139998"/>
          </a:xfrm>
        </p:spPr>
        <p:txBody>
          <a:bodyPr/>
          <a:lstStyle/>
          <a:p>
            <a:r>
              <a:rPr lang="cs-CZ" b="1" dirty="0"/>
              <a:t>Iniciální kontakt </a:t>
            </a:r>
            <a:r>
              <a:rPr lang="cs-CZ" dirty="0"/>
              <a:t>(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)  </a:t>
            </a:r>
          </a:p>
          <a:p>
            <a:r>
              <a:rPr lang="cs-CZ" b="1" dirty="0"/>
              <a:t>Období postupného zatížení </a:t>
            </a:r>
            <a:r>
              <a:rPr lang="cs-CZ" dirty="0"/>
              <a:t>(</a:t>
            </a:r>
            <a:r>
              <a:rPr lang="cs-CZ" dirty="0" err="1"/>
              <a:t>Loading</a:t>
            </a:r>
            <a:r>
              <a:rPr lang="cs-CZ" dirty="0"/>
              <a:t> </a:t>
            </a:r>
            <a:r>
              <a:rPr lang="cs-CZ" dirty="0" err="1"/>
              <a:t>Responce</a:t>
            </a:r>
            <a:r>
              <a:rPr lang="cs-CZ" dirty="0"/>
              <a:t>) </a:t>
            </a:r>
          </a:p>
          <a:p>
            <a:r>
              <a:rPr lang="cs-CZ" b="1" dirty="0"/>
              <a:t>Období střední opory </a:t>
            </a:r>
            <a:r>
              <a:rPr lang="cs-CZ" dirty="0"/>
              <a:t>(</a:t>
            </a:r>
            <a:r>
              <a:rPr lang="cs-CZ" dirty="0" err="1"/>
              <a:t>Mid</a:t>
            </a:r>
            <a:r>
              <a:rPr lang="cs-CZ" dirty="0"/>
              <a:t> Stance)</a:t>
            </a:r>
          </a:p>
          <a:p>
            <a:r>
              <a:rPr lang="cs-CZ" b="1" dirty="0"/>
              <a:t>Období aktivního odrazu </a:t>
            </a:r>
            <a:r>
              <a:rPr lang="cs-CZ" dirty="0"/>
              <a:t>(Terminal Stance) </a:t>
            </a:r>
          </a:p>
          <a:p>
            <a:r>
              <a:rPr lang="cs-CZ" b="1" dirty="0"/>
              <a:t>Období pasivního odrazu </a:t>
            </a:r>
            <a:r>
              <a:rPr lang="cs-CZ" dirty="0"/>
              <a:t>(</a:t>
            </a:r>
            <a:r>
              <a:rPr lang="cs-CZ" dirty="0" err="1"/>
              <a:t>PreSwing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3074" name="Picture 2" descr="Phases of the Gait Cycle: Gait Analysis » ProtoKinetics">
            <a:extLst>
              <a:ext uri="{FF2B5EF4-FFF2-40B4-BE49-F238E27FC236}">
                <a16:creationId xmlns:a16="http://schemas.microsoft.com/office/drawing/2014/main" id="{74596362-820E-6401-EA01-98F454086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r="36795" b="21973"/>
          <a:stretch/>
        </p:blipFill>
        <p:spPr bwMode="auto">
          <a:xfrm>
            <a:off x="4572000" y="2406878"/>
            <a:ext cx="4208585" cy="32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AC6415-5E6F-9C85-C567-F80544C7A349}"/>
              </a:ext>
            </a:extLst>
          </p:cNvPr>
          <p:cNvSpPr txBox="1"/>
          <p:nvPr/>
        </p:nvSpPr>
        <p:spPr>
          <a:xfrm>
            <a:off x="4572000" y="5798827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www.protokinetics.com</a:t>
            </a:r>
            <a:r>
              <a:rPr lang="cs-CZ" sz="1000" dirty="0"/>
              <a:t>/</a:t>
            </a:r>
            <a:r>
              <a:rPr lang="cs-CZ" sz="1000" dirty="0" err="1"/>
              <a:t>understanding-phases-of-the-gait-cycle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760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FD8B2C-B1A6-F1A0-9B59-390EE6D6E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51EDA-30CF-D2A9-996E-8B2A3FC8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iniciální kontakt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81BE46-7EF2-60E8-4415-9E5B8701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720123" cy="4139998"/>
          </a:xfrm>
        </p:spPr>
        <p:txBody>
          <a:bodyPr/>
          <a:lstStyle/>
          <a:p>
            <a:r>
              <a:rPr lang="cs-CZ" dirty="0"/>
              <a:t>během tohoto období dochází k přenosu hmotnosti z jedné DK na druhou. </a:t>
            </a:r>
          </a:p>
          <a:p>
            <a:r>
              <a:rPr lang="cs-CZ" dirty="0"/>
              <a:t>nejčastěji začíná kontaktem paty (</a:t>
            </a:r>
            <a:r>
              <a:rPr lang="cs-CZ" b="1" dirty="0" err="1"/>
              <a:t>Heel</a:t>
            </a:r>
            <a:r>
              <a:rPr lang="cs-CZ" b="1" dirty="0"/>
              <a:t> Strike, HS</a:t>
            </a:r>
            <a:r>
              <a:rPr lang="cs-CZ" dirty="0"/>
              <a:t>). </a:t>
            </a:r>
          </a:p>
          <a:p>
            <a:r>
              <a:rPr lang="cs-CZ" dirty="0"/>
              <a:t>v průběhu počátečního kontaktu je kyčelní kloub (KYK) ve flexi, kolenní kloub (KOK) v extenzi a hlezenní kloub se z flexe dostává do neutrální pozice </a:t>
            </a:r>
          </a:p>
          <a:p>
            <a:r>
              <a:rPr lang="cs-CZ" dirty="0" err="1"/>
              <a:t>glutaeus</a:t>
            </a:r>
            <a:r>
              <a:rPr lang="cs-CZ" dirty="0"/>
              <a:t> </a:t>
            </a:r>
            <a:r>
              <a:rPr lang="cs-CZ" dirty="0" err="1"/>
              <a:t>maximus</a:t>
            </a:r>
            <a:r>
              <a:rPr lang="cs-CZ" dirty="0"/>
              <a:t>, HMS </a:t>
            </a:r>
          </a:p>
          <a:p>
            <a:r>
              <a:rPr lang="cs-CZ" dirty="0"/>
              <a:t>adduktory – rotují pánev ke stojné DK </a:t>
            </a:r>
          </a:p>
          <a:p>
            <a:r>
              <a:rPr lang="cs-CZ" dirty="0" err="1"/>
              <a:t>m.tibialis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5122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F27F8483-0672-FCC2-E935-4E8970A82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 r="86795"/>
          <a:stretch/>
        </p:blipFill>
        <p:spPr bwMode="auto">
          <a:xfrm>
            <a:off x="6927600" y="720000"/>
            <a:ext cx="1676400" cy="47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C7B880-3E8B-44C9-97AD-44DD7B47E339}"/>
              </a:ext>
            </a:extLst>
          </p:cNvPr>
          <p:cNvSpPr txBox="1"/>
          <p:nvPr/>
        </p:nvSpPr>
        <p:spPr>
          <a:xfrm>
            <a:off x="6687277" y="5498453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349877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1E180F-2BB4-44FA-F692-9D32C1E4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8B1F31-F351-1A64-E3D1-71CB925D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postupného zatížení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E4639A-B52B-2104-CF69-27F909F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3914"/>
            <a:ext cx="5954585" cy="5273227"/>
          </a:xfrm>
        </p:spPr>
        <p:txBody>
          <a:bodyPr/>
          <a:lstStyle/>
          <a:p>
            <a:r>
              <a:rPr lang="cs-CZ" dirty="0"/>
              <a:t>Dochází k dalšímu přenášení váhy a většímu zatížení chodidla stojné DK, na konci této fáze dochází k plnému kontaktu </a:t>
            </a:r>
            <a:r>
              <a:rPr lang="cs-CZ" dirty="0" err="1"/>
              <a:t>plosky</a:t>
            </a:r>
            <a:r>
              <a:rPr lang="cs-CZ" dirty="0"/>
              <a:t> (</a:t>
            </a:r>
            <a:r>
              <a:rPr lang="cs-CZ" dirty="0" err="1"/>
              <a:t>Foot</a:t>
            </a:r>
            <a:r>
              <a:rPr lang="cs-CZ" dirty="0"/>
              <a:t> </a:t>
            </a:r>
            <a:r>
              <a:rPr lang="cs-CZ" dirty="0" err="1"/>
              <a:t>Flat</a:t>
            </a:r>
            <a:r>
              <a:rPr lang="cs-CZ" dirty="0"/>
              <a:t>, FF).</a:t>
            </a:r>
          </a:p>
          <a:p>
            <a:r>
              <a:rPr lang="cs-CZ" dirty="0"/>
              <a:t> </a:t>
            </a:r>
            <a:r>
              <a:rPr lang="cs-CZ" b="1" dirty="0"/>
              <a:t>Období končí posledním kontaktem palce nohy kontralaterální DK</a:t>
            </a:r>
          </a:p>
          <a:p>
            <a:r>
              <a:rPr lang="cs-CZ" dirty="0"/>
              <a:t>KOK se flektuje aby mohlo dojít k absorpci nárazu </a:t>
            </a:r>
          </a:p>
          <a:p>
            <a:r>
              <a:rPr lang="cs-CZ" dirty="0"/>
              <a:t>Tato fáze je stěžejní v reakci a adaptaci na terén, dochází ke stabilizaci DK a pánve</a:t>
            </a:r>
          </a:p>
          <a:p>
            <a:r>
              <a:rPr lang="cs-CZ" dirty="0"/>
              <a:t>m. </a:t>
            </a:r>
            <a:r>
              <a:rPr lang="cs-CZ" dirty="0" err="1"/>
              <a:t>gl.max</a:t>
            </a:r>
            <a:r>
              <a:rPr lang="cs-CZ" dirty="0"/>
              <a:t> </a:t>
            </a:r>
          </a:p>
          <a:p>
            <a:r>
              <a:rPr lang="cs-CZ" dirty="0" err="1"/>
              <a:t>add</a:t>
            </a:r>
            <a:r>
              <a:rPr lang="cs-CZ" dirty="0"/>
              <a:t>. </a:t>
            </a:r>
            <a:r>
              <a:rPr lang="cs-CZ" dirty="0" err="1"/>
              <a:t>magnus</a:t>
            </a:r>
            <a:r>
              <a:rPr lang="cs-CZ" dirty="0"/>
              <a:t>, </a:t>
            </a:r>
          </a:p>
          <a:p>
            <a:r>
              <a:rPr lang="cs-CZ" dirty="0"/>
              <a:t>m. </a:t>
            </a:r>
            <a:r>
              <a:rPr lang="cs-CZ" dirty="0" err="1"/>
              <a:t>gl.med</a:t>
            </a:r>
            <a:r>
              <a:rPr lang="cs-CZ" dirty="0"/>
              <a:t> </a:t>
            </a:r>
          </a:p>
          <a:p>
            <a:r>
              <a:rPr lang="cs-CZ" dirty="0"/>
              <a:t>m. </a:t>
            </a:r>
            <a:r>
              <a:rPr lang="cs-CZ" dirty="0" err="1"/>
              <a:t>auadriceps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– excentricky </a:t>
            </a:r>
          </a:p>
          <a:p>
            <a:r>
              <a:rPr lang="cs-CZ" dirty="0"/>
              <a:t>HMS </a:t>
            </a:r>
          </a:p>
          <a:p>
            <a:r>
              <a:rPr lang="cs-CZ" dirty="0"/>
              <a:t>m.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– excentricky </a:t>
            </a:r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73878BD0-33D7-3B7A-47DB-4494AF531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7624" r="73846" b="10975"/>
          <a:stretch/>
        </p:blipFill>
        <p:spPr bwMode="auto">
          <a:xfrm>
            <a:off x="7004455" y="1359000"/>
            <a:ext cx="1599545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EB99B9-E17E-102E-6053-76E27299DEB1}"/>
              </a:ext>
            </a:extLst>
          </p:cNvPr>
          <p:cNvSpPr txBox="1"/>
          <p:nvPr/>
        </p:nvSpPr>
        <p:spPr>
          <a:xfrm>
            <a:off x="6886570" y="5555001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421017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97706-1D36-50F2-4075-0F4CB0417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91FC1C-75B7-6255-4FB7-C2C70E33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střední opory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1925E7-BEAE-E586-C255-BADE6E5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02361"/>
            <a:ext cx="6165600" cy="4729640"/>
          </a:xfrm>
        </p:spPr>
        <p:txBody>
          <a:bodyPr/>
          <a:lstStyle/>
          <a:p>
            <a:r>
              <a:rPr lang="cs-CZ" dirty="0"/>
              <a:t>období střední opory začíná tím, že na kontralaterální DK dochází ke </a:t>
            </a:r>
            <a:r>
              <a:rPr lang="cs-CZ" b="1" dirty="0"/>
              <a:t>odlepení palce nohy </a:t>
            </a:r>
            <a:r>
              <a:rPr lang="cs-CZ" dirty="0"/>
              <a:t>(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Toe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, </a:t>
            </a:r>
            <a:r>
              <a:rPr lang="cs-CZ" dirty="0" err="1"/>
              <a:t>oTO</a:t>
            </a:r>
            <a:r>
              <a:rPr lang="cs-CZ" dirty="0"/>
              <a:t>). </a:t>
            </a:r>
          </a:p>
          <a:p>
            <a:r>
              <a:rPr lang="cs-CZ" dirty="0"/>
              <a:t>touto fází začíná opora o jednu DK.</a:t>
            </a:r>
          </a:p>
          <a:p>
            <a:r>
              <a:rPr lang="cs-CZ" dirty="0"/>
              <a:t>dochází k přenosu těla nad stabilním chodidlem, KOK i KYK jsou </a:t>
            </a:r>
            <a:r>
              <a:rPr lang="cs-CZ" dirty="0" err="1"/>
              <a:t>extendovány</a:t>
            </a:r>
            <a:r>
              <a:rPr lang="cs-CZ" dirty="0"/>
              <a:t>, v hlezenním kloubu dochází k flexi. </a:t>
            </a:r>
            <a:r>
              <a:rPr lang="cs-CZ" b="1" dirty="0"/>
              <a:t>Vertikálně se tělo dostává do nejvyšší možné pozice</a:t>
            </a:r>
            <a:r>
              <a:rPr lang="cs-CZ" dirty="0"/>
              <a:t>. </a:t>
            </a:r>
          </a:p>
          <a:p>
            <a:r>
              <a:rPr lang="cs-CZ" dirty="0"/>
              <a:t>období končí </a:t>
            </a:r>
            <a:r>
              <a:rPr lang="cs-CZ" b="1" dirty="0"/>
              <a:t>nadzvednutím paty stojné nohy </a:t>
            </a:r>
            <a:r>
              <a:rPr lang="cs-CZ" dirty="0"/>
              <a:t>(</a:t>
            </a:r>
            <a:r>
              <a:rPr lang="cs-CZ" dirty="0" err="1"/>
              <a:t>Heel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, HO).</a:t>
            </a:r>
          </a:p>
          <a:p>
            <a:r>
              <a:rPr lang="cs-CZ" dirty="0"/>
              <a:t>m. </a:t>
            </a:r>
            <a:r>
              <a:rPr lang="cs-CZ" dirty="0" err="1"/>
              <a:t>gmax</a:t>
            </a:r>
            <a:r>
              <a:rPr lang="cs-CZ" dirty="0"/>
              <a:t> - </a:t>
            </a:r>
            <a:r>
              <a:rPr lang="cs-CZ" dirty="0" err="1"/>
              <a:t>útum</a:t>
            </a:r>
            <a:endParaRPr lang="cs-CZ" dirty="0"/>
          </a:p>
          <a:p>
            <a:r>
              <a:rPr lang="cs-CZ" dirty="0"/>
              <a:t>m. QF – excentricky </a:t>
            </a:r>
          </a:p>
          <a:p>
            <a:r>
              <a:rPr lang="cs-CZ" dirty="0"/>
              <a:t>koncentricky </a:t>
            </a:r>
          </a:p>
          <a:p>
            <a:r>
              <a:rPr lang="cs-CZ" dirty="0"/>
              <a:t>m. </a:t>
            </a:r>
            <a:r>
              <a:rPr lang="cs-CZ" dirty="0" err="1"/>
              <a:t>glutaeus</a:t>
            </a:r>
            <a:r>
              <a:rPr lang="cs-CZ" dirty="0"/>
              <a:t> </a:t>
            </a:r>
            <a:r>
              <a:rPr lang="cs-CZ" dirty="0" err="1"/>
              <a:t>medius</a:t>
            </a:r>
            <a:endParaRPr lang="cs-CZ" dirty="0"/>
          </a:p>
          <a:p>
            <a:r>
              <a:rPr lang="cs-CZ" dirty="0"/>
              <a:t>m. TFL</a:t>
            </a:r>
          </a:p>
          <a:p>
            <a:r>
              <a:rPr lang="cs-CZ" dirty="0"/>
              <a:t>m. TA- útlum</a:t>
            </a:r>
          </a:p>
          <a:p>
            <a:r>
              <a:rPr lang="cs-CZ" dirty="0"/>
              <a:t> m. TS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B3539743-3C99-E4C4-1152-09B40B3D4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12250" r="63205" b="16833"/>
          <a:stretch/>
        </p:blipFill>
        <p:spPr bwMode="auto">
          <a:xfrm>
            <a:off x="7321819" y="1031581"/>
            <a:ext cx="1617785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1C5751-7697-78CD-034A-C0095123D4A2}"/>
              </a:ext>
            </a:extLst>
          </p:cNvPr>
          <p:cNvSpPr txBox="1"/>
          <p:nvPr/>
        </p:nvSpPr>
        <p:spPr>
          <a:xfrm>
            <a:off x="6898293" y="5358214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F0B5D91-5BE7-473D-B1AB-0625DF8F45DA}"/>
                  </a:ext>
                </a:extLst>
              </p14:cNvPr>
              <p14:cNvContentPartPr/>
              <p14:nvPr/>
            </p14:nvContentPartPr>
            <p14:xfrm>
              <a:off x="1562085" y="524317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F0B5D91-5BE7-473D-B1AB-0625DF8F45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085" y="523453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622702F-7CDE-CDFA-A082-7233B01E6E6C}"/>
              </a:ext>
            </a:extLst>
          </p:cNvPr>
          <p:cNvGrpSpPr/>
          <p:nvPr/>
        </p:nvGrpSpPr>
        <p:grpSpPr>
          <a:xfrm>
            <a:off x="743085" y="4857615"/>
            <a:ext cx="4680" cy="5040"/>
            <a:chOff x="743085" y="4857615"/>
            <a:chExt cx="4680" cy="5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3198FB93-723A-74BB-B20A-06DAF6BBC8DF}"/>
                    </a:ext>
                  </a:extLst>
                </p14:cNvPr>
                <p14:cNvContentPartPr/>
                <p14:nvPr/>
              </p14:nvContentPartPr>
              <p14:xfrm>
                <a:off x="745605" y="4857615"/>
                <a:ext cx="21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3198FB93-723A-74BB-B20A-06DAF6BBC8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965" y="484897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1F234324-29F2-0869-819F-973127FBF1A1}"/>
                    </a:ext>
                  </a:extLst>
                </p14:cNvPr>
                <p14:cNvContentPartPr/>
                <p14:nvPr/>
              </p14:nvContentPartPr>
              <p14:xfrm>
                <a:off x="743085" y="4862295"/>
                <a:ext cx="36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1F234324-29F2-0869-819F-973127FBF1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4085" y="48536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658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A318E7-7950-4C94-C06B-7D12D6A61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AC9525-950C-95EF-BE39-4E65AFAC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aktivního odrazu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265DDB-EBA7-EE02-378B-E1B5DEA0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33475"/>
            <a:ext cx="6137031" cy="4698525"/>
          </a:xfrm>
        </p:spPr>
        <p:txBody>
          <a:bodyPr/>
          <a:lstStyle/>
          <a:p>
            <a:r>
              <a:rPr lang="cs-CZ" dirty="0"/>
              <a:t>Někteří autoři toto období nazývají aktivní propulze (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propulsion</a:t>
            </a:r>
            <a:r>
              <a:rPr lang="cs-CZ" dirty="0"/>
              <a:t>) </a:t>
            </a:r>
          </a:p>
          <a:p>
            <a:r>
              <a:rPr lang="cs-CZ" dirty="0"/>
              <a:t>Dochází k odlehčení paty a přenosu váhy na přednoží. </a:t>
            </a:r>
          </a:p>
          <a:p>
            <a:r>
              <a:rPr lang="cs-CZ" dirty="0"/>
              <a:t>V KOK po dokončení extenze dochází opět k flexi, v KYK roste extenze. </a:t>
            </a:r>
          </a:p>
          <a:p>
            <a:r>
              <a:rPr lang="cs-CZ" dirty="0"/>
              <a:t>Stojná DK je zodpovědná za stabilitu nejen DK ale i pánve a trupu.</a:t>
            </a:r>
          </a:p>
          <a:p>
            <a:r>
              <a:rPr lang="cs-CZ" b="1" dirty="0"/>
              <a:t>Konec této fáze je spojen s iniciálním kontaktem kontralaterální DK</a:t>
            </a:r>
            <a:r>
              <a:rPr lang="cs-CZ" dirty="0"/>
              <a:t>.</a:t>
            </a:r>
          </a:p>
          <a:p>
            <a:r>
              <a:rPr lang="sv-SE" dirty="0"/>
              <a:t>ABD </a:t>
            </a:r>
            <a:r>
              <a:rPr lang="cs-CZ" dirty="0"/>
              <a:t>útlum</a:t>
            </a:r>
          </a:p>
          <a:p>
            <a:r>
              <a:rPr lang="sv-SE" dirty="0"/>
              <a:t>koncentricky m. TS </a:t>
            </a:r>
            <a:endParaRPr lang="cs-CZ" dirty="0"/>
          </a:p>
          <a:p>
            <a:r>
              <a:rPr lang="sv-SE" dirty="0"/>
              <a:t>m. TA</a:t>
            </a:r>
            <a:endParaRPr lang="cs-CZ" dirty="0"/>
          </a:p>
          <a:p>
            <a:r>
              <a:rPr lang="sv-SE" dirty="0"/>
              <a:t>m. FHL 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EA65C196-CAE7-FA99-F772-996E1C238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t="8840" r="50063" b="15001"/>
          <a:stretch/>
        </p:blipFill>
        <p:spPr bwMode="auto">
          <a:xfrm>
            <a:off x="7010401" y="1436719"/>
            <a:ext cx="1699845" cy="43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7AB2960-DCC5-DA02-AB79-6CA77583A33C}"/>
              </a:ext>
            </a:extLst>
          </p:cNvPr>
          <p:cNvSpPr txBox="1"/>
          <p:nvPr/>
        </p:nvSpPr>
        <p:spPr>
          <a:xfrm>
            <a:off x="6886570" y="5555001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356579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5E1E3C-0E05-FF71-D34A-1392BCABC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9AC94C-C770-CFBC-E382-C756E10B3018}"/>
              </a:ext>
            </a:extLst>
          </p:cNvPr>
          <p:cNvSpPr txBox="1"/>
          <p:nvPr/>
        </p:nvSpPr>
        <p:spPr>
          <a:xfrm>
            <a:off x="539550" y="1166842"/>
            <a:ext cx="80648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>
                <a:effectLst/>
                <a:latin typeface="+mn-lt"/>
                <a:ea typeface="Calibri" panose="020F0502020204030204" pitchFamily="34" charset="0"/>
              </a:rPr>
              <a:t>„Chůze je dopředný pohyb, jehož cyklus se skládá z dvojkroků, a probíhá v intervalu mezi opakovaným kontaktem paty stejné nohy s podložkou“. </a:t>
            </a:r>
          </a:p>
          <a:p>
            <a:r>
              <a:rPr lang="cs-CZ" dirty="0">
                <a:latin typeface="+mn-lt"/>
                <a:ea typeface="Calibri" panose="020F0502020204030204" pitchFamily="34" charset="0"/>
              </a:rPr>
              <a:t>						</a:t>
            </a:r>
            <a:r>
              <a:rPr lang="cs-CZ" sz="2400" dirty="0">
                <a:effectLst/>
                <a:latin typeface="+mn-lt"/>
                <a:ea typeface="Calibri" panose="020F0502020204030204" pitchFamily="34" charset="0"/>
              </a:rPr>
              <a:t>(Kalichová 2014) </a:t>
            </a:r>
          </a:p>
          <a:p>
            <a:endParaRPr lang="cs-CZ" dirty="0">
              <a:latin typeface="+mn-lt"/>
              <a:ea typeface="Calibri" panose="020F0502020204030204" pitchFamily="34" charset="0"/>
            </a:endParaRPr>
          </a:p>
          <a:p>
            <a:endParaRPr lang="cs-CZ" sz="24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cs-CZ" dirty="0">
              <a:latin typeface="+mn-lt"/>
              <a:ea typeface="Calibri" panose="020F0502020204030204" pitchFamily="34" charset="0"/>
            </a:endParaRPr>
          </a:p>
          <a:p>
            <a:endParaRPr lang="cs-CZ" sz="24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cs-CZ" sz="2400" i="1" dirty="0">
                <a:effectLst/>
                <a:latin typeface="+mn-lt"/>
                <a:ea typeface="Calibri" panose="020F0502020204030204" pitchFamily="34" charset="0"/>
              </a:rPr>
              <a:t>„Chůze je základní lokomoční stereotyp vybudovaný v ontogenezi na fylogeneticky fixovaných principech charakteristických pro každého jedince“.</a:t>
            </a:r>
          </a:p>
          <a:p>
            <a:r>
              <a:rPr lang="cs-CZ" dirty="0">
                <a:latin typeface="+mn-lt"/>
                <a:ea typeface="Calibri" panose="020F0502020204030204" pitchFamily="34" charset="0"/>
              </a:rPr>
              <a:t>						</a:t>
            </a:r>
            <a:r>
              <a:rPr lang="cs-CZ" sz="2400" dirty="0">
                <a:effectLst/>
                <a:latin typeface="+mn-lt"/>
                <a:ea typeface="Calibri" panose="020F0502020204030204" pitchFamily="34" charset="0"/>
              </a:rPr>
              <a:t>(Kolář 2009)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443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0C4E1F-3730-2B01-E3B8-3D2B74F48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FDEAB-DF74-2D11-CDC5-E4CB5024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Stojná fáze – období pasivního odrazu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D890A-0F59-6829-E05C-D8E479AE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188416" cy="4139998"/>
          </a:xfrm>
        </p:spPr>
        <p:txBody>
          <a:bodyPr/>
          <a:lstStyle/>
          <a:p>
            <a:r>
              <a:rPr lang="cs-CZ" dirty="0"/>
              <a:t>někdy je tato fáze nazývaná i jako </a:t>
            </a:r>
            <a:r>
              <a:rPr lang="cs-CZ" b="1" dirty="0" err="1"/>
              <a:t>předšvih</a:t>
            </a:r>
            <a:r>
              <a:rPr lang="cs-CZ" b="1" dirty="0"/>
              <a:t> </a:t>
            </a:r>
          </a:p>
          <a:p>
            <a:r>
              <a:rPr lang="cs-CZ" dirty="0"/>
              <a:t>jedná se o druhé a poslední období dvojí opory v KC. </a:t>
            </a:r>
          </a:p>
          <a:p>
            <a:r>
              <a:rPr lang="cs-CZ" dirty="0"/>
              <a:t>pasivní odraz končí </a:t>
            </a:r>
            <a:r>
              <a:rPr lang="cs-CZ" b="1" dirty="0"/>
              <a:t>odlepením palce (</a:t>
            </a:r>
            <a:r>
              <a:rPr lang="cs-CZ" b="1" dirty="0" err="1"/>
              <a:t>Toe</a:t>
            </a:r>
            <a:r>
              <a:rPr lang="cs-CZ" b="1" dirty="0"/>
              <a:t> </a:t>
            </a:r>
            <a:r>
              <a:rPr lang="cs-CZ" b="1" dirty="0" err="1"/>
              <a:t>Off</a:t>
            </a:r>
            <a:r>
              <a:rPr lang="cs-CZ" b="1" dirty="0"/>
              <a:t>, TO) stojné končetiny</a:t>
            </a:r>
            <a:r>
              <a:rPr lang="cs-CZ" dirty="0"/>
              <a:t>, zároveň se tak jedná i o poslední období stojné fáze. </a:t>
            </a:r>
          </a:p>
          <a:p>
            <a:r>
              <a:rPr lang="cs-CZ" dirty="0"/>
              <a:t>dochází ke snižování extenze v KYK, zvyšuje se flexe v KOK a noha se pohybuje do extenze.</a:t>
            </a:r>
          </a:p>
          <a:p>
            <a:r>
              <a:rPr lang="cs-CZ" dirty="0"/>
              <a:t>m. </a:t>
            </a:r>
            <a:r>
              <a:rPr lang="cs-CZ" dirty="0" err="1"/>
              <a:t>adductor</a:t>
            </a:r>
            <a:r>
              <a:rPr lang="cs-CZ" dirty="0"/>
              <a:t> </a:t>
            </a:r>
            <a:r>
              <a:rPr lang="cs-CZ" dirty="0" err="1"/>
              <a:t>longus</a:t>
            </a:r>
            <a:r>
              <a:rPr lang="cs-CZ" dirty="0"/>
              <a:t> </a:t>
            </a:r>
          </a:p>
          <a:p>
            <a:r>
              <a:rPr lang="cs-CZ" dirty="0"/>
              <a:t>flexor </a:t>
            </a:r>
            <a:r>
              <a:rPr lang="cs-CZ" dirty="0" err="1"/>
              <a:t>kyč</a:t>
            </a:r>
            <a:r>
              <a:rPr lang="cs-CZ" dirty="0"/>
              <a:t>. </a:t>
            </a:r>
            <a:r>
              <a:rPr lang="cs-CZ" dirty="0" err="1"/>
              <a:t>kl</a:t>
            </a:r>
            <a:r>
              <a:rPr lang="cs-CZ" dirty="0"/>
              <a:t> z max. EX</a:t>
            </a:r>
          </a:p>
          <a:p>
            <a:r>
              <a:rPr lang="cs-CZ" dirty="0"/>
              <a:t>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excentricky – kontrola FL v kol. kl. m. TS – zvýš.PF v </a:t>
            </a:r>
            <a:r>
              <a:rPr lang="cs-CZ" dirty="0" err="1"/>
              <a:t>hlez</a:t>
            </a:r>
            <a:r>
              <a:rPr lang="cs-CZ" dirty="0"/>
              <a:t>. Kloubu</a:t>
            </a:r>
          </a:p>
          <a:p>
            <a:r>
              <a:rPr lang="cs-CZ" dirty="0"/>
              <a:t>m. FH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02AF8DB6-C474-5642-135B-74D452D2D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8242" r="39230" b="14367"/>
          <a:stretch/>
        </p:blipFill>
        <p:spPr bwMode="auto">
          <a:xfrm>
            <a:off x="6998677" y="1171576"/>
            <a:ext cx="1335962" cy="43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EE6FF9-330E-E58D-115E-41FE7F134572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137152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79E9D7-558E-92EA-CC3C-27D0A07E9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95ABB3-38FA-2459-3834-4EAE0EFB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8860B5-20A5-4CA7-5411-BECD24C3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254738" cy="4139998"/>
          </a:xfrm>
        </p:spPr>
        <p:txBody>
          <a:bodyPr/>
          <a:lstStyle/>
          <a:p>
            <a:r>
              <a:rPr lang="cs-CZ" dirty="0"/>
              <a:t>Iniciální švih (</a:t>
            </a:r>
            <a:r>
              <a:rPr lang="cs-CZ" dirty="0" err="1"/>
              <a:t>Initial</a:t>
            </a:r>
            <a:r>
              <a:rPr lang="cs-CZ" dirty="0"/>
              <a:t> Swing) </a:t>
            </a:r>
          </a:p>
          <a:p>
            <a:r>
              <a:rPr lang="cs-CZ" dirty="0"/>
              <a:t>Období středního švihu (</a:t>
            </a:r>
            <a:r>
              <a:rPr lang="cs-CZ" dirty="0" err="1"/>
              <a:t>MidSwing</a:t>
            </a:r>
            <a:r>
              <a:rPr lang="cs-CZ" dirty="0"/>
              <a:t>) </a:t>
            </a:r>
          </a:p>
          <a:p>
            <a:r>
              <a:rPr lang="cs-CZ" dirty="0"/>
              <a:t>Období terminálního švihu (Terminal Swing) </a:t>
            </a:r>
          </a:p>
          <a:p>
            <a:endParaRPr lang="cs-CZ" dirty="0"/>
          </a:p>
        </p:txBody>
      </p:sp>
      <p:pic>
        <p:nvPicPr>
          <p:cNvPr id="6" name="Picture 2" descr="Phases of the Gait Cycle: Gait Analysis » ProtoKinetics">
            <a:extLst>
              <a:ext uri="{FF2B5EF4-FFF2-40B4-BE49-F238E27FC236}">
                <a16:creationId xmlns:a16="http://schemas.microsoft.com/office/drawing/2014/main" id="{CDFD41FB-71D7-41E6-3D56-2D2B66AB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6" t="7588" r="175" b="20675"/>
          <a:stretch/>
        </p:blipFill>
        <p:spPr bwMode="auto">
          <a:xfrm>
            <a:off x="4794738" y="1135094"/>
            <a:ext cx="3505200" cy="45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F92C59-0019-71F9-F69F-D012744AC4D4}"/>
              </a:ext>
            </a:extLst>
          </p:cNvPr>
          <p:cNvSpPr txBox="1"/>
          <p:nvPr/>
        </p:nvSpPr>
        <p:spPr>
          <a:xfrm>
            <a:off x="4572000" y="5798827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www.protokinetics.com</a:t>
            </a:r>
            <a:r>
              <a:rPr lang="cs-CZ" sz="1000" dirty="0"/>
              <a:t>/</a:t>
            </a:r>
            <a:r>
              <a:rPr lang="cs-CZ" sz="1000" dirty="0" err="1"/>
              <a:t>understanding-phases-of-the-gait-cycle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7722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AEE15-09AF-AB33-ED05-04BAFA306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18F055-EC92-F6D1-DB5D-9D6AAA2B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iniciální švih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4D894-3D19-A007-5022-8F551E50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9718"/>
            <a:ext cx="5825631" cy="4662282"/>
          </a:xfrm>
        </p:spPr>
        <p:txBody>
          <a:bodyPr/>
          <a:lstStyle/>
          <a:p>
            <a:r>
              <a:rPr lang="cs-CZ" dirty="0"/>
              <a:t>Jedná se o první období švihové fáze KC a tvoří téměř jednu třetinu této fáze. </a:t>
            </a:r>
          </a:p>
          <a:p>
            <a:r>
              <a:rPr lang="cs-CZ" dirty="0"/>
              <a:t>Období </a:t>
            </a:r>
            <a:r>
              <a:rPr lang="cs-CZ" b="1" dirty="0"/>
              <a:t>začíná odlepením palce </a:t>
            </a:r>
          </a:p>
          <a:p>
            <a:r>
              <a:rPr lang="cs-CZ" dirty="0"/>
              <a:t>Období </a:t>
            </a:r>
            <a:r>
              <a:rPr lang="cs-CZ" b="1" dirty="0"/>
              <a:t>končí míjením nohou </a:t>
            </a:r>
            <a:r>
              <a:rPr lang="cs-CZ" dirty="0"/>
              <a:t>(</a:t>
            </a:r>
            <a:r>
              <a:rPr lang="cs-CZ" dirty="0" err="1"/>
              <a:t>Foot</a:t>
            </a:r>
            <a:r>
              <a:rPr lang="cs-CZ" dirty="0"/>
              <a:t> Clearance), tedy ve fázi největší flexe v KOK. </a:t>
            </a:r>
          </a:p>
          <a:p>
            <a:r>
              <a:rPr lang="cs-CZ" dirty="0"/>
              <a:t>S rostoucí flexí v KOK, roste i flexe v KYK a začíná docházet k flexi nohy</a:t>
            </a:r>
          </a:p>
          <a:p>
            <a:r>
              <a:rPr lang="cs-CZ" dirty="0"/>
              <a:t>m. ILP</a:t>
            </a:r>
          </a:p>
          <a:p>
            <a:r>
              <a:rPr lang="cs-CZ" dirty="0"/>
              <a:t>m. RF</a:t>
            </a:r>
          </a:p>
          <a:p>
            <a:r>
              <a:rPr lang="cs-CZ" dirty="0"/>
              <a:t>m. </a:t>
            </a:r>
            <a:r>
              <a:rPr lang="cs-CZ" dirty="0" err="1"/>
              <a:t>addL</a:t>
            </a:r>
            <a:endParaRPr lang="cs-CZ" dirty="0"/>
          </a:p>
          <a:p>
            <a:r>
              <a:rPr lang="cs-CZ" dirty="0"/>
              <a:t>m. </a:t>
            </a:r>
            <a:r>
              <a:rPr lang="cs-CZ" dirty="0" err="1"/>
              <a:t>sartorius</a:t>
            </a:r>
            <a:r>
              <a:rPr lang="cs-CZ" dirty="0"/>
              <a:t> – flexe v kyčli </a:t>
            </a:r>
          </a:p>
          <a:p>
            <a:r>
              <a:rPr lang="cs-CZ" dirty="0"/>
              <a:t>HMS </a:t>
            </a:r>
          </a:p>
          <a:p>
            <a:r>
              <a:rPr lang="cs-CZ" dirty="0"/>
              <a:t>m. TA </a:t>
            </a:r>
          </a:p>
          <a:p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2775907E-661C-2595-560A-D1E18383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2" t="13792" r="23846" b="15908"/>
          <a:stretch/>
        </p:blipFill>
        <p:spPr bwMode="auto">
          <a:xfrm>
            <a:off x="6649628" y="1169718"/>
            <a:ext cx="2157045" cy="42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2B47F5-4DF5-8A8F-348F-0017FADB35C4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2528633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14DA31-F8BC-3D2D-B6E0-43B696F6D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2767F3-6B18-BC35-E00B-95FBB38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období středního švihu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D58CDA-44DF-43A2-BC8B-080A4CC7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23213"/>
            <a:ext cx="6153877" cy="4139998"/>
          </a:xfrm>
        </p:spPr>
        <p:txBody>
          <a:bodyPr/>
          <a:lstStyle/>
          <a:p>
            <a:r>
              <a:rPr lang="cs-CZ" dirty="0"/>
              <a:t>začíná ve chvíli, kdy noha švihové DK míjí nohu stojné DK.</a:t>
            </a:r>
          </a:p>
          <a:p>
            <a:r>
              <a:rPr lang="cs-CZ" dirty="0"/>
              <a:t>v hlezenním kloubu dochází k flexi až do neutrálního postavení kloubu. </a:t>
            </a:r>
          </a:p>
          <a:p>
            <a:r>
              <a:rPr lang="cs-CZ" dirty="0"/>
              <a:t>postupně dochází ke snižování flexe v KOK, </a:t>
            </a:r>
            <a:r>
              <a:rPr lang="cs-CZ" b="1" dirty="0"/>
              <a:t>ve chvíli, kdy se </a:t>
            </a:r>
            <a:r>
              <a:rPr lang="cs-CZ" b="1" dirty="0" err="1"/>
              <a:t>tibie</a:t>
            </a:r>
            <a:r>
              <a:rPr lang="cs-CZ" b="1" dirty="0"/>
              <a:t> dostane do vertikálního postavení, končí období středního švihu.</a:t>
            </a:r>
          </a:p>
          <a:p>
            <a:r>
              <a:rPr lang="cs-CZ" dirty="0"/>
              <a:t>m. ILP</a:t>
            </a:r>
          </a:p>
          <a:p>
            <a:r>
              <a:rPr lang="cs-CZ" dirty="0"/>
              <a:t>m. TA</a:t>
            </a:r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9B76A1B7-A19C-4219-7053-DCE0B7C52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6" t="11325" r="14231" b="16833"/>
          <a:stretch/>
        </p:blipFill>
        <p:spPr bwMode="auto">
          <a:xfrm>
            <a:off x="6869722" y="1296002"/>
            <a:ext cx="1594339" cy="3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D58934-0ED1-6E6C-DDC7-294A5C2E95B3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73771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96DEF-826A-A6B1-A651-EF872CAC1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43617-1868-60DF-99E1-20717F4F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Švihová fáze – období terminálního švihu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93C052-018A-3FBF-142C-67B0BDF6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200769" cy="4139998"/>
          </a:xfrm>
        </p:spPr>
        <p:txBody>
          <a:bodyPr/>
          <a:lstStyle/>
          <a:p>
            <a:r>
              <a:rPr lang="cs-CZ" dirty="0"/>
              <a:t>poslední fáze KC, která začíná vertikálním postavením </a:t>
            </a:r>
            <a:r>
              <a:rPr lang="cs-CZ" dirty="0" err="1"/>
              <a:t>tibie</a:t>
            </a:r>
            <a:r>
              <a:rPr lang="cs-CZ" dirty="0"/>
              <a:t> </a:t>
            </a:r>
          </a:p>
          <a:p>
            <a:r>
              <a:rPr lang="cs-CZ" dirty="0"/>
              <a:t>pro dokončení pohybu je nutná plná extenze v KOK, navíc dochází k flexi v KYK </a:t>
            </a:r>
          </a:p>
          <a:p>
            <a:pPr marL="54000" indent="0">
              <a:buNone/>
            </a:pPr>
            <a:r>
              <a:rPr lang="cs-CZ" dirty="0"/>
              <a:t>Terminální švih, potažmo celý krokový cyklus končí kontaktem nohy s podložkou. Tím zároveň začíná i nový KC.</a:t>
            </a:r>
          </a:p>
          <a:p>
            <a:pPr marL="54000" indent="0">
              <a:buNone/>
            </a:pPr>
            <a:r>
              <a:rPr lang="fi-FI" dirty="0"/>
              <a:t>HMS – kontrola EX v koleně za FL v kyčli mm. vasti m. TA 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1C1CE9E5-6400-ADC7-F4FE-A8F4E5E1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4" t="14100" r="1026" b="9125"/>
          <a:stretch/>
        </p:blipFill>
        <p:spPr bwMode="auto">
          <a:xfrm>
            <a:off x="6963508" y="1171576"/>
            <a:ext cx="2004646" cy="44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7F2FBE-013F-91AB-7784-33752F13EFCF}"/>
              </a:ext>
            </a:extLst>
          </p:cNvPr>
          <p:cNvSpPr txBox="1"/>
          <p:nvPr/>
        </p:nvSpPr>
        <p:spPr>
          <a:xfrm>
            <a:off x="6851401" y="5409425"/>
            <a:ext cx="2157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www.researchgate.net</a:t>
            </a:r>
            <a:r>
              <a:rPr lang="cs-CZ" sz="1000" dirty="0"/>
              <a:t>/</a:t>
            </a:r>
            <a:r>
              <a:rPr lang="cs-CZ" sz="1000" dirty="0" err="1"/>
              <a:t>figure</a:t>
            </a:r>
            <a:r>
              <a:rPr lang="cs-CZ" sz="1000" dirty="0"/>
              <a:t>/Phases-of-the-normal-gait-cycle_fig3_309362425</a:t>
            </a:r>
          </a:p>
        </p:txBody>
      </p:sp>
    </p:spTree>
    <p:extLst>
      <p:ext uri="{BB962C8B-B14F-4D97-AF65-F5344CB8AC3E}">
        <p14:creationId xmlns:p14="http://schemas.microsoft.com/office/powerpoint/2010/main" val="415589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7F61C4-ED31-B574-8BD1-42752B9D4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BD9E84-F8D6-EC16-334A-5C4D63DA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012064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Video: </a:t>
            </a:r>
            <a:r>
              <a:rPr lang="cs-CZ" dirty="0">
                <a:hlinkClick r:id="rId2"/>
              </a:rPr>
              <a:t>https://www.youtube.com/watch?v=kDlCgLDXBSA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Video KC: </a:t>
            </a:r>
            <a:r>
              <a:rPr lang="cs-CZ" dirty="0">
                <a:hlinkClick r:id="rId3"/>
              </a:rPr>
              <a:t>https://www.youtube.com/watch?v=c0XdjYX2Y7Q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>
                <a:hlinkClick r:id="rId4"/>
              </a:rPr>
              <a:t>Gain deviation: https://www.youtube.com/watch?v=3qVy0Uj3MXc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65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C7B73-2AB7-E263-5119-084884E1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Kineziologický rozbor: vyšetření chůze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918D8-3018-AFE1-4ACC-1B557321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277007"/>
            <a:ext cx="8064900" cy="5023945"/>
          </a:xfrm>
        </p:spPr>
        <p:txBody>
          <a:bodyPr/>
          <a:lstStyle/>
          <a:p>
            <a:r>
              <a:rPr lang="cs-CZ" dirty="0"/>
              <a:t>Symetrie kroku </a:t>
            </a:r>
          </a:p>
          <a:p>
            <a:r>
              <a:rPr lang="cs-CZ" dirty="0"/>
              <a:t>Délka kroku </a:t>
            </a:r>
          </a:p>
          <a:p>
            <a:r>
              <a:rPr lang="cs-CZ" dirty="0"/>
              <a:t>Souhyb trupu </a:t>
            </a:r>
          </a:p>
          <a:p>
            <a:r>
              <a:rPr lang="cs-CZ" dirty="0"/>
              <a:t>Souhyb horních končetin </a:t>
            </a:r>
          </a:p>
          <a:p>
            <a:r>
              <a:rPr lang="cs-CZ" dirty="0"/>
              <a:t>Kulhání, napadání na 1 DK </a:t>
            </a:r>
          </a:p>
          <a:p>
            <a:r>
              <a:rPr lang="cs-CZ" dirty="0"/>
              <a:t>Držení těla </a:t>
            </a:r>
          </a:p>
          <a:p>
            <a:r>
              <a:rPr lang="cs-CZ" dirty="0"/>
              <a:t>Rychlost chůze </a:t>
            </a:r>
          </a:p>
          <a:p>
            <a:r>
              <a:rPr lang="cs-CZ" dirty="0"/>
              <a:t>Plynulost při iniciaci, zastavení, změna směru chůze</a:t>
            </a:r>
          </a:p>
          <a:p>
            <a:r>
              <a:rPr lang="cs-CZ" dirty="0"/>
              <a:t>Charakter zatížení nohy – laterálně, mediálně, změna klenby</a:t>
            </a:r>
          </a:p>
          <a:p>
            <a:r>
              <a:rPr lang="cs-CZ" dirty="0"/>
              <a:t>P</a:t>
            </a:r>
            <a:r>
              <a:rPr lang="pt-BR" dirty="0"/>
              <a:t>ráce prstců a palce nohy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E36660-D906-7CE8-5380-ABFD4DB81F23}"/>
              </a:ext>
            </a:extLst>
          </p:cNvPr>
          <p:cNvSpPr txBox="1"/>
          <p:nvPr/>
        </p:nvSpPr>
        <p:spPr>
          <a:xfrm>
            <a:off x="5896987" y="1568270"/>
            <a:ext cx="2633472" cy="2169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500" b="1" u="sng" dirty="0"/>
              <a:t>MODIFIKACE CHŮZE:</a:t>
            </a:r>
          </a:p>
          <a:p>
            <a:r>
              <a:rPr lang="cs-CZ" sz="1500" b="1" u="sng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 špičkách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 patách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s elevací HK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Tandemová chůze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pozadu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Chůze se zavřenýma očima </a:t>
            </a:r>
          </a:p>
        </p:txBody>
      </p:sp>
    </p:spTree>
    <p:extLst>
      <p:ext uri="{BB962C8B-B14F-4D97-AF65-F5344CB8AC3E}">
        <p14:creationId xmlns:p14="http://schemas.microsoft.com/office/powerpoint/2010/main" val="302255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3BF83-BEE1-A549-0C04-2DC87231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noha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14B7E-1486-F692-46FF-26CCA104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227483"/>
            <a:ext cx="8064900" cy="4604517"/>
          </a:xfrm>
        </p:spPr>
        <p:txBody>
          <a:bodyPr/>
          <a:lstStyle/>
          <a:p>
            <a:pPr lvl="0">
              <a:lnSpc>
                <a:spcPct val="128571"/>
              </a:lnSpc>
              <a:buClr>
                <a:srgbClr val="0000DC"/>
              </a:buClr>
              <a:buSzPts val="1600"/>
            </a:pPr>
            <a:r>
              <a:rPr lang="sk-SK" sz="2400" b="1" dirty="0"/>
              <a:t>- </a:t>
            </a:r>
            <a:r>
              <a:rPr lang="sk-SK" sz="2400" b="1" dirty="0" err="1"/>
              <a:t>ideálně</a:t>
            </a:r>
            <a:r>
              <a:rPr lang="sk-SK" sz="2400" b="1" dirty="0"/>
              <a:t> 1. a 2. MTT </a:t>
            </a:r>
            <a:r>
              <a:rPr lang="sk-SK" sz="2400" b="1" dirty="0" err="1"/>
              <a:t>stejně</a:t>
            </a:r>
            <a:r>
              <a:rPr lang="sk-SK" sz="2400" b="1" dirty="0"/>
              <a:t> </a:t>
            </a:r>
            <a:r>
              <a:rPr lang="sk-SK" sz="2400" b="1" dirty="0" err="1"/>
              <a:t>dlouhý</a:t>
            </a:r>
            <a:r>
              <a:rPr lang="sk-SK" sz="2400" b="1" dirty="0"/>
              <a:t> </a:t>
            </a:r>
            <a:r>
              <a:rPr lang="sk-SK" sz="2400" dirty="0"/>
              <a:t>pro </a:t>
            </a:r>
            <a:r>
              <a:rPr lang="sk-SK" sz="2400" dirty="0" err="1"/>
              <a:t>efektivní</a:t>
            </a:r>
            <a:r>
              <a:rPr lang="sk-SK" sz="2400" dirty="0"/>
              <a:t> odraz palce (stabilní), u </a:t>
            </a:r>
            <a:r>
              <a:rPr lang="sk-SK" sz="2400" dirty="0" err="1"/>
              <a:t>Mortonovy</a:t>
            </a:r>
            <a:r>
              <a:rPr lang="sk-SK" sz="2400" dirty="0"/>
              <a:t> nohy nestabilní baze pro odraz - </a:t>
            </a:r>
            <a:r>
              <a:rPr lang="sk-SK" sz="2400" dirty="0" err="1"/>
              <a:t>tendence</a:t>
            </a:r>
            <a:r>
              <a:rPr lang="sk-SK" sz="2400" dirty="0"/>
              <a:t> k M či L náklonu </a:t>
            </a:r>
            <a:r>
              <a:rPr lang="sk-SK" sz="2400" dirty="0" err="1"/>
              <a:t>před</a:t>
            </a:r>
            <a:r>
              <a:rPr lang="sk-SK" sz="2400" dirty="0"/>
              <a:t> </a:t>
            </a:r>
            <a:r>
              <a:rPr lang="sk-SK" sz="2400" dirty="0" err="1"/>
              <a:t>odrazem</a:t>
            </a:r>
            <a:endParaRPr lang="sk-SK" sz="2400" dirty="0"/>
          </a:p>
          <a:p>
            <a:pPr lvl="0">
              <a:lnSpc>
                <a:spcPct val="128571"/>
              </a:lnSpc>
              <a:buClr>
                <a:srgbClr val="0000DC"/>
              </a:buClr>
              <a:buSzPts val="1600"/>
            </a:pPr>
            <a:r>
              <a:rPr lang="sk-SK" sz="2400" dirty="0"/>
              <a:t>- u </a:t>
            </a:r>
            <a:r>
              <a:rPr lang="sk-SK" sz="2400" b="1" dirty="0"/>
              <a:t>vysoké nohy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noha </a:t>
            </a:r>
            <a:r>
              <a:rPr lang="sk-SK" sz="2400" dirty="0" err="1"/>
              <a:t>odráží</a:t>
            </a:r>
            <a:r>
              <a:rPr lang="sk-SK" sz="2400" dirty="0"/>
              <a:t> spíše </a:t>
            </a:r>
            <a:r>
              <a:rPr lang="sk-SK" sz="2400" dirty="0" err="1"/>
              <a:t>přes</a:t>
            </a:r>
            <a:r>
              <a:rPr lang="sk-SK" sz="2400" dirty="0"/>
              <a:t> 3.-5 hlavičku MTT, </a:t>
            </a:r>
            <a:r>
              <a:rPr lang="sk-SK" sz="2400" dirty="0" err="1"/>
              <a:t>více</a:t>
            </a:r>
            <a:r>
              <a:rPr lang="sk-SK" sz="2400" dirty="0"/>
              <a:t> </a:t>
            </a:r>
            <a:r>
              <a:rPr lang="sk-SK" sz="2400" dirty="0" err="1"/>
              <a:t>zátež</a:t>
            </a:r>
            <a:r>
              <a:rPr lang="sk-SK" sz="2400" dirty="0"/>
              <a:t> pro </a:t>
            </a:r>
            <a:r>
              <a:rPr lang="sk-SK" sz="2400" dirty="0" err="1"/>
              <a:t>myofasc</a:t>
            </a:r>
            <a:r>
              <a:rPr lang="sk-SK" sz="2400" dirty="0"/>
              <a:t>. </a:t>
            </a:r>
            <a:r>
              <a:rPr lang="sk-SK" sz="2400" dirty="0" err="1"/>
              <a:t>tkáně</a:t>
            </a:r>
            <a:r>
              <a:rPr lang="sk-SK" sz="2400" dirty="0"/>
              <a:t>, </a:t>
            </a:r>
            <a:r>
              <a:rPr lang="sk-SK" sz="2400" dirty="0" err="1"/>
              <a:t>nutno</a:t>
            </a:r>
            <a:r>
              <a:rPr lang="sk-SK" sz="2400" dirty="0"/>
              <a:t> </a:t>
            </a:r>
            <a:r>
              <a:rPr lang="sk-SK" sz="2400" dirty="0" err="1"/>
              <a:t>kompenzovat</a:t>
            </a:r>
            <a:r>
              <a:rPr lang="sk-SK" sz="2400" dirty="0"/>
              <a:t> odraz </a:t>
            </a:r>
            <a:r>
              <a:rPr lang="sk-SK" sz="2400" dirty="0" err="1"/>
              <a:t>např</a:t>
            </a:r>
            <a:r>
              <a:rPr lang="sk-SK" sz="2400" dirty="0"/>
              <a:t>. </a:t>
            </a:r>
            <a:r>
              <a:rPr lang="sk-SK" sz="2400" dirty="0" err="1"/>
              <a:t>větší</a:t>
            </a:r>
            <a:r>
              <a:rPr lang="sk-SK" sz="2400" dirty="0"/>
              <a:t> FLX v KYK</a:t>
            </a:r>
          </a:p>
          <a:p>
            <a:pPr lvl="0">
              <a:lnSpc>
                <a:spcPct val="128571"/>
              </a:lnSpc>
              <a:buClr>
                <a:srgbClr val="0000DC"/>
              </a:buClr>
              <a:buSzPts val="1600"/>
            </a:pPr>
            <a:r>
              <a:rPr lang="sk-SK" sz="2400" b="1" dirty="0"/>
              <a:t>- odraz palce  -</a:t>
            </a:r>
            <a:r>
              <a:rPr lang="sk-SK" sz="2400" dirty="0"/>
              <a:t> </a:t>
            </a:r>
            <a:r>
              <a:rPr lang="sk-SK" sz="2400" dirty="0" err="1"/>
              <a:t>hallux</a:t>
            </a:r>
            <a:r>
              <a:rPr lang="sk-SK" sz="2400" dirty="0"/>
              <a:t> </a:t>
            </a:r>
            <a:r>
              <a:rPr lang="sk-SK" sz="2400" dirty="0" err="1"/>
              <a:t>valgus</a:t>
            </a:r>
            <a:r>
              <a:rPr lang="sk-SK" sz="2400" dirty="0"/>
              <a:t>, torze v KOK, </a:t>
            </a:r>
            <a:r>
              <a:rPr lang="sk-SK" sz="2400" dirty="0" err="1"/>
              <a:t>vazy</a:t>
            </a:r>
            <a:r>
              <a:rPr lang="sk-SK" sz="2400" dirty="0"/>
              <a:t> (LCM) , menisky (L) - </a:t>
            </a:r>
            <a:r>
              <a:rPr lang="sk-SK" sz="2400" dirty="0" err="1"/>
              <a:t>valgózní</a:t>
            </a:r>
            <a:r>
              <a:rPr lang="sk-SK" sz="2400" dirty="0"/>
              <a:t> </a:t>
            </a:r>
            <a:r>
              <a:rPr lang="sk-SK" sz="2400" dirty="0" err="1"/>
              <a:t>síla</a:t>
            </a:r>
            <a:r>
              <a:rPr lang="sk-SK" sz="2400" dirty="0"/>
              <a:t> v KOK</a:t>
            </a:r>
          </a:p>
          <a:p>
            <a:pPr lvl="0">
              <a:lnSpc>
                <a:spcPct val="128571"/>
              </a:lnSpc>
              <a:buClr>
                <a:srgbClr val="0000DC"/>
              </a:buClr>
              <a:buSzPts val="1600"/>
            </a:pPr>
            <a:r>
              <a:rPr lang="sk-SK" sz="2400" b="1" dirty="0"/>
              <a:t>- </a:t>
            </a:r>
            <a:r>
              <a:rPr lang="sk-SK" sz="2400" b="1" dirty="0" err="1"/>
              <a:t>úzká</a:t>
            </a:r>
            <a:r>
              <a:rPr lang="sk-SK" sz="2400" b="1" dirty="0"/>
              <a:t> špička </a:t>
            </a:r>
            <a:r>
              <a:rPr lang="sk-SK" sz="2400" b="1" dirty="0" err="1"/>
              <a:t>boty</a:t>
            </a:r>
            <a:r>
              <a:rPr lang="sk-SK" sz="2400" dirty="0"/>
              <a:t> (neumožňuje reflexní </a:t>
            </a:r>
            <a:r>
              <a:rPr lang="sk-SK" sz="2400" dirty="0" err="1"/>
              <a:t>koaktivace</a:t>
            </a:r>
            <a:r>
              <a:rPr lang="sk-SK" sz="2400" dirty="0"/>
              <a:t> </a:t>
            </a:r>
            <a:r>
              <a:rPr lang="sk-SK" sz="2400" dirty="0" err="1"/>
              <a:t>meziprstních</a:t>
            </a:r>
            <a:r>
              <a:rPr lang="sk-SK" sz="2400" dirty="0"/>
              <a:t> </a:t>
            </a:r>
            <a:r>
              <a:rPr lang="sk-SK" sz="2400" dirty="0" err="1"/>
              <a:t>svalů</a:t>
            </a:r>
            <a:r>
              <a:rPr lang="sk-SK" sz="2400" dirty="0"/>
              <a:t> planty s </a:t>
            </a:r>
            <a:r>
              <a:rPr lang="sk-SK" sz="2400" dirty="0" err="1"/>
              <a:t>hamstringy</a:t>
            </a:r>
            <a:r>
              <a:rPr lang="sk-SK" sz="2400" dirty="0"/>
              <a:t>)</a:t>
            </a:r>
          </a:p>
          <a:p>
            <a:pPr lvl="0" indent="-330198">
              <a:lnSpc>
                <a:spcPct val="128571"/>
              </a:lnSpc>
              <a:buClr>
                <a:srgbClr val="0000DC"/>
              </a:buClr>
              <a:buSzPts val="1600"/>
              <a:buFont typeface="Arial"/>
              <a:buChar char="●"/>
            </a:pPr>
            <a:r>
              <a:rPr lang="sk-SK" sz="2400" b="1" dirty="0"/>
              <a:t>nutná </a:t>
            </a:r>
            <a:r>
              <a:rPr lang="sk-SK" sz="2400" b="1" dirty="0" err="1"/>
              <a:t>optimální</a:t>
            </a:r>
            <a:r>
              <a:rPr lang="sk-SK" sz="2400" b="1" dirty="0"/>
              <a:t> mobilita 1. </a:t>
            </a:r>
            <a:r>
              <a:rPr lang="sk-SK" sz="2400" b="1" dirty="0" err="1"/>
              <a:t>paprsku</a:t>
            </a:r>
            <a:r>
              <a:rPr lang="sk-SK" sz="2400" dirty="0"/>
              <a:t> (</a:t>
            </a:r>
            <a:r>
              <a:rPr lang="sk-SK" sz="2400" dirty="0" err="1"/>
              <a:t>fixace</a:t>
            </a:r>
            <a:r>
              <a:rPr lang="sk-SK" sz="2400" dirty="0"/>
              <a:t> v PLFL - SUP chodidla a L odraz palce, </a:t>
            </a:r>
            <a:r>
              <a:rPr lang="sk-SK" sz="2400" dirty="0" err="1"/>
              <a:t>semi</a:t>
            </a:r>
            <a:r>
              <a:rPr lang="sk-SK" sz="2400" dirty="0"/>
              <a:t> - náraz na </a:t>
            </a:r>
            <a:r>
              <a:rPr lang="sk-SK" sz="2400" dirty="0" err="1"/>
              <a:t>sezamské</a:t>
            </a:r>
            <a:r>
              <a:rPr lang="sk-SK" sz="2400" dirty="0"/>
              <a:t> </a:t>
            </a:r>
            <a:r>
              <a:rPr lang="sk-SK" sz="2400" dirty="0" err="1"/>
              <a:t>kůstky</a:t>
            </a:r>
            <a:r>
              <a:rPr lang="sk-SK" sz="2400" dirty="0"/>
              <a:t>, </a:t>
            </a:r>
            <a:r>
              <a:rPr lang="sk-SK" sz="2400" dirty="0" err="1"/>
              <a:t>hypermob</a:t>
            </a:r>
            <a:r>
              <a:rPr lang="sk-SK" sz="2400" dirty="0"/>
              <a:t> v EXT - PRO chodidla a M odraz palce-</a:t>
            </a:r>
            <a:r>
              <a:rPr lang="sk-SK" sz="2400" dirty="0" err="1"/>
              <a:t>hallux</a:t>
            </a:r>
            <a:r>
              <a:rPr lang="sk-SK" sz="2400" dirty="0"/>
              <a:t> </a:t>
            </a:r>
            <a:r>
              <a:rPr lang="sk-SK" sz="2400" dirty="0" err="1"/>
              <a:t>valgus</a:t>
            </a:r>
            <a:r>
              <a:rPr lang="sk-SK" sz="24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150668-39BE-5065-05EC-E638A2ED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7D25AA-E2D7-D4DA-A300-2C9B7BDA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2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058E5-0382-FC4F-4D1A-A184BC84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Patologie ve stojné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09BE5-E9C4-030D-2EDE-D0B11C2A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872000"/>
            <a:ext cx="8064900" cy="3960000"/>
          </a:xfrm>
        </p:spPr>
        <p:txBody>
          <a:bodyPr/>
          <a:lstStyle/>
          <a:p>
            <a:r>
              <a:rPr lang="cs-CZ" dirty="0"/>
              <a:t>POČÁTEČNÍ KONTAKT A FÁZE ZATÍŽENÍ</a:t>
            </a:r>
          </a:p>
          <a:p>
            <a:r>
              <a:rPr lang="cs-CZ" dirty="0"/>
              <a:t>- nedostatečná dorzální flexe v </a:t>
            </a:r>
            <a:r>
              <a:rPr lang="cs-CZ" dirty="0" err="1"/>
              <a:t>hlez</a:t>
            </a:r>
            <a:r>
              <a:rPr lang="cs-CZ" dirty="0"/>
              <a:t>. kl. - </a:t>
            </a:r>
            <a:r>
              <a:rPr lang="cs-CZ" dirty="0" err="1"/>
              <a:t>foot</a:t>
            </a:r>
            <a:r>
              <a:rPr lang="cs-CZ" dirty="0"/>
              <a:t> drop </a:t>
            </a:r>
          </a:p>
          <a:p>
            <a:r>
              <a:rPr lang="cs-CZ" dirty="0"/>
              <a:t>- v kol. kl. - </a:t>
            </a:r>
            <a:r>
              <a:rPr lang="cs-CZ" dirty="0" err="1"/>
              <a:t>locked</a:t>
            </a:r>
            <a:r>
              <a:rPr lang="cs-CZ" dirty="0"/>
              <a:t> </a:t>
            </a:r>
            <a:r>
              <a:rPr lang="cs-CZ" dirty="0" err="1"/>
              <a:t>knee</a:t>
            </a:r>
            <a:r>
              <a:rPr lang="cs-CZ" dirty="0"/>
              <a:t> </a:t>
            </a:r>
          </a:p>
          <a:p>
            <a:r>
              <a:rPr lang="cs-CZ" dirty="0"/>
              <a:t>- omezená rotace trupu • omezený souhyb HKK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4A0E31-FEA3-1DE1-6A1E-AFE672FA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1004D-662F-9B7E-90BE-B2C473B6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640515E7-7D0F-F1C5-2F1D-56B5BA7CA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 r="86795"/>
          <a:stretch/>
        </p:blipFill>
        <p:spPr bwMode="auto">
          <a:xfrm>
            <a:off x="6927600" y="720000"/>
            <a:ext cx="1676400" cy="47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74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C59F-8770-E2A1-32EA-3B6E6B84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 stojné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BD582-E781-B670-981E-709FBE24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253266"/>
            <a:ext cx="8064900" cy="4578734"/>
          </a:xfrm>
        </p:spPr>
        <p:txBody>
          <a:bodyPr/>
          <a:lstStyle/>
          <a:p>
            <a:r>
              <a:rPr lang="cs-CZ" dirty="0"/>
              <a:t>FÁZE STŘEDNÍHO STOJE</a:t>
            </a:r>
          </a:p>
          <a:p>
            <a:r>
              <a:rPr lang="cs-CZ" dirty="0" err="1"/>
              <a:t>hyperextenze</a:t>
            </a:r>
            <a:r>
              <a:rPr lang="cs-CZ" dirty="0"/>
              <a:t> </a:t>
            </a:r>
            <a:r>
              <a:rPr lang="cs-CZ" dirty="0" err="1"/>
              <a:t>kol.kl</a:t>
            </a:r>
            <a:r>
              <a:rPr lang="cs-CZ" dirty="0"/>
              <a:t>.(</a:t>
            </a:r>
            <a:r>
              <a:rPr lang="cs-CZ" dirty="0" err="1"/>
              <a:t>locked</a:t>
            </a:r>
            <a:r>
              <a:rPr lang="cs-CZ" dirty="0"/>
              <a:t> </a:t>
            </a:r>
            <a:r>
              <a:rPr lang="cs-CZ" dirty="0" err="1"/>
              <a:t>knee</a:t>
            </a:r>
            <a:r>
              <a:rPr lang="cs-CZ" dirty="0"/>
              <a:t>) - spasticita QF </a:t>
            </a:r>
          </a:p>
          <a:p>
            <a:r>
              <a:rPr lang="cs-CZ" dirty="0"/>
              <a:t>- </a:t>
            </a:r>
            <a:r>
              <a:rPr lang="cs-CZ" dirty="0" err="1"/>
              <a:t>dyskoordinace</a:t>
            </a:r>
            <a:r>
              <a:rPr lang="cs-CZ" dirty="0"/>
              <a:t> TFL, RF, HMS </a:t>
            </a:r>
          </a:p>
          <a:p>
            <a:r>
              <a:rPr lang="cs-CZ" dirty="0"/>
              <a:t>- omezená extenze v </a:t>
            </a:r>
            <a:r>
              <a:rPr lang="cs-CZ" dirty="0" err="1"/>
              <a:t>kyč.kl</a:t>
            </a:r>
            <a:r>
              <a:rPr lang="cs-CZ" dirty="0"/>
              <a:t>. </a:t>
            </a:r>
          </a:p>
          <a:p>
            <a:r>
              <a:rPr lang="cs-CZ" dirty="0"/>
              <a:t>- omezená </a:t>
            </a:r>
            <a:r>
              <a:rPr lang="cs-CZ" dirty="0" err="1"/>
              <a:t>dorz.fl.v</a:t>
            </a:r>
            <a:r>
              <a:rPr lang="cs-CZ" dirty="0"/>
              <a:t> </a:t>
            </a:r>
            <a:r>
              <a:rPr lang="cs-CZ" dirty="0" err="1"/>
              <a:t>hlez</a:t>
            </a:r>
            <a:r>
              <a:rPr lang="cs-CZ" dirty="0"/>
              <a:t>. kl.</a:t>
            </a:r>
          </a:p>
          <a:p>
            <a:r>
              <a:rPr lang="cs-CZ" dirty="0"/>
              <a:t>- kolaps kol. kloubu - inaktivita QF </a:t>
            </a:r>
          </a:p>
          <a:p>
            <a:r>
              <a:rPr lang="cs-CZ" dirty="0"/>
              <a:t>- hip </a:t>
            </a:r>
            <a:r>
              <a:rPr lang="cs-CZ" dirty="0" err="1"/>
              <a:t>hiking</a:t>
            </a:r>
            <a:r>
              <a:rPr lang="cs-CZ" dirty="0"/>
              <a:t> na straně švihové DK </a:t>
            </a:r>
          </a:p>
          <a:p>
            <a:r>
              <a:rPr lang="cs-CZ" dirty="0"/>
              <a:t>- inaktivita </a:t>
            </a:r>
            <a:r>
              <a:rPr lang="cs-CZ" dirty="0" err="1"/>
              <a:t>Gme</a:t>
            </a:r>
            <a:r>
              <a:rPr lang="cs-CZ" dirty="0"/>
              <a:t> - spasticita nebo zkrácení QL </a:t>
            </a:r>
          </a:p>
          <a:p>
            <a:r>
              <a:rPr lang="cs-CZ" dirty="0"/>
              <a:t>- hip drop na straně švihové DK - inaktivita </a:t>
            </a:r>
            <a:r>
              <a:rPr lang="cs-CZ" dirty="0" err="1"/>
              <a:t>Gme</a:t>
            </a:r>
            <a:endParaRPr lang="cs-CZ" dirty="0"/>
          </a:p>
          <a:p>
            <a:r>
              <a:rPr lang="cs-CZ" dirty="0"/>
              <a:t>- spasticita adduktorů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3C8B63-329E-6A7A-F729-B69974BB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A4EB70-F285-73CF-87BA-826759A3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5114AFD4-C0BD-0A68-3891-377E8BD29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12250" r="63205" b="16833"/>
          <a:stretch/>
        </p:blipFill>
        <p:spPr bwMode="auto">
          <a:xfrm>
            <a:off x="7321819" y="1031581"/>
            <a:ext cx="1617785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C5A144-EF71-9CA3-88A9-314B2D0CD7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AE10E-B8BD-5B65-CA80-A468EC848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29A595-54CB-4515-AB20-0D1702FC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6" y="574424"/>
            <a:ext cx="8064900" cy="451576"/>
          </a:xfrm>
        </p:spPr>
        <p:txBody>
          <a:bodyPr/>
          <a:lstStyle/>
          <a:p>
            <a:r>
              <a:rPr lang="cs-CZ" dirty="0"/>
              <a:t>Fylogeneze lokomoce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5E1FDF-9FBC-3DEF-6663-14273FBD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Obojživeníci</a:t>
            </a:r>
            <a:r>
              <a:rPr lang="cs-CZ" dirty="0"/>
              <a:t> a plazi  – střídavá </a:t>
            </a:r>
            <a:r>
              <a:rPr lang="cs-CZ" dirty="0" err="1"/>
              <a:t>kvadrupedální</a:t>
            </a:r>
            <a:r>
              <a:rPr lang="cs-CZ" dirty="0"/>
              <a:t> lokomoce - </a:t>
            </a:r>
            <a:r>
              <a:rPr lang="cs-CZ" dirty="0" err="1"/>
              <a:t>lateroflexe</a:t>
            </a:r>
            <a:r>
              <a:rPr lang="cs-CZ" dirty="0"/>
              <a:t> páteře abdukce v kořenových kloubech, flexe středních kloubů</a:t>
            </a:r>
          </a:p>
          <a:p>
            <a:pPr marL="5400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Kvadrupedální</a:t>
            </a:r>
            <a:r>
              <a:rPr lang="cs-CZ" dirty="0"/>
              <a:t> savci – při běhu pohyb pomocí </a:t>
            </a:r>
            <a:r>
              <a:rPr lang="cs-CZ" dirty="0" err="1"/>
              <a:t>ext</a:t>
            </a:r>
            <a:r>
              <a:rPr lang="cs-CZ" dirty="0"/>
              <a:t>/</a:t>
            </a:r>
            <a:r>
              <a:rPr lang="cs-CZ" dirty="0" err="1"/>
              <a:t>fl</a:t>
            </a:r>
            <a:r>
              <a:rPr lang="cs-CZ" dirty="0"/>
              <a:t> páteře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Primáti - schopni krátké </a:t>
            </a:r>
            <a:r>
              <a:rPr lang="cs-CZ" dirty="0" err="1"/>
              <a:t>bipedalní</a:t>
            </a:r>
            <a:r>
              <a:rPr lang="cs-CZ" dirty="0"/>
              <a:t> lokomoce bez vzpřímení pánve, - VR + FL DKK, </a:t>
            </a:r>
            <a:r>
              <a:rPr lang="cs-CZ" dirty="0" err="1"/>
              <a:t>lateroflexe</a:t>
            </a:r>
            <a:r>
              <a:rPr lang="cs-CZ" dirty="0"/>
              <a:t> páteře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42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2C118-7FB4-1250-C395-F8A44C93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Patoogie</a:t>
            </a:r>
            <a:r>
              <a:rPr lang="cs-CZ" dirty="0"/>
              <a:t> ve stojné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D65A2-17AF-BF9C-A343-D2ABF328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STOJNÉ FÁZE</a:t>
            </a:r>
          </a:p>
          <a:p>
            <a:r>
              <a:rPr lang="cs-CZ" dirty="0"/>
              <a:t>- omezená extenze v </a:t>
            </a:r>
            <a:r>
              <a:rPr lang="cs-CZ" dirty="0" err="1"/>
              <a:t>kyč</a:t>
            </a:r>
            <a:r>
              <a:rPr lang="cs-CZ" dirty="0"/>
              <a:t>. kloubu - inaktivita </a:t>
            </a:r>
            <a:r>
              <a:rPr lang="cs-CZ" dirty="0" err="1"/>
              <a:t>Gmax</a:t>
            </a:r>
            <a:r>
              <a:rPr lang="cs-CZ" dirty="0"/>
              <a:t> </a:t>
            </a:r>
          </a:p>
          <a:p>
            <a:r>
              <a:rPr lang="cs-CZ" dirty="0"/>
              <a:t>- kloubní omezení </a:t>
            </a:r>
          </a:p>
          <a:p>
            <a:r>
              <a:rPr lang="cs-CZ" dirty="0"/>
              <a:t>- spasticita nebo zkrácení RF, ILP, QL </a:t>
            </a:r>
          </a:p>
          <a:p>
            <a:r>
              <a:rPr lang="cs-CZ" dirty="0"/>
              <a:t>- inaktivita plantárních flexorů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AE8D88-123E-566A-075A-48F49D5F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DA983A-1B44-F02A-6B6E-4B5E0A52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B15AF3E9-9BC2-46F7-5985-1E5A151CC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t="8840" r="50063" b="15001"/>
          <a:stretch/>
        </p:blipFill>
        <p:spPr bwMode="auto">
          <a:xfrm>
            <a:off x="7010401" y="1436719"/>
            <a:ext cx="1699845" cy="43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77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F1A9C-3051-1410-D36B-EDAA5345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 stojné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306B0-533B-CDAC-8688-91D52F17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339327"/>
            <a:ext cx="8064900" cy="4492673"/>
          </a:xfrm>
        </p:spPr>
        <p:txBody>
          <a:bodyPr/>
          <a:lstStyle/>
          <a:p>
            <a:r>
              <a:rPr lang="cs-CZ" dirty="0"/>
              <a:t>PŘEDŠVIHOVÁ FÁZE (období pasivního švihu)</a:t>
            </a:r>
          </a:p>
          <a:p>
            <a:r>
              <a:rPr lang="cs-CZ" dirty="0"/>
              <a:t>- </a:t>
            </a:r>
            <a:r>
              <a:rPr lang="cs-CZ" dirty="0" err="1"/>
              <a:t>dyskoordinace</a:t>
            </a:r>
            <a:r>
              <a:rPr lang="cs-CZ" dirty="0"/>
              <a:t> RF, QF, HMS - problém souběžné flexe v kol. a </a:t>
            </a:r>
            <a:r>
              <a:rPr lang="cs-CZ" dirty="0" err="1"/>
              <a:t>kyč</a:t>
            </a:r>
            <a:r>
              <a:rPr lang="cs-CZ" dirty="0"/>
              <a:t>. kloubu </a:t>
            </a:r>
          </a:p>
          <a:p>
            <a:r>
              <a:rPr lang="cs-CZ" dirty="0"/>
              <a:t>- omezená plantární flexe - inaktivita plant. flexorů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181D8B-ECD5-BB48-FFF7-B4BFE633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449F37-A092-763B-C1BA-A2FA0B5A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4B8E8D2B-3468-BE90-D026-64C8CC27A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8242" r="39230" b="14367"/>
          <a:stretch/>
        </p:blipFill>
        <p:spPr bwMode="auto">
          <a:xfrm>
            <a:off x="7308538" y="2124100"/>
            <a:ext cx="1335962" cy="43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78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877F9-4AC8-CAEC-1778-3DE12D8D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 švihové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7BCA7-FDDA-6943-2F8D-C8A79C3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442594"/>
            <a:ext cx="8064900" cy="4389406"/>
          </a:xfrm>
        </p:spPr>
        <p:txBody>
          <a:bodyPr/>
          <a:lstStyle/>
          <a:p>
            <a:r>
              <a:rPr lang="cs-CZ" dirty="0"/>
              <a:t>POČÁTEČNÍ ŠVIH</a:t>
            </a:r>
          </a:p>
          <a:p>
            <a:r>
              <a:rPr lang="cs-CZ" dirty="0"/>
              <a:t>- omezená dorzální flexe hlezna - inaktivita </a:t>
            </a:r>
            <a:r>
              <a:rPr lang="cs-CZ" dirty="0" err="1"/>
              <a:t>dorz</a:t>
            </a:r>
            <a:r>
              <a:rPr lang="cs-CZ" dirty="0"/>
              <a:t>. flexorů </a:t>
            </a:r>
          </a:p>
          <a:p>
            <a:r>
              <a:rPr lang="cs-CZ" dirty="0"/>
              <a:t>- spastické nebo zkrácené plant. flexory </a:t>
            </a:r>
          </a:p>
          <a:p>
            <a:r>
              <a:rPr lang="cs-CZ" dirty="0"/>
              <a:t>- omezená flexe v kol. kl.</a:t>
            </a:r>
          </a:p>
          <a:p>
            <a:r>
              <a:rPr lang="cs-CZ" dirty="0"/>
              <a:t>- omezená flexe v </a:t>
            </a:r>
            <a:r>
              <a:rPr lang="cs-CZ" dirty="0" err="1"/>
              <a:t>kyč</a:t>
            </a:r>
            <a:r>
              <a:rPr lang="cs-CZ" dirty="0"/>
              <a:t>. kl. - inaktivita ILP (aktivace QL)</a:t>
            </a:r>
          </a:p>
          <a:p>
            <a:r>
              <a:rPr lang="cs-CZ" dirty="0"/>
              <a:t>- neschopnost dekontrakce </a:t>
            </a:r>
            <a:r>
              <a:rPr lang="cs-CZ" dirty="0" err="1"/>
              <a:t>gmax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400678-8791-9B1F-54C5-5443148F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926B88-C198-A40C-1241-C0A3B20F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E0059DD6-1070-C033-6D8E-44A25248C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2" t="13792" r="23846" b="15908"/>
          <a:stretch/>
        </p:blipFill>
        <p:spPr bwMode="auto">
          <a:xfrm>
            <a:off x="6939283" y="2396490"/>
            <a:ext cx="2157045" cy="42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5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41695-ED7D-9997-80A0-675E2117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 švihové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25056-4EB2-5603-245C-5533EA06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482350"/>
            <a:ext cx="8064900" cy="4349650"/>
          </a:xfrm>
        </p:spPr>
        <p:txBody>
          <a:bodyPr/>
          <a:lstStyle/>
          <a:p>
            <a:r>
              <a:rPr lang="cs-CZ" dirty="0"/>
              <a:t>STŘEDNÍ ŠVIH</a:t>
            </a:r>
          </a:p>
          <a:p>
            <a:r>
              <a:rPr lang="cs-CZ" dirty="0"/>
              <a:t>- „hip </a:t>
            </a:r>
            <a:r>
              <a:rPr lang="cs-CZ" dirty="0" err="1"/>
              <a:t>hiking</a:t>
            </a:r>
            <a:r>
              <a:rPr lang="cs-CZ" dirty="0"/>
              <a:t>“ </a:t>
            </a:r>
          </a:p>
          <a:p>
            <a:r>
              <a:rPr lang="cs-CZ" dirty="0"/>
              <a:t>- omezená flexe v kol. kl. - spasticita QF </a:t>
            </a:r>
          </a:p>
          <a:p>
            <a:r>
              <a:rPr lang="cs-CZ" dirty="0"/>
              <a:t>- omezená </a:t>
            </a:r>
            <a:r>
              <a:rPr lang="cs-CZ" dirty="0" err="1"/>
              <a:t>dorz</a:t>
            </a:r>
            <a:r>
              <a:rPr lang="cs-CZ" dirty="0"/>
              <a:t>. </a:t>
            </a:r>
            <a:r>
              <a:rPr lang="cs-CZ" dirty="0" err="1"/>
              <a:t>fl</a:t>
            </a:r>
            <a:r>
              <a:rPr lang="cs-CZ" dirty="0"/>
              <a:t>. v </a:t>
            </a:r>
            <a:r>
              <a:rPr lang="cs-CZ" dirty="0" err="1"/>
              <a:t>hlez</a:t>
            </a:r>
            <a:r>
              <a:rPr lang="cs-CZ" dirty="0"/>
              <a:t>. kl. </a:t>
            </a:r>
          </a:p>
          <a:p>
            <a:r>
              <a:rPr lang="cs-CZ" dirty="0"/>
              <a:t>- inaktivita </a:t>
            </a:r>
            <a:r>
              <a:rPr lang="cs-CZ" dirty="0" err="1"/>
              <a:t>dorz</a:t>
            </a:r>
            <a:r>
              <a:rPr lang="cs-CZ" dirty="0"/>
              <a:t>. flexe </a:t>
            </a:r>
          </a:p>
          <a:p>
            <a:r>
              <a:rPr lang="cs-CZ" dirty="0"/>
              <a:t>- spasticita plant. flexe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D7E40-BBEE-9A89-CF05-FBE2AB17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DFE25F-F62D-B660-057D-CF5F8FC2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1C67296E-0996-495A-A41D-85CCEE08E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6" t="11325" r="14231" b="16833"/>
          <a:stretch/>
        </p:blipFill>
        <p:spPr bwMode="auto">
          <a:xfrm>
            <a:off x="6869722" y="1296002"/>
            <a:ext cx="1594339" cy="3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79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0FEEC-A995-CE7A-191B-765BEA15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 švihové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67D3B-3311-190B-2E68-C7441E71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KONEČNÝ ŠVIH</a:t>
            </a:r>
          </a:p>
          <a:p>
            <a:r>
              <a:rPr lang="cs-CZ" dirty="0"/>
              <a:t>- omezená extenze v </a:t>
            </a:r>
            <a:r>
              <a:rPr lang="cs-CZ" dirty="0" err="1"/>
              <a:t>kol.kl</a:t>
            </a:r>
            <a:r>
              <a:rPr lang="cs-CZ" dirty="0"/>
              <a:t> </a:t>
            </a:r>
          </a:p>
          <a:p>
            <a:r>
              <a:rPr lang="cs-CZ" dirty="0"/>
              <a:t>- spasticita HMS </a:t>
            </a:r>
          </a:p>
          <a:p>
            <a:r>
              <a:rPr lang="cs-CZ" dirty="0"/>
              <a:t>- inaktivita QF </a:t>
            </a:r>
          </a:p>
          <a:p>
            <a:r>
              <a:rPr lang="cs-CZ" dirty="0"/>
              <a:t>- omezená flexe v </a:t>
            </a:r>
            <a:r>
              <a:rPr lang="cs-CZ" dirty="0" err="1"/>
              <a:t>kyč</a:t>
            </a:r>
            <a:r>
              <a:rPr lang="cs-CZ" dirty="0"/>
              <a:t>. kl. </a:t>
            </a:r>
          </a:p>
          <a:p>
            <a:r>
              <a:rPr lang="cs-CZ" dirty="0"/>
              <a:t>- neschopnost dekontrakce </a:t>
            </a:r>
            <a:r>
              <a:rPr lang="cs-CZ" dirty="0" err="1"/>
              <a:t>GMax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EF8E61-6867-22AE-D0CE-D554B94D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F978C4-C565-1619-D17A-95DF00EF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2" descr="Phases of the normal gait cycle | Download Scientific Diagram">
            <a:extLst>
              <a:ext uri="{FF2B5EF4-FFF2-40B4-BE49-F238E27FC236}">
                <a16:creationId xmlns:a16="http://schemas.microsoft.com/office/drawing/2014/main" id="{830A80E1-C6E7-9E48-2BF7-98999BD5A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4" t="14100" r="1026" b="9125"/>
          <a:stretch/>
        </p:blipFill>
        <p:spPr bwMode="auto">
          <a:xfrm>
            <a:off x="6963508" y="1171576"/>
            <a:ext cx="2004646" cy="44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06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908B1-3254-76EB-C1A2-2997F4EF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7336"/>
            <a:ext cx="8064900" cy="393982"/>
          </a:xfrm>
        </p:spPr>
        <p:txBody>
          <a:bodyPr/>
          <a:lstStyle/>
          <a:p>
            <a:r>
              <a:rPr lang="cs-CZ" dirty="0"/>
              <a:t>Neurologické poruchy chůze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5670D-663D-82FE-50C6-6F02AAED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601318"/>
            <a:ext cx="8064900" cy="5230683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kohoutí/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peroneální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stepáž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vzniká při poruše n. </a:t>
            </a:r>
            <a:r>
              <a:rPr lang="cs-CZ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peroneus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- pacient nesvede dorzální flexi hlezna</a:t>
            </a: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Parkinsonická chůze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typicky šouravá chůze s velmi krátký krokem</a:t>
            </a: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Hyperkinetická chůze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objevují se mimovolní pohyby zejména horních končetin, hlavy a trupu</a:t>
            </a: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Antalgická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chůze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je typické kulhání, napadání na jednu DK, asymetrická délka i trvání kroku. </a:t>
            </a: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Vestibulární chůze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jsou typické odchylky od přímého směru, často na jednu stranu, značící poruchu vestibulárního aparátu. </a:t>
            </a: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Kachní chůze (kolébavá, </a:t>
            </a:r>
            <a:r>
              <a:rPr lang="cs-CZ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Trendelenburgova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typické je vychýlení trupu laterálně, jako kompenzace poklesu pánve na straně švihové DK = pozitivní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Trendelenburgův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jev. Často se objevuje u myopatií.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Ataktická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chůze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dochází k poruše koordinace, typická je nestabilita, ztráta rovnováhy a široká báze, poruchy mozečku (mozečková chůze),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poruchy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zadních provazců míšních (tabická chůze), typická je porucha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přenostu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váhy z jedné dolní končetiny na druhou. 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Hemiparetická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chůze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je pro ni typický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cirkumdukční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mechanismus přenosu DK vpřed.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Spastická ch.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Diparetická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ch</a:t>
            </a:r>
            <a:endParaRPr lang="cs-CZ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Spastická chůze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pacient jde po špičkách s koleny od sebe, někdy je až překřižují - oboustranná cirkumdukce (nůžkovitá chůze). Typické pro dětskou mozkovou obrnu (DMO) s projevy spastické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diparézy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triparézy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9BEB08-D022-CE66-532F-4CC86CB4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133274-6F03-545B-3835-C85D8EAD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6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D49F3-8738-48B5-D33B-CECCCBCD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Přístrojová analýza chůze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98D8C-FBC4-0CEE-6D94-A4B95EEA5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171576"/>
            <a:ext cx="8064900" cy="4660424"/>
          </a:xfrm>
        </p:spPr>
        <p:txBody>
          <a:bodyPr/>
          <a:lstStyle/>
          <a:p>
            <a:pPr algn="l" rtl="0"/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 Kinetická analýza chůze – Nejčastěji se využívá chodníků se zabudovanými dynamometrickými plošinami. Mezi základní parametry patří: reakční síla podložky, centrum tlaku (COP), momenty síly.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Kinematická analýza – Subjekt je snímán kamerami a výsledkem je analýza pohybu jednotlivých segmentů těla. Analýza může být prováděna ve 2D nebo 3D prostoru. Mezi získané parametry patří trajektorie, dráha, rychlost, zrychlení, úhly jednotlivých segmentů. Je možné získat i další časoprostorové parametry, jako je délka kroku, frekvence kroků (kadence chůze), rychlost chůze, trvání jednotlivých období KC.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Dynamická </a:t>
            </a:r>
            <a:r>
              <a:rPr lang="cs-CZ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plantografie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Metoda, která využívá tlakové plošiny (chodník, pás, vložka do bod), k nasnímání a následné analýze rozložení tlaků pod ploskou. Získáváme tak informace o rozložení tlaků, zatížení jednotlivých částí nohy, dle stanovit index klenby nohy, rozměry nohy a osa chodidla. Typicky bývá spojená s kinetickou analýzou chůze.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Elektromyografie (EMG) – Slouží ke snímání aktivity jednotlivých svalů při chůzi. Hodnotí se především </a:t>
            </a:r>
            <a:r>
              <a:rPr lang="cs-CZ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timing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(časové zapojení svalů) a amplituda (růst a pokles). V praxi využívána zejména k vědeckým účelům než v klinické praxi.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5C89E7-6223-00EF-FBFA-1387E28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6696E8-1C1C-3409-7806-D19A5022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70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FF85F-F7C6-2752-A6BF-E9C7A56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vyšetření chůze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6DB3B-0DE7-ACA0-8232-EB61907F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026042"/>
            <a:ext cx="8064900" cy="4805958"/>
          </a:xfrm>
        </p:spPr>
        <p:txBody>
          <a:bodyPr/>
          <a:lstStyle/>
          <a:p>
            <a:pPr algn="l" rtl="0"/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Timed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Up and Go Test (TUG)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Jedná se o klinický test, který hodnotí funkci dolní končetiny, mobilitu, koordinaci a riziko pádu. Testovaná osoba má za úkol vstát ze židle vysoké mezi 44-47 cm, ujít vzdálenost 3 metry, otočit se, jít zpátky a posadit se na židli. Existují normativní hodnoty pro pohlaví, věkovou skupinu ev. diagnózu (např. </a:t>
            </a:r>
            <a:r>
              <a:rPr lang="cs-CZ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morbus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Parkinson).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10 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Meters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Walk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Test (10MWT)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Klinický test, kdy má pacient za úkol ujít co nejrychleji úsek 10 metrů. Opět existují data pro určité věkové kategorie, kdy je hodnocena rychlost chůze. Používá se zejména u neurologických pacientů, pro hodnocení celkové mobility, chůze a vestibulárních </a:t>
            </a:r>
            <a:r>
              <a:rPr lang="cs-CZ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funckí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6 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Minutes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Walking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Test (6MWT)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 – Test se využívá pro hodnocení kondice nebo efektivity intervenčního programu. Testovaná osoba (TO) má za úkol ujít co nejdelší vzdálenost za 6 minut. TO chodí po označené dráze 30 metrů tam a zpět. Výsledná hodnota může být porovnána s normativními daty, existují rovnice pro výpočet prediktivní vzdálenost a pro určitou skupinu onemocnění (kardiovaskulární, respirační) i rovnice pro přepočet vrcholové hodnoty VO</a:t>
            </a:r>
            <a:r>
              <a:rPr lang="cs-CZ" sz="1800" b="0" i="0" baseline="-2500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</a:rPr>
              <a:t>.  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C700D-2ACD-5975-77ED-619A4E40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69DD76-E290-BDEE-6F38-E98ED091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5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18F08-39E2-1A20-AA97-11828256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91B3B-21E0-DBB3-9CBD-071C1595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32739"/>
            <a:ext cx="8064900" cy="3960000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DYLEVSKÝ, Ivan, 2009a.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anatomie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Grada. ISBN 978-80-247-3240-4.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DYLEVSKÝ, Ivan, 2009b.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kineziologie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Grada. ISBN 978-80-247-1648-0.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NEUMANNOVÁ, Kateřina, Miroslav JANURA, Zuzana KOVÁČIKOVÁ, Zdeněk SVOBODA a Lukáš JAKUBEC, 2015.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Analýza chůze u osob s chronickou obstrukční plicní nemocí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ISBN 978-80-244-4704-9. </a:t>
            </a:r>
          </a:p>
          <a:p>
            <a:endParaRPr lang="cs-CZ" dirty="0"/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PERRY, Jacquelin a Judith M. BURNFIELD, 2010.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pathological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Thorofare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NJ: SLACK. ISBN 978-1-55642-766-4. </a:t>
            </a:r>
          </a:p>
          <a:p>
            <a:endParaRPr lang="cs-CZ" dirty="0"/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VAŘEKA, Ivan, Miroslav JANURA a Renata VAŘEKOVÁ, 2018. Kineziologie chůze.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 a fyzikální lékařství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2018(2), s. 81–86. </a:t>
            </a:r>
          </a:p>
          <a:p>
            <a:pPr lvl="0" indent="-304796">
              <a:lnSpc>
                <a:spcPct val="150000"/>
              </a:lnSpc>
              <a:buClr>
                <a:srgbClr val="0000DC"/>
              </a:buClr>
              <a:buSzPts val="1200"/>
              <a:buFont typeface="Arial"/>
              <a:buChar char="●"/>
            </a:pPr>
            <a:r>
              <a:rPr lang="sk-SK" sz="2400" u="sng" dirty="0">
                <a:solidFill>
                  <a:srgbClr val="0000DC"/>
                </a:solidFill>
                <a:hlinkClick r:id="rId2"/>
              </a:rPr>
              <a:t>https://fasciatrainingacademy.com/the-catapult-mechanism-elastic-recoil-of-fascial-tissues/</a:t>
            </a:r>
            <a:r>
              <a:rPr lang="sk-SK" sz="2400" dirty="0"/>
              <a:t> </a:t>
            </a:r>
          </a:p>
          <a:p>
            <a:pPr marL="0" lvl="0" indent="0">
              <a:lnSpc>
                <a:spcPct val="150000"/>
              </a:lnSpc>
            </a:pPr>
            <a:endParaRPr lang="sk-SK" sz="2400">
              <a:solidFill>
                <a:srgbClr val="222222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8B8665-7370-8632-E9E6-B4DA224A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1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3BB8A0-5B9A-22E6-4A14-14A04FF24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DADD55-DDCE-6F0E-205A-9B90AB904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F5E25C-8689-2F18-B790-67F88AD6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231484-B547-FA10-A33F-570A145F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  V čem je nevýhodná </a:t>
            </a:r>
            <a:r>
              <a:rPr lang="cs-CZ" dirty="0" err="1"/>
              <a:t>bipedání</a:t>
            </a:r>
            <a:r>
              <a:rPr lang="cs-CZ" dirty="0"/>
              <a:t> lokomoce?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menší stabilita menší rychlost pohybu vyšší nároky na koordinaci segmentů těla Výhody uvolnění HKK pro manipulaci zlepšení vizuální orientace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 Proč je pro náš druh výhodná?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uvolnění HKK pro manipulaci, zlepšení vizuální orientace</a:t>
            </a:r>
          </a:p>
        </p:txBody>
      </p:sp>
    </p:spTree>
    <p:extLst>
      <p:ext uri="{BB962C8B-B14F-4D97-AF65-F5344CB8AC3E}">
        <p14:creationId xmlns:p14="http://schemas.microsoft.com/office/powerpoint/2010/main" val="296310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8D986-C613-123C-87CA-8FFE09F59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617AC-9C4E-1BF0-A310-7555E35F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364623-A7FB-9359-C7AE-E763CAD0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723662" cy="4139998"/>
          </a:xfrm>
        </p:spPr>
        <p:txBody>
          <a:bodyPr/>
          <a:lstStyle/>
          <a:p>
            <a:r>
              <a:rPr lang="cs-CZ" dirty="0"/>
              <a:t>Od </a:t>
            </a:r>
            <a:r>
              <a:rPr lang="cs-CZ" dirty="0" err="1"/>
              <a:t>začátku</a:t>
            </a:r>
            <a:r>
              <a:rPr lang="cs-CZ" dirty="0"/>
              <a:t> 4. </a:t>
            </a:r>
            <a:r>
              <a:rPr lang="cs-CZ" dirty="0" err="1"/>
              <a:t>trimenonu</a:t>
            </a:r>
            <a:r>
              <a:rPr lang="cs-CZ" dirty="0"/>
              <a:t> se u </a:t>
            </a:r>
            <a:r>
              <a:rPr lang="cs-CZ" dirty="0" err="1"/>
              <a:t>dítěte</a:t>
            </a:r>
            <a:r>
              <a:rPr lang="cs-CZ" dirty="0"/>
              <a:t> objevuje </a:t>
            </a:r>
            <a:r>
              <a:rPr lang="cs-CZ" b="1" dirty="0"/>
              <a:t>vertikalizace do stoje</a:t>
            </a:r>
            <a:r>
              <a:rPr lang="cs-CZ" dirty="0"/>
              <a:t>, a to buď </a:t>
            </a:r>
            <a:r>
              <a:rPr lang="cs-CZ" dirty="0" err="1"/>
              <a:t>přes</a:t>
            </a:r>
            <a:r>
              <a:rPr lang="cs-CZ" dirty="0"/>
              <a:t> klek nebo </a:t>
            </a:r>
            <a:r>
              <a:rPr lang="cs-CZ" dirty="0" err="1"/>
              <a:t>dřep</a:t>
            </a:r>
            <a:r>
              <a:rPr lang="cs-CZ" dirty="0"/>
              <a:t>. </a:t>
            </a:r>
          </a:p>
          <a:p>
            <a:r>
              <a:rPr lang="cs-CZ" dirty="0"/>
              <a:t>Na konci 4. </a:t>
            </a:r>
            <a:r>
              <a:rPr lang="cs-CZ" dirty="0" err="1"/>
              <a:t>trimenonu</a:t>
            </a:r>
            <a:r>
              <a:rPr lang="cs-CZ" dirty="0"/>
              <a:t> – úkroky do stran</a:t>
            </a:r>
          </a:p>
          <a:p>
            <a:r>
              <a:rPr lang="cs-CZ" dirty="0"/>
              <a:t>Následuje </a:t>
            </a:r>
            <a:r>
              <a:rPr lang="cs-CZ" b="1" dirty="0"/>
              <a:t>chůze v prostoru </a:t>
            </a:r>
            <a:r>
              <a:rPr lang="cs-CZ" dirty="0"/>
              <a:t>(od něčeho/někoho k </a:t>
            </a:r>
            <a:r>
              <a:rPr lang="cs-CZ" dirty="0" err="1"/>
              <a:t>nečemu</a:t>
            </a:r>
            <a:r>
              <a:rPr lang="cs-CZ" dirty="0"/>
              <a:t>)</a:t>
            </a:r>
          </a:p>
          <a:p>
            <a:r>
              <a:rPr lang="cs-CZ" dirty="0"/>
              <a:t>Později </a:t>
            </a:r>
            <a:r>
              <a:rPr lang="cs-CZ" b="1" dirty="0"/>
              <a:t>volná chůze v prostoru </a:t>
            </a:r>
          </a:p>
          <a:p>
            <a:r>
              <a:rPr lang="cs-CZ" dirty="0"/>
              <a:t>V průběhu batolecího věku: zvyšování síly DKK, zlepšení rovnováhy – zúžení báze, mění se délka kroku, odraz od palce </a:t>
            </a:r>
          </a:p>
          <a:p>
            <a:r>
              <a:rPr lang="cs-CZ" dirty="0"/>
              <a:t>Postupně se snižuje energetická náročnost (</a:t>
            </a:r>
            <a:r>
              <a:rPr lang="cs-CZ" b="1" dirty="0"/>
              <a:t>ekonomika chůze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1026" name="Picture 2" descr="10 věcí, které musíte vědět o chůzi batolat – MojeBetynka.cz">
            <a:extLst>
              <a:ext uri="{FF2B5EF4-FFF2-40B4-BE49-F238E27FC236}">
                <a16:creationId xmlns:a16="http://schemas.microsoft.com/office/drawing/2014/main" id="{D5BFCBC4-858B-3483-CA14-D3B5DACAC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8392"/>
          <a:stretch/>
        </p:blipFill>
        <p:spPr bwMode="auto">
          <a:xfrm>
            <a:off x="5439507" y="2650755"/>
            <a:ext cx="3531122" cy="22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EEFAA7C-4F72-942A-45FC-4D981C3AD078}"/>
              </a:ext>
            </a:extLst>
          </p:cNvPr>
          <p:cNvSpPr txBox="1"/>
          <p:nvPr/>
        </p:nvSpPr>
        <p:spPr>
          <a:xfrm>
            <a:off x="5676444" y="4873247"/>
            <a:ext cx="3294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mojebetynka.maminka.cz</a:t>
            </a:r>
            <a:r>
              <a:rPr lang="cs-CZ" sz="1000" dirty="0"/>
              <a:t>/</a:t>
            </a:r>
            <a:r>
              <a:rPr lang="cs-CZ" sz="1000" dirty="0" err="1"/>
              <a:t>clanek</a:t>
            </a:r>
            <a:r>
              <a:rPr lang="cs-CZ" sz="1000" dirty="0"/>
              <a:t>/10-veci-ktere-musite-vedet-o-chuzi-batolat#part=1</a:t>
            </a:r>
          </a:p>
        </p:txBody>
      </p:sp>
    </p:spTree>
    <p:extLst>
      <p:ext uri="{BB962C8B-B14F-4D97-AF65-F5344CB8AC3E}">
        <p14:creationId xmlns:p14="http://schemas.microsoft.com/office/powerpoint/2010/main" val="414139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C1DBD3-99BF-6205-4DAF-29906517D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79386A-C01A-DFC9-AAF9-B9160EEB1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667AD3-0D23-977F-6E52-FC5042F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Lokomoce u dětí 1-6let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A26D61-C862-781F-55F7-1D9245E8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– 2roky – větší PF, v kolenním kloubu </a:t>
            </a:r>
            <a:r>
              <a:rPr lang="cs-CZ" dirty="0" err="1"/>
              <a:t>semiflexe</a:t>
            </a:r>
            <a:endParaRPr lang="cs-CZ" dirty="0"/>
          </a:p>
          <a:p>
            <a:r>
              <a:rPr lang="cs-CZ" dirty="0"/>
              <a:t>menší rozsah FL/EX v kyčelním kloubu</a:t>
            </a:r>
          </a:p>
          <a:p>
            <a:r>
              <a:rPr lang="cs-CZ" dirty="0"/>
              <a:t>širší opěrná báze (zmenšuje se ve 4 –7 letech) </a:t>
            </a:r>
          </a:p>
          <a:p>
            <a:r>
              <a:rPr lang="cs-CZ" dirty="0"/>
              <a:t>větší kadence kroků</a:t>
            </a:r>
          </a:p>
          <a:p>
            <a:r>
              <a:rPr lang="cs-CZ" dirty="0"/>
              <a:t>menší délka krokového cyklu (dosahuje hodnot dospělé chůze cca v 15 letech) kontakt celou ploskou (chybí počáteční kontakt paty) absence recipročních souhybů HKK (objevují se ve 4 letech)</a:t>
            </a:r>
          </a:p>
        </p:txBody>
      </p:sp>
    </p:spTree>
    <p:extLst>
      <p:ext uri="{BB962C8B-B14F-4D97-AF65-F5344CB8AC3E}">
        <p14:creationId xmlns:p14="http://schemas.microsoft.com/office/powerpoint/2010/main" val="211316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F63D0-9DBE-D8FF-557C-7639A6F93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35052-F428-BB01-4BD4-68F3EDB4C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D9E5B-4A41-10C9-375D-E4A16B6D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mechanismy řízení pohybu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77BBC7-A730-C13E-D82A-2E483C5D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koncepce (idea) pohybu – limbická kůra a kůra frontálního </a:t>
            </a:r>
            <a:r>
              <a:rPr lang="cs-CZ" dirty="0" err="1"/>
              <a:t>aoku</a:t>
            </a:r>
            <a:endParaRPr lang="cs-CZ" dirty="0"/>
          </a:p>
          <a:p>
            <a:r>
              <a:rPr lang="cs-CZ" dirty="0"/>
              <a:t>taktika – asociační korová oblast </a:t>
            </a:r>
          </a:p>
          <a:p>
            <a:r>
              <a:rPr lang="cs-CZ" dirty="0"/>
              <a:t>iniciace pohybu: asociační kůra - </a:t>
            </a:r>
            <a:r>
              <a:rPr lang="cs-CZ" dirty="0" err="1"/>
              <a:t>bazalní</a:t>
            </a:r>
            <a:r>
              <a:rPr lang="cs-CZ" dirty="0"/>
              <a:t> ganglia- thalamus-premotorická a doplňková motorická kůra </a:t>
            </a:r>
          </a:p>
          <a:p>
            <a:r>
              <a:rPr lang="cs-CZ" dirty="0" err="1"/>
              <a:t>předprogramování</a:t>
            </a:r>
            <a:r>
              <a:rPr lang="cs-CZ" dirty="0"/>
              <a:t> a kontrola pohybu: asociační k. -</a:t>
            </a:r>
            <a:r>
              <a:rPr lang="cs-CZ" dirty="0" err="1"/>
              <a:t>nucleus</a:t>
            </a:r>
            <a:r>
              <a:rPr lang="cs-CZ" dirty="0"/>
              <a:t> </a:t>
            </a:r>
            <a:r>
              <a:rPr lang="cs-CZ" dirty="0" err="1"/>
              <a:t>pontis-later</a:t>
            </a:r>
            <a:r>
              <a:rPr lang="cs-CZ" dirty="0"/>
              <a:t>. – cerebellum -thalamus - motorická kůra </a:t>
            </a:r>
          </a:p>
          <a:p>
            <a:r>
              <a:rPr lang="cs-CZ" dirty="0"/>
              <a:t>kortikální pohyb – relativně pomalý a opravován</a:t>
            </a:r>
          </a:p>
          <a:p>
            <a:r>
              <a:rPr lang="cs-CZ" dirty="0"/>
              <a:t>rychlý pohyb – zautomatizovaný, naprogramovaný</a:t>
            </a:r>
          </a:p>
        </p:txBody>
      </p:sp>
    </p:spTree>
    <p:extLst>
      <p:ext uri="{BB962C8B-B14F-4D97-AF65-F5344CB8AC3E}">
        <p14:creationId xmlns:p14="http://schemas.microsoft.com/office/powerpoint/2010/main" val="231595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8D5597-56A6-E716-CA2B-70AE39BFF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FB7E7-2C00-8411-3848-B9E9ABF46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E05491-CFD9-1164-78D3-0F636602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mechanismy řízení pohybu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BE489C-9EB2-1829-94F5-4E853453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 A)Teorie centrálních generátorů lokomočních vzorů</a:t>
            </a:r>
          </a:p>
          <a:p>
            <a:pPr marL="54000" indent="0">
              <a:buNone/>
            </a:pPr>
            <a:r>
              <a:rPr lang="cs-CZ" dirty="0"/>
              <a:t>     - přijímá vzruchy z periferních receptorů </a:t>
            </a:r>
          </a:p>
          <a:p>
            <a:pPr marL="54000" indent="0">
              <a:buNone/>
            </a:pPr>
            <a:r>
              <a:rPr lang="cs-CZ" dirty="0"/>
              <a:t>     - v oblasti </a:t>
            </a:r>
            <a:r>
              <a:rPr lang="cs-CZ" dirty="0" err="1"/>
              <a:t>mezencephala</a:t>
            </a:r>
            <a:r>
              <a:rPr lang="cs-CZ" dirty="0"/>
              <a:t> a v krčních segmentech míchy (lokomoční pruh) </a:t>
            </a:r>
          </a:p>
          <a:p>
            <a:pPr marL="54000" indent="0">
              <a:buNone/>
            </a:pPr>
            <a:r>
              <a:rPr lang="cs-CZ" dirty="0"/>
              <a:t>     - korekční pohybové reakce – </a:t>
            </a:r>
            <a:r>
              <a:rPr lang="cs-CZ" dirty="0" err="1"/>
              <a:t>preprogramované</a:t>
            </a:r>
            <a:r>
              <a:rPr lang="cs-CZ" dirty="0"/>
              <a:t> balanční pohyby dále korigovány volní činností</a:t>
            </a:r>
          </a:p>
          <a:p>
            <a:pPr marL="54000" indent="0">
              <a:buNone/>
            </a:pPr>
            <a:r>
              <a:rPr lang="cs-CZ" dirty="0"/>
              <a:t>B) Teorie dynamických lokomočních vzorů </a:t>
            </a:r>
          </a:p>
          <a:p>
            <a:pPr marL="54000" indent="0">
              <a:buNone/>
            </a:pPr>
            <a:r>
              <a:rPr lang="cs-CZ" dirty="0"/>
              <a:t>    - systém vytvářející pohyb (CNS, efektory, vnější a vnitřní působící síly) </a:t>
            </a:r>
          </a:p>
          <a:p>
            <a:pPr marL="54000" indent="0">
              <a:buNone/>
            </a:pPr>
            <a:r>
              <a:rPr lang="cs-CZ" dirty="0"/>
              <a:t>    - popisuje přesněji komplexní chování, oscilační pohybové reakce a změny koordinace</a:t>
            </a:r>
          </a:p>
        </p:txBody>
      </p:sp>
    </p:spTree>
    <p:extLst>
      <p:ext uri="{BB962C8B-B14F-4D97-AF65-F5344CB8AC3E}">
        <p14:creationId xmlns:p14="http://schemas.microsoft.com/office/powerpoint/2010/main" val="305046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657493-EF4B-146A-E767-149B62070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CC53E-77DA-BCAA-26F9-B012E4229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16165C-B0C3-BB62-5597-B4DC6331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FBB892-84DD-8B34-CBB8-2A282892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lokomoce je pohyb z místa na místo. </a:t>
            </a:r>
          </a:p>
          <a:p>
            <a:r>
              <a:rPr lang="cs-CZ" dirty="0"/>
              <a:t>chůze je řízený pád, ve kterém tělo padá vpřed z pozice stabilní, zajištěné stojnou dolní končetinou, na druhostrannou dolní končetinu. </a:t>
            </a:r>
          </a:p>
          <a:p>
            <a:r>
              <a:rPr lang="cs-CZ" dirty="0"/>
              <a:t>základní jednotkou chůze je krokový cyklus</a:t>
            </a:r>
          </a:p>
        </p:txBody>
      </p:sp>
    </p:spTree>
    <p:extLst>
      <p:ext uri="{BB962C8B-B14F-4D97-AF65-F5344CB8AC3E}">
        <p14:creationId xmlns:p14="http://schemas.microsoft.com/office/powerpoint/2010/main" val="108075996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4-3-cz.potx" id="{8F8DA1EA-732C-4591-A318-D67C56097C9A}" vid="{CE0F374A-338F-43D0-ACBB-868ED842B94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61A250-C70F-4DE2-A850-981F1F0C10F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76d5652a-9cd3-465f-98c7-aa8090bd65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310FB1-4653-4075-836E-7FB0A448F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B0D27-4F8F-4E28-B97F-F522A21F2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542</TotalTime>
  <Words>2982</Words>
  <Application>Microsoft Office PowerPoint</Application>
  <PresentationFormat>Předvádění na obrazovce (4:3)</PresentationFormat>
  <Paragraphs>338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arial</vt:lpstr>
      <vt:lpstr>Calibri</vt:lpstr>
      <vt:lpstr>Tahoma</vt:lpstr>
      <vt:lpstr>Times New Roman</vt:lpstr>
      <vt:lpstr>Wingdings</vt:lpstr>
      <vt:lpstr>Prezentace_MU_CZ</vt:lpstr>
      <vt:lpstr>Kineziologie chůze </vt:lpstr>
      <vt:lpstr>Prezentace aplikace PowerPoint</vt:lpstr>
      <vt:lpstr>Fylogeneze lokomoce</vt:lpstr>
      <vt:lpstr>Prezentace aplikace PowerPoint</vt:lpstr>
      <vt:lpstr>Ontogeneze </vt:lpstr>
      <vt:lpstr>Lokomoce u dětí 1-6let</vt:lpstr>
      <vt:lpstr>Centrální mechanismy řízení pohybu</vt:lpstr>
      <vt:lpstr>Centrální mechanismy řízení pohybu</vt:lpstr>
      <vt:lpstr>Prezentace aplikace PowerPoint</vt:lpstr>
      <vt:lpstr>Časoprostorové charakteristiky</vt:lpstr>
      <vt:lpstr>Chůze myofasciální sít                </vt:lpstr>
      <vt:lpstr>Fáze chůze</vt:lpstr>
      <vt:lpstr>Krokový cyklus</vt:lpstr>
      <vt:lpstr>Krokový cyklus </vt:lpstr>
      <vt:lpstr>Stojná fáze: </vt:lpstr>
      <vt:lpstr>Stojná fáze – iniciální kontakt </vt:lpstr>
      <vt:lpstr>Stojná fáze – období postupného zatížení</vt:lpstr>
      <vt:lpstr>Stojná fáze – období střední opory</vt:lpstr>
      <vt:lpstr>Stojná fáze – období aktivního odrazu </vt:lpstr>
      <vt:lpstr>Stojná fáze – období pasivního odrazu </vt:lpstr>
      <vt:lpstr>Švihová fáze </vt:lpstr>
      <vt:lpstr>Švihová fáze – iniciální švih </vt:lpstr>
      <vt:lpstr>Švihová fáze – období středního švihu </vt:lpstr>
      <vt:lpstr>Švihová fáze – období terminálního švihu</vt:lpstr>
      <vt:lpstr>Prezentace aplikace PowerPoint</vt:lpstr>
      <vt:lpstr>Kineziologický rozbor: vyšetření chůze </vt:lpstr>
      <vt:lpstr>Patologie noha</vt:lpstr>
      <vt:lpstr>Patologie ve stojné fázi</vt:lpstr>
      <vt:lpstr>Patologie ve stojné fázi</vt:lpstr>
      <vt:lpstr>Patoogie ve stojné fázi</vt:lpstr>
      <vt:lpstr>Patologie ve stojné fázi</vt:lpstr>
      <vt:lpstr>Patologie ve švihové fázi</vt:lpstr>
      <vt:lpstr>Patologie ve švihové fázi</vt:lpstr>
      <vt:lpstr>Patologie ve švihové fázi</vt:lpstr>
      <vt:lpstr>Neurologické poruchy chůze</vt:lpstr>
      <vt:lpstr>Přístrojová analýza chůze</vt:lpstr>
      <vt:lpstr>Kvantitativní vyšetření chůze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Kineziologie chůze</dc:title>
  <dc:creator>Pavlína Bazalová</dc:creator>
  <cp:lastModifiedBy>Sabina Bartošová</cp:lastModifiedBy>
  <cp:revision>4</cp:revision>
  <dcterms:created xsi:type="dcterms:W3CDTF">2022-11-13T10:19:40Z</dcterms:created>
  <dcterms:modified xsi:type="dcterms:W3CDTF">2024-02-22T18:24:53Z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