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4"/>
  </p:sldMasterIdLst>
  <p:notesMasterIdLst>
    <p:notesMasterId r:id="rId99"/>
  </p:notesMasterIdLst>
  <p:sldIdLst>
    <p:sldId id="256" r:id="rId5"/>
    <p:sldId id="257" r:id="rId6"/>
    <p:sldId id="258" r:id="rId7"/>
    <p:sldId id="259" r:id="rId8"/>
    <p:sldId id="260" r:id="rId9"/>
    <p:sldId id="261" r:id="rId10"/>
    <p:sldId id="262" r:id="rId11"/>
    <p:sldId id="263" r:id="rId12"/>
    <p:sldId id="265" r:id="rId13"/>
    <p:sldId id="324" r:id="rId14"/>
    <p:sldId id="325" r:id="rId15"/>
    <p:sldId id="327" r:id="rId16"/>
    <p:sldId id="328" r:id="rId17"/>
    <p:sldId id="329" r:id="rId18"/>
    <p:sldId id="326" r:id="rId19"/>
    <p:sldId id="330" r:id="rId20"/>
    <p:sldId id="331" r:id="rId21"/>
    <p:sldId id="338" r:id="rId22"/>
    <p:sldId id="340" r:id="rId23"/>
    <p:sldId id="285" r:id="rId24"/>
    <p:sldId id="332" r:id="rId25"/>
    <p:sldId id="333" r:id="rId26"/>
    <p:sldId id="266" r:id="rId27"/>
    <p:sldId id="334" r:id="rId28"/>
    <p:sldId id="267" r:id="rId29"/>
    <p:sldId id="268" r:id="rId30"/>
    <p:sldId id="269" r:id="rId31"/>
    <p:sldId id="270" r:id="rId32"/>
    <p:sldId id="271" r:id="rId33"/>
    <p:sldId id="272" r:id="rId34"/>
    <p:sldId id="335" r:id="rId35"/>
    <p:sldId id="336" r:id="rId36"/>
    <p:sldId id="337" r:id="rId37"/>
    <p:sldId id="341" r:id="rId38"/>
    <p:sldId id="273" r:id="rId39"/>
    <p:sldId id="274" r:id="rId40"/>
    <p:sldId id="275" r:id="rId41"/>
    <p:sldId id="276" r:id="rId42"/>
    <p:sldId id="279" r:id="rId43"/>
    <p:sldId id="280" r:id="rId44"/>
    <p:sldId id="282" r:id="rId45"/>
    <p:sldId id="283" r:id="rId46"/>
    <p:sldId id="286" r:id="rId47"/>
    <p:sldId id="287" r:id="rId48"/>
    <p:sldId id="288" r:id="rId49"/>
    <p:sldId id="289" r:id="rId50"/>
    <p:sldId id="290" r:id="rId51"/>
    <p:sldId id="344" r:id="rId52"/>
    <p:sldId id="342" r:id="rId53"/>
    <p:sldId id="345" r:id="rId54"/>
    <p:sldId id="355" r:id="rId55"/>
    <p:sldId id="346" r:id="rId56"/>
    <p:sldId id="347" r:id="rId57"/>
    <p:sldId id="348" r:id="rId58"/>
    <p:sldId id="343"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 id="310" r:id="rId79"/>
    <p:sldId id="349" r:id="rId80"/>
    <p:sldId id="311" r:id="rId81"/>
    <p:sldId id="350" r:id="rId82"/>
    <p:sldId id="351" r:id="rId83"/>
    <p:sldId id="352" r:id="rId84"/>
    <p:sldId id="353" r:id="rId85"/>
    <p:sldId id="354" r:id="rId86"/>
    <p:sldId id="312" r:id="rId87"/>
    <p:sldId id="313" r:id="rId88"/>
    <p:sldId id="314" r:id="rId89"/>
    <p:sldId id="315" r:id="rId90"/>
    <p:sldId id="316" r:id="rId91"/>
    <p:sldId id="317" r:id="rId92"/>
    <p:sldId id="318" r:id="rId93"/>
    <p:sldId id="319" r:id="rId94"/>
    <p:sldId id="320" r:id="rId95"/>
    <p:sldId id="321" r:id="rId96"/>
    <p:sldId id="322" r:id="rId97"/>
    <p:sldId id="323" r:id="rId98"/>
  </p:sldIdLst>
  <p:sldSz cx="9144000" cy="5143500" type="screen16x9"/>
  <p:notesSz cx="6858000" cy="9144000"/>
  <p:embeddedFontLst>
    <p:embeddedFont>
      <p:font typeface="Open Sans" panose="020B060603050402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A7701-4B0F-4810-AFDD-C2ADBCE4AA93}" v="82" dt="2024-05-13T17:22:45.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79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0725b48eb7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0725b48eb7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65344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07272cb1c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07272cb1c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0725b48eb7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0725b48eb7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0725b48eb7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0725b48eb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725b48eb7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0725b48eb7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725b48eb7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0725b48eb7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0725b48eb7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0725b48eb7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07272cb1c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07272cb1c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7272cb1c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07272cb1c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0725b48eb7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0725b48eb7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0725b48eb7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0725b48eb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0725b48eb7_0_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0725b48eb7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0725b48eb7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0725b48eb7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0725b48eb7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0725b48eb7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podľa Kapandjiho - ADD - noha smeruje k talu, bimalleolárne zlomeniny, ABD noha smeruje od talu - pretrhnutie med. collat. lig. - Pottova fraktura, inferiórne ligamenta členku “odolávajú” ťahu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0725b48eb7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20725b48eb7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0725b48eb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0725b48eb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07272cb1c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07272cb1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07272cb1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07272cb1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heterokinetický kloub - </a:t>
            </a:r>
            <a:r>
              <a:rPr lang="sk">
                <a:solidFill>
                  <a:schemeClr val="dk1"/>
                </a:solidFill>
              </a:rPr>
              <a:t>kombinace dvou nekolmých os → pohyb ve dvou kolmých rovinách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07272cb1c9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07272cb1c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07272cb1c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07272cb1c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Antropologické typy jsou klasifikovány dle tzv. digitální formule, která porovnává délku prstů, případně distální prominence metatarzů. Názvy typů nohou byly odvozeny dle výskytu na uměleckých dílech (sochy či obrazy). Typologie zahrnuje nohu Polynéskou, Egyptskou a Řeckou (Obrázek 3). Polynéská noha má přibližně tvar obdélníku a první tři (nebo čtyři) prstce jsou stejné délky. Digitální formule této nohy je 1 = 2 = 3 = 4 &gt; 5. Egyptská noha se vyskytuje nejčastěji, nejdelší je palec a ostatní prsty jsou postupně kratší. Tento typ nohy inklinuje ke vzniku hallux valgus a hallux rigidus. Digitální formule egyptské nohy je 1 &gt; 2 &gt; 3 &gt; 4 &gt; 5. Řecká noha, jiným označením také noha atavistická, má nejdelší druhý paprsek (včetně II. metatarzu) .Její digitální formule je 1 &lt; 2 &gt; 3 &gt; 4 &gt; 5. (Vařeka &amp; Vařeková, 2003)</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07272cb1c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07272cb1c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0725b48eb7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0725b48eb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07272cb1c9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07272cb1c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07272cb1c9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07272cb1c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8980f396d0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8980f396d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07272cb1c9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07272cb1c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07272cb1c9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07272cb1c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sk">
                <a:solidFill>
                  <a:schemeClr val="dk1"/>
                </a:solidFill>
                <a:latin typeface="Open Sans"/>
                <a:ea typeface="Open Sans"/>
                <a:cs typeface="Open Sans"/>
                <a:sym typeface="Open Sans"/>
              </a:rPr>
              <a:t>uzavřený řetězec – model pantu, který se nachází mezi talem a kalkaneem a spojuje dvě ramena ležící ve dvou na sebe kolmých rovinách </a:t>
            </a:r>
            <a:endParaRPr>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07272cb1c9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07272cb1c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8980f396d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8980f396d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8980f396d0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8980f396d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07272cb1c9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07272cb1c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07272cb1c9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07272cb1c9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725b48eb7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0725b48eb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07272cb1c9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07272cb1c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07272cb1c9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07272cb1c9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07272cb1c9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07272cb1c9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07272cb1c9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07272cb1c9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07272cb1c9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07272cb1c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07272cb1c9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07272cb1c9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07272cb1c9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07272cb1c9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07272cb1c9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07272cb1c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07272cb1c9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07272cb1c9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07272cb1c9_0_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07272cb1c9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725b48eb7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0725b48eb7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07272cb1c9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07272cb1c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07272cb1c9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07272cb1c9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07272cb1c9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07272cb1c9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t>MK je relativně vzácné onemocnění, obvykle jde o lézi jednostrannou, mezi nemocnými převažují chlapci, nejčastěji ve věku 4–7 roků. Patofyziologie MK je vysvětlována vzájemným působením mechanických vlivů a opožděné osifikace. Kost člunková za fyziologických podmínek osifikuje jako poslední z tarzálních kostí a je vystavena určité kompresi ze strany dvou okolních kostí, a to os cuneiforme a talus, které osifikují dříve. Tlak těchto kostí může omezovat cévní zásobení os naviculare s následným rozvojem její avaskulární nekrózy. Vévodícím příznakem MK je měnlivá, ale i trvalá bolest nohy, její dorzum může být lehce prosáklé, ke změnám koloritu kůže nedochází. V důsledku bolesti bývá nezřídka pozměněn charakter chůze – dítě přenáší váhu těla na zdravou dolní končetinu a zřetelně kulhá. Diagnostickou modalitou je prostý RTG snímek, na kterém může být os naviculare zcela resorbována nebo z ní zbývají fragmenty, kost může být také zcela sklerotická. </a:t>
            </a:r>
            <a:endParaRPr/>
          </a:p>
          <a:p>
            <a:pPr marL="0" lvl="0" indent="0" algn="l" rtl="0">
              <a:spcBef>
                <a:spcPts val="0"/>
              </a:spcBef>
              <a:spcAft>
                <a:spcPts val="0"/>
              </a:spcAft>
              <a:buNone/>
            </a:pPr>
            <a:r>
              <a:rPr lang="sk"/>
              <a:t>Rozhodujícím opatřením léčby MK je klidový režim, nezbytná doba omezení chůze má trvat 4–6 týdnů. K odlehčení chůze lze využít měkkých vložek, které se vkládají do boty pod patu chodidla. Lokálně je možno použít chladivé obklady. Prognóza choroby je příznivá, rodičům dítěte je však třeba zdůraznit, že k revitalizaci os naviculare dochází obvykle za delší dobu (6–18 měsíců) a je tedy zbytečné provádět časté RTG kontroly skeletu.</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07272cb1c9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07272cb1c9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07272cb1c9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07272cb1c9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07272cb1c9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07272cb1c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07272cb1c9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07272cb1c9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7272cb1c9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07272cb1c9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
                <a:solidFill>
                  <a:schemeClr val="dk1"/>
                </a:solidFill>
                <a:latin typeface="Open Sans"/>
                <a:ea typeface="Open Sans"/>
                <a:cs typeface="Open Sans"/>
                <a:sym typeface="Open Sans"/>
              </a:rPr>
              <a:t>Mortonov neuróm je benígny (nezhubný) nádor, ktorý vzniká zahustením vlákien nervu. Zahustenie je reakcia na stlačenie nervu, ktorý sa tak stáva väčším a bolestivým. Postihuje jeden z nervov prechádzajúcich medzi metatarzami (dlhé kosti na nohe). Najčastejšie býva postihnutý nerv medzi tretím a štvrtým prstom, ale aj medzi druhým a tretím.</a:t>
            </a:r>
            <a:endParaRPr sz="700">
              <a:solidFill>
                <a:schemeClr val="dk1"/>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07272cb1c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07272cb1c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07272cb1c9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07272cb1c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0725b48eb7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0725b48eb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07272cb1c9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07272cb1c9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07272cb1c9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07272cb1c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07272cb1c9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07272cb1c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07272cb1c9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07272cb1c9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07272cb1c9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07272cb1c9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0725b48eb7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0725b48eb7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725b48eb7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0725b48eb7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0725b48eb7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0725b48eb7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0"/>
        <p:cNvGrpSpPr/>
        <p:nvPr/>
      </p:nvGrpSpPr>
      <p:grpSpPr>
        <a:xfrm>
          <a:off x="0" y="0"/>
          <a:ext cx="0" cy="0"/>
          <a:chOff x="0" y="0"/>
          <a:chExt cx="0" cy="0"/>
        </a:xfrm>
      </p:grpSpPr>
      <p:sp>
        <p:nvSpPr>
          <p:cNvPr id="11" name="Google Shape;11;p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 name="Google Shape;12;p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13" name="Google Shape;13;p2"/>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2"/>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5" name="Google Shape;15;p2"/>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78"/>
        <p:cNvGrpSpPr/>
        <p:nvPr/>
      </p:nvGrpSpPr>
      <p:grpSpPr>
        <a:xfrm>
          <a:off x="0" y="0"/>
          <a:ext cx="0" cy="0"/>
          <a:chOff x="0" y="0"/>
          <a:chExt cx="0" cy="0"/>
        </a:xfrm>
      </p:grpSpPr>
      <p:sp>
        <p:nvSpPr>
          <p:cNvPr id="79" name="Google Shape;79;p11"/>
          <p:cNvSpPr txBox="1">
            <a:spLocks noGrp="1"/>
          </p:cNvSpPr>
          <p:nvPr>
            <p:ph type="body" idx="1"/>
          </p:nvPr>
        </p:nvSpPr>
        <p:spPr>
          <a:xfrm>
            <a:off x="53999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2" name="Google Shape;82;p11"/>
          <p:cNvSpPr txBox="1">
            <a:spLocks noGrp="1"/>
          </p:cNvSpPr>
          <p:nvPr>
            <p:ph type="body" idx="2"/>
          </p:nvPr>
        </p:nvSpPr>
        <p:spPr>
          <a:xfrm>
            <a:off x="539999"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3"/>
          </p:nvPr>
        </p:nvSpPr>
        <p:spPr>
          <a:xfrm>
            <a:off x="540543"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body" idx="4"/>
          </p:nvPr>
        </p:nvSpPr>
        <p:spPr>
          <a:xfrm>
            <a:off x="4688458" y="3375000"/>
            <a:ext cx="3915000" cy="999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5"/>
          </p:nvPr>
        </p:nvSpPr>
        <p:spPr>
          <a:xfrm>
            <a:off x="4689002" y="3051000"/>
            <a:ext cx="3915000" cy="270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800"/>
              <a:buFont typeface="Arial"/>
              <a:buNone/>
              <a:defRPr sz="8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body" idx="6"/>
          </p:nvPr>
        </p:nvSpPr>
        <p:spPr>
          <a:xfrm>
            <a:off x="4688458" y="539034"/>
            <a:ext cx="3915000" cy="24030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87" name="Google Shape;87;p11"/>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88"/>
        <p:cNvGrpSpPr/>
        <p:nvPr/>
      </p:nvGrpSpPr>
      <p:grpSpPr>
        <a:xfrm>
          <a:off x="0" y="0"/>
          <a:ext cx="0" cy="0"/>
          <a:chOff x="0" y="0"/>
          <a:chExt cx="0" cy="0"/>
        </a:xfrm>
      </p:grpSpPr>
      <p:sp>
        <p:nvSpPr>
          <p:cNvPr id="89" name="Google Shape;89;p12"/>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2"/>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92"/>
        <p:cNvGrpSpPr/>
        <p:nvPr/>
      </p:nvGrpSpPr>
      <p:grpSpPr>
        <a:xfrm>
          <a:off x="0" y="0"/>
          <a:ext cx="0" cy="0"/>
          <a:chOff x="0" y="0"/>
          <a:chExt cx="0" cy="0"/>
        </a:xfrm>
      </p:grpSpPr>
      <p:sp>
        <p:nvSpPr>
          <p:cNvPr id="93" name="Google Shape;93;p1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94" name="Google Shape;94;p13"/>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3"/>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96" name="Google Shape;96;p13"/>
          <p:cNvSpPr>
            <a:spLocks noGrp="1"/>
          </p:cNvSpPr>
          <p:nvPr>
            <p:ph type="pic" idx="2"/>
          </p:nvPr>
        </p:nvSpPr>
        <p:spPr>
          <a:xfrm>
            <a:off x="4572000" y="0"/>
            <a:ext cx="4572000" cy="5143500"/>
          </a:xfrm>
          <a:prstGeom prst="rect">
            <a:avLst/>
          </a:prstGeom>
          <a:noFill/>
          <a:ln>
            <a:noFill/>
          </a:ln>
        </p:spPr>
      </p:sp>
      <p:sp>
        <p:nvSpPr>
          <p:cNvPr id="97" name="Google Shape;97;p13"/>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98" name="Google Shape;98;p13"/>
          <p:cNvPicPr preferRelativeResize="0"/>
          <p:nvPr/>
        </p:nvPicPr>
        <p:blipFill rotWithShape="1">
          <a:blip r:embed="rId2">
            <a:alphaModFix/>
          </a:blip>
          <a:srcRect/>
          <a:stretch/>
        </p:blipFill>
        <p:spPr>
          <a:xfrm>
            <a:off x="310499" y="3105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2" name="Google Shape;102;p14"/>
          <p:cNvSpPr txBox="1">
            <a:spLocks noGrp="1"/>
          </p:cNvSpPr>
          <p:nvPr>
            <p:ph type="title"/>
          </p:nvPr>
        </p:nvSpPr>
        <p:spPr>
          <a:xfrm>
            <a:off x="298876" y="2175274"/>
            <a:ext cx="85212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4"/>
          <p:cNvSpPr txBox="1">
            <a:spLocks noGrp="1"/>
          </p:cNvSpPr>
          <p:nvPr>
            <p:ph type="subTitle" idx="1"/>
          </p:nvPr>
        </p:nvSpPr>
        <p:spPr>
          <a:xfrm>
            <a:off x="298876" y="3087302"/>
            <a:ext cx="85212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pic>
        <p:nvPicPr>
          <p:cNvPr id="104" name="Google Shape;104;p14"/>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lt1"/>
                </a:solidFill>
                <a:latin typeface="Arial"/>
                <a:ea typeface="Arial"/>
                <a:cs typeface="Arial"/>
                <a:sym typeface="Arial"/>
              </a:defRPr>
            </a:lvl1pPr>
            <a:lvl2pPr marL="0" lvl="1" indent="0" algn="l">
              <a:spcBef>
                <a:spcPts val="0"/>
              </a:spcBef>
              <a:spcAft>
                <a:spcPts val="0"/>
              </a:spcAft>
              <a:buNone/>
              <a:defRPr sz="900" b="0" i="0" u="none" strike="noStrike" cap="none">
                <a:solidFill>
                  <a:schemeClr val="lt1"/>
                </a:solidFill>
                <a:latin typeface="Arial"/>
                <a:ea typeface="Arial"/>
                <a:cs typeface="Arial"/>
                <a:sym typeface="Arial"/>
              </a:defRPr>
            </a:lvl2pPr>
            <a:lvl3pPr marL="0" lvl="2" indent="0" algn="l">
              <a:spcBef>
                <a:spcPts val="0"/>
              </a:spcBef>
              <a:spcAft>
                <a:spcPts val="0"/>
              </a:spcAft>
              <a:buNone/>
              <a:defRPr sz="900" b="0" i="0" u="none" strike="noStrike" cap="none">
                <a:solidFill>
                  <a:schemeClr val="lt1"/>
                </a:solidFill>
                <a:latin typeface="Arial"/>
                <a:ea typeface="Arial"/>
                <a:cs typeface="Arial"/>
                <a:sym typeface="Arial"/>
              </a:defRPr>
            </a:lvl3pPr>
            <a:lvl4pPr marL="0" lvl="3" indent="0" algn="l">
              <a:spcBef>
                <a:spcPts val="0"/>
              </a:spcBef>
              <a:spcAft>
                <a:spcPts val="0"/>
              </a:spcAft>
              <a:buNone/>
              <a:defRPr sz="900" b="0" i="0" u="none" strike="noStrike" cap="none">
                <a:solidFill>
                  <a:schemeClr val="lt1"/>
                </a:solidFill>
                <a:latin typeface="Arial"/>
                <a:ea typeface="Arial"/>
                <a:cs typeface="Arial"/>
                <a:sym typeface="Arial"/>
              </a:defRPr>
            </a:lvl4pPr>
            <a:lvl5pPr marL="0" lvl="4" indent="0" algn="l">
              <a:spcBef>
                <a:spcPts val="0"/>
              </a:spcBef>
              <a:spcAft>
                <a:spcPts val="0"/>
              </a:spcAft>
              <a:buNone/>
              <a:defRPr sz="900" b="0" i="0" u="none" strike="noStrike" cap="none">
                <a:solidFill>
                  <a:schemeClr val="lt1"/>
                </a:solidFill>
                <a:latin typeface="Arial"/>
                <a:ea typeface="Arial"/>
                <a:cs typeface="Arial"/>
                <a:sym typeface="Arial"/>
              </a:defRPr>
            </a:lvl5pPr>
            <a:lvl6pPr marL="0" lvl="5" indent="0" algn="l">
              <a:spcBef>
                <a:spcPts val="0"/>
              </a:spcBef>
              <a:spcAft>
                <a:spcPts val="0"/>
              </a:spcAft>
              <a:buNone/>
              <a:defRPr sz="900" b="0" i="0" u="none" strike="noStrike" cap="none">
                <a:solidFill>
                  <a:schemeClr val="lt1"/>
                </a:solidFill>
                <a:latin typeface="Arial"/>
                <a:ea typeface="Arial"/>
                <a:cs typeface="Arial"/>
                <a:sym typeface="Arial"/>
              </a:defRPr>
            </a:lvl6pPr>
            <a:lvl7pPr marL="0" lvl="6" indent="0" algn="l">
              <a:spcBef>
                <a:spcPts val="0"/>
              </a:spcBef>
              <a:spcAft>
                <a:spcPts val="0"/>
              </a:spcAft>
              <a:buNone/>
              <a:defRPr sz="900" b="0" i="0" u="none" strike="noStrike" cap="none">
                <a:solidFill>
                  <a:schemeClr val="lt1"/>
                </a:solidFill>
                <a:latin typeface="Arial"/>
                <a:ea typeface="Arial"/>
                <a:cs typeface="Arial"/>
                <a:sym typeface="Arial"/>
              </a:defRPr>
            </a:lvl7pPr>
            <a:lvl8pPr marL="0" lvl="7" indent="0" algn="l">
              <a:spcBef>
                <a:spcPts val="0"/>
              </a:spcBef>
              <a:spcAft>
                <a:spcPts val="0"/>
              </a:spcAft>
              <a:buNone/>
              <a:defRPr sz="900" b="0" i="0" u="none" strike="noStrike" cap="none">
                <a:solidFill>
                  <a:schemeClr val="lt1"/>
                </a:solidFill>
                <a:latin typeface="Arial"/>
                <a:ea typeface="Arial"/>
                <a:cs typeface="Arial"/>
                <a:sym typeface="Arial"/>
              </a:defRPr>
            </a:lvl8pPr>
            <a:lvl9pPr marL="0" lvl="8" indent="0" algn="l">
              <a:spcBef>
                <a:spcPts val="0"/>
              </a:spcBef>
              <a:spcAft>
                <a:spcPts val="0"/>
              </a:spcAft>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07" name="Google Shape;107;p15"/>
          <p:cNvSpPr txBox="1">
            <a:spLocks noGrp="1"/>
          </p:cNvSpPr>
          <p:nvPr>
            <p:ph type="title"/>
          </p:nvPr>
        </p:nvSpPr>
        <p:spPr>
          <a:xfrm>
            <a:off x="298876" y="2175274"/>
            <a:ext cx="3934800" cy="8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15"/>
          <p:cNvSpPr txBox="1">
            <a:spLocks noGrp="1"/>
          </p:cNvSpPr>
          <p:nvPr>
            <p:ph type="subTitle" idx="1"/>
          </p:nvPr>
        </p:nvSpPr>
        <p:spPr>
          <a:xfrm>
            <a:off x="298876" y="3087302"/>
            <a:ext cx="3934800" cy="523800"/>
          </a:xfrm>
          <a:prstGeom prst="rect">
            <a:avLst/>
          </a:prstGeom>
          <a:noFill/>
          <a:ln>
            <a:noFill/>
          </a:ln>
        </p:spPr>
        <p:txBody>
          <a:bodyPr spcFirstLastPara="1" wrap="square" lIns="0" tIns="0" rIns="0" bIns="0" anchor="t" anchorCtr="0">
            <a:noAutofit/>
          </a:bodyPr>
          <a:lstStyle>
            <a:lvl1pPr lvl="0" algn="l">
              <a:lnSpc>
                <a:spcPct val="114000"/>
              </a:lnSpc>
              <a:spcBef>
                <a:spcPts val="0"/>
              </a:spcBef>
              <a:spcAft>
                <a:spcPts val="0"/>
              </a:spcAft>
              <a:buSzPts val="1800"/>
              <a:buFont typeface="Arial"/>
              <a:buNone/>
              <a:defRPr sz="1800" b="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a:endParaRPr/>
          </a:p>
        </p:txBody>
      </p:sp>
      <p:sp>
        <p:nvSpPr>
          <p:cNvPr id="109" name="Google Shape;109;p15"/>
          <p:cNvSpPr>
            <a:spLocks noGrp="1"/>
          </p:cNvSpPr>
          <p:nvPr>
            <p:ph type="pic" idx="2"/>
          </p:nvPr>
        </p:nvSpPr>
        <p:spPr>
          <a:xfrm>
            <a:off x="4572000" y="0"/>
            <a:ext cx="4572000" cy="5143500"/>
          </a:xfrm>
          <a:prstGeom prst="rect">
            <a:avLst/>
          </a:prstGeom>
          <a:noFill/>
          <a:ln>
            <a:noFill/>
          </a:ln>
        </p:spPr>
      </p:sp>
      <p:sp>
        <p:nvSpPr>
          <p:cNvPr id="110" name="Google Shape;110;p15"/>
          <p:cNvSpPr txBox="1">
            <a:spLocks noGrp="1"/>
          </p:cNvSpPr>
          <p:nvPr>
            <p:ph type="ftr" idx="11"/>
          </p:nvPr>
        </p:nvSpPr>
        <p:spPr>
          <a:xfrm>
            <a:off x="540000" y="4671000"/>
            <a:ext cx="36939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111" name="Google Shape;111;p15"/>
          <p:cNvPicPr preferRelativeResize="0"/>
          <p:nvPr/>
        </p:nvPicPr>
        <p:blipFill rotWithShape="1">
          <a:blip r:embed="rId2">
            <a:alphaModFix/>
          </a:blip>
          <a:srcRect/>
          <a:stretch/>
        </p:blipFill>
        <p:spPr>
          <a:xfrm>
            <a:off x="310499" y="311886"/>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12"/>
        <p:cNvGrpSpPr/>
        <p:nvPr/>
      </p:nvGrpSpPr>
      <p:grpSpPr>
        <a:xfrm>
          <a:off x="0" y="0"/>
          <a:ext cx="0" cy="0"/>
          <a:chOff x="0" y="0"/>
          <a:chExt cx="0" cy="0"/>
        </a:xfrm>
      </p:grpSpPr>
      <p:sp>
        <p:nvSpPr>
          <p:cNvPr id="113" name="Google Shape;113;p16"/>
          <p:cNvSpPr>
            <a:spLocks noGrp="1"/>
          </p:cNvSpPr>
          <p:nvPr>
            <p:ph type="pic" idx="2"/>
          </p:nvPr>
        </p:nvSpPr>
        <p:spPr>
          <a:xfrm>
            <a:off x="0" y="1"/>
            <a:ext cx="9144000" cy="4381500"/>
          </a:xfrm>
          <a:prstGeom prst="rect">
            <a:avLst/>
          </a:prstGeom>
          <a:noFill/>
          <a:ln>
            <a:noFill/>
          </a:ln>
        </p:spPr>
      </p:sp>
      <p:sp>
        <p:nvSpPr>
          <p:cNvPr id="114" name="Google Shape;114;p16"/>
          <p:cNvSpPr txBox="1">
            <a:spLocks noGrp="1"/>
          </p:cNvSpPr>
          <p:nvPr>
            <p:ph type="body" idx="1"/>
          </p:nvPr>
        </p:nvSpPr>
        <p:spPr>
          <a:xfrm>
            <a:off x="540000" y="4530596"/>
            <a:ext cx="6417000" cy="383100"/>
          </a:xfrm>
          <a:prstGeom prst="rect">
            <a:avLst/>
          </a:prstGeom>
          <a:noFill/>
          <a:ln>
            <a:noFill/>
          </a:ln>
        </p:spPr>
        <p:txBody>
          <a:bodyPr spcFirstLastPara="1" wrap="square" lIns="0" tIns="0" rIns="0" bIns="0" anchor="t" anchorCtr="0">
            <a:noAutofit/>
          </a:bodyPr>
          <a:lstStyle>
            <a:lvl1pPr marL="457200" marR="0" lvl="0" indent="-228600" algn="l">
              <a:lnSpc>
                <a:spcPct val="120000"/>
              </a:lnSpc>
              <a:spcBef>
                <a:spcPts val="0"/>
              </a:spcBef>
              <a:spcAft>
                <a:spcPts val="0"/>
              </a:spcAft>
              <a:buClr>
                <a:schemeClr val="dk2"/>
              </a:buClr>
              <a:buSzPts val="1100"/>
              <a:buFont typeface="Arial"/>
              <a:buNone/>
              <a:defRPr sz="1100" b="0">
                <a:solidFill>
                  <a:schemeClr val="lt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115" name="Google Shape;115;p16"/>
          <p:cNvPicPr preferRelativeResize="0"/>
          <p:nvPr/>
        </p:nvPicPr>
        <p:blipFill rotWithShape="1">
          <a:blip r:embed="rId2">
            <a:alphaModFix/>
          </a:blip>
          <a:srcRect/>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2100"/>
              <a:buNone/>
              <a:defRPr/>
            </a:lvl1pPr>
            <a:lvl2pPr marL="914400" lvl="1" indent="-228600" rtl="0">
              <a:spcBef>
                <a:spcPts val="0"/>
              </a:spcBef>
              <a:spcAft>
                <a:spcPts val="0"/>
              </a:spcAft>
              <a:buSzPts val="1100"/>
              <a:buNone/>
              <a:defRPr/>
            </a:lvl2pPr>
            <a:lvl3pPr marL="1371600" lvl="2" indent="-228600" rtl="0">
              <a:spcBef>
                <a:spcPts val="0"/>
              </a:spcBef>
              <a:spcAft>
                <a:spcPts val="0"/>
              </a:spcAft>
              <a:buSzPts val="900"/>
              <a:buNone/>
              <a:defRPr/>
            </a:lvl3pPr>
            <a:lvl4pPr marL="1828800" lvl="3" indent="-228600" rtl="0">
              <a:spcBef>
                <a:spcPts val="0"/>
              </a:spcBef>
              <a:spcAft>
                <a:spcPts val="0"/>
              </a:spcAft>
              <a:buSzPts val="1000"/>
              <a:buNone/>
              <a:defRPr/>
            </a:lvl4pPr>
            <a:lvl5pPr marL="2286000" lvl="4" indent="-228600" rtl="0">
              <a:spcBef>
                <a:spcPts val="0"/>
              </a:spcBef>
              <a:spcAft>
                <a:spcPts val="0"/>
              </a:spcAft>
              <a:buSzPts val="1100"/>
              <a:buNone/>
              <a:defRPr/>
            </a:lvl5pPr>
            <a:lvl6pPr marL="2743200" lvl="5" indent="-317500" rtl="0">
              <a:spcBef>
                <a:spcPts val="300"/>
              </a:spcBef>
              <a:spcAft>
                <a:spcPts val="0"/>
              </a:spcAft>
              <a:buSzPts val="1400"/>
              <a:buChar char="•"/>
              <a:defRPr/>
            </a:lvl6pPr>
            <a:lvl7pPr marL="3200400" lvl="6" indent="-228600" rtl="0">
              <a:spcBef>
                <a:spcPts val="0"/>
              </a:spcBef>
              <a:spcAft>
                <a:spcPts val="0"/>
              </a:spcAft>
              <a:buSzPts val="1400"/>
              <a:buNone/>
              <a:defRPr/>
            </a:lvl7pPr>
            <a:lvl8pPr marL="3657600" lvl="7" indent="-228600" rtl="0">
              <a:spcBef>
                <a:spcPts val="0"/>
              </a:spcBef>
              <a:spcAft>
                <a:spcPts val="0"/>
              </a:spcAft>
              <a:buSzPts val="1400"/>
              <a:buNone/>
              <a:defRPr/>
            </a:lvl8pPr>
            <a:lvl9pPr marL="4114800" lvl="8" indent="-228600" rtl="0">
              <a:spcBef>
                <a:spcPts val="0"/>
              </a:spcBef>
              <a:spcAft>
                <a:spcPts val="0"/>
              </a:spcAft>
              <a:buSzPts val="1400"/>
              <a:buNone/>
              <a:defRPr/>
            </a:lvl9pPr>
          </a:lstStyle>
          <a:p>
            <a:endParaRPr/>
          </a:p>
        </p:txBody>
      </p:sp>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24"/>
        <p:cNvGrpSpPr/>
        <p:nvPr/>
      </p:nvGrpSpPr>
      <p:grpSpPr>
        <a:xfrm>
          <a:off x="0" y="0"/>
          <a:ext cx="0" cy="0"/>
          <a:chOff x="0" y="0"/>
          <a:chExt cx="0" cy="0"/>
        </a:xfrm>
      </p:grpSpPr>
      <p:grpSp>
        <p:nvGrpSpPr>
          <p:cNvPr id="125" name="Google Shape;125;p20"/>
          <p:cNvGrpSpPr/>
          <p:nvPr/>
        </p:nvGrpSpPr>
        <p:grpSpPr>
          <a:xfrm>
            <a:off x="7343003" y="3409675"/>
            <a:ext cx="1691422" cy="1732548"/>
            <a:chOff x="7343003" y="3409675"/>
            <a:chExt cx="1691422" cy="1732548"/>
          </a:xfrm>
        </p:grpSpPr>
        <p:grpSp>
          <p:nvGrpSpPr>
            <p:cNvPr id="126" name="Google Shape;126;p20"/>
            <p:cNvGrpSpPr/>
            <p:nvPr/>
          </p:nvGrpSpPr>
          <p:grpSpPr>
            <a:xfrm>
              <a:off x="7343003" y="4453711"/>
              <a:ext cx="316800" cy="688513"/>
              <a:chOff x="7343003" y="4453711"/>
              <a:chExt cx="316800" cy="688513"/>
            </a:xfrm>
          </p:grpSpPr>
          <p:sp>
            <p:nvSpPr>
              <p:cNvPr id="127" name="Google Shape;127;p20"/>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0"/>
            <p:cNvGrpSpPr/>
            <p:nvPr/>
          </p:nvGrpSpPr>
          <p:grpSpPr>
            <a:xfrm>
              <a:off x="7801210" y="4105700"/>
              <a:ext cx="316800" cy="1036523"/>
              <a:chOff x="7801210" y="4105700"/>
              <a:chExt cx="316800" cy="1036523"/>
            </a:xfrm>
          </p:grpSpPr>
          <p:sp>
            <p:nvSpPr>
              <p:cNvPr id="130" name="Google Shape;130;p20"/>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20"/>
            <p:cNvGrpSpPr/>
            <p:nvPr/>
          </p:nvGrpSpPr>
          <p:grpSpPr>
            <a:xfrm>
              <a:off x="8259418" y="3757688"/>
              <a:ext cx="316800" cy="1384535"/>
              <a:chOff x="8259418" y="3757688"/>
              <a:chExt cx="316800" cy="1384535"/>
            </a:xfrm>
          </p:grpSpPr>
          <p:sp>
            <p:nvSpPr>
              <p:cNvPr id="134" name="Google Shape;134;p20"/>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0"/>
            <p:cNvGrpSpPr/>
            <p:nvPr/>
          </p:nvGrpSpPr>
          <p:grpSpPr>
            <a:xfrm>
              <a:off x="8717625" y="3409675"/>
              <a:ext cx="316800" cy="1732548"/>
              <a:chOff x="8717625" y="3409675"/>
              <a:chExt cx="316800" cy="1732548"/>
            </a:xfrm>
          </p:grpSpPr>
          <p:sp>
            <p:nvSpPr>
              <p:cNvPr id="139" name="Google Shape;139;p20"/>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 name="Google Shape;144;p20"/>
          <p:cNvGrpSpPr/>
          <p:nvPr/>
        </p:nvGrpSpPr>
        <p:grpSpPr>
          <a:xfrm>
            <a:off x="5043503" y="0"/>
            <a:ext cx="3814072" cy="3839102"/>
            <a:chOff x="5043503" y="0"/>
            <a:chExt cx="3814072" cy="3839102"/>
          </a:xfrm>
        </p:grpSpPr>
        <p:sp>
          <p:nvSpPr>
            <p:cNvPr id="145" name="Google Shape;145;p20"/>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0"/>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20"/>
            <p:cNvGrpSpPr/>
            <p:nvPr/>
          </p:nvGrpSpPr>
          <p:grpSpPr>
            <a:xfrm>
              <a:off x="7647812" y="2704283"/>
              <a:ext cx="635219" cy="635219"/>
              <a:chOff x="6725724" y="2701260"/>
              <a:chExt cx="1208101" cy="1208100"/>
            </a:xfrm>
          </p:grpSpPr>
          <p:sp>
            <p:nvSpPr>
              <p:cNvPr id="148" name="Google Shape;148;p20"/>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0"/>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0"/>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0"/>
            <p:cNvGrpSpPr/>
            <p:nvPr/>
          </p:nvGrpSpPr>
          <p:grpSpPr>
            <a:xfrm>
              <a:off x="7952720" y="179238"/>
              <a:ext cx="873165" cy="873003"/>
              <a:chOff x="7754428" y="208725"/>
              <a:chExt cx="541800" cy="541800"/>
            </a:xfrm>
          </p:grpSpPr>
          <p:sp>
            <p:nvSpPr>
              <p:cNvPr id="153" name="Google Shape;153;p20"/>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0"/>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0"/>
          <p:cNvSpPr txBox="1">
            <a:spLocks noGrp="1"/>
          </p:cNvSpPr>
          <p:nvPr>
            <p:ph type="ctrTitle"/>
          </p:nvPr>
        </p:nvSpPr>
        <p:spPr>
          <a:xfrm>
            <a:off x="824000" y="1613813"/>
            <a:ext cx="4255500" cy="18729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2" name="Google Shape;162;p20"/>
          <p:cNvSpPr txBox="1">
            <a:spLocks noGrp="1"/>
          </p:cNvSpPr>
          <p:nvPr>
            <p:ph type="subTitle" idx="1"/>
          </p:nvPr>
        </p:nvSpPr>
        <p:spPr>
          <a:xfrm>
            <a:off x="824000" y="3596300"/>
            <a:ext cx="4255500" cy="695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30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3" name="Google Shape;163;p20"/>
          <p:cNvSpPr txBox="1">
            <a:spLocks noGrp="1"/>
          </p:cNvSpPr>
          <p:nvPr>
            <p:ph type="sldNum" idx="12"/>
          </p:nvPr>
        </p:nvSpPr>
        <p:spPr>
          <a:xfrm>
            <a:off x="8451046" y="4736976"/>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6"/>
        <p:cNvGrpSpPr/>
        <p:nvPr/>
      </p:nvGrpSpPr>
      <p:grpSpPr>
        <a:xfrm>
          <a:off x="0" y="0"/>
          <a:ext cx="0" cy="0"/>
          <a:chOff x="0" y="0"/>
          <a:chExt cx="0" cy="0"/>
        </a:xfrm>
      </p:grpSpPr>
      <p:sp>
        <p:nvSpPr>
          <p:cNvPr id="17" name="Google Shape;17;p3"/>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 name="Google Shape;18;p3"/>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19" name="Google Shape;19;p3"/>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3"/>
          <p:cNvSpPr txBox="1">
            <a:spLocks noGrp="1"/>
          </p:cNvSpPr>
          <p:nvPr>
            <p:ph type="body" idx="1"/>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1" name="Google Shape;21;p3"/>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22"/>
        <p:cNvGrpSpPr/>
        <p:nvPr/>
      </p:nvGrpSpPr>
      <p:grpSpPr>
        <a:xfrm>
          <a:off x="0" y="0"/>
          <a:ext cx="0" cy="0"/>
          <a:chOff x="0" y="0"/>
          <a:chExt cx="0" cy="0"/>
        </a:xfrm>
      </p:grpSpPr>
      <p:sp>
        <p:nvSpPr>
          <p:cNvPr id="23" name="Google Shape;23;p4"/>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25" name="Google Shape;25;p4"/>
          <p:cNvSpPr txBox="1">
            <a:spLocks noGrp="1"/>
          </p:cNvSpPr>
          <p:nvPr>
            <p:ph type="body" idx="1"/>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 name="Google Shape;26;p4"/>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body" idx="2"/>
          </p:nvPr>
        </p:nvSpPr>
        <p:spPr>
          <a:xfrm>
            <a:off x="540000" y="1269002"/>
            <a:ext cx="80649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28" name="Google Shape;28;p4"/>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29"/>
        <p:cNvGrpSpPr/>
        <p:nvPr/>
      </p:nvGrpSpPr>
      <p:grpSpPr>
        <a:xfrm>
          <a:off x="0" y="0"/>
          <a:ext cx="0" cy="0"/>
          <a:chOff x="0" y="0"/>
          <a:chExt cx="0" cy="0"/>
        </a:xfrm>
      </p:grpSpPr>
      <p:sp>
        <p:nvSpPr>
          <p:cNvPr id="30" name="Google Shape;30;p5"/>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2" name="Google Shape;32;p5"/>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 name="Google Shape;33;p5"/>
          <p:cNvSpPr txBox="1">
            <a:spLocks noGrp="1"/>
          </p:cNvSpPr>
          <p:nvPr>
            <p:ph type="body" idx="1"/>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35" name="Google Shape;35;p5"/>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36"/>
        <p:cNvGrpSpPr/>
        <p:nvPr/>
      </p:nvGrpSpPr>
      <p:grpSpPr>
        <a:xfrm>
          <a:off x="0" y="0"/>
          <a:ext cx="0" cy="0"/>
          <a:chOff x="0" y="0"/>
          <a:chExt cx="0" cy="0"/>
        </a:xfrm>
      </p:grpSpPr>
      <p:sp>
        <p:nvSpPr>
          <p:cNvPr id="37" name="Google Shape;37;p6"/>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 name="Google Shape;38;p6"/>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39" name="Google Shape;39;p6"/>
          <p:cNvSpPr txBox="1">
            <a:spLocks noGrp="1"/>
          </p:cNvSpPr>
          <p:nvPr>
            <p:ph type="body" idx="1"/>
          </p:nvPr>
        </p:nvSpPr>
        <p:spPr>
          <a:xfrm>
            <a:off x="540544" y="972001"/>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6"/>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6"/>
          <p:cNvSpPr txBox="1">
            <a:spLocks noGrp="1"/>
          </p:cNvSpPr>
          <p:nvPr>
            <p:ph type="body" idx="2"/>
          </p:nvPr>
        </p:nvSpPr>
        <p:spPr>
          <a:xfrm>
            <a:off x="4688458" y="967886"/>
            <a:ext cx="3915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3"/>
          </p:nvPr>
        </p:nvSpPr>
        <p:spPr>
          <a:xfrm>
            <a:off x="54000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6"/>
          <p:cNvSpPr txBox="1">
            <a:spLocks noGrp="1"/>
          </p:cNvSpPr>
          <p:nvPr>
            <p:ph type="body" idx="4"/>
          </p:nvPr>
        </p:nvSpPr>
        <p:spPr>
          <a:xfrm>
            <a:off x="4688460" y="1276129"/>
            <a:ext cx="3915000" cy="3105000"/>
          </a:xfrm>
          <a:prstGeom prst="rect">
            <a:avLst/>
          </a:prstGeom>
          <a:noFill/>
          <a:ln>
            <a:noFill/>
          </a:ln>
        </p:spPr>
        <p:txBody>
          <a:bodyPr spcFirstLastPara="1" wrap="square" lIns="0" tIns="0" rIns="0" bIns="0" anchor="t" anchorCtr="0">
            <a:noAutofit/>
          </a:bodyPr>
          <a:lstStyle>
            <a:lvl1pPr marL="457200" lvl="0" indent="-361950" algn="l">
              <a:lnSpc>
                <a:spcPct val="128571"/>
              </a:lnSpc>
              <a:spcBef>
                <a:spcPts val="0"/>
              </a:spcBef>
              <a:spcAft>
                <a:spcPts val="0"/>
              </a:spcAft>
              <a:buClr>
                <a:schemeClr val="dk2"/>
              </a:buClr>
              <a:buSzPts val="2100"/>
              <a:buFont typeface="Arial"/>
              <a:buChar char="̶"/>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4" name="Google Shape;44;p6"/>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7" name="Google Shape;47;p7"/>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sk"/>
              <a:t>‹#›</a:t>
            </a:fld>
            <a:endParaRPr/>
          </a:p>
        </p:txBody>
      </p:sp>
      <p:sp>
        <p:nvSpPr>
          <p:cNvPr id="49" name="Google Shape;49;p7"/>
          <p:cNvSpPr txBox="1">
            <a:spLocks noGrp="1"/>
          </p:cNvSpPr>
          <p:nvPr>
            <p:ph type="body" idx="1"/>
          </p:nvPr>
        </p:nvSpPr>
        <p:spPr>
          <a:xfrm>
            <a:off x="5510801" y="1947634"/>
            <a:ext cx="3094200" cy="2406300"/>
          </a:xfrm>
          <a:prstGeom prst="rect">
            <a:avLst/>
          </a:prstGeom>
          <a:noFill/>
          <a:ln>
            <a:noFill/>
          </a:ln>
        </p:spPr>
        <p:txBody>
          <a:bodyPr spcFirstLastPara="1" wrap="square" lIns="0" tIns="0" rIns="0" bIns="0" anchor="t" anchorCtr="0">
            <a:noAutofit/>
          </a:bodyPr>
          <a:lstStyle>
            <a:lvl1pPr marL="457200" lvl="0" indent="-323850" algn="l">
              <a:lnSpc>
                <a:spcPct val="180000"/>
              </a:lnSpc>
              <a:spcBef>
                <a:spcPts val="0"/>
              </a:spcBef>
              <a:spcAft>
                <a:spcPts val="0"/>
              </a:spcAft>
              <a:buClr>
                <a:schemeClr val="dk2"/>
              </a:buClr>
              <a:buSzPts val="1500"/>
              <a:buFont typeface="Arial"/>
              <a:buChar char="̶"/>
              <a:defRPr sz="1500"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7"/>
          <p:cNvSpPr>
            <a:spLocks noGrp="1"/>
          </p:cNvSpPr>
          <p:nvPr>
            <p:ph type="pic" idx="2"/>
          </p:nvPr>
        </p:nvSpPr>
        <p:spPr>
          <a:xfrm>
            <a:off x="547132" y="1248966"/>
            <a:ext cx="4655700" cy="3105000"/>
          </a:xfrm>
          <a:prstGeom prst="rect">
            <a:avLst/>
          </a:prstGeom>
          <a:noFill/>
          <a:ln>
            <a:noFill/>
          </a:ln>
        </p:spPr>
      </p:sp>
      <p:sp>
        <p:nvSpPr>
          <p:cNvPr id="51" name="Google Shape;51;p7"/>
          <p:cNvSpPr txBox="1">
            <a:spLocks noGrp="1"/>
          </p:cNvSpPr>
          <p:nvPr>
            <p:ph type="body" idx="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52" name="Google Shape;52;p7"/>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3330000"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8"/>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57" name="Google Shape;57;p8"/>
          <p:cNvSpPr txBox="1">
            <a:spLocks noGrp="1"/>
          </p:cNvSpPr>
          <p:nvPr>
            <p:ph type="body" idx="2"/>
          </p:nvPr>
        </p:nvSpPr>
        <p:spPr>
          <a:xfrm>
            <a:off x="539999"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3"/>
          </p:nvPr>
        </p:nvSpPr>
        <p:spPr>
          <a:xfrm>
            <a:off x="33300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
          <p:cNvSpPr txBox="1">
            <a:spLocks noGrp="1"/>
          </p:cNvSpPr>
          <p:nvPr>
            <p:ph type="body" idx="4"/>
          </p:nvPr>
        </p:nvSpPr>
        <p:spPr>
          <a:xfrm>
            <a:off x="6120900" y="3310703"/>
            <a:ext cx="2484000" cy="10707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SzPts val="1100"/>
              <a:buFont typeface="Arial"/>
              <a:buNone/>
              <a:defRPr sz="1100" b="0">
                <a:solidFill>
                  <a:schemeClr val="dk1"/>
                </a:solidFill>
              </a:defRPr>
            </a:lvl1pPr>
            <a:lvl2pPr marL="914400" lvl="1" indent="-228600" algn="l">
              <a:lnSpc>
                <a:spcPct val="120000"/>
              </a:lnSpc>
              <a:spcBef>
                <a:spcPts val="0"/>
              </a:spcBef>
              <a:spcAft>
                <a:spcPts val="0"/>
              </a:spcAft>
              <a:buSzPts val="1100"/>
              <a:buFont typeface="Arial"/>
              <a:buNone/>
              <a:defRPr u="none"/>
            </a:lvl2pPr>
            <a:lvl3pPr marL="1371600" lvl="2" indent="-228600" algn="l">
              <a:lnSpc>
                <a:spcPct val="120000"/>
              </a:lnSpc>
              <a:spcBef>
                <a:spcPts val="0"/>
              </a:spcBef>
              <a:spcAft>
                <a:spcPts val="0"/>
              </a:spcAft>
              <a:buSzPts val="900"/>
              <a:buFont typeface="Arial"/>
              <a:buNone/>
              <a:defRPr>
                <a:latin typeface="Arial"/>
                <a:ea typeface="Arial"/>
                <a:cs typeface="Arial"/>
                <a:sym typeface="Arial"/>
              </a:defRPr>
            </a:lvl3pPr>
            <a:lvl4pPr marL="1828800" lvl="3" indent="-228600" algn="l">
              <a:lnSpc>
                <a:spcPct val="120000"/>
              </a:lnSpc>
              <a:spcBef>
                <a:spcPts val="0"/>
              </a:spcBef>
              <a:spcAft>
                <a:spcPts val="0"/>
              </a:spcAft>
              <a:buSzPts val="1000"/>
              <a:buFont typeface="Arial"/>
              <a:buNone/>
              <a:defRPr/>
            </a:lvl4pPr>
            <a:lvl5pPr marL="2286000" lvl="4" indent="-228600" algn="l">
              <a:lnSpc>
                <a:spcPct val="120000"/>
              </a:lnSpc>
              <a:spcBef>
                <a:spcPts val="0"/>
              </a:spcBef>
              <a:spcAft>
                <a:spcPts val="0"/>
              </a:spcAft>
              <a:buSzPts val="1100"/>
              <a:buFont typeface="Arial"/>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5"/>
          </p:nvPr>
        </p:nvSpPr>
        <p:spPr>
          <a:xfrm>
            <a:off x="540544"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
          <p:cNvSpPr txBox="1">
            <a:spLocks noGrp="1"/>
          </p:cNvSpPr>
          <p:nvPr>
            <p:ph type="body" idx="6"/>
          </p:nvPr>
        </p:nvSpPr>
        <p:spPr>
          <a:xfrm>
            <a:off x="3330356"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7"/>
          </p:nvPr>
        </p:nvSpPr>
        <p:spPr>
          <a:xfrm>
            <a:off x="6121077" y="3018852"/>
            <a:ext cx="2483700" cy="162000"/>
          </a:xfrm>
          <a:prstGeom prst="rect">
            <a:avLst/>
          </a:prstGeom>
          <a:noFill/>
          <a:ln>
            <a:noFill/>
          </a:ln>
        </p:spPr>
        <p:txBody>
          <a:bodyPr spcFirstLastPara="1" wrap="square" lIns="0" tIns="0" rIns="0" bIns="0" anchor="ctr" anchorCtr="0">
            <a:noAutofit/>
          </a:bodyPr>
          <a:lstStyle>
            <a:lvl1pPr marL="457200" lvl="0" indent="-228600" algn="l">
              <a:lnSpc>
                <a:spcPct val="110000"/>
              </a:lnSpc>
              <a:spcBef>
                <a:spcPts val="0"/>
              </a:spcBef>
              <a:spcAft>
                <a:spcPts val="0"/>
              </a:spcAft>
              <a:buSzPts val="800"/>
              <a:buFont typeface="Arial"/>
              <a:buNone/>
              <a:defRPr sz="800" b="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3" name="Google Shape;63;p8"/>
          <p:cNvSpPr txBox="1">
            <a:spLocks noGrp="1"/>
          </p:cNvSpPr>
          <p:nvPr>
            <p:ph type="body" idx="8"/>
          </p:nvPr>
        </p:nvSpPr>
        <p:spPr>
          <a:xfrm>
            <a:off x="539999"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4" name="Google Shape;64;p8"/>
          <p:cNvSpPr txBox="1">
            <a:spLocks noGrp="1"/>
          </p:cNvSpPr>
          <p:nvPr>
            <p:ph type="body" idx="9"/>
          </p:nvPr>
        </p:nvSpPr>
        <p:spPr>
          <a:xfrm>
            <a:off x="6120001" y="1269002"/>
            <a:ext cx="2483700" cy="1673100"/>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2100"/>
              <a:buFont typeface="Arial"/>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3"/>
          </p:nvPr>
        </p:nvSpPr>
        <p:spPr>
          <a:xfrm>
            <a:off x="540544" y="972001"/>
            <a:ext cx="8064000" cy="203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1500"/>
              <a:buFont typeface="Arial"/>
              <a:buNone/>
              <a:defRPr sz="1500" b="0">
                <a:solidFill>
                  <a:schemeClr val="dk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8"/>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67" name="Google Shape;67;p8"/>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68"/>
        <p:cNvGrpSpPr/>
        <p:nvPr/>
      </p:nvGrpSpPr>
      <p:grpSpPr>
        <a:xfrm>
          <a:off x="0" y="0"/>
          <a:ext cx="0" cy="0"/>
          <a:chOff x="0" y="0"/>
          <a:chExt cx="0" cy="0"/>
        </a:xfrm>
      </p:grpSpPr>
      <p:sp>
        <p:nvSpPr>
          <p:cNvPr id="69" name="Google Shape;69;p9"/>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9"/>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1" name="Google Shape;71;p9"/>
          <p:cNvSpPr txBox="1">
            <a:spLocks noGrp="1"/>
          </p:cNvSpPr>
          <p:nvPr>
            <p:ph type="body" idx="1"/>
          </p:nvPr>
        </p:nvSpPr>
        <p:spPr>
          <a:xfrm>
            <a:off x="540000" y="519113"/>
            <a:ext cx="8064900" cy="3855000"/>
          </a:xfrm>
          <a:prstGeom prst="rect">
            <a:avLst/>
          </a:prstGeom>
          <a:noFill/>
          <a:ln>
            <a:noFill/>
          </a:ln>
        </p:spPr>
        <p:txBody>
          <a:bodyPr spcFirstLastPara="1" wrap="square" lIns="0" tIns="0" rIns="0" bIns="0" anchor="t" anchorCtr="0">
            <a:noAutofit/>
          </a:bodyPr>
          <a:lstStyle>
            <a:lvl1pPr marL="457200" lvl="0" indent="-228600" algn="l">
              <a:lnSpc>
                <a:spcPct val="128571"/>
              </a:lnSpc>
              <a:spcBef>
                <a:spcPts val="0"/>
              </a:spcBef>
              <a:spcAft>
                <a:spcPts val="0"/>
              </a:spcAft>
              <a:buClr>
                <a:schemeClr val="dk2"/>
              </a:buClr>
              <a:buSzPts val="2100"/>
              <a:buFont typeface="Arial"/>
              <a:buNone/>
              <a:defRPr b="0"/>
            </a:lvl1pPr>
            <a:lvl2pPr marL="914400" lvl="1" indent="-323850" algn="l">
              <a:lnSpc>
                <a:spcPct val="100000"/>
              </a:lnSpc>
              <a:spcBef>
                <a:spcPts val="0"/>
              </a:spcBef>
              <a:spcAft>
                <a:spcPts val="0"/>
              </a:spcAft>
              <a:buClr>
                <a:schemeClr val="dk2"/>
              </a:buClr>
              <a:buSzPts val="1500"/>
              <a:buFont typeface="Arial"/>
              <a:buChar char="̶"/>
              <a:defRPr sz="1500"/>
            </a:lvl2pPr>
            <a:lvl3pPr marL="1371600" lvl="2" indent="-228600" algn="l">
              <a:lnSpc>
                <a:spcPct val="100000"/>
              </a:lnSpc>
              <a:spcBef>
                <a:spcPts val="0"/>
              </a:spcBef>
              <a:spcAft>
                <a:spcPts val="0"/>
              </a:spcAft>
              <a:buSzPts val="1000"/>
              <a:buFont typeface="Arial"/>
              <a:buNone/>
              <a:defRPr sz="1200"/>
            </a:lvl3pPr>
            <a:lvl4pPr marL="1828800" lvl="3" indent="-228600" algn="l">
              <a:lnSpc>
                <a:spcPct val="100000"/>
              </a:lnSpc>
              <a:spcBef>
                <a:spcPts val="0"/>
              </a:spcBef>
              <a:spcAft>
                <a:spcPts val="0"/>
              </a:spcAft>
              <a:buSzPts val="1200"/>
              <a:buNone/>
              <a:defRPr/>
            </a:lvl4pPr>
            <a:lvl5pPr marL="2286000" lvl="4" indent="-228600" algn="l">
              <a:lnSpc>
                <a:spcPct val="100000"/>
              </a:lnSpc>
              <a:spcBef>
                <a:spcPts val="0"/>
              </a:spcBef>
              <a:spcAft>
                <a:spcPts val="0"/>
              </a:spcAft>
              <a:buSzPts val="1400"/>
              <a:buNone/>
              <a:defRPr/>
            </a:lvl5pPr>
            <a:lvl6pPr marL="2743200" lvl="5" indent="-317500" algn="l">
              <a:spcBef>
                <a:spcPts val="300"/>
              </a:spcBef>
              <a:spcAft>
                <a:spcPts val="0"/>
              </a:spcAft>
              <a:buSzPts val="1400"/>
              <a:buChar char="•"/>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9"/>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73"/>
        <p:cNvGrpSpPr/>
        <p:nvPr/>
      </p:nvGrpSpPr>
      <p:grpSpPr>
        <a:xfrm>
          <a:off x="0" y="0"/>
          <a:ext cx="0" cy="0"/>
          <a:chOff x="0" y="0"/>
          <a:chExt cx="0" cy="0"/>
        </a:xfrm>
      </p:grpSpPr>
      <p:sp>
        <p:nvSpPr>
          <p:cNvPr id="74" name="Google Shape;74;p10"/>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0"/>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sz="900" b="0" i="0" u="none" strike="noStrike" cap="none">
                <a:solidFill>
                  <a:schemeClr val="dk2"/>
                </a:solidFill>
                <a:latin typeface="Arial"/>
                <a:ea typeface="Arial"/>
                <a:cs typeface="Arial"/>
                <a:sym typeface="Arial"/>
              </a:defRPr>
            </a:lvl1pPr>
            <a:lvl2pPr marL="0" lvl="1" indent="0" algn="l">
              <a:spcBef>
                <a:spcPts val="0"/>
              </a:spcBef>
              <a:spcAft>
                <a:spcPts val="0"/>
              </a:spcAft>
              <a:buNone/>
              <a:defRPr sz="900" b="0" i="0" u="none" strike="noStrike" cap="none">
                <a:solidFill>
                  <a:schemeClr val="dk2"/>
                </a:solidFill>
                <a:latin typeface="Arial"/>
                <a:ea typeface="Arial"/>
                <a:cs typeface="Arial"/>
                <a:sym typeface="Arial"/>
              </a:defRPr>
            </a:lvl2pPr>
            <a:lvl3pPr marL="0" lvl="2" indent="0" algn="l">
              <a:spcBef>
                <a:spcPts val="0"/>
              </a:spcBef>
              <a:spcAft>
                <a:spcPts val="0"/>
              </a:spcAft>
              <a:buNone/>
              <a:defRPr sz="900" b="0" i="0" u="none" strike="noStrike" cap="none">
                <a:solidFill>
                  <a:schemeClr val="dk2"/>
                </a:solidFill>
                <a:latin typeface="Arial"/>
                <a:ea typeface="Arial"/>
                <a:cs typeface="Arial"/>
                <a:sym typeface="Arial"/>
              </a:defRPr>
            </a:lvl3pPr>
            <a:lvl4pPr marL="0" lvl="3" indent="0" algn="l">
              <a:spcBef>
                <a:spcPts val="0"/>
              </a:spcBef>
              <a:spcAft>
                <a:spcPts val="0"/>
              </a:spcAft>
              <a:buNone/>
              <a:defRPr sz="900" b="0" i="0" u="none" strike="noStrike" cap="none">
                <a:solidFill>
                  <a:schemeClr val="dk2"/>
                </a:solidFill>
                <a:latin typeface="Arial"/>
                <a:ea typeface="Arial"/>
                <a:cs typeface="Arial"/>
                <a:sym typeface="Arial"/>
              </a:defRPr>
            </a:lvl4pPr>
            <a:lvl5pPr marL="0" lvl="4" indent="0" algn="l">
              <a:spcBef>
                <a:spcPts val="0"/>
              </a:spcBef>
              <a:spcAft>
                <a:spcPts val="0"/>
              </a:spcAft>
              <a:buNone/>
              <a:defRPr sz="900" b="0" i="0" u="none" strike="noStrike" cap="none">
                <a:solidFill>
                  <a:schemeClr val="dk2"/>
                </a:solidFill>
                <a:latin typeface="Arial"/>
                <a:ea typeface="Arial"/>
                <a:cs typeface="Arial"/>
                <a:sym typeface="Arial"/>
              </a:defRPr>
            </a:lvl5pPr>
            <a:lvl6pPr marL="0" lvl="5" indent="0" algn="l">
              <a:spcBef>
                <a:spcPts val="0"/>
              </a:spcBef>
              <a:spcAft>
                <a:spcPts val="0"/>
              </a:spcAft>
              <a:buNone/>
              <a:defRPr sz="900" b="0" i="0" u="none" strike="noStrike" cap="none">
                <a:solidFill>
                  <a:schemeClr val="dk2"/>
                </a:solidFill>
                <a:latin typeface="Arial"/>
                <a:ea typeface="Arial"/>
                <a:cs typeface="Arial"/>
                <a:sym typeface="Arial"/>
              </a:defRPr>
            </a:lvl6pPr>
            <a:lvl7pPr marL="0" lvl="6" indent="0" algn="l">
              <a:spcBef>
                <a:spcPts val="0"/>
              </a:spcBef>
              <a:spcAft>
                <a:spcPts val="0"/>
              </a:spcAft>
              <a:buNone/>
              <a:defRPr sz="900" b="0" i="0" u="none" strike="noStrike" cap="none">
                <a:solidFill>
                  <a:schemeClr val="dk2"/>
                </a:solidFill>
                <a:latin typeface="Arial"/>
                <a:ea typeface="Arial"/>
                <a:cs typeface="Arial"/>
                <a:sym typeface="Arial"/>
              </a:defRPr>
            </a:lvl7pPr>
            <a:lvl8pPr marL="0" lvl="7" indent="0" algn="l">
              <a:spcBef>
                <a:spcPts val="0"/>
              </a:spcBef>
              <a:spcAft>
                <a:spcPts val="0"/>
              </a:spcAft>
              <a:buNone/>
              <a:defRPr sz="900" b="0" i="0" u="none" strike="noStrike" cap="none">
                <a:solidFill>
                  <a:schemeClr val="dk2"/>
                </a:solidFill>
                <a:latin typeface="Arial"/>
                <a:ea typeface="Arial"/>
                <a:cs typeface="Arial"/>
                <a:sym typeface="Arial"/>
              </a:defRPr>
            </a:lvl8pPr>
            <a:lvl9pPr marL="0" lvl="8" indent="0" algn="l">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76" name="Google Shape;76;p10"/>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77" name="Google Shape;77;p10"/>
          <p:cNvPicPr preferRelativeResize="0"/>
          <p:nvPr/>
        </p:nvPicPr>
        <p:blipFill rotWithShape="1">
          <a:blip r:embed="rId2">
            <a:alphaModFix/>
          </a:blip>
          <a:srcRect/>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ftr" idx="11"/>
          </p:nvPr>
        </p:nvSpPr>
        <p:spPr>
          <a:xfrm>
            <a:off x="540000" y="4671000"/>
            <a:ext cx="5940000" cy="18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100"/>
              <a:buNone/>
              <a:defRPr sz="900" b="0"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1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1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1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1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1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1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100"/>
              <a:buNone/>
              <a:defRPr sz="1800" b="0" i="0" u="none" strike="noStrike" cap="none">
                <a:solidFill>
                  <a:schemeClr val="dk1"/>
                </a:solidFill>
                <a:latin typeface="Tahoma"/>
                <a:ea typeface="Tahoma"/>
                <a:cs typeface="Tahoma"/>
                <a:sym typeface="Tahoma"/>
              </a:defRPr>
            </a:lvl9pPr>
          </a:lstStyle>
          <a:p>
            <a:endParaRPr/>
          </a:p>
        </p:txBody>
      </p:sp>
      <p:sp>
        <p:nvSpPr>
          <p:cNvPr id="7" name="Google Shape;7;p1"/>
          <p:cNvSpPr txBox="1">
            <a:spLocks noGrp="1"/>
          </p:cNvSpPr>
          <p:nvPr>
            <p:ph type="sldNum" idx="12"/>
          </p:nvPr>
        </p:nvSpPr>
        <p:spPr>
          <a:xfrm>
            <a:off x="310500" y="4671000"/>
            <a:ext cx="189000" cy="189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9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9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9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9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9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9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9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9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sk"/>
              <a:t>‹#›</a:t>
            </a:fld>
            <a:endParaRPr/>
          </a:p>
        </p:txBody>
      </p:sp>
      <p:sp>
        <p:nvSpPr>
          <p:cNvPr id="8" name="Google Shape;8;p1"/>
          <p:cNvSpPr txBox="1">
            <a:spLocks noGrp="1"/>
          </p:cNvSpPr>
          <p:nvPr>
            <p:ph type="title"/>
          </p:nvPr>
        </p:nvSpPr>
        <p:spPr>
          <a:xfrm>
            <a:off x="540000" y="540000"/>
            <a:ext cx="8064900" cy="338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100"/>
              <a:buNone/>
              <a:defRPr sz="3000" b="1" i="0" u="none" strike="noStrike" cap="none">
                <a:solidFill>
                  <a:schemeClr val="dk2"/>
                </a:solidFill>
                <a:latin typeface="Arial"/>
                <a:ea typeface="Arial"/>
                <a:cs typeface="Arial"/>
                <a:sym typeface="Arial"/>
              </a:defRPr>
            </a:lvl1pPr>
            <a:lvl2pPr marR="0" lvl="1" algn="l" rtl="0">
              <a:spcBef>
                <a:spcPts val="0"/>
              </a:spcBef>
              <a:spcAft>
                <a:spcPts val="0"/>
              </a:spcAft>
              <a:buSzPts val="1100"/>
              <a:buNone/>
              <a:defRPr sz="1800" b="1" i="0" u="none" strike="noStrike" cap="none">
                <a:solidFill>
                  <a:srgbClr val="00287D"/>
                </a:solidFill>
                <a:latin typeface="Tahoma"/>
                <a:ea typeface="Tahoma"/>
                <a:cs typeface="Tahoma"/>
                <a:sym typeface="Tahoma"/>
              </a:defRPr>
            </a:lvl2pPr>
            <a:lvl3pPr marR="0" lvl="2" algn="l" rtl="0">
              <a:spcBef>
                <a:spcPts val="0"/>
              </a:spcBef>
              <a:spcAft>
                <a:spcPts val="0"/>
              </a:spcAft>
              <a:buSzPts val="1100"/>
              <a:buNone/>
              <a:defRPr sz="1800" b="1" i="0" u="none" strike="noStrike" cap="none">
                <a:solidFill>
                  <a:srgbClr val="00287D"/>
                </a:solidFill>
                <a:latin typeface="Tahoma"/>
                <a:ea typeface="Tahoma"/>
                <a:cs typeface="Tahoma"/>
                <a:sym typeface="Tahoma"/>
              </a:defRPr>
            </a:lvl3pPr>
            <a:lvl4pPr marR="0" lvl="3" algn="l" rtl="0">
              <a:spcBef>
                <a:spcPts val="0"/>
              </a:spcBef>
              <a:spcAft>
                <a:spcPts val="0"/>
              </a:spcAft>
              <a:buSzPts val="1100"/>
              <a:buNone/>
              <a:defRPr sz="1800" b="1" i="0" u="none" strike="noStrike" cap="none">
                <a:solidFill>
                  <a:srgbClr val="00287D"/>
                </a:solidFill>
                <a:latin typeface="Tahoma"/>
                <a:ea typeface="Tahoma"/>
                <a:cs typeface="Tahoma"/>
                <a:sym typeface="Tahoma"/>
              </a:defRPr>
            </a:lvl4pPr>
            <a:lvl5pPr marR="0" lvl="4" algn="l" rtl="0">
              <a:spcBef>
                <a:spcPts val="0"/>
              </a:spcBef>
              <a:spcAft>
                <a:spcPts val="0"/>
              </a:spcAft>
              <a:buSzPts val="1100"/>
              <a:buNone/>
              <a:defRPr sz="1800" b="1" i="0" u="none" strike="noStrike" cap="none">
                <a:solidFill>
                  <a:srgbClr val="00287D"/>
                </a:solidFill>
                <a:latin typeface="Tahoma"/>
                <a:ea typeface="Tahoma"/>
                <a:cs typeface="Tahoma"/>
                <a:sym typeface="Tahoma"/>
              </a:defRPr>
            </a:lvl5pPr>
            <a:lvl6pPr marR="0" lvl="5" algn="l" rtl="0">
              <a:spcBef>
                <a:spcPts val="0"/>
              </a:spcBef>
              <a:spcAft>
                <a:spcPts val="0"/>
              </a:spcAft>
              <a:buSzPts val="1100"/>
              <a:buNone/>
              <a:defRPr sz="1800" b="1" i="0" u="none" strike="noStrike" cap="none">
                <a:solidFill>
                  <a:srgbClr val="00287D"/>
                </a:solidFill>
                <a:latin typeface="Tahoma"/>
                <a:ea typeface="Tahoma"/>
                <a:cs typeface="Tahoma"/>
                <a:sym typeface="Tahoma"/>
              </a:defRPr>
            </a:lvl6pPr>
            <a:lvl7pPr marR="0" lvl="6" algn="l" rtl="0">
              <a:spcBef>
                <a:spcPts val="0"/>
              </a:spcBef>
              <a:spcAft>
                <a:spcPts val="0"/>
              </a:spcAft>
              <a:buSzPts val="1100"/>
              <a:buNone/>
              <a:defRPr sz="1800" b="1" i="0" u="none" strike="noStrike" cap="none">
                <a:solidFill>
                  <a:srgbClr val="00287D"/>
                </a:solidFill>
                <a:latin typeface="Tahoma"/>
                <a:ea typeface="Tahoma"/>
                <a:cs typeface="Tahoma"/>
                <a:sym typeface="Tahoma"/>
              </a:defRPr>
            </a:lvl7pPr>
            <a:lvl8pPr marR="0" lvl="7" algn="l" rtl="0">
              <a:spcBef>
                <a:spcPts val="0"/>
              </a:spcBef>
              <a:spcAft>
                <a:spcPts val="0"/>
              </a:spcAft>
              <a:buSzPts val="1100"/>
              <a:buNone/>
              <a:defRPr sz="1800" b="1" i="0" u="none" strike="noStrike" cap="none">
                <a:solidFill>
                  <a:srgbClr val="00287D"/>
                </a:solidFill>
                <a:latin typeface="Tahoma"/>
                <a:ea typeface="Tahoma"/>
                <a:cs typeface="Tahoma"/>
                <a:sym typeface="Tahoma"/>
              </a:defRPr>
            </a:lvl8pPr>
            <a:lvl9pPr marR="0" lvl="8" algn="l" rtl="0">
              <a:spcBef>
                <a:spcPts val="0"/>
              </a:spcBef>
              <a:spcAft>
                <a:spcPts val="0"/>
              </a:spcAft>
              <a:buSzPts val="1100"/>
              <a:buNone/>
              <a:defRPr sz="1800" b="1" i="0" u="none" strike="noStrike" cap="none">
                <a:solidFill>
                  <a:srgbClr val="00287D"/>
                </a:solidFill>
                <a:latin typeface="Tahoma"/>
                <a:ea typeface="Tahoma"/>
                <a:cs typeface="Tahoma"/>
                <a:sym typeface="Tahoma"/>
              </a:defRPr>
            </a:lvl9pPr>
          </a:lstStyle>
          <a:p>
            <a:endParaRPr/>
          </a:p>
        </p:txBody>
      </p:sp>
      <p:sp>
        <p:nvSpPr>
          <p:cNvPr id="9" name="Google Shape;9;p1"/>
          <p:cNvSpPr txBox="1">
            <a:spLocks noGrp="1"/>
          </p:cNvSpPr>
          <p:nvPr>
            <p:ph type="body" idx="1"/>
          </p:nvPr>
        </p:nvSpPr>
        <p:spPr>
          <a:xfrm>
            <a:off x="539100" y="1404000"/>
            <a:ext cx="8064900" cy="297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1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9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0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spcBef>
                <a:spcPts val="300"/>
              </a:spcBef>
              <a:spcAft>
                <a:spcPts val="0"/>
              </a:spcAft>
              <a:buClr>
                <a:schemeClr val="accent1"/>
              </a:buClr>
              <a:buSzPts val="1400"/>
              <a:buFont typeface="Noto Sans Symbols"/>
              <a:buChar char="•"/>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ivGqC0te6uA" TargetMode="External"/><Relationship Id="rId2" Type="http://schemas.openxmlformats.org/officeDocument/2006/relationships/hyperlink" Target="https://www.youtube.com/watch?v=ANgWSz0UoDg" TargetMode="External"/><Relationship Id="rId1" Type="http://schemas.openxmlformats.org/officeDocument/2006/relationships/slideLayout" Target="../slideLayouts/slideLayout2.xml"/><Relationship Id="rId4" Type="http://schemas.openxmlformats.org/officeDocument/2006/relationships/hyperlink" Target="https://www.youtube.com/watch?v=MClYsVLGhf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h9OzIw2XCS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edicalnewstoday.com/articles/32433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vAcBEYZKcto&amp;t=112s" TargetMode="External"/><Relationship Id="rId2" Type="http://schemas.openxmlformats.org/officeDocument/2006/relationships/hyperlink" Target="https://www.youtube.com/watch?v=UHNbm6Z3XK4&amp;t=36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facebook.com/kevinakirbydpm/photos/effect-of-varus-forefoot-foot-orthosis-posting-on-medial-tibial-cortical-stresse/141364127873311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hyperlink" Target="https://www.pediatriepropraxi.cz/pdfs/ped/2015/03/16.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UT-m4MSoFjI"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youtube.com/watch?v=201iEKbjRsU"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99.png"/><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298876" y="2175274"/>
            <a:ext cx="3934800" cy="87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sz="1879">
                <a:solidFill>
                  <a:schemeClr val="dk2"/>
                </a:solidFill>
              </a:rPr>
              <a:t>bp4839 Kineziologie, Algeziologie a odvozené techniky diagnostiky a terapie 4</a:t>
            </a:r>
            <a:endParaRPr sz="1879">
              <a:solidFill>
                <a:schemeClr val="dk2"/>
              </a:solidFill>
            </a:endParaRPr>
          </a:p>
          <a:p>
            <a:pPr marL="0" lvl="0" indent="0" algn="l" rtl="0">
              <a:spcBef>
                <a:spcPts val="0"/>
              </a:spcBef>
              <a:spcAft>
                <a:spcPts val="0"/>
              </a:spcAft>
              <a:buNone/>
            </a:pPr>
            <a:endParaRPr sz="2000"/>
          </a:p>
        </p:txBody>
      </p:sp>
      <p:sp>
        <p:nvSpPr>
          <p:cNvPr id="169" name="Google Shape;169;p21"/>
          <p:cNvSpPr txBox="1">
            <a:spLocks noGrp="1"/>
          </p:cNvSpPr>
          <p:nvPr>
            <p:ph type="subTitle" idx="1"/>
          </p:nvPr>
        </p:nvSpPr>
        <p:spPr>
          <a:xfrm>
            <a:off x="298876" y="3053977"/>
            <a:ext cx="3934800" cy="52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Mgr. Zuzana Kršáková</a:t>
            </a:r>
            <a:endParaRPr/>
          </a:p>
        </p:txBody>
      </p:sp>
      <p:pic>
        <p:nvPicPr>
          <p:cNvPr id="170" name="Google Shape;170;p21"/>
          <p:cNvPicPr preferRelativeResize="0"/>
          <p:nvPr/>
        </p:nvPicPr>
        <p:blipFill>
          <a:blip r:embed="rId3">
            <a:alphaModFix/>
          </a:blip>
          <a:stretch>
            <a:fillRect/>
          </a:stretch>
        </p:blipFill>
        <p:spPr>
          <a:xfrm>
            <a:off x="4572001" y="152400"/>
            <a:ext cx="3751884" cy="48387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6BDF87-1A37-F136-3E56-44910DFDD786}"/>
              </a:ext>
            </a:extLst>
          </p:cNvPr>
          <p:cNvSpPr>
            <a:spLocks noGrp="1"/>
          </p:cNvSpPr>
          <p:nvPr>
            <p:ph type="title"/>
          </p:nvPr>
        </p:nvSpPr>
        <p:spPr/>
        <p:txBody>
          <a:bodyPr/>
          <a:lstStyle/>
          <a:p>
            <a:r>
              <a:rPr lang="cs-CZ" dirty="0"/>
              <a:t>Subtalární kl.(ST)</a:t>
            </a:r>
            <a:br>
              <a:rPr lang="cs-CZ" dirty="0"/>
            </a:br>
            <a:endParaRPr lang="cs-CZ" dirty="0"/>
          </a:p>
        </p:txBody>
      </p:sp>
      <p:sp>
        <p:nvSpPr>
          <p:cNvPr id="4" name="AutoShape 2" descr="Subtalar Joint - Anatomy, Function, Movement">
            <a:extLst>
              <a:ext uri="{FF2B5EF4-FFF2-40B4-BE49-F238E27FC236}">
                <a16:creationId xmlns:a16="http://schemas.microsoft.com/office/drawing/2014/main" id="{1456B641-95AD-860D-86C1-F493EFFBE1BA}"/>
              </a:ext>
            </a:extLst>
          </p:cNvPr>
          <p:cNvSpPr>
            <a:spLocks noGrp="1" noChangeAspect="1" noChangeArrowheads="1"/>
          </p:cNvSpPr>
          <p:nvPr>
            <p:ph type="body" idx="1"/>
          </p:nvPr>
        </p:nvSpPr>
        <p:spPr bwMode="auto">
          <a:xfrm>
            <a:off x="540000" y="1208900"/>
            <a:ext cx="8064900" cy="31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95250" indent="0">
              <a:buNone/>
            </a:pPr>
            <a:endParaRPr lang="cs-CZ" sz="2400" dirty="0">
              <a:solidFill>
                <a:schemeClr val="bg2"/>
              </a:solidFill>
            </a:endParaRPr>
          </a:p>
          <a:p>
            <a:pPr marL="95250" indent="0">
              <a:buNone/>
            </a:pPr>
            <a:r>
              <a:rPr lang="cs-CZ" sz="2400" dirty="0">
                <a:solidFill>
                  <a:schemeClr val="bg2"/>
                </a:solidFill>
              </a:rPr>
              <a:t>art. </a:t>
            </a:r>
            <a:r>
              <a:rPr lang="cs-CZ" sz="2400" dirty="0" err="1">
                <a:solidFill>
                  <a:schemeClr val="bg2"/>
                </a:solidFill>
              </a:rPr>
              <a:t>subtalaris</a:t>
            </a:r>
            <a:endParaRPr lang="cs-CZ" sz="2400" dirty="0">
              <a:solidFill>
                <a:schemeClr val="bg2"/>
              </a:solidFill>
            </a:endParaRPr>
          </a:p>
          <a:p>
            <a:pPr marL="95250" indent="0">
              <a:buNone/>
            </a:pPr>
            <a:endParaRPr lang="cs-CZ" dirty="0"/>
          </a:p>
          <a:p>
            <a:pPr marL="95250" indent="0">
              <a:buNone/>
            </a:pPr>
            <a:endParaRPr lang="cs-CZ" dirty="0"/>
          </a:p>
          <a:p>
            <a:pPr marL="95250" indent="0">
              <a:buNone/>
            </a:pPr>
            <a:r>
              <a:rPr lang="cs-CZ" dirty="0" err="1"/>
              <a:t>talus</a:t>
            </a:r>
            <a:r>
              <a:rPr lang="cs-CZ" dirty="0"/>
              <a:t> – calcaneus</a:t>
            </a:r>
          </a:p>
          <a:p>
            <a:pPr marL="127000" lvl="0" indent="0" algn="l" rtl="0">
              <a:lnSpc>
                <a:spcPct val="115000"/>
              </a:lnSpc>
              <a:spcBef>
                <a:spcPts val="0"/>
              </a:spcBef>
              <a:spcAft>
                <a:spcPts val="0"/>
              </a:spcAft>
              <a:buClr>
                <a:schemeClr val="dk1"/>
              </a:buClr>
              <a:buSzPts val="1600"/>
              <a:buNone/>
            </a:pPr>
            <a:r>
              <a:rPr lang="cs-CZ" sz="2000" dirty="0" err="1">
                <a:latin typeface="+mn-lt"/>
                <a:ea typeface="Open Sans"/>
                <a:cs typeface="Open Sans"/>
                <a:sym typeface="Open Sans"/>
              </a:rPr>
              <a:t>lig.talocalcaneum</a:t>
            </a:r>
            <a:r>
              <a:rPr lang="cs-CZ" sz="2000" dirty="0">
                <a:latin typeface="+mn-lt"/>
                <a:ea typeface="Open Sans"/>
                <a:cs typeface="Open Sans"/>
                <a:sym typeface="Open Sans"/>
              </a:rPr>
              <a:t> </a:t>
            </a:r>
            <a:r>
              <a:rPr lang="cs-CZ" sz="2000" dirty="0" err="1">
                <a:latin typeface="+mn-lt"/>
                <a:ea typeface="Open Sans"/>
                <a:cs typeface="Open Sans"/>
                <a:sym typeface="Open Sans"/>
              </a:rPr>
              <a:t>posterius</a:t>
            </a:r>
            <a:r>
              <a:rPr lang="cs-CZ" sz="2000" dirty="0">
                <a:latin typeface="+mn-lt"/>
                <a:ea typeface="Open Sans"/>
                <a:cs typeface="Open Sans"/>
                <a:sym typeface="Open Sans"/>
              </a:rPr>
              <a:t>, </a:t>
            </a:r>
            <a:r>
              <a:rPr lang="cs-CZ" sz="2000" dirty="0" err="1">
                <a:latin typeface="+mn-lt"/>
                <a:ea typeface="Open Sans"/>
                <a:cs typeface="Open Sans"/>
                <a:sym typeface="Open Sans"/>
              </a:rPr>
              <a:t>laterale</a:t>
            </a:r>
            <a:r>
              <a:rPr lang="cs-CZ" sz="2000" dirty="0">
                <a:latin typeface="+mn-lt"/>
                <a:ea typeface="Open Sans"/>
                <a:cs typeface="Open Sans"/>
                <a:sym typeface="Open Sans"/>
              </a:rPr>
              <a:t> et </a:t>
            </a:r>
            <a:r>
              <a:rPr lang="cs-CZ" sz="2000" dirty="0" err="1">
                <a:latin typeface="+mn-lt"/>
                <a:ea typeface="Open Sans"/>
                <a:cs typeface="Open Sans"/>
                <a:sym typeface="Open Sans"/>
              </a:rPr>
              <a:t>mediale</a:t>
            </a:r>
            <a:endParaRPr lang="cs-CZ" sz="2000" dirty="0">
              <a:latin typeface="+mn-lt"/>
              <a:ea typeface="Open Sans"/>
              <a:cs typeface="Open Sans"/>
              <a:sym typeface="Open Sans"/>
            </a:endParaRPr>
          </a:p>
          <a:p>
            <a:pPr marL="127000" lvl="0" indent="0" algn="l" rtl="0">
              <a:lnSpc>
                <a:spcPct val="115000"/>
              </a:lnSpc>
              <a:spcBef>
                <a:spcPts val="0"/>
              </a:spcBef>
              <a:spcAft>
                <a:spcPts val="0"/>
              </a:spcAft>
              <a:buClr>
                <a:schemeClr val="dk1"/>
              </a:buClr>
              <a:buSzPts val="1600"/>
              <a:buNone/>
            </a:pPr>
            <a:r>
              <a:rPr lang="cs-CZ" sz="2000" b="1" dirty="0">
                <a:latin typeface="+mn-lt"/>
                <a:ea typeface="Open Sans"/>
                <a:cs typeface="Open Sans"/>
                <a:sym typeface="Open Sans"/>
              </a:rPr>
              <a:t>lig. </a:t>
            </a:r>
            <a:r>
              <a:rPr lang="cs-CZ" sz="2000" b="1" dirty="0" err="1">
                <a:latin typeface="+mn-lt"/>
                <a:ea typeface="Open Sans"/>
                <a:cs typeface="Open Sans"/>
                <a:sym typeface="Open Sans"/>
              </a:rPr>
              <a:t>talocalcaneum</a:t>
            </a:r>
            <a:r>
              <a:rPr lang="cs-CZ" sz="2000" b="1" dirty="0">
                <a:latin typeface="+mn-lt"/>
                <a:ea typeface="Open Sans"/>
                <a:cs typeface="Open Sans"/>
                <a:sym typeface="Open Sans"/>
              </a:rPr>
              <a:t> </a:t>
            </a:r>
            <a:r>
              <a:rPr lang="cs-CZ" sz="2000" b="1" dirty="0" err="1">
                <a:latin typeface="+mn-lt"/>
                <a:ea typeface="Open Sans"/>
                <a:cs typeface="Open Sans"/>
                <a:sym typeface="Open Sans"/>
              </a:rPr>
              <a:t>interosseum</a:t>
            </a:r>
            <a:r>
              <a:rPr lang="cs-CZ" sz="2000" dirty="0">
                <a:latin typeface="+mn-lt"/>
                <a:ea typeface="Open Sans"/>
                <a:cs typeface="Open Sans"/>
                <a:sym typeface="Open Sans"/>
              </a:rPr>
              <a:t> - v sinus </a:t>
            </a:r>
            <a:r>
              <a:rPr lang="cs-CZ" sz="2000" dirty="0" err="1">
                <a:latin typeface="+mn-lt"/>
                <a:ea typeface="Open Sans"/>
                <a:cs typeface="Open Sans"/>
                <a:sym typeface="Open Sans"/>
              </a:rPr>
              <a:t>tarsi</a:t>
            </a:r>
            <a:r>
              <a:rPr lang="cs-CZ" sz="2000" dirty="0">
                <a:latin typeface="+mn-lt"/>
                <a:ea typeface="Open Sans"/>
                <a:cs typeface="Open Sans"/>
                <a:sym typeface="Open Sans"/>
              </a:rPr>
              <a:t> - brání nadměrné pronaci paty</a:t>
            </a:r>
          </a:p>
          <a:p>
            <a:pPr marL="95250" indent="0">
              <a:buNone/>
            </a:pPr>
            <a:endParaRPr lang="cs-CZ" dirty="0"/>
          </a:p>
        </p:txBody>
      </p:sp>
      <p:pic>
        <p:nvPicPr>
          <p:cNvPr id="1030" name="Picture 6" descr="Subtalar joint | Encyclopedia | Anatomy.app | Learn anatomy | 3D models,  articles, and quizzes">
            <a:extLst>
              <a:ext uri="{FF2B5EF4-FFF2-40B4-BE49-F238E27FC236}">
                <a16:creationId xmlns:a16="http://schemas.microsoft.com/office/drawing/2014/main" id="{6EF25599-1151-43D7-EB74-E505ABD2D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034" y="763803"/>
            <a:ext cx="4006204" cy="266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7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rian Sutterer MD on X: &quot;The subtalar joint is not the primary ankle joint,  so while this is still a fusion, it's not as dramatic as thinking the whole  ankle joint is">
            <a:extLst>
              <a:ext uri="{FF2B5EF4-FFF2-40B4-BE49-F238E27FC236}">
                <a16:creationId xmlns:a16="http://schemas.microsoft.com/office/drawing/2014/main" id="{90175073-8B67-5053-CB5C-29ABF40A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797" y="321971"/>
            <a:ext cx="6000750" cy="4752841"/>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4">
            <a:extLst>
              <a:ext uri="{FF2B5EF4-FFF2-40B4-BE49-F238E27FC236}">
                <a16:creationId xmlns:a16="http://schemas.microsoft.com/office/drawing/2014/main" id="{17E9D34C-1CFE-2F91-D14E-6B12FDA94D42}"/>
              </a:ext>
            </a:extLst>
          </p:cNvPr>
          <p:cNvSpPr>
            <a:spLocks noGrp="1"/>
          </p:cNvSpPr>
          <p:nvPr>
            <p:ph type="title"/>
          </p:nvPr>
        </p:nvSpPr>
        <p:spPr/>
        <p:txBody>
          <a:bodyPr/>
          <a:lstStyle/>
          <a:p>
            <a:endParaRPr lang="cs-CZ" dirty="0"/>
          </a:p>
        </p:txBody>
      </p:sp>
      <p:sp>
        <p:nvSpPr>
          <p:cNvPr id="6" name="Zástupný text 5">
            <a:extLst>
              <a:ext uri="{FF2B5EF4-FFF2-40B4-BE49-F238E27FC236}">
                <a16:creationId xmlns:a16="http://schemas.microsoft.com/office/drawing/2014/main" id="{D5768EA4-41F3-7897-DCF1-AA0FBB53DEEB}"/>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1221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1BAD02-9D48-6CA6-7165-BB00B206C84E}"/>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EDC86662-FEA7-86F0-3E24-7095D01DAAA9}"/>
              </a:ext>
            </a:extLst>
          </p:cNvPr>
          <p:cNvSpPr>
            <a:spLocks noGrp="1"/>
          </p:cNvSpPr>
          <p:nvPr>
            <p:ph type="body" idx="1"/>
          </p:nvPr>
        </p:nvSpPr>
        <p:spPr>
          <a:xfrm>
            <a:off x="579414" y="1269002"/>
            <a:ext cx="8064900" cy="3105000"/>
          </a:xfrm>
        </p:spPr>
        <p:txBody>
          <a:bodyPr/>
          <a:lstStyle/>
          <a:p>
            <a:r>
              <a:rPr lang="cs-CZ" dirty="0">
                <a:solidFill>
                  <a:schemeClr val="bg2"/>
                </a:solidFill>
              </a:rPr>
              <a:t>art. </a:t>
            </a:r>
            <a:r>
              <a:rPr lang="cs-CZ" dirty="0" err="1">
                <a:solidFill>
                  <a:schemeClr val="bg2"/>
                </a:solidFill>
              </a:rPr>
              <a:t>talocalcaneonavicularis</a:t>
            </a:r>
            <a:endParaRPr lang="cs-CZ" dirty="0">
              <a:solidFill>
                <a:schemeClr val="bg2"/>
              </a:solidFill>
            </a:endParaRPr>
          </a:p>
          <a:p>
            <a:endParaRPr lang="cs-CZ" dirty="0">
              <a:solidFill>
                <a:schemeClr val="bg2"/>
              </a:solidFill>
            </a:endParaRPr>
          </a:p>
        </p:txBody>
      </p:sp>
      <p:pic>
        <p:nvPicPr>
          <p:cNvPr id="4098" name="Picture 2" descr="The Subtalar Joint Flashcards | Quizlet">
            <a:extLst>
              <a:ext uri="{FF2B5EF4-FFF2-40B4-BE49-F238E27FC236}">
                <a16:creationId xmlns:a16="http://schemas.microsoft.com/office/drawing/2014/main" id="{5AA778CE-2E04-D0DB-225B-48D591996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815" y="1466193"/>
            <a:ext cx="3677306" cy="271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5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9B251-4792-D243-C2C9-5701755B6CA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4D7AA134-64F6-63EA-4F6C-B017E64B49DB}"/>
              </a:ext>
            </a:extLst>
          </p:cNvPr>
          <p:cNvSpPr>
            <a:spLocks noGrp="1"/>
          </p:cNvSpPr>
          <p:nvPr>
            <p:ph type="body" idx="1"/>
          </p:nvPr>
        </p:nvSpPr>
        <p:spPr>
          <a:xfrm>
            <a:off x="539100" y="1568668"/>
            <a:ext cx="4186614" cy="2242645"/>
          </a:xfrm>
        </p:spPr>
        <p:txBody>
          <a:bodyPr/>
          <a:lstStyle/>
          <a:p>
            <a:r>
              <a:rPr lang="cs-CZ" dirty="0">
                <a:solidFill>
                  <a:schemeClr val="bg2"/>
                </a:solidFill>
              </a:rPr>
              <a:t>art. </a:t>
            </a:r>
            <a:r>
              <a:rPr lang="cs-CZ" dirty="0" err="1">
                <a:solidFill>
                  <a:schemeClr val="bg2"/>
                </a:solidFill>
              </a:rPr>
              <a:t>calcaneocuboideum</a:t>
            </a:r>
            <a:endParaRPr lang="cs-CZ" dirty="0">
              <a:solidFill>
                <a:schemeClr val="bg2"/>
              </a:solidFill>
            </a:endParaRPr>
          </a:p>
        </p:txBody>
      </p:sp>
      <p:pic>
        <p:nvPicPr>
          <p:cNvPr id="5122" name="Picture 2" descr="Calcaneocuboid joint | Encyclopedia | Anatomy.app | Learn anatomy | 3D  models, articles, and quizzes">
            <a:extLst>
              <a:ext uri="{FF2B5EF4-FFF2-40B4-BE49-F238E27FC236}">
                <a16:creationId xmlns:a16="http://schemas.microsoft.com/office/drawing/2014/main" id="{7ED33694-9CE4-2DAF-E0CD-6CC9DA952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979" y="1667203"/>
            <a:ext cx="3527536" cy="252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BA699A6-A373-5483-8DAA-F44601A8991C}"/>
              </a:ext>
            </a:extLst>
          </p:cNvPr>
          <p:cNvSpPr>
            <a:spLocks noGrp="1"/>
          </p:cNvSpPr>
          <p:nvPr>
            <p:ph type="body" idx="4294967295"/>
          </p:nvPr>
        </p:nvSpPr>
        <p:spPr>
          <a:xfrm>
            <a:off x="0" y="596096"/>
            <a:ext cx="8064500" cy="3777467"/>
          </a:xfrm>
        </p:spPr>
        <p:txBody>
          <a:bodyPr/>
          <a:lstStyle/>
          <a:p>
            <a:pPr marL="95250" indent="0">
              <a:buNone/>
            </a:pPr>
            <a:r>
              <a:rPr lang="cs-CZ" sz="2400" dirty="0">
                <a:solidFill>
                  <a:schemeClr val="bg2"/>
                </a:solidFill>
              </a:rPr>
              <a:t>Distální klouby zánártí</a:t>
            </a:r>
          </a:p>
          <a:p>
            <a:pPr>
              <a:buFontTx/>
              <a:buChar char="-"/>
            </a:pPr>
            <a:r>
              <a:rPr lang="cs-CZ" sz="2000" dirty="0" err="1"/>
              <a:t>articulatio</a:t>
            </a:r>
            <a:r>
              <a:rPr lang="cs-CZ" sz="2000" dirty="0"/>
              <a:t> </a:t>
            </a:r>
            <a:r>
              <a:rPr lang="cs-CZ" sz="2000" dirty="0" err="1"/>
              <a:t>cuneonavicularis</a:t>
            </a:r>
            <a:endParaRPr lang="cs-CZ" sz="2400" dirty="0">
              <a:solidFill>
                <a:schemeClr val="bg2"/>
              </a:solidFill>
            </a:endParaRPr>
          </a:p>
          <a:p>
            <a:pPr>
              <a:buFontTx/>
              <a:buChar char="-"/>
            </a:pPr>
            <a:r>
              <a:rPr lang="cs-CZ" sz="2000" dirty="0" err="1"/>
              <a:t>articulationes</a:t>
            </a:r>
            <a:r>
              <a:rPr lang="cs-CZ" sz="2000" dirty="0"/>
              <a:t> </a:t>
            </a:r>
            <a:r>
              <a:rPr lang="cs-CZ" sz="2000" dirty="0" err="1"/>
              <a:t>intercuneiformes</a:t>
            </a:r>
            <a:endParaRPr lang="cs-CZ" sz="2000" dirty="0"/>
          </a:p>
          <a:p>
            <a:pPr>
              <a:buFontTx/>
              <a:buChar char="-"/>
            </a:pPr>
            <a:r>
              <a:rPr lang="cs-CZ" sz="2000" dirty="0" err="1"/>
              <a:t>arcticulatio</a:t>
            </a:r>
            <a:r>
              <a:rPr lang="cs-CZ" sz="2000" dirty="0"/>
              <a:t> </a:t>
            </a:r>
            <a:r>
              <a:rPr lang="cs-CZ" sz="2000" dirty="0" err="1"/>
              <a:t>cuneocuboidea</a:t>
            </a:r>
            <a:endParaRPr lang="cs-CZ" sz="2400" dirty="0">
              <a:solidFill>
                <a:schemeClr val="bg2"/>
              </a:solidFill>
            </a:endParaRPr>
          </a:p>
        </p:txBody>
      </p:sp>
      <p:pic>
        <p:nvPicPr>
          <p:cNvPr id="7170" name="Picture 2" descr="Cuneonavicular joint | Encyclopedia | Anatomy.app | Learn anatomy | 3D  models, articles, and quizzes">
            <a:extLst>
              <a:ext uri="{FF2B5EF4-FFF2-40B4-BE49-F238E27FC236}">
                <a16:creationId xmlns:a16="http://schemas.microsoft.com/office/drawing/2014/main" id="{B6AC22F5-1CFA-0D12-F48E-679EA3845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387" y="563363"/>
            <a:ext cx="2217818" cy="159821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descr="Obsah obrázku kostra&#10;&#10;Popis byl vytvořen automaticky">
            <a:extLst>
              <a:ext uri="{FF2B5EF4-FFF2-40B4-BE49-F238E27FC236}">
                <a16:creationId xmlns:a16="http://schemas.microsoft.com/office/drawing/2014/main" id="{D6072F55-CA82-2078-0BFE-4F7BE3ADFD31}"/>
              </a:ext>
            </a:extLst>
          </p:cNvPr>
          <p:cNvPicPr>
            <a:picLocks noChangeAspect="1"/>
          </p:cNvPicPr>
          <p:nvPr/>
        </p:nvPicPr>
        <p:blipFill>
          <a:blip r:embed="rId3"/>
          <a:stretch>
            <a:fillRect/>
          </a:stretch>
        </p:blipFill>
        <p:spPr>
          <a:xfrm>
            <a:off x="5211502" y="2194306"/>
            <a:ext cx="1562582" cy="1244037"/>
          </a:xfrm>
          <a:prstGeom prst="rect">
            <a:avLst/>
          </a:prstGeom>
        </p:spPr>
      </p:pic>
    </p:spTree>
    <p:extLst>
      <p:ext uri="{BB962C8B-B14F-4D97-AF65-F5344CB8AC3E}">
        <p14:creationId xmlns:p14="http://schemas.microsoft.com/office/powerpoint/2010/main" val="1008124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DAF0D-EA96-97FE-F728-B377997E810B}"/>
              </a:ext>
            </a:extLst>
          </p:cNvPr>
          <p:cNvSpPr>
            <a:spLocks noGrp="1"/>
          </p:cNvSpPr>
          <p:nvPr>
            <p:ph type="title"/>
          </p:nvPr>
        </p:nvSpPr>
        <p:spPr/>
        <p:txBody>
          <a:bodyPr/>
          <a:lstStyle/>
          <a:p>
            <a:r>
              <a:rPr lang="cs-CZ" dirty="0"/>
              <a:t>klouby nártu</a:t>
            </a:r>
          </a:p>
        </p:txBody>
      </p:sp>
      <p:sp>
        <p:nvSpPr>
          <p:cNvPr id="3" name="Zástupný text 2">
            <a:extLst>
              <a:ext uri="{FF2B5EF4-FFF2-40B4-BE49-F238E27FC236}">
                <a16:creationId xmlns:a16="http://schemas.microsoft.com/office/drawing/2014/main" id="{00714B23-C95E-E651-F178-B403C005DC67}"/>
              </a:ext>
            </a:extLst>
          </p:cNvPr>
          <p:cNvSpPr>
            <a:spLocks noGrp="1"/>
          </p:cNvSpPr>
          <p:nvPr>
            <p:ph type="body" idx="1"/>
          </p:nvPr>
        </p:nvSpPr>
        <p:spPr/>
        <p:txBody>
          <a:bodyPr/>
          <a:lstStyle/>
          <a:p>
            <a:r>
              <a:rPr lang="cs-CZ" dirty="0" err="1"/>
              <a:t>articulationes</a:t>
            </a:r>
            <a:r>
              <a:rPr lang="cs-CZ" dirty="0"/>
              <a:t> </a:t>
            </a:r>
            <a:r>
              <a:rPr lang="cs-CZ" dirty="0" err="1"/>
              <a:t>tarsometatarsales</a:t>
            </a:r>
            <a:endParaRPr lang="cs-CZ" dirty="0"/>
          </a:p>
          <a:p>
            <a:r>
              <a:rPr lang="cs-CZ" dirty="0" err="1"/>
              <a:t>articulationes</a:t>
            </a:r>
            <a:r>
              <a:rPr lang="cs-CZ" dirty="0"/>
              <a:t> </a:t>
            </a:r>
            <a:r>
              <a:rPr lang="cs-CZ" dirty="0" err="1"/>
              <a:t>metatarsophalangeae</a:t>
            </a:r>
            <a:endParaRPr lang="cs-CZ" dirty="0"/>
          </a:p>
          <a:p>
            <a:r>
              <a:rPr lang="fr-FR" dirty="0"/>
              <a:t>articulationes interphalangeae proximalis et distalis</a:t>
            </a:r>
            <a:endParaRPr lang="cs-CZ" dirty="0"/>
          </a:p>
        </p:txBody>
      </p:sp>
    </p:spTree>
    <p:extLst>
      <p:ext uri="{BB962C8B-B14F-4D97-AF65-F5344CB8AC3E}">
        <p14:creationId xmlns:p14="http://schemas.microsoft.com/office/powerpoint/2010/main" val="916385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DD1BE-0C86-D0FD-B957-7F70324089CB}"/>
              </a:ext>
            </a:extLst>
          </p:cNvPr>
          <p:cNvSpPr>
            <a:spLocks noGrp="1"/>
          </p:cNvSpPr>
          <p:nvPr>
            <p:ph type="title" idx="4294967295"/>
          </p:nvPr>
        </p:nvSpPr>
        <p:spPr>
          <a:xfrm>
            <a:off x="0" y="539750"/>
            <a:ext cx="8064500" cy="339725"/>
          </a:xfrm>
        </p:spPr>
        <p:txBody>
          <a:bodyPr/>
          <a:lstStyle/>
          <a:p>
            <a:r>
              <a:rPr lang="cs-CZ" dirty="0"/>
              <a:t>Funkční jednotky nohy</a:t>
            </a:r>
            <a:br>
              <a:rPr lang="cs-CZ" dirty="0"/>
            </a:br>
            <a:endParaRPr lang="cs-CZ" dirty="0"/>
          </a:p>
        </p:txBody>
      </p:sp>
      <p:sp>
        <p:nvSpPr>
          <p:cNvPr id="3" name="Zástupný text 2">
            <a:extLst>
              <a:ext uri="{FF2B5EF4-FFF2-40B4-BE49-F238E27FC236}">
                <a16:creationId xmlns:a16="http://schemas.microsoft.com/office/drawing/2014/main" id="{B744E67A-12F4-C2A0-FDE3-C4A23107A8A2}"/>
              </a:ext>
            </a:extLst>
          </p:cNvPr>
          <p:cNvSpPr>
            <a:spLocks noGrp="1"/>
          </p:cNvSpPr>
          <p:nvPr>
            <p:ph type="body" idx="4294967295"/>
          </p:nvPr>
        </p:nvSpPr>
        <p:spPr>
          <a:xfrm>
            <a:off x="0" y="1268413"/>
            <a:ext cx="8064500" cy="3105150"/>
          </a:xfrm>
        </p:spPr>
        <p:txBody>
          <a:bodyPr/>
          <a:lstStyle/>
          <a:p>
            <a:pPr marL="95250" indent="0">
              <a:buNone/>
            </a:pPr>
            <a:r>
              <a:rPr lang="cs-CZ" dirty="0">
                <a:solidFill>
                  <a:schemeClr val="bg2"/>
                </a:solidFill>
              </a:rPr>
              <a:t>  HORNÍ ZÁNARTNÍ KLOUB </a:t>
            </a:r>
          </a:p>
          <a:p>
            <a:pPr marL="95250" indent="0">
              <a:buNone/>
            </a:pPr>
            <a:r>
              <a:rPr lang="cs-CZ" dirty="0">
                <a:solidFill>
                  <a:schemeClr val="bg2"/>
                </a:solidFill>
              </a:rPr>
              <a:t>- </a:t>
            </a:r>
            <a:r>
              <a:rPr lang="cs-CZ" dirty="0"/>
              <a:t>TC kl., hlezenní kl.</a:t>
            </a:r>
          </a:p>
          <a:p>
            <a:pPr marL="0" lvl="0" indent="0" algn="l" rtl="0">
              <a:lnSpc>
                <a:spcPct val="115000"/>
              </a:lnSpc>
              <a:spcBef>
                <a:spcPts val="0"/>
              </a:spcBef>
              <a:spcAft>
                <a:spcPts val="0"/>
              </a:spcAft>
              <a:buNone/>
            </a:pPr>
            <a:r>
              <a:rPr lang="cs-CZ" dirty="0">
                <a:solidFill>
                  <a:schemeClr val="bg2"/>
                </a:solidFill>
              </a:rPr>
              <a:t>    DOLNÍ ZÁNARTNÍ KLOUB </a:t>
            </a:r>
          </a:p>
          <a:p>
            <a:pPr marL="0" lvl="0" indent="0" algn="l" rtl="0">
              <a:lnSpc>
                <a:spcPct val="115000"/>
              </a:lnSpc>
              <a:spcBef>
                <a:spcPts val="0"/>
              </a:spcBef>
              <a:spcAft>
                <a:spcPts val="0"/>
              </a:spcAft>
              <a:buNone/>
            </a:pPr>
            <a:r>
              <a:rPr lang="cs-CZ" dirty="0"/>
              <a:t>- </a:t>
            </a:r>
            <a:r>
              <a:rPr lang="cs-CZ" sz="2400" dirty="0">
                <a:latin typeface="Open Sans"/>
                <a:ea typeface="Open Sans"/>
                <a:cs typeface="Open Sans"/>
                <a:sym typeface="Open Sans"/>
              </a:rPr>
              <a:t>subtalární kloub </a:t>
            </a:r>
          </a:p>
          <a:p>
            <a:pPr marL="0" lvl="0" indent="0" algn="l" rtl="0">
              <a:lnSpc>
                <a:spcPct val="115000"/>
              </a:lnSpc>
              <a:spcBef>
                <a:spcPts val="1600"/>
              </a:spcBef>
              <a:spcAft>
                <a:spcPts val="0"/>
              </a:spcAft>
              <a:buNone/>
            </a:pPr>
            <a:r>
              <a:rPr lang="cs-CZ" sz="2400" dirty="0">
                <a:latin typeface="Open Sans"/>
                <a:ea typeface="Open Sans"/>
                <a:cs typeface="Open Sans"/>
                <a:sym typeface="Open Sans"/>
              </a:rPr>
              <a:t>- </a:t>
            </a:r>
            <a:r>
              <a:rPr lang="cs-CZ" sz="2400" dirty="0" err="1">
                <a:latin typeface="Open Sans"/>
                <a:ea typeface="Open Sans"/>
                <a:cs typeface="Open Sans"/>
                <a:sym typeface="Open Sans"/>
              </a:rPr>
              <a:t>art.talocalcaneonavicularis</a:t>
            </a:r>
            <a:r>
              <a:rPr lang="cs-CZ" sz="2400" dirty="0">
                <a:latin typeface="Open Sans"/>
                <a:ea typeface="Open Sans"/>
                <a:cs typeface="Open Sans"/>
                <a:sym typeface="Open Sans"/>
              </a:rPr>
              <a:t> </a:t>
            </a:r>
          </a:p>
          <a:p>
            <a:pPr marL="0" lvl="0" indent="0" algn="l" rtl="0">
              <a:lnSpc>
                <a:spcPct val="115000"/>
              </a:lnSpc>
              <a:spcBef>
                <a:spcPts val="1600"/>
              </a:spcBef>
              <a:spcAft>
                <a:spcPts val="0"/>
              </a:spcAft>
              <a:buNone/>
            </a:pPr>
            <a:r>
              <a:rPr lang="cs-CZ" sz="2400" dirty="0">
                <a:latin typeface="Open Sans"/>
                <a:ea typeface="Open Sans"/>
                <a:cs typeface="Open Sans"/>
                <a:sym typeface="Open Sans"/>
              </a:rPr>
              <a:t>- </a:t>
            </a:r>
            <a:r>
              <a:rPr lang="cs-CZ" sz="2400" dirty="0" err="1">
                <a:latin typeface="Open Sans"/>
                <a:ea typeface="Open Sans"/>
                <a:cs typeface="Open Sans"/>
                <a:sym typeface="Open Sans"/>
              </a:rPr>
              <a:t>art.calcaneocuboidea</a:t>
            </a:r>
            <a:endParaRPr lang="cs-CZ" sz="2400" dirty="0">
              <a:latin typeface="Open Sans"/>
              <a:ea typeface="Open Sans"/>
              <a:cs typeface="Open Sans"/>
              <a:sym typeface="Open Sans"/>
            </a:endParaRPr>
          </a:p>
          <a:p>
            <a:endParaRPr lang="cs-CZ" dirty="0"/>
          </a:p>
        </p:txBody>
      </p:sp>
    </p:spTree>
    <p:extLst>
      <p:ext uri="{BB962C8B-B14F-4D97-AF65-F5344CB8AC3E}">
        <p14:creationId xmlns:p14="http://schemas.microsoft.com/office/powerpoint/2010/main" val="115861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25C454-606A-1B32-417A-7B41E488A193}"/>
              </a:ext>
            </a:extLst>
          </p:cNvPr>
          <p:cNvSpPr>
            <a:spLocks noGrp="1"/>
          </p:cNvSpPr>
          <p:nvPr>
            <p:ph type="title"/>
          </p:nvPr>
        </p:nvSpPr>
        <p:spPr/>
        <p:txBody>
          <a:bodyPr/>
          <a:lstStyle/>
          <a:p>
            <a:r>
              <a:rPr lang="cs-CZ" dirty="0"/>
              <a:t>Funkční klouby nohy</a:t>
            </a:r>
          </a:p>
        </p:txBody>
      </p:sp>
      <p:sp>
        <p:nvSpPr>
          <p:cNvPr id="3" name="Zástupný text 2">
            <a:extLst>
              <a:ext uri="{FF2B5EF4-FFF2-40B4-BE49-F238E27FC236}">
                <a16:creationId xmlns:a16="http://schemas.microsoft.com/office/drawing/2014/main" id="{B311978B-AD9E-FE48-80FB-A07191011DB3}"/>
              </a:ext>
            </a:extLst>
          </p:cNvPr>
          <p:cNvSpPr>
            <a:spLocks noGrp="1"/>
          </p:cNvSpPr>
          <p:nvPr>
            <p:ph type="body" idx="1"/>
          </p:nvPr>
        </p:nvSpPr>
        <p:spPr>
          <a:xfrm>
            <a:off x="588986" y="1101635"/>
            <a:ext cx="8064900" cy="3105000"/>
          </a:xfrm>
        </p:spPr>
        <p:txBody>
          <a:bodyPr/>
          <a:lstStyle/>
          <a:p>
            <a:pPr marL="95250" indent="0">
              <a:buNone/>
            </a:pPr>
            <a:endParaRPr lang="cs-CZ" dirty="0"/>
          </a:p>
          <a:p>
            <a:pPr marL="95250" indent="0">
              <a:buNone/>
            </a:pPr>
            <a:r>
              <a:rPr lang="cs-CZ" dirty="0">
                <a:solidFill>
                  <a:schemeClr val="bg2"/>
                </a:solidFill>
              </a:rPr>
              <a:t>CHOPARTŮV KL. </a:t>
            </a:r>
            <a:r>
              <a:rPr lang="cs-CZ" dirty="0" err="1">
                <a:solidFill>
                  <a:schemeClr val="bg2"/>
                </a:solidFill>
              </a:rPr>
              <a:t>art.tarsi</a:t>
            </a:r>
            <a:r>
              <a:rPr lang="cs-CZ" dirty="0">
                <a:solidFill>
                  <a:schemeClr val="bg2"/>
                </a:solidFill>
              </a:rPr>
              <a:t> </a:t>
            </a:r>
            <a:r>
              <a:rPr lang="cs-CZ" dirty="0" err="1">
                <a:solidFill>
                  <a:schemeClr val="bg2"/>
                </a:solidFill>
              </a:rPr>
              <a:t>transverza</a:t>
            </a:r>
            <a:endParaRPr lang="cs-CZ" dirty="0">
              <a:solidFill>
                <a:schemeClr val="bg2"/>
              </a:solidFill>
            </a:endParaRPr>
          </a:p>
          <a:p>
            <a:pPr marL="95250" indent="0">
              <a:buNone/>
            </a:pPr>
            <a:r>
              <a:rPr lang="cs-CZ" dirty="0" err="1"/>
              <a:t>articulatio</a:t>
            </a:r>
            <a:r>
              <a:rPr lang="cs-CZ" dirty="0"/>
              <a:t> </a:t>
            </a:r>
            <a:r>
              <a:rPr lang="cs-CZ" dirty="0" err="1"/>
              <a:t>calcaneocuboidea</a:t>
            </a:r>
            <a:r>
              <a:rPr lang="cs-CZ" dirty="0"/>
              <a:t> + </a:t>
            </a:r>
            <a:r>
              <a:rPr lang="cs-CZ" dirty="0" err="1"/>
              <a:t>articulatio</a:t>
            </a:r>
            <a:r>
              <a:rPr lang="cs-CZ" dirty="0"/>
              <a:t> </a:t>
            </a:r>
            <a:r>
              <a:rPr lang="cs-CZ" dirty="0" err="1"/>
              <a:t>talonavicularis</a:t>
            </a:r>
            <a:r>
              <a:rPr lang="cs-CZ" dirty="0"/>
              <a:t> (součást art. </a:t>
            </a:r>
            <a:r>
              <a:rPr lang="cs-CZ" dirty="0" err="1"/>
              <a:t>talocalcaneonavicularis</a:t>
            </a:r>
            <a:r>
              <a:rPr lang="cs-CZ" dirty="0"/>
              <a:t>) </a:t>
            </a:r>
          </a:p>
          <a:p>
            <a:pPr marL="95250" indent="0">
              <a:buNone/>
            </a:pPr>
            <a:r>
              <a:rPr lang="cs-CZ" dirty="0"/>
              <a:t>lig. </a:t>
            </a:r>
            <a:r>
              <a:rPr lang="cs-CZ" dirty="0" err="1"/>
              <a:t>bifurcatum</a:t>
            </a:r>
            <a:r>
              <a:rPr lang="cs-CZ" dirty="0"/>
              <a:t> (lig. </a:t>
            </a:r>
            <a:r>
              <a:rPr lang="cs-CZ" dirty="0" err="1"/>
              <a:t>calcaneonaviculare</a:t>
            </a:r>
            <a:r>
              <a:rPr lang="cs-CZ" dirty="0"/>
              <a:t>, lig. </a:t>
            </a:r>
            <a:r>
              <a:rPr lang="cs-CZ" dirty="0" err="1"/>
              <a:t>calcaneocuboidea</a:t>
            </a:r>
            <a:r>
              <a:rPr lang="cs-CZ" dirty="0"/>
              <a:t>) = „</a:t>
            </a:r>
            <a:r>
              <a:rPr lang="cs-CZ" dirty="0" err="1"/>
              <a:t>clavis</a:t>
            </a:r>
            <a:r>
              <a:rPr lang="cs-CZ" dirty="0"/>
              <a:t>“ (klíč kloubu) </a:t>
            </a:r>
          </a:p>
          <a:p>
            <a:pPr marL="95250" indent="0">
              <a:buNone/>
            </a:pPr>
            <a:r>
              <a:rPr lang="cs-CZ" dirty="0"/>
              <a:t> funkční kloub napříč zánártí</a:t>
            </a:r>
          </a:p>
        </p:txBody>
      </p:sp>
      <p:pic>
        <p:nvPicPr>
          <p:cNvPr id="8194" name="Picture 2" descr="Transverse tarsal joint (Chopart's joint) | Encyclopedia | Anatomy.app |  Learn anatomy | 3D models, articles, and quizzes">
            <a:extLst>
              <a:ext uri="{FF2B5EF4-FFF2-40B4-BE49-F238E27FC236}">
                <a16:creationId xmlns:a16="http://schemas.microsoft.com/office/drawing/2014/main" id="{F3ADED50-E68B-1590-5C45-6C5A9BA98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934" y="36752"/>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61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62B049-A9DA-8133-C20D-869064B194C2}"/>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99B3B21-A60B-7BDF-D6F5-98F9A9904882}"/>
              </a:ext>
            </a:extLst>
          </p:cNvPr>
          <p:cNvSpPr>
            <a:spLocks noGrp="1"/>
          </p:cNvSpPr>
          <p:nvPr>
            <p:ph type="body" idx="1"/>
          </p:nvPr>
        </p:nvSpPr>
        <p:spPr/>
        <p:txBody>
          <a:bodyPr/>
          <a:lstStyle/>
          <a:p>
            <a:pPr marL="457200" lvl="0" indent="-317500" algn="l" rtl="0">
              <a:lnSpc>
                <a:spcPct val="115000"/>
              </a:lnSpc>
              <a:spcBef>
                <a:spcPts val="0"/>
              </a:spcBef>
              <a:spcAft>
                <a:spcPts val="0"/>
              </a:spcAft>
              <a:buClr>
                <a:schemeClr val="dk1"/>
              </a:buClr>
              <a:buSzPts val="1400"/>
              <a:buFont typeface="Open Sans"/>
              <a:buChar char="➔"/>
            </a:pPr>
            <a:r>
              <a:rPr lang="cs-CZ" sz="2400" dirty="0">
                <a:latin typeface="+mn-lt"/>
                <a:ea typeface="Open Sans"/>
                <a:cs typeface="Open Sans"/>
                <a:sym typeface="Open Sans"/>
              </a:rPr>
              <a:t>Postavení mezi calcaneem a </a:t>
            </a:r>
            <a:r>
              <a:rPr lang="cs-CZ" sz="2400" dirty="0" err="1">
                <a:latin typeface="+mn-lt"/>
                <a:ea typeface="Open Sans"/>
                <a:cs typeface="Open Sans"/>
                <a:sym typeface="Open Sans"/>
              </a:rPr>
              <a:t>talem</a:t>
            </a:r>
            <a:r>
              <a:rPr lang="cs-CZ" sz="2400" dirty="0">
                <a:latin typeface="+mn-lt"/>
                <a:ea typeface="Open Sans"/>
                <a:cs typeface="Open Sans"/>
                <a:sym typeface="Open Sans"/>
              </a:rPr>
              <a:t> (supinace/pronace) má vliv na rozsah pohybu v </a:t>
            </a:r>
            <a:r>
              <a:rPr lang="cs-CZ" sz="2400" dirty="0" err="1">
                <a:latin typeface="+mn-lt"/>
                <a:ea typeface="Open Sans"/>
                <a:cs typeface="Open Sans"/>
                <a:sym typeface="Open Sans"/>
              </a:rPr>
              <a:t>Chopartově</a:t>
            </a:r>
            <a:r>
              <a:rPr lang="cs-CZ" sz="2400" dirty="0">
                <a:latin typeface="+mn-lt"/>
                <a:ea typeface="Open Sans"/>
                <a:cs typeface="Open Sans"/>
                <a:sym typeface="Open Sans"/>
              </a:rPr>
              <a:t> kloubu</a:t>
            </a:r>
          </a:p>
          <a:p>
            <a:pPr marL="457200" lvl="0" indent="-317500" algn="l" rtl="0">
              <a:lnSpc>
                <a:spcPct val="115000"/>
              </a:lnSpc>
              <a:spcBef>
                <a:spcPts val="0"/>
              </a:spcBef>
              <a:spcAft>
                <a:spcPts val="0"/>
              </a:spcAft>
              <a:buClr>
                <a:schemeClr val="dk1"/>
              </a:buClr>
              <a:buSzPts val="1400"/>
              <a:buFont typeface="Open Sans"/>
              <a:buChar char="➔"/>
            </a:pPr>
            <a:r>
              <a:rPr lang="cs-CZ" sz="2400" dirty="0">
                <a:latin typeface="+mn-lt"/>
                <a:ea typeface="Open Sans"/>
                <a:cs typeface="Open Sans"/>
                <a:sym typeface="Open Sans"/>
              </a:rPr>
              <a:t>Funkce </a:t>
            </a:r>
            <a:r>
              <a:rPr lang="cs-CZ" sz="2400" dirty="0" err="1">
                <a:latin typeface="+mn-lt"/>
                <a:ea typeface="Open Sans"/>
                <a:cs typeface="Open Sans"/>
                <a:sym typeface="Open Sans"/>
              </a:rPr>
              <a:t>chopartova</a:t>
            </a:r>
            <a:r>
              <a:rPr lang="cs-CZ" sz="2400" dirty="0">
                <a:latin typeface="+mn-lt"/>
                <a:ea typeface="Open Sans"/>
                <a:cs typeface="Open Sans"/>
                <a:sym typeface="Open Sans"/>
              </a:rPr>
              <a:t> kloubu je umožnění sdružených pohybů </a:t>
            </a:r>
            <a:r>
              <a:rPr lang="cs-CZ" sz="2400" dirty="0" err="1">
                <a:latin typeface="+mn-lt"/>
                <a:ea typeface="Open Sans"/>
                <a:cs typeface="Open Sans"/>
                <a:sym typeface="Open Sans"/>
              </a:rPr>
              <a:t>zánoží</a:t>
            </a:r>
            <a:r>
              <a:rPr lang="cs-CZ" sz="2400" dirty="0">
                <a:latin typeface="+mn-lt"/>
                <a:ea typeface="Open Sans"/>
                <a:cs typeface="Open Sans"/>
                <a:sym typeface="Open Sans"/>
              </a:rPr>
              <a:t> bez ztráty kontaktu </a:t>
            </a:r>
            <a:r>
              <a:rPr lang="cs-CZ" sz="2400" dirty="0" err="1">
                <a:latin typeface="+mn-lt"/>
                <a:ea typeface="Open Sans"/>
                <a:cs typeface="Open Sans"/>
                <a:sym typeface="Open Sans"/>
              </a:rPr>
              <a:t>předonoží</a:t>
            </a:r>
            <a:r>
              <a:rPr lang="cs-CZ" sz="2400" dirty="0">
                <a:latin typeface="+mn-lt"/>
                <a:ea typeface="Open Sans"/>
                <a:cs typeface="Open Sans"/>
                <a:sym typeface="Open Sans"/>
              </a:rPr>
              <a:t> s podložkou </a:t>
            </a:r>
          </a:p>
          <a:p>
            <a:endParaRPr lang="cs-CZ" dirty="0"/>
          </a:p>
        </p:txBody>
      </p:sp>
    </p:spTree>
    <p:extLst>
      <p:ext uri="{BB962C8B-B14F-4D97-AF65-F5344CB8AC3E}">
        <p14:creationId xmlns:p14="http://schemas.microsoft.com/office/powerpoint/2010/main" val="1213642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EB0247C5-61B6-5D1C-761C-44AA5AAA4548}"/>
              </a:ext>
            </a:extLst>
          </p:cNvPr>
          <p:cNvSpPr>
            <a:spLocks noGrp="1"/>
          </p:cNvSpPr>
          <p:nvPr>
            <p:ph type="body" idx="4294967295"/>
          </p:nvPr>
        </p:nvSpPr>
        <p:spPr>
          <a:xfrm>
            <a:off x="81815" y="268075"/>
            <a:ext cx="9062185" cy="4029288"/>
          </a:xfrm>
        </p:spPr>
        <p:txBody>
          <a:bodyPr/>
          <a:lstStyle/>
          <a:p>
            <a:pPr marL="95250" indent="0">
              <a:buNone/>
            </a:pPr>
            <a:r>
              <a:rPr lang="cs-CZ" dirty="0">
                <a:solidFill>
                  <a:schemeClr val="bg2"/>
                </a:solidFill>
              </a:rPr>
              <a:t> LISFRANKŮV KL.</a:t>
            </a:r>
          </a:p>
          <a:p>
            <a:pPr marL="95250" indent="0">
              <a:buNone/>
            </a:pPr>
            <a:r>
              <a:rPr lang="cs-CZ" dirty="0" err="1"/>
              <a:t>articulationes</a:t>
            </a:r>
            <a:r>
              <a:rPr lang="cs-CZ" dirty="0"/>
              <a:t> </a:t>
            </a:r>
            <a:r>
              <a:rPr lang="cs-CZ" dirty="0" err="1"/>
              <a:t>tarsometatarsales</a:t>
            </a:r>
            <a:r>
              <a:rPr lang="cs-CZ" dirty="0"/>
              <a:t> + </a:t>
            </a:r>
            <a:r>
              <a:rPr lang="cs-CZ" dirty="0" err="1"/>
              <a:t>articulationes</a:t>
            </a:r>
            <a:r>
              <a:rPr lang="cs-CZ" dirty="0"/>
              <a:t> </a:t>
            </a:r>
            <a:r>
              <a:rPr lang="cs-CZ" dirty="0" err="1"/>
              <a:t>intermetatarsales</a:t>
            </a:r>
            <a:r>
              <a:rPr lang="cs-CZ" dirty="0"/>
              <a:t> </a:t>
            </a:r>
          </a:p>
          <a:p>
            <a:pPr marL="95250" indent="0">
              <a:buNone/>
            </a:pPr>
            <a:r>
              <a:rPr lang="cs-CZ" dirty="0"/>
              <a:t> os </a:t>
            </a:r>
            <a:r>
              <a:rPr lang="cs-CZ" dirty="0" err="1"/>
              <a:t>metatarsi</a:t>
            </a:r>
            <a:r>
              <a:rPr lang="cs-CZ" dirty="0"/>
              <a:t> </a:t>
            </a:r>
            <a:r>
              <a:rPr lang="cs-CZ" dirty="0" err="1"/>
              <a:t>secundum</a:t>
            </a:r>
            <a:r>
              <a:rPr lang="cs-CZ" dirty="0"/>
              <a:t> jako čep proti </a:t>
            </a:r>
            <a:r>
              <a:rPr lang="cs-CZ" dirty="0" err="1"/>
              <a:t>ossa</a:t>
            </a:r>
            <a:r>
              <a:rPr lang="cs-CZ" dirty="0"/>
              <a:t> </a:t>
            </a:r>
            <a:r>
              <a:rPr lang="cs-CZ" dirty="0" err="1"/>
              <a:t>cuneiformia</a:t>
            </a:r>
            <a:r>
              <a:rPr lang="cs-CZ" dirty="0"/>
              <a:t> – zabraňuje abdukčním a addukčním pohybům • pérovací pohyby, přizpůsobení se zátěži</a:t>
            </a:r>
          </a:p>
          <a:p>
            <a:pPr marL="95250" indent="0">
              <a:buNone/>
            </a:pPr>
            <a:r>
              <a:rPr lang="cs-CZ" dirty="0">
                <a:solidFill>
                  <a:schemeClr val="tx1">
                    <a:lumMod val="95000"/>
                    <a:lumOff val="5000"/>
                  </a:schemeClr>
                </a:solidFill>
              </a:rPr>
              <a:t>pevné </a:t>
            </a:r>
            <a:r>
              <a:rPr lang="cs-CZ" dirty="0" err="1">
                <a:solidFill>
                  <a:schemeClr val="tx1">
                    <a:lumMod val="95000"/>
                    <a:lumOff val="5000"/>
                  </a:schemeClr>
                </a:solidFill>
              </a:rPr>
              <a:t>vaziv.spoje</a:t>
            </a:r>
            <a:endParaRPr lang="cs-CZ" dirty="0">
              <a:solidFill>
                <a:schemeClr val="tx1">
                  <a:lumMod val="95000"/>
                  <a:lumOff val="5000"/>
                </a:schemeClr>
              </a:solidFill>
            </a:endParaRPr>
          </a:p>
        </p:txBody>
      </p:sp>
      <p:pic>
        <p:nvPicPr>
          <p:cNvPr id="11266" name="Picture 2" descr="Lisfranc Fracture Surgery | Private Surgeon London | London Foot and Ankle">
            <a:extLst>
              <a:ext uri="{FF2B5EF4-FFF2-40B4-BE49-F238E27FC236}">
                <a16:creationId xmlns:a16="http://schemas.microsoft.com/office/drawing/2014/main" id="{B9ADF375-ADE9-F32C-C1BB-D15D15F85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805" y="2050611"/>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spetar Sports Medicine Journal - Imaging of Lisfranc injuries in the  athlete">
            <a:extLst>
              <a:ext uri="{FF2B5EF4-FFF2-40B4-BE49-F238E27FC236}">
                <a16:creationId xmlns:a16="http://schemas.microsoft.com/office/drawing/2014/main" id="{64E8A03C-1280-A31C-D94F-E026250A5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460" y="1971052"/>
            <a:ext cx="201554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1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a:t>
            </a:r>
            <a:endParaRPr/>
          </a:p>
        </p:txBody>
      </p:sp>
      <p:sp>
        <p:nvSpPr>
          <p:cNvPr id="176" name="Google Shape;176;p22"/>
          <p:cNvSpPr txBox="1">
            <a:spLocks noGrp="1"/>
          </p:cNvSpPr>
          <p:nvPr>
            <p:ph type="body" idx="4294967295"/>
          </p:nvPr>
        </p:nvSpPr>
        <p:spPr>
          <a:xfrm>
            <a:off x="0" y="1168400"/>
            <a:ext cx="5253038" cy="310515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“Noha zprostředkuje styk těla s terénem, po kterém se pohybujeme (Véle, 2006, p. 257).”</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Pevný a zároveň pružný a variabilní kontakt s terénem.</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Tlumení mechanických rázů při lokomoci a zároveň udržení tvaru vůči zatížení tělesnou váhu jedince apod. Nohy jsou nejnamáhanější.</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Důležitá součást posturální stability v bipedálním stoji, přenášení tíhové síly těla i reakční síly podložky.</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Zdroj exteroceptivních a proprioceptivních informací pro řídicí systém.</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b="1">
                <a:solidFill>
                  <a:srgbClr val="233A44"/>
                </a:solidFill>
                <a:latin typeface="Open Sans"/>
                <a:ea typeface="Open Sans"/>
                <a:cs typeface="Open Sans"/>
                <a:sym typeface="Open Sans"/>
              </a:rPr>
              <a:t>Funkce:</a:t>
            </a:r>
            <a:r>
              <a:rPr lang="sk" sz="1500">
                <a:solidFill>
                  <a:srgbClr val="233A44"/>
                </a:solidFill>
                <a:latin typeface="Open Sans"/>
                <a:ea typeface="Open Sans"/>
                <a:cs typeface="Open Sans"/>
                <a:sym typeface="Open Sans"/>
              </a:rPr>
              <a:t> lokomoce, opora, úchop.</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Orgán podpůrný X uchopovací.</a:t>
            </a:r>
            <a:endParaRPr sz="1500">
              <a:solidFill>
                <a:srgbClr val="233A44"/>
              </a:solidFill>
              <a:latin typeface="Open Sans"/>
              <a:ea typeface="Open Sans"/>
              <a:cs typeface="Open Sans"/>
              <a:sym typeface="Open Sans"/>
            </a:endParaRPr>
          </a:p>
          <a:p>
            <a:pPr marL="457200" lvl="0" indent="-323850" algn="l" rtl="0">
              <a:lnSpc>
                <a:spcPct val="115000"/>
              </a:lnSpc>
              <a:spcBef>
                <a:spcPts val="0"/>
              </a:spcBef>
              <a:spcAft>
                <a:spcPts val="0"/>
              </a:spcAft>
              <a:buClr>
                <a:srgbClr val="233A44"/>
              </a:buClr>
              <a:buSzPts val="1500"/>
              <a:buFont typeface="Open Sans"/>
              <a:buChar char="●"/>
            </a:pPr>
            <a:r>
              <a:rPr lang="sk" sz="1500">
                <a:solidFill>
                  <a:srgbClr val="233A44"/>
                </a:solidFill>
                <a:latin typeface="Open Sans"/>
                <a:ea typeface="Open Sans"/>
                <a:cs typeface="Open Sans"/>
                <a:sym typeface="Open Sans"/>
              </a:rPr>
              <a:t>Vznik deformit nohy.</a:t>
            </a:r>
            <a:endParaRPr sz="1500">
              <a:solidFill>
                <a:srgbClr val="233A44"/>
              </a:solidFill>
              <a:latin typeface="Open Sans"/>
              <a:ea typeface="Open Sans"/>
              <a:cs typeface="Open Sans"/>
              <a:sym typeface="Open Sans"/>
            </a:endParaRPr>
          </a:p>
          <a:p>
            <a:pPr marL="0" lvl="0" indent="0" algn="l" rtl="0">
              <a:spcBef>
                <a:spcPts val="0"/>
              </a:spcBef>
              <a:spcAft>
                <a:spcPts val="0"/>
              </a:spcAft>
              <a:buNone/>
            </a:pPr>
            <a:endParaRPr sz="2000">
              <a:latin typeface="Open Sans"/>
              <a:ea typeface="Open Sans"/>
              <a:cs typeface="Open Sans"/>
              <a:sym typeface="Open Sans"/>
            </a:endParaRPr>
          </a:p>
        </p:txBody>
      </p:sp>
      <p:pic>
        <p:nvPicPr>
          <p:cNvPr id="177" name="Google Shape;177;p22"/>
          <p:cNvPicPr preferRelativeResize="0"/>
          <p:nvPr/>
        </p:nvPicPr>
        <p:blipFill>
          <a:blip r:embed="rId3">
            <a:alphaModFix/>
          </a:blip>
          <a:stretch>
            <a:fillRect/>
          </a:stretch>
        </p:blipFill>
        <p:spPr>
          <a:xfrm>
            <a:off x="5792700" y="1113250"/>
            <a:ext cx="3046502" cy="2031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397" name="Google Shape;397;p50"/>
          <p:cNvSpPr txBox="1">
            <a:spLocks noGrp="1"/>
          </p:cNvSpPr>
          <p:nvPr>
            <p:ph type="body" idx="1"/>
          </p:nvPr>
        </p:nvSpPr>
        <p:spPr>
          <a:xfrm>
            <a:off x="540000" y="1269000"/>
            <a:ext cx="4032000" cy="3105000"/>
          </a:xfrm>
          <a:prstGeom prst="rect">
            <a:avLst/>
          </a:prstGeom>
        </p:spPr>
        <p:txBody>
          <a:bodyPr spcFirstLastPara="1" wrap="square" lIns="0" tIns="0" rIns="0" bIns="0" anchor="t" anchorCtr="0">
            <a:noAutofit/>
          </a:bodyPr>
          <a:lstStyle/>
          <a:p>
            <a:pPr marL="457200" lvl="0" indent="-317500" algn="l" rtl="0">
              <a:lnSpc>
                <a:spcPct val="150000"/>
              </a:lnSpc>
              <a:spcBef>
                <a:spcPts val="0"/>
              </a:spcBef>
              <a:spcAft>
                <a:spcPts val="0"/>
              </a:spcAft>
              <a:buClr>
                <a:schemeClr val="dk1"/>
              </a:buClr>
              <a:buSzPts val="1400"/>
              <a:buFont typeface="Calibri"/>
              <a:buChar char="●"/>
            </a:pPr>
            <a:r>
              <a:rPr lang="sk" sz="1400" dirty="0">
                <a:latin typeface="Open Sans"/>
                <a:ea typeface="Open Sans"/>
                <a:cs typeface="Open Sans"/>
                <a:sym typeface="Open Sans"/>
              </a:rPr>
              <a:t>vysoká stabilita kloubu dána </a:t>
            </a:r>
            <a:r>
              <a:rPr lang="sk" sz="1400" b="1" dirty="0">
                <a:latin typeface="Open Sans"/>
                <a:ea typeface="Open Sans"/>
                <a:cs typeface="Open Sans"/>
                <a:sym typeface="Open Sans"/>
              </a:rPr>
              <a:t>silnými krátkými vazy</a:t>
            </a:r>
            <a:endParaRPr sz="1400" b="1" dirty="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Calibri"/>
              <a:buChar char="●"/>
            </a:pPr>
            <a:r>
              <a:rPr lang="sk" sz="1400" dirty="0">
                <a:latin typeface="Open Sans"/>
                <a:ea typeface="Open Sans"/>
                <a:cs typeface="Open Sans"/>
                <a:sym typeface="Open Sans"/>
              </a:rPr>
              <a:t>lig. tarsometatarsalie dorsalia, plantaria et interosea - </a:t>
            </a:r>
            <a:r>
              <a:rPr lang="sk" sz="1400" b="1" dirty="0">
                <a:latin typeface="Open Sans"/>
                <a:ea typeface="Open Sans"/>
                <a:cs typeface="Open Sans"/>
                <a:sym typeface="Open Sans"/>
              </a:rPr>
              <a:t>podélný systém vazů</a:t>
            </a:r>
            <a:endParaRPr sz="1400" b="1" dirty="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Calibri"/>
              <a:buChar char="●"/>
            </a:pPr>
            <a:r>
              <a:rPr lang="sk" sz="1400" dirty="0">
                <a:latin typeface="Open Sans"/>
                <a:ea typeface="Open Sans"/>
                <a:cs typeface="Open Sans"/>
                <a:sym typeface="Open Sans"/>
              </a:rPr>
              <a:t>lig. metatarsalia dorsalia, plantaria et interosea - </a:t>
            </a:r>
            <a:r>
              <a:rPr lang="sk" sz="1400" b="1" dirty="0">
                <a:latin typeface="Open Sans"/>
                <a:ea typeface="Open Sans"/>
                <a:cs typeface="Open Sans"/>
                <a:sym typeface="Open Sans"/>
              </a:rPr>
              <a:t>příčné zpevnění</a:t>
            </a:r>
            <a:endParaRPr sz="1400" b="1" dirty="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lig. z plantární strany zesilují klenbu nožní</a:t>
            </a:r>
            <a:endParaRPr sz="1400" dirty="0">
              <a:latin typeface="Open Sans"/>
              <a:ea typeface="Open Sans"/>
              <a:cs typeface="Open Sans"/>
              <a:sym typeface="Open Sans"/>
            </a:endParaRPr>
          </a:p>
          <a:p>
            <a:pPr marL="457200" lvl="0" indent="-311150" algn="l" rtl="0">
              <a:lnSpc>
                <a:spcPct val="150000"/>
              </a:lnSpc>
              <a:spcBef>
                <a:spcPts val="0"/>
              </a:spcBef>
              <a:spcAft>
                <a:spcPts val="0"/>
              </a:spcAft>
              <a:buClr>
                <a:schemeClr val="dk1"/>
              </a:buClr>
              <a:buSzPts val="1300"/>
              <a:buFont typeface="Open Sans"/>
              <a:buChar char="●"/>
            </a:pPr>
            <a:r>
              <a:rPr lang="sk" sz="1400" dirty="0">
                <a:latin typeface="Open Sans"/>
                <a:ea typeface="Open Sans"/>
                <a:cs typeface="Open Sans"/>
                <a:sym typeface="Open Sans"/>
              </a:rPr>
              <a:t>změny klenby příčného oblouku vychází z pohybů v tarzometatarzálním kloubu</a:t>
            </a:r>
            <a:endParaRPr sz="1300" dirty="0">
              <a:latin typeface="Open Sans"/>
              <a:ea typeface="Open Sans"/>
              <a:cs typeface="Open Sans"/>
              <a:sym typeface="Open Sans"/>
            </a:endParaRPr>
          </a:p>
          <a:p>
            <a:pPr marL="0" lvl="0" indent="0" algn="l" rtl="0">
              <a:lnSpc>
                <a:spcPct val="150000"/>
              </a:lnSpc>
              <a:spcBef>
                <a:spcPts val="0"/>
              </a:spcBef>
              <a:spcAft>
                <a:spcPts val="0"/>
              </a:spcAft>
              <a:buNone/>
            </a:pPr>
            <a:endParaRPr dirty="0">
              <a:latin typeface="Open Sans"/>
              <a:ea typeface="Open Sans"/>
              <a:cs typeface="Open Sans"/>
              <a:sym typeface="Open Sans"/>
            </a:endParaRPr>
          </a:p>
        </p:txBody>
      </p:sp>
      <p:pic>
        <p:nvPicPr>
          <p:cNvPr id="398" name="Google Shape;398;p50"/>
          <p:cNvPicPr preferRelativeResize="0"/>
          <p:nvPr/>
        </p:nvPicPr>
        <p:blipFill>
          <a:blip r:embed="rId3">
            <a:alphaModFix/>
          </a:blip>
          <a:stretch>
            <a:fillRect/>
          </a:stretch>
        </p:blipFill>
        <p:spPr>
          <a:xfrm>
            <a:off x="5211275" y="466300"/>
            <a:ext cx="2766125" cy="3907700"/>
          </a:xfrm>
          <a:prstGeom prst="rect">
            <a:avLst/>
          </a:prstGeom>
          <a:noFill/>
          <a:ln>
            <a:noFill/>
          </a:ln>
        </p:spPr>
      </p:pic>
      <p:sp>
        <p:nvSpPr>
          <p:cNvPr id="399" name="Google Shape;399;p50"/>
          <p:cNvSpPr txBox="1"/>
          <p:nvPr/>
        </p:nvSpPr>
        <p:spPr>
          <a:xfrm>
            <a:off x="5094338" y="43740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https://www.researchgate.net/figure/Diagram-illustrating-the-stabilizing-ligaments-of-the-Lisfranc-joint-The-Lisfranc_fig2_235194867</a:t>
            </a:r>
            <a:endParaRPr sz="800">
              <a:solidFill>
                <a:srgbClr val="CCCCCC"/>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gaments of Chopart joint. Joint is stabilized dorsally, from medial to lateral, by dorsal talonavicular ligament (TN) and bifurcate ligament with its two components (calcaneonavicular and calcaneocuboid), dorsolaterally by dorsal calcaneocuboid (DCC) ligament (two-band variant is shown), and plantarly by short and long plantar ligaments. Spring ligament complex (not shown) stabilizes joint medioplantarly. (Drawing by Tafur M, used with permission). ">
            <a:extLst>
              <a:ext uri="{FF2B5EF4-FFF2-40B4-BE49-F238E27FC236}">
                <a16:creationId xmlns:a16="http://schemas.microsoft.com/office/drawing/2014/main" id="{330B9EDA-D7A6-AEEF-9301-9AFFA1D22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514350"/>
            <a:ext cx="461962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76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C3ABF-DB4E-0101-AA02-6564E63CD331}"/>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62C1C74A-FB66-E70D-51E4-4985C1270E10}"/>
              </a:ext>
            </a:extLst>
          </p:cNvPr>
          <p:cNvSpPr>
            <a:spLocks noGrp="1"/>
          </p:cNvSpPr>
          <p:nvPr>
            <p:ph type="body" idx="1"/>
          </p:nvPr>
        </p:nvSpPr>
        <p:spPr>
          <a:xfrm>
            <a:off x="646136" y="1546587"/>
            <a:ext cx="8064900" cy="3105000"/>
          </a:xfrm>
        </p:spPr>
        <p:txBody>
          <a:bodyPr/>
          <a:lstStyle/>
          <a:p>
            <a:endParaRPr lang="cs-CZ" dirty="0"/>
          </a:p>
        </p:txBody>
      </p:sp>
      <p:pic>
        <p:nvPicPr>
          <p:cNvPr id="9218" name="Picture 2" descr="Normal anatomy of the midfoot. The midfoot contains osseous,... | Download  Scientific Diagram">
            <a:extLst>
              <a:ext uri="{FF2B5EF4-FFF2-40B4-BE49-F238E27FC236}">
                <a16:creationId xmlns:a16="http://schemas.microsoft.com/office/drawing/2014/main" id="{D9449148-A79D-C1F7-2C3D-E18EE0AAB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724" y="1720623"/>
            <a:ext cx="2028825"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2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idx="4294967295"/>
          </p:nvPr>
        </p:nvSpPr>
        <p:spPr>
          <a:xfrm>
            <a:off x="0" y="183696"/>
            <a:ext cx="5564188" cy="695779"/>
          </a:xfrm>
          <a:prstGeom prst="rect">
            <a:avLst/>
          </a:prstGeom>
        </p:spPr>
        <p:txBody>
          <a:bodyPr spcFirstLastPara="1" wrap="square" lIns="0" tIns="0" rIns="0" bIns="0" anchor="t" anchorCtr="0">
            <a:noAutofit/>
          </a:bodyPr>
          <a:lstStyle/>
          <a:p>
            <a:pPr marL="0" lvl="0" indent="0" algn="l" rtl="0">
              <a:spcBef>
                <a:spcPts val="0"/>
              </a:spcBef>
              <a:spcAft>
                <a:spcPts val="0"/>
              </a:spcAft>
              <a:buNone/>
            </a:pPr>
            <a:br>
              <a:rPr lang="sk" sz="2700" dirty="0"/>
            </a:br>
            <a:br>
              <a:rPr lang="sk" sz="2700" dirty="0"/>
            </a:br>
            <a:endParaRPr sz="2700" dirty="0"/>
          </a:p>
        </p:txBody>
      </p:sp>
      <p:sp>
        <p:nvSpPr>
          <p:cNvPr id="243" name="Google Shape;243;p31"/>
          <p:cNvSpPr txBox="1">
            <a:spLocks noGrp="1"/>
          </p:cNvSpPr>
          <p:nvPr>
            <p:ph type="body" idx="4294967295"/>
          </p:nvPr>
        </p:nvSpPr>
        <p:spPr>
          <a:xfrm>
            <a:off x="299030" y="80750"/>
            <a:ext cx="6485022" cy="4292813"/>
          </a:xfrm>
          <a:prstGeom prst="rect">
            <a:avLst/>
          </a:prstGeom>
        </p:spPr>
        <p:txBody>
          <a:bodyPr spcFirstLastPara="1" wrap="square" lIns="0" tIns="0" rIns="0" bIns="0" anchor="t" anchorCtr="0">
            <a:noAutofit/>
          </a:bodyPr>
          <a:lstStyle/>
          <a:p>
            <a:pPr marL="914400" lvl="1" indent="-317500" algn="l" rtl="0">
              <a:lnSpc>
                <a:spcPct val="115000"/>
              </a:lnSpc>
              <a:spcBef>
                <a:spcPts val="0"/>
              </a:spcBef>
              <a:spcAft>
                <a:spcPts val="0"/>
              </a:spcAft>
              <a:buClr>
                <a:schemeClr val="dk1"/>
              </a:buClr>
              <a:buSzPts val="1400"/>
              <a:buFont typeface="Open Sans"/>
              <a:buChar char="-"/>
            </a:pPr>
            <a:r>
              <a:rPr lang="cs-CZ" sz="2400" dirty="0">
                <a:solidFill>
                  <a:schemeClr val="bg2"/>
                </a:solidFill>
              </a:rPr>
              <a:t>Syndesmosis </a:t>
            </a:r>
            <a:r>
              <a:rPr lang="cs-CZ" sz="2400" dirty="0" err="1">
                <a:solidFill>
                  <a:schemeClr val="bg2"/>
                </a:solidFill>
              </a:rPr>
              <a:t>tibiofibularis</a:t>
            </a:r>
            <a:r>
              <a:rPr lang="cs-CZ" sz="2400" dirty="0">
                <a:solidFill>
                  <a:schemeClr val="bg2"/>
                </a:solidFill>
              </a:rPr>
              <a:t> </a:t>
            </a:r>
          </a:p>
          <a:p>
            <a:pPr marL="914400" lvl="1" indent="-317500" algn="l" rtl="0">
              <a:lnSpc>
                <a:spcPct val="115000"/>
              </a:lnSpc>
              <a:spcBef>
                <a:spcPts val="0"/>
              </a:spcBef>
              <a:spcAft>
                <a:spcPts val="0"/>
              </a:spcAft>
              <a:buClr>
                <a:schemeClr val="dk1"/>
              </a:buClr>
              <a:buSzPts val="1400"/>
              <a:buFont typeface="Open Sans"/>
              <a:buChar char="-"/>
            </a:pPr>
            <a:r>
              <a:rPr lang="cs-CZ" sz="2400" dirty="0"/>
              <a:t> </a:t>
            </a:r>
            <a:r>
              <a:rPr lang="cs-CZ" sz="2400" dirty="0" err="1"/>
              <a:t>membrana</a:t>
            </a:r>
            <a:r>
              <a:rPr lang="cs-CZ" sz="2400" dirty="0"/>
              <a:t> </a:t>
            </a:r>
            <a:r>
              <a:rPr lang="cs-CZ" sz="2400" dirty="0" err="1"/>
              <a:t>interossea</a:t>
            </a:r>
            <a:r>
              <a:rPr lang="cs-CZ" sz="2400" dirty="0"/>
              <a:t> </a:t>
            </a:r>
            <a:r>
              <a:rPr lang="cs-CZ" sz="2400" dirty="0" err="1"/>
              <a:t>cruris</a:t>
            </a:r>
            <a:r>
              <a:rPr lang="cs-CZ" sz="2400" dirty="0"/>
              <a:t> – směřuje od holenní kosti </a:t>
            </a:r>
            <a:r>
              <a:rPr lang="cs-CZ" sz="2400" dirty="0" err="1"/>
              <a:t>laterodistálně</a:t>
            </a:r>
            <a:r>
              <a:rPr lang="cs-CZ" sz="2400" dirty="0"/>
              <a:t> k lýtkové kosti</a:t>
            </a:r>
          </a:p>
          <a:p>
            <a:pPr marL="914400" lvl="1" indent="-317500" algn="l" rtl="0">
              <a:lnSpc>
                <a:spcPct val="115000"/>
              </a:lnSpc>
              <a:spcBef>
                <a:spcPts val="0"/>
              </a:spcBef>
              <a:spcAft>
                <a:spcPts val="0"/>
              </a:spcAft>
              <a:buClr>
                <a:schemeClr val="dk1"/>
              </a:buClr>
              <a:buSzPts val="1400"/>
              <a:buFont typeface="Open Sans"/>
              <a:buChar char="-"/>
            </a:pPr>
            <a:r>
              <a:rPr lang="cs-CZ" sz="2400" dirty="0"/>
              <a:t>v distální části zesílena vazy – lig. </a:t>
            </a:r>
            <a:r>
              <a:rPr lang="cs-CZ" sz="2400" dirty="0" err="1"/>
              <a:t>tibiofibulare</a:t>
            </a:r>
            <a:r>
              <a:rPr lang="cs-CZ" sz="2400" dirty="0"/>
              <a:t> </a:t>
            </a:r>
            <a:r>
              <a:rPr lang="cs-CZ" sz="2400" dirty="0" err="1"/>
              <a:t>anterius</a:t>
            </a:r>
            <a:r>
              <a:rPr lang="cs-CZ" sz="2400" dirty="0"/>
              <a:t> et </a:t>
            </a:r>
            <a:r>
              <a:rPr lang="cs-CZ" sz="2400" dirty="0" err="1"/>
              <a:t>posterius</a:t>
            </a:r>
            <a:r>
              <a:rPr lang="cs-CZ" sz="2400" dirty="0"/>
              <a:t> – lýtková kost zapadá bezejmennou drsnatinou do </a:t>
            </a:r>
            <a:r>
              <a:rPr lang="cs-CZ" sz="2400" dirty="0" err="1"/>
              <a:t>incisura</a:t>
            </a:r>
            <a:r>
              <a:rPr lang="cs-CZ" sz="2400" dirty="0"/>
              <a:t> </a:t>
            </a:r>
            <a:r>
              <a:rPr lang="cs-CZ" sz="2400" dirty="0" err="1"/>
              <a:t>fibularis</a:t>
            </a:r>
            <a:r>
              <a:rPr lang="cs-CZ" sz="2400" dirty="0"/>
              <a:t> </a:t>
            </a:r>
            <a:r>
              <a:rPr lang="cs-CZ" sz="2400" dirty="0" err="1"/>
              <a:t>tibiae</a:t>
            </a:r>
            <a:r>
              <a:rPr lang="cs-CZ" sz="2400" dirty="0"/>
              <a:t> – v klinice vlastní „</a:t>
            </a:r>
            <a:r>
              <a:rPr lang="cs-CZ" sz="2400" dirty="0" err="1"/>
              <a:t>syndezmóza</a:t>
            </a:r>
            <a:r>
              <a:rPr lang="cs-CZ" sz="2400" dirty="0"/>
              <a:t>“</a:t>
            </a:r>
          </a:p>
          <a:p>
            <a:pPr marL="914400" lvl="1" indent="-317500" algn="l" rtl="0">
              <a:lnSpc>
                <a:spcPct val="115000"/>
              </a:lnSpc>
              <a:spcBef>
                <a:spcPts val="0"/>
              </a:spcBef>
              <a:spcAft>
                <a:spcPts val="0"/>
              </a:spcAft>
              <a:buClr>
                <a:schemeClr val="dk1"/>
              </a:buClr>
              <a:buSzPts val="1400"/>
              <a:buFont typeface="Open Sans"/>
              <a:buChar char="-"/>
            </a:pPr>
            <a:r>
              <a:rPr lang="cs-CZ" sz="2400" dirty="0"/>
              <a:t> při úrazu dojde snáze k odlomení kotníku, než k rozpojení </a:t>
            </a:r>
            <a:r>
              <a:rPr lang="cs-CZ" sz="2400" dirty="0" err="1"/>
              <a:t>syndezmóz</a:t>
            </a:r>
            <a:endParaRPr sz="1400"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pic>
        <p:nvPicPr>
          <p:cNvPr id="244" name="Google Shape;244;p31"/>
          <p:cNvPicPr preferRelativeResize="0"/>
          <p:nvPr/>
        </p:nvPicPr>
        <p:blipFill>
          <a:blip r:embed="rId3">
            <a:alphaModFix/>
          </a:blip>
          <a:stretch>
            <a:fillRect/>
          </a:stretch>
        </p:blipFill>
        <p:spPr>
          <a:xfrm>
            <a:off x="6784052" y="0"/>
            <a:ext cx="2109639" cy="5143501"/>
          </a:xfrm>
          <a:prstGeom prst="rect">
            <a:avLst/>
          </a:prstGeom>
          <a:noFill/>
          <a:ln>
            <a:noFill/>
          </a:ln>
        </p:spPr>
      </p:pic>
      <p:sp>
        <p:nvSpPr>
          <p:cNvPr id="245" name="Google Shape;245;p31"/>
          <p:cNvSpPr txBox="1"/>
          <p:nvPr/>
        </p:nvSpPr>
        <p:spPr>
          <a:xfrm>
            <a:off x="3072000" y="46316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https://viamedici.thieme.de/api/images/l/u/n/g/e/n/ana_003600_tibia_fibula_verbindungen.png</a:t>
            </a:r>
            <a:endParaRPr sz="800">
              <a:solidFill>
                <a:srgbClr val="CCCCCC"/>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C63CCC-4F8D-1003-63B5-C463F527D2A1}"/>
              </a:ext>
            </a:extLst>
          </p:cNvPr>
          <p:cNvSpPr>
            <a:spLocks noGrp="1"/>
          </p:cNvSpPr>
          <p:nvPr>
            <p:ph type="title"/>
          </p:nvPr>
        </p:nvSpPr>
        <p:spPr/>
        <p:txBody>
          <a:bodyPr/>
          <a:lstStyle/>
          <a:p>
            <a:endParaRPr lang="cs-CZ" dirty="0"/>
          </a:p>
        </p:txBody>
      </p:sp>
      <p:sp>
        <p:nvSpPr>
          <p:cNvPr id="3" name="Zástupný text 2">
            <a:extLst>
              <a:ext uri="{FF2B5EF4-FFF2-40B4-BE49-F238E27FC236}">
                <a16:creationId xmlns:a16="http://schemas.microsoft.com/office/drawing/2014/main" id="{7A1B92D2-0715-4ED7-60A7-0DFE5F6FE523}"/>
              </a:ext>
            </a:extLst>
          </p:cNvPr>
          <p:cNvSpPr>
            <a:spLocks noGrp="1"/>
          </p:cNvSpPr>
          <p:nvPr>
            <p:ph type="body" idx="1"/>
          </p:nvPr>
        </p:nvSpPr>
        <p:spPr/>
        <p:txBody>
          <a:bodyPr/>
          <a:lstStyle/>
          <a:p>
            <a:pPr marL="95250" indent="0">
              <a:buNone/>
            </a:pPr>
            <a:r>
              <a:rPr lang="cs-CZ" dirty="0">
                <a:solidFill>
                  <a:schemeClr val="bg2"/>
                </a:solidFill>
              </a:rPr>
              <a:t>Klinické testy na vyšetření integrity </a:t>
            </a:r>
            <a:r>
              <a:rPr lang="cs-CZ" dirty="0" err="1">
                <a:solidFill>
                  <a:schemeClr val="bg2"/>
                </a:solidFill>
              </a:rPr>
              <a:t>tibifibulární</a:t>
            </a:r>
            <a:r>
              <a:rPr lang="cs-CZ" dirty="0">
                <a:solidFill>
                  <a:schemeClr val="bg2"/>
                </a:solidFill>
              </a:rPr>
              <a:t> </a:t>
            </a:r>
            <a:r>
              <a:rPr lang="cs-CZ" dirty="0" err="1">
                <a:solidFill>
                  <a:schemeClr val="bg2"/>
                </a:solidFill>
              </a:rPr>
              <a:t>syndesmozy</a:t>
            </a:r>
            <a:endParaRPr lang="cs-CZ" dirty="0">
              <a:solidFill>
                <a:schemeClr val="bg2"/>
              </a:solidFill>
            </a:endParaRPr>
          </a:p>
          <a:p>
            <a:pPr marL="95250" indent="0">
              <a:buNone/>
            </a:pPr>
            <a:endParaRPr lang="cs-CZ" dirty="0">
              <a:solidFill>
                <a:schemeClr val="bg2"/>
              </a:solidFill>
            </a:endParaRPr>
          </a:p>
          <a:p>
            <a:pPr marL="95250" indent="0">
              <a:buNone/>
            </a:pPr>
            <a:r>
              <a:rPr lang="cs-CZ" dirty="0" err="1">
                <a:hlinkClick r:id="rId2"/>
              </a:rPr>
              <a:t>The</a:t>
            </a:r>
            <a:r>
              <a:rPr lang="cs-CZ" dirty="0">
                <a:hlinkClick r:id="rId2"/>
              </a:rPr>
              <a:t> Syndesmosis </a:t>
            </a:r>
            <a:r>
              <a:rPr lang="cs-CZ" dirty="0" err="1">
                <a:hlinkClick r:id="rId2"/>
              </a:rPr>
              <a:t>Squeeze</a:t>
            </a:r>
            <a:r>
              <a:rPr lang="cs-CZ" dirty="0">
                <a:hlinkClick r:id="rId2"/>
              </a:rPr>
              <a:t> Test | Syndesmosis </a:t>
            </a:r>
            <a:r>
              <a:rPr lang="cs-CZ" dirty="0" err="1">
                <a:hlinkClick r:id="rId2"/>
              </a:rPr>
              <a:t>Injury</a:t>
            </a:r>
            <a:r>
              <a:rPr lang="cs-CZ" dirty="0">
                <a:hlinkClick r:id="rId2"/>
              </a:rPr>
              <a:t> (youtube.com)</a:t>
            </a:r>
            <a:endParaRPr lang="cs-CZ" dirty="0">
              <a:solidFill>
                <a:schemeClr val="bg2"/>
              </a:solidFill>
            </a:endParaRPr>
          </a:p>
          <a:p>
            <a:pPr marL="95250" indent="0">
              <a:buNone/>
            </a:pPr>
            <a:r>
              <a:rPr lang="en-US" dirty="0">
                <a:hlinkClick r:id="rId3"/>
              </a:rPr>
              <a:t>The Cotton Test | Syndesmosis Injury – YouTube</a:t>
            </a:r>
            <a:endParaRPr lang="cs-CZ" dirty="0">
              <a:solidFill>
                <a:schemeClr val="bg2"/>
              </a:solidFill>
            </a:endParaRPr>
          </a:p>
          <a:p>
            <a:pPr marL="95250" indent="0">
              <a:buNone/>
            </a:pPr>
            <a:r>
              <a:rPr lang="en-US" dirty="0">
                <a:hlinkClick r:id="rId4"/>
              </a:rPr>
              <a:t>Crossed Leg Test | Syndesmosis Sprain (youtube.com)</a:t>
            </a:r>
            <a:endParaRPr lang="cs-CZ" dirty="0">
              <a:solidFill>
                <a:schemeClr val="bg2"/>
              </a:solidFill>
            </a:endParaRPr>
          </a:p>
        </p:txBody>
      </p:sp>
    </p:spTree>
    <p:extLst>
      <p:ext uri="{BB962C8B-B14F-4D97-AF65-F5344CB8AC3E}">
        <p14:creationId xmlns:p14="http://schemas.microsoft.com/office/powerpoint/2010/main" val="542299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2"/>
          <p:cNvPicPr preferRelativeResize="0"/>
          <p:nvPr/>
        </p:nvPicPr>
        <p:blipFill>
          <a:blip r:embed="rId3">
            <a:alphaModFix/>
          </a:blip>
          <a:stretch>
            <a:fillRect/>
          </a:stretch>
        </p:blipFill>
        <p:spPr>
          <a:xfrm>
            <a:off x="4689900" y="2627950"/>
            <a:ext cx="3134299" cy="2415675"/>
          </a:xfrm>
          <a:prstGeom prst="rect">
            <a:avLst/>
          </a:prstGeom>
          <a:noFill/>
          <a:ln>
            <a:noFill/>
          </a:ln>
        </p:spPr>
      </p:pic>
      <p:sp>
        <p:nvSpPr>
          <p:cNvPr id="251" name="Google Shape;251;p32"/>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 - talus</a:t>
            </a:r>
            <a:endParaRPr/>
          </a:p>
        </p:txBody>
      </p:sp>
      <p:sp>
        <p:nvSpPr>
          <p:cNvPr id="252" name="Google Shape;252;p32"/>
          <p:cNvSpPr txBox="1">
            <a:spLocks noGrp="1"/>
          </p:cNvSpPr>
          <p:nvPr>
            <p:ph type="body" idx="4294967295"/>
          </p:nvPr>
        </p:nvSpPr>
        <p:spPr>
          <a:xfrm>
            <a:off x="0" y="1276350"/>
            <a:ext cx="3914775"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trochlea tali - pro spojení s bércem, vsazena do vidlice z bércových kostí</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facies superior (konvexní, ventrálně širší ploška pro styk s tibií</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facies malleolaris medialis (plochá, styk s malleolus medialis)</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facies malleolaris lateralis (konkávní, styk s malleolus lateraliś)</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facies articularis calcanea (posterior, media, anterior) pro art. subtalaris</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caput tali</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hlavice vyčnívající ventrálně pro skloubení s os naviculare</a:t>
            </a:r>
            <a:endParaRPr sz="1400">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233A44"/>
              </a:solidFill>
              <a:latin typeface="Calibri"/>
              <a:ea typeface="Calibri"/>
              <a:cs typeface="Calibri"/>
              <a:sym typeface="Calibri"/>
            </a:endParaRPr>
          </a:p>
          <a:p>
            <a:pPr marL="0" lvl="0" indent="0" algn="l" rtl="0">
              <a:spcBef>
                <a:spcPts val="0"/>
              </a:spcBef>
              <a:spcAft>
                <a:spcPts val="0"/>
              </a:spcAft>
              <a:buNone/>
            </a:pPr>
            <a:endParaRPr/>
          </a:p>
        </p:txBody>
      </p:sp>
      <p:sp>
        <p:nvSpPr>
          <p:cNvPr id="253" name="Google Shape;253;p32"/>
          <p:cNvSpPr txBox="1">
            <a:spLocks noGrp="1"/>
          </p:cNvSpPr>
          <p:nvPr>
            <p:ph type="body" idx="4294967295"/>
          </p:nvPr>
        </p:nvSpPr>
        <p:spPr>
          <a:xfrm>
            <a:off x="5229225" y="1276350"/>
            <a:ext cx="3914775"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na talu není jediný svalový úpon! (kolem něj procházejí šlachy asi 10 svalů) = při úrazech talu je riziko aseptické kostní nekrózy</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talus je mezi vidlicí kostí bércových</a:t>
            </a:r>
            <a:endParaRPr sz="1400">
              <a:solidFill>
                <a:srgbClr val="233A44"/>
              </a:solidFill>
              <a:latin typeface="Open Sans"/>
              <a:ea typeface="Open Sans"/>
              <a:cs typeface="Open Sans"/>
              <a:sym typeface="Open Sans"/>
            </a:endParaRPr>
          </a:p>
          <a:p>
            <a:pPr marL="0" lvl="0" indent="0" algn="l" rtl="0">
              <a:lnSpc>
                <a:spcPct val="115000"/>
              </a:lnSpc>
              <a:spcBef>
                <a:spcPts val="0"/>
              </a:spcBef>
              <a:spcAft>
                <a:spcPts val="0"/>
              </a:spcAft>
              <a:buNone/>
            </a:pPr>
            <a:endParaRPr>
              <a:latin typeface="Open Sans"/>
              <a:ea typeface="Open Sans"/>
              <a:cs typeface="Open Sans"/>
              <a:sym typeface="Open Sans"/>
            </a:endParaRPr>
          </a:p>
        </p:txBody>
      </p:sp>
      <p:sp>
        <p:nvSpPr>
          <p:cNvPr id="254" name="Google Shape;254;p32"/>
          <p:cNvSpPr txBox="1"/>
          <p:nvPr/>
        </p:nvSpPr>
        <p:spPr>
          <a:xfrm>
            <a:off x="6377000" y="2674725"/>
            <a:ext cx="22455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600"/>
              </a:spcBef>
              <a:spcAft>
                <a:spcPts val="1600"/>
              </a:spcAft>
              <a:buNone/>
            </a:pPr>
            <a:r>
              <a:rPr lang="sk" sz="800">
                <a:solidFill>
                  <a:srgbClr val="CCCCCC"/>
                </a:solidFill>
                <a:latin typeface="Open Sans"/>
                <a:ea typeface="Open Sans"/>
                <a:cs typeface="Open Sans"/>
                <a:sym typeface="Open Sans"/>
              </a:rPr>
              <a:t>https://en.wikipedia.org/wiki/Talus_bone</a:t>
            </a:r>
            <a:endParaRPr sz="800">
              <a:solidFill>
                <a:srgbClr val="CCCCCC"/>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a:t>
            </a:r>
            <a:endParaRPr/>
          </a:p>
        </p:txBody>
      </p:sp>
      <p:sp>
        <p:nvSpPr>
          <p:cNvPr id="260" name="Google Shape;260;p33"/>
          <p:cNvSpPr txBox="1">
            <a:spLocks noGrp="1"/>
          </p:cNvSpPr>
          <p:nvPr>
            <p:ph type="body" idx="4294967295"/>
          </p:nvPr>
        </p:nvSpPr>
        <p:spPr>
          <a:xfrm>
            <a:off x="0" y="1268413"/>
            <a:ext cx="8064500" cy="310515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b="1" dirty="0">
                <a:latin typeface="Open Sans"/>
                <a:ea typeface="Open Sans"/>
                <a:cs typeface="Open Sans"/>
                <a:sym typeface="Open Sans"/>
              </a:rPr>
              <a:t>lig. collaterale mediale = lig. deltoideum</a:t>
            </a:r>
            <a:endParaRPr sz="1400" b="1"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pars tibionavicularis</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pars tibiotalaris anterior</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pars tibiocalcanearis</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pars tibiotalaris posterior</a:t>
            </a:r>
            <a:endParaRPr sz="1400" dirty="0">
              <a:latin typeface="Open Sans"/>
              <a:ea typeface="Open Sans"/>
              <a:cs typeface="Open Sans"/>
              <a:sym typeface="Open Sans"/>
            </a:endParaRPr>
          </a:p>
          <a:p>
            <a:pPr marL="0" lvl="0" indent="0" algn="l" rtl="0">
              <a:lnSpc>
                <a:spcPct val="115000"/>
              </a:lnSpc>
              <a:spcBef>
                <a:spcPts val="0"/>
              </a:spcBef>
              <a:spcAft>
                <a:spcPts val="0"/>
              </a:spcAft>
              <a:buNone/>
            </a:pPr>
            <a:r>
              <a:rPr lang="sk" sz="1400" b="1" dirty="0">
                <a:latin typeface="Open Sans"/>
                <a:ea typeface="Open Sans"/>
                <a:cs typeface="Open Sans"/>
                <a:sym typeface="Open Sans"/>
              </a:rPr>
              <a:t>lig. collaterale laterale</a:t>
            </a:r>
            <a:endParaRPr sz="1400" b="1"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lig. talofibulare anterius ATFL</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lig. calcaneofibularis CFL</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lig. talofibulare posterius PTFL</a:t>
            </a:r>
            <a:endParaRPr sz="1400" dirty="0">
              <a:latin typeface="Open Sans"/>
              <a:ea typeface="Open Sans"/>
              <a:cs typeface="Open Sans"/>
              <a:sym typeface="Open Sans"/>
            </a:endParaRPr>
          </a:p>
          <a:p>
            <a:pPr marL="0" lvl="0" indent="0" algn="l" rtl="0">
              <a:spcBef>
                <a:spcPts val="0"/>
              </a:spcBef>
              <a:spcAft>
                <a:spcPts val="0"/>
              </a:spcAft>
              <a:buNone/>
            </a:pPr>
            <a:endParaRPr dirty="0"/>
          </a:p>
        </p:txBody>
      </p:sp>
      <p:pic>
        <p:nvPicPr>
          <p:cNvPr id="261" name="Google Shape;261;p33"/>
          <p:cNvPicPr preferRelativeResize="0"/>
          <p:nvPr/>
        </p:nvPicPr>
        <p:blipFill rotWithShape="1">
          <a:blip r:embed="rId3">
            <a:alphaModFix/>
          </a:blip>
          <a:srcRect/>
          <a:stretch/>
        </p:blipFill>
        <p:spPr>
          <a:xfrm>
            <a:off x="4316925" y="423475"/>
            <a:ext cx="4514074" cy="4010450"/>
          </a:xfrm>
          <a:prstGeom prst="rect">
            <a:avLst/>
          </a:prstGeom>
          <a:noFill/>
          <a:ln>
            <a:noFill/>
          </a:ln>
        </p:spPr>
      </p:pic>
      <p:sp>
        <p:nvSpPr>
          <p:cNvPr id="262" name="Google Shape;262;p33"/>
          <p:cNvSpPr txBox="1"/>
          <p:nvPr/>
        </p:nvSpPr>
        <p:spPr>
          <a:xfrm>
            <a:off x="5073963" y="43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latin typeface="Open Sans"/>
                <a:ea typeface="Open Sans"/>
                <a:cs typeface="Open Sans"/>
                <a:sym typeface="Open Sans"/>
              </a:rPr>
              <a:t>Hansen, J. T. (2021). </a:t>
            </a:r>
            <a:r>
              <a:rPr lang="sk" sz="800" i="1">
                <a:solidFill>
                  <a:srgbClr val="CCCCCC"/>
                </a:solidFill>
                <a:highlight>
                  <a:srgbClr val="FFFFFF"/>
                </a:highlight>
                <a:latin typeface="Open Sans"/>
                <a:ea typeface="Open Sans"/>
                <a:cs typeface="Open Sans"/>
                <a:sym typeface="Open Sans"/>
              </a:rPr>
              <a:t>Netter's Clinical Anatomy-E-Book</a:t>
            </a:r>
            <a:r>
              <a:rPr lang="sk" sz="800">
                <a:solidFill>
                  <a:srgbClr val="CCCCCC"/>
                </a:solidFill>
                <a:highlight>
                  <a:srgbClr val="FFFFFF"/>
                </a:highlight>
                <a:latin typeface="Open Sans"/>
                <a:ea typeface="Open Sans"/>
                <a:cs typeface="Open Sans"/>
                <a:sym typeface="Open Sans"/>
              </a:rPr>
              <a:t>. Elsevier Health Sciences.</a:t>
            </a:r>
            <a:endParaRPr sz="800">
              <a:solidFill>
                <a:srgbClr val="CCCCCC"/>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Stabilita hlezenního kloubu</a:t>
            </a:r>
            <a:endParaRPr/>
          </a:p>
        </p:txBody>
      </p:sp>
      <p:sp>
        <p:nvSpPr>
          <p:cNvPr id="268" name="Google Shape;268;p34"/>
          <p:cNvSpPr txBox="1">
            <a:spLocks noGrp="1"/>
          </p:cNvSpPr>
          <p:nvPr>
            <p:ph type="body" idx="4294967295"/>
          </p:nvPr>
        </p:nvSpPr>
        <p:spPr>
          <a:xfrm>
            <a:off x="0" y="1268413"/>
            <a:ext cx="4116388"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gravitace udržuje tlak tibie do talu a anteriorní a posteriorní okraje tibie brání úniku talu z kloubu, dále pasivně udržování ligamenty</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při zatížení hmotností těla je síla působící na trochleu rozložena do tří směrů: posteriorně, ventrolaterálně a ventromediálně</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(1) - efekt gravitace, (4) - lig. collaterale</a:t>
            </a:r>
            <a:endParaRPr sz="1400">
              <a:latin typeface="Open Sans"/>
              <a:ea typeface="Open Sans"/>
              <a:cs typeface="Open Sans"/>
              <a:sym typeface="Open Sans"/>
            </a:endParaRPr>
          </a:p>
          <a:p>
            <a:pPr marL="0" lvl="0" indent="0" algn="l" rtl="0">
              <a:spcBef>
                <a:spcPts val="0"/>
              </a:spcBef>
              <a:spcAft>
                <a:spcPts val="0"/>
              </a:spcAft>
              <a:buNone/>
            </a:pPr>
            <a:endParaRPr/>
          </a:p>
        </p:txBody>
      </p:sp>
      <p:pic>
        <p:nvPicPr>
          <p:cNvPr id="269" name="Google Shape;269;p34"/>
          <p:cNvPicPr preferRelativeResize="0"/>
          <p:nvPr/>
        </p:nvPicPr>
        <p:blipFill rotWithShape="1">
          <a:blip r:embed="rId3">
            <a:alphaModFix/>
          </a:blip>
          <a:srcRect/>
          <a:stretch/>
        </p:blipFill>
        <p:spPr>
          <a:xfrm>
            <a:off x="5412500" y="1269000"/>
            <a:ext cx="2360125" cy="2179575"/>
          </a:xfrm>
          <a:prstGeom prst="rect">
            <a:avLst/>
          </a:prstGeom>
          <a:noFill/>
          <a:ln>
            <a:noFill/>
          </a:ln>
        </p:spPr>
      </p:pic>
      <p:sp>
        <p:nvSpPr>
          <p:cNvPr id="270" name="Google Shape;270;p34"/>
          <p:cNvSpPr txBox="1"/>
          <p:nvPr/>
        </p:nvSpPr>
        <p:spPr>
          <a:xfrm>
            <a:off x="5092563" y="39429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 - ROM</a:t>
            </a:r>
            <a:endParaRPr/>
          </a:p>
        </p:txBody>
      </p:sp>
      <p:sp>
        <p:nvSpPr>
          <p:cNvPr id="276" name="Google Shape;276;p35"/>
          <p:cNvSpPr txBox="1">
            <a:spLocks noGrp="1"/>
          </p:cNvSpPr>
          <p:nvPr>
            <p:ph type="body" idx="4294967295"/>
          </p:nvPr>
        </p:nvSpPr>
        <p:spPr>
          <a:xfrm>
            <a:off x="0" y="1168400"/>
            <a:ext cx="4865688"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sk" sz="1400">
                <a:latin typeface="Open Sans"/>
                <a:ea typeface="Open Sans"/>
                <a:cs typeface="Open Sans"/>
                <a:sym typeface="Open Sans"/>
              </a:rPr>
              <a:t>ROM v sagitální rovině - </a:t>
            </a:r>
            <a:r>
              <a:rPr lang="sk" sz="1400" b="1">
                <a:latin typeface="Open Sans"/>
                <a:ea typeface="Open Sans"/>
                <a:cs typeface="Open Sans"/>
                <a:sym typeface="Open Sans"/>
              </a:rPr>
              <a:t>70°-80°</a:t>
            </a:r>
            <a:r>
              <a:rPr lang="sk" sz="1400">
                <a:latin typeface="Open Sans"/>
                <a:ea typeface="Open Sans"/>
                <a:cs typeface="Open Sans"/>
                <a:sym typeface="Open Sans"/>
              </a:rPr>
              <a:t> (osa pohybu prochází hroty malleoli lateralis et medialis: zdola, zezadu, zboku - nahoru, dopředu, dovnitř)</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flexe = dorzální flexe (DF) - 20°-30°</a:t>
            </a:r>
            <a:endParaRPr sz="1400" b="1">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oddálování malleolus lateralis a jeho tlačení vzhůru + rotování fibuly zevně</a:t>
            </a:r>
            <a:endParaRPr sz="11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Calibri"/>
              <a:buChar char="●"/>
            </a:pPr>
            <a:r>
              <a:rPr lang="sk" sz="1400" b="1">
                <a:latin typeface="Open Sans"/>
                <a:ea typeface="Open Sans"/>
                <a:cs typeface="Open Sans"/>
                <a:sym typeface="Open Sans"/>
              </a:rPr>
              <a:t>extenze = plantární flexe (PF) - 30°-50°</a:t>
            </a:r>
            <a:r>
              <a:rPr lang="sk" sz="1400">
                <a:latin typeface="Open Sans"/>
                <a:ea typeface="Open Sans"/>
                <a:cs typeface="Open Sans"/>
                <a:sym typeface="Open Sans"/>
              </a:rPr>
              <a:t> (větší díky delší posteriorní ploše talu)</a:t>
            </a:r>
            <a:endParaRPr sz="13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přitahování obou kotníků m. tibialis posterior + tažení fibuly dolů a rotování vnitřně</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Rotace fibuly při DF a PF se odvíjí i od zatížení nohy </a:t>
            </a:r>
            <a:endParaRPr sz="13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Calibri"/>
              <a:buChar char="●"/>
            </a:pPr>
            <a:r>
              <a:rPr lang="sk" sz="1400">
                <a:latin typeface="Open Sans"/>
                <a:ea typeface="Open Sans"/>
                <a:cs typeface="Open Sans"/>
                <a:sym typeface="Open Sans"/>
              </a:rPr>
              <a:t>pozor na souhyby v tarzálních kloubech! - uzamčení transverzotarzálního kloubu lze provést</a:t>
            </a:r>
            <a:r>
              <a:rPr lang="sk" sz="1400" b="1">
                <a:latin typeface="Open Sans"/>
                <a:ea typeface="Open Sans"/>
                <a:cs typeface="Open Sans"/>
                <a:sym typeface="Open Sans"/>
              </a:rPr>
              <a:t> pronací vzhledem k zánoží</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vliv na art. tibiofibularis proximalis et distalis et art. genu</a:t>
            </a:r>
            <a:endParaRPr sz="1400">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277" name="Google Shape;277;p35"/>
          <p:cNvPicPr preferRelativeResize="0"/>
          <p:nvPr/>
        </p:nvPicPr>
        <p:blipFill rotWithShape="1">
          <a:blip r:embed="rId3">
            <a:alphaModFix/>
          </a:blip>
          <a:srcRect/>
          <a:stretch/>
        </p:blipFill>
        <p:spPr>
          <a:xfrm>
            <a:off x="6093750" y="437175"/>
            <a:ext cx="2533125" cy="1849450"/>
          </a:xfrm>
          <a:prstGeom prst="rect">
            <a:avLst/>
          </a:prstGeom>
          <a:noFill/>
          <a:ln>
            <a:noFill/>
          </a:ln>
        </p:spPr>
      </p:pic>
      <p:pic>
        <p:nvPicPr>
          <p:cNvPr id="278" name="Google Shape;278;p35"/>
          <p:cNvPicPr preferRelativeResize="0"/>
          <p:nvPr/>
        </p:nvPicPr>
        <p:blipFill rotWithShape="1">
          <a:blip r:embed="rId4">
            <a:alphaModFix/>
          </a:blip>
          <a:srcRect/>
          <a:stretch/>
        </p:blipFill>
        <p:spPr>
          <a:xfrm>
            <a:off x="7315450" y="1955574"/>
            <a:ext cx="1516650" cy="1943725"/>
          </a:xfrm>
          <a:prstGeom prst="rect">
            <a:avLst/>
          </a:prstGeom>
          <a:noFill/>
          <a:ln>
            <a:noFill/>
          </a:ln>
        </p:spPr>
      </p:pic>
      <p:pic>
        <p:nvPicPr>
          <p:cNvPr id="279" name="Google Shape;279;p35"/>
          <p:cNvPicPr preferRelativeResize="0"/>
          <p:nvPr/>
        </p:nvPicPr>
        <p:blipFill rotWithShape="1">
          <a:blip r:embed="rId5">
            <a:alphaModFix/>
          </a:blip>
          <a:srcRect/>
          <a:stretch/>
        </p:blipFill>
        <p:spPr>
          <a:xfrm>
            <a:off x="5743100" y="2217750"/>
            <a:ext cx="1572350" cy="1626400"/>
          </a:xfrm>
          <a:prstGeom prst="rect">
            <a:avLst/>
          </a:prstGeom>
          <a:noFill/>
          <a:ln>
            <a:noFill/>
          </a:ln>
        </p:spPr>
      </p:pic>
      <p:sp>
        <p:nvSpPr>
          <p:cNvPr id="280" name="Google Shape;280;p35"/>
          <p:cNvSpPr txBox="1"/>
          <p:nvPr/>
        </p:nvSpPr>
        <p:spPr>
          <a:xfrm>
            <a:off x="5743088" y="38993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 - ROM</a:t>
            </a:r>
            <a:endParaRPr/>
          </a:p>
        </p:txBody>
      </p:sp>
      <p:sp>
        <p:nvSpPr>
          <p:cNvPr id="286" name="Google Shape;286;p36"/>
          <p:cNvSpPr txBox="1">
            <a:spLocks noGrp="1"/>
          </p:cNvSpPr>
          <p:nvPr>
            <p:ph type="body" idx="4294967295"/>
          </p:nvPr>
        </p:nvSpPr>
        <p:spPr>
          <a:xfrm>
            <a:off x="0" y="1268413"/>
            <a:ext cx="7886700"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SzPts val="1400"/>
              <a:buFont typeface="Open Sans"/>
              <a:buChar char="●"/>
            </a:pPr>
            <a:r>
              <a:rPr lang="sk" sz="1500" b="1" dirty="0">
                <a:latin typeface="Open Sans"/>
                <a:ea typeface="Open Sans"/>
                <a:cs typeface="Open Sans"/>
                <a:sym typeface="Open Sans"/>
              </a:rPr>
              <a:t>Supinace (50°), pronace (20-30°) – jednoduchý pohyb ve frontální </a:t>
            </a:r>
            <a:r>
              <a:rPr lang="sk" sz="1500" dirty="0">
                <a:latin typeface="Open Sans"/>
                <a:ea typeface="Open Sans"/>
                <a:cs typeface="Open Sans"/>
                <a:sym typeface="Open Sans"/>
              </a:rPr>
              <a:t>rovině kolem dlouhé osy nohy</a:t>
            </a: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lnSpc>
                <a:spcPct val="115000"/>
              </a:lnSpc>
              <a:spcBef>
                <a:spcPts val="1200"/>
              </a:spcBef>
              <a:spcAft>
                <a:spcPts val="0"/>
              </a:spcAft>
              <a:buNone/>
            </a:pPr>
            <a:r>
              <a:rPr lang="sk" sz="1100" dirty="0">
                <a:latin typeface="Open Sans"/>
                <a:ea typeface="Open Sans"/>
                <a:cs typeface="Open Sans"/>
                <a:sym typeface="Open Sans"/>
              </a:rPr>
              <a:t>supinace – ploska se stáčí dovnitř, pronace – ploska se stáčí zevně</a:t>
            </a: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457200" lvl="0" indent="-317500" algn="l" rtl="0">
              <a:lnSpc>
                <a:spcPct val="115000"/>
              </a:lnSpc>
              <a:spcBef>
                <a:spcPts val="1200"/>
              </a:spcBef>
              <a:spcAft>
                <a:spcPts val="0"/>
              </a:spcAft>
              <a:buSzPts val="1400"/>
              <a:buFont typeface="Open Sans"/>
              <a:buChar char="●"/>
            </a:pPr>
            <a:r>
              <a:rPr lang="sk" sz="1500" b="1" dirty="0">
                <a:latin typeface="Open Sans"/>
                <a:ea typeface="Open Sans"/>
                <a:cs typeface="Open Sans"/>
                <a:sym typeface="Open Sans"/>
              </a:rPr>
              <a:t>Inverze, everze – sdružené pohyby</a:t>
            </a: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lnSpc>
                <a:spcPct val="115000"/>
              </a:lnSpc>
              <a:spcBef>
                <a:spcPts val="1200"/>
              </a:spcBef>
              <a:spcAft>
                <a:spcPts val="0"/>
              </a:spcAft>
              <a:buNone/>
            </a:pPr>
            <a:r>
              <a:rPr lang="sk" sz="1100" dirty="0">
                <a:latin typeface="Open Sans"/>
                <a:ea typeface="Open Sans"/>
                <a:cs typeface="Open Sans"/>
                <a:sym typeface="Open Sans"/>
              </a:rPr>
              <a:t>AD+SU+PLFL→ </a:t>
            </a:r>
            <a:r>
              <a:rPr lang="sk" sz="1100" b="1" dirty="0">
                <a:latin typeface="Open Sans"/>
                <a:ea typeface="Open Sans"/>
                <a:cs typeface="Open Sans"/>
                <a:sym typeface="Open Sans"/>
              </a:rPr>
              <a:t>inverze </a:t>
            </a:r>
            <a:endParaRPr sz="1100" b="1" dirty="0">
              <a:latin typeface="Open Sans"/>
              <a:ea typeface="Open Sans"/>
              <a:cs typeface="Open Sans"/>
              <a:sym typeface="Open Sans"/>
            </a:endParaRPr>
          </a:p>
          <a:p>
            <a:pPr marL="0" lvl="0" indent="0" algn="l" rtl="0">
              <a:lnSpc>
                <a:spcPct val="115000"/>
              </a:lnSpc>
              <a:spcBef>
                <a:spcPts val="1200"/>
              </a:spcBef>
              <a:spcAft>
                <a:spcPts val="0"/>
              </a:spcAft>
              <a:buNone/>
            </a:pPr>
            <a:r>
              <a:rPr lang="sk" sz="1100" dirty="0">
                <a:latin typeface="Open Sans"/>
                <a:ea typeface="Open Sans"/>
                <a:cs typeface="Open Sans"/>
                <a:sym typeface="Open Sans"/>
              </a:rPr>
              <a:t>AB + PR + DO FL→ </a:t>
            </a:r>
            <a:r>
              <a:rPr lang="sk" sz="1100" b="1" dirty="0">
                <a:latin typeface="Open Sans"/>
                <a:ea typeface="Open Sans"/>
                <a:cs typeface="Open Sans"/>
                <a:sym typeface="Open Sans"/>
              </a:rPr>
              <a:t>everze</a:t>
            </a:r>
          </a:p>
          <a:p>
            <a:pPr marL="0" lvl="0" indent="0" algn="l" rtl="0">
              <a:lnSpc>
                <a:spcPct val="115000"/>
              </a:lnSpc>
              <a:spcBef>
                <a:spcPts val="1200"/>
              </a:spcBef>
              <a:spcAft>
                <a:spcPts val="0"/>
              </a:spcAft>
              <a:buNone/>
            </a:pPr>
            <a:r>
              <a:rPr lang="sk" sz="1100" b="1" dirty="0">
                <a:latin typeface="Open Sans"/>
                <a:ea typeface="Open Sans"/>
                <a:cs typeface="Open Sans"/>
                <a:sym typeface="Open Sans"/>
              </a:rPr>
              <a:t>Autoři se v terminologii rozcházejí.</a:t>
            </a:r>
            <a:endParaRPr sz="1100" b="1" dirty="0">
              <a:latin typeface="Open Sans"/>
              <a:ea typeface="Open Sans"/>
              <a:cs typeface="Open Sans"/>
              <a:sym typeface="Open Sans"/>
            </a:endParaRPr>
          </a:p>
          <a:p>
            <a:pPr marL="1828800" lvl="3" indent="-234950" algn="l" rtl="0">
              <a:lnSpc>
                <a:spcPct val="115000"/>
              </a:lnSpc>
              <a:spcBef>
                <a:spcPts val="1200"/>
              </a:spcBef>
              <a:spcAft>
                <a:spcPts val="0"/>
              </a:spcAft>
              <a:buSzPts val="100"/>
              <a:buFont typeface="Open Sans"/>
              <a:buChar char="●"/>
            </a:pPr>
            <a:endParaRPr sz="100" dirty="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500" b="1" dirty="0">
                <a:latin typeface="Open Sans"/>
                <a:ea typeface="Open Sans"/>
                <a:cs typeface="Open Sans"/>
                <a:sym typeface="Open Sans"/>
              </a:rPr>
              <a:t>Supinace, pronace – komplexní pohyby</a:t>
            </a:r>
            <a:endParaRPr sz="1500" b="1" dirty="0">
              <a:latin typeface="Open Sans"/>
              <a:ea typeface="Open Sans"/>
              <a:cs typeface="Open Sans"/>
              <a:sym typeface="Open Sans"/>
            </a:endParaRPr>
          </a:p>
          <a:p>
            <a:pPr marL="3200400" lvl="6" indent="-234950" algn="l" rtl="0">
              <a:lnSpc>
                <a:spcPct val="115000"/>
              </a:lnSpc>
              <a:spcBef>
                <a:spcPts val="0"/>
              </a:spcBef>
              <a:spcAft>
                <a:spcPts val="0"/>
              </a:spcAft>
              <a:buSzPts val="100"/>
              <a:buFont typeface="Open Sans"/>
              <a:buChar char="●"/>
            </a:pPr>
            <a:endParaRPr sz="100" dirty="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500" b="1" dirty="0">
                <a:latin typeface="Open Sans"/>
                <a:ea typeface="Open Sans"/>
                <a:cs typeface="Open Sans"/>
                <a:sym typeface="Open Sans"/>
              </a:rPr>
              <a:t>Inverze, everze – pouze kolem dlouhé osy nohy </a:t>
            </a:r>
            <a:r>
              <a:rPr lang="sk" sz="1100" dirty="0">
                <a:latin typeface="Open Sans"/>
                <a:ea typeface="Open Sans"/>
                <a:cs typeface="Open Sans"/>
                <a:sym typeface="Open Sans"/>
              </a:rPr>
              <a:t>(Valmassy, Williams &amp; Warnick, Reynolds) </a:t>
            </a: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1200"/>
              </a:spcBef>
              <a:spcAft>
                <a:spcPts val="0"/>
              </a:spcAft>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00" dirty="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00" dirty="0">
                <a:latin typeface="Open Sans"/>
                <a:ea typeface="Open Sans"/>
                <a:cs typeface="Open Sans"/>
                <a:sym typeface="Open Sans"/>
              </a:rPr>
              <a:t>		</a:t>
            </a:r>
            <a:endParaRPr sz="100" dirty="0">
              <a:latin typeface="Open Sans"/>
              <a:ea typeface="Open Sans"/>
              <a:cs typeface="Open Sans"/>
              <a:sym typeface="Open Sans"/>
            </a:endParaRPr>
          </a:p>
          <a:p>
            <a:pPr marL="0" lvl="0" indent="0" algn="l" rtl="0">
              <a:spcBef>
                <a:spcPts val="0"/>
              </a:spcBef>
              <a:spcAft>
                <a:spcPts val="0"/>
              </a:spcAft>
              <a:buNone/>
            </a:pPr>
            <a:endParaRPr sz="800" dirty="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3"/>
          <p:cNvPicPr preferRelativeResize="0"/>
          <p:nvPr/>
        </p:nvPicPr>
        <p:blipFill rotWithShape="1">
          <a:blip r:embed="rId3">
            <a:alphaModFix/>
          </a:blip>
          <a:srcRect/>
          <a:stretch/>
        </p:blipFill>
        <p:spPr>
          <a:xfrm>
            <a:off x="6533088" y="157325"/>
            <a:ext cx="1511200" cy="4728975"/>
          </a:xfrm>
          <a:prstGeom prst="rect">
            <a:avLst/>
          </a:prstGeom>
          <a:noFill/>
          <a:ln>
            <a:noFill/>
          </a:ln>
        </p:spPr>
      </p:pic>
      <p:sp>
        <p:nvSpPr>
          <p:cNvPr id="183" name="Google Shape;183;p2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 - opakování anatomie</a:t>
            </a:r>
            <a:endParaRPr/>
          </a:p>
        </p:txBody>
      </p:sp>
      <p:sp>
        <p:nvSpPr>
          <p:cNvPr id="184" name="Google Shape;184;p23"/>
          <p:cNvSpPr txBox="1">
            <a:spLocks noGrp="1"/>
          </p:cNvSpPr>
          <p:nvPr>
            <p:ph type="body" idx="1"/>
          </p:nvPr>
        </p:nvSpPr>
        <p:spPr>
          <a:xfrm>
            <a:off x="540000" y="1269000"/>
            <a:ext cx="50655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b="1">
                <a:solidFill>
                  <a:srgbClr val="233A44"/>
                </a:solidFill>
                <a:latin typeface="Open Sans"/>
                <a:ea typeface="Open Sans"/>
                <a:cs typeface="Open Sans"/>
                <a:sym typeface="Open Sans"/>
              </a:rPr>
              <a:t>28 kostí:</a:t>
            </a:r>
            <a:endParaRPr sz="1400" b="1">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ossa cruris  (tibia, fibula)</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7 tarzálních kostí (talus, calcaneus, os naviculare, ossa cuneiformia, os cuboideum),</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5 metatarzálních kostí,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14 falangů</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107 vazů</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19 svalů</a:t>
            </a:r>
            <a:endParaRPr sz="1400">
              <a:solidFill>
                <a:srgbClr val="233A44"/>
              </a:solidFill>
              <a:latin typeface="Open Sans"/>
              <a:ea typeface="Open Sans"/>
              <a:cs typeface="Open Sans"/>
              <a:sym typeface="Open Sans"/>
            </a:endParaRPr>
          </a:p>
          <a:p>
            <a:pPr marL="0" lvl="0" indent="0" algn="l" rtl="0">
              <a:spcBef>
                <a:spcPts val="0"/>
              </a:spcBef>
              <a:spcAft>
                <a:spcPts val="0"/>
              </a:spcAft>
              <a:buNone/>
            </a:pPr>
            <a:endParaRPr/>
          </a:p>
        </p:txBody>
      </p:sp>
      <p:pic>
        <p:nvPicPr>
          <p:cNvPr id="185" name="Google Shape;185;p23"/>
          <p:cNvPicPr preferRelativeResize="0"/>
          <p:nvPr/>
        </p:nvPicPr>
        <p:blipFill rotWithShape="1">
          <a:blip r:embed="rId4">
            <a:alphaModFix/>
          </a:blip>
          <a:srcRect/>
          <a:stretch/>
        </p:blipFill>
        <p:spPr>
          <a:xfrm>
            <a:off x="4572000" y="2092400"/>
            <a:ext cx="2021000" cy="2853650"/>
          </a:xfrm>
          <a:prstGeom prst="rect">
            <a:avLst/>
          </a:prstGeom>
          <a:noFill/>
          <a:ln>
            <a:noFill/>
          </a:ln>
        </p:spPr>
      </p:pic>
      <p:pic>
        <p:nvPicPr>
          <p:cNvPr id="186" name="Google Shape;186;p23"/>
          <p:cNvPicPr preferRelativeResize="0"/>
          <p:nvPr/>
        </p:nvPicPr>
        <p:blipFill rotWithShape="1">
          <a:blip r:embed="rId5">
            <a:alphaModFix/>
          </a:blip>
          <a:srcRect/>
          <a:stretch/>
        </p:blipFill>
        <p:spPr>
          <a:xfrm>
            <a:off x="1314450" y="3168550"/>
            <a:ext cx="3257550" cy="1905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 - pohyby nohy</a:t>
            </a:r>
            <a:endParaRPr/>
          </a:p>
        </p:txBody>
      </p:sp>
      <p:sp>
        <p:nvSpPr>
          <p:cNvPr id="292" name="Google Shape;292;p37"/>
          <p:cNvSpPr txBox="1">
            <a:spLocks noGrp="1"/>
          </p:cNvSpPr>
          <p:nvPr>
            <p:ph type="body" idx="1"/>
          </p:nvPr>
        </p:nvSpPr>
        <p:spPr>
          <a:xfrm>
            <a:off x="540000" y="1269000"/>
            <a:ext cx="5052900" cy="3105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pohyby často </a:t>
            </a:r>
            <a:r>
              <a:rPr lang="sk" sz="1400" b="1" dirty="0">
                <a:latin typeface="Open Sans"/>
                <a:ea typeface="Open Sans"/>
                <a:cs typeface="Open Sans"/>
                <a:sym typeface="Open Sans"/>
              </a:rPr>
              <a:t>v uzavřeném řetězci </a:t>
            </a:r>
            <a:r>
              <a:rPr lang="sk" sz="1400" dirty="0">
                <a:latin typeface="Open Sans"/>
                <a:ea typeface="Open Sans"/>
                <a:cs typeface="Open Sans"/>
                <a:sym typeface="Open Sans"/>
              </a:rPr>
              <a:t>→ není možné provést pohyby pouze v jednom kloubu – ve stoji, při chůzi</a:t>
            </a:r>
          </a:p>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V </a:t>
            </a:r>
            <a:r>
              <a:rPr lang="sk" sz="1400" b="1" dirty="0">
                <a:latin typeface="Open Sans"/>
                <a:ea typeface="Open Sans"/>
                <a:cs typeface="Open Sans"/>
                <a:sym typeface="Open Sans"/>
              </a:rPr>
              <a:t>otevřeném  pohybovém řetězci – </a:t>
            </a:r>
            <a:r>
              <a:rPr lang="sk" sz="1400" dirty="0">
                <a:latin typeface="Open Sans"/>
                <a:ea typeface="Open Sans"/>
                <a:cs typeface="Open Sans"/>
                <a:sym typeface="Open Sans"/>
              </a:rPr>
              <a:t>lze vyšetřit izolované pohyby v sagitální, frontální, transverzální rovině</a:t>
            </a:r>
          </a:p>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lang="sk" sz="1400" b="1"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lang="sk"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			</a:t>
            </a:r>
            <a:endParaRPr sz="1400" dirty="0">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sk" sz="1400" dirty="0">
                <a:latin typeface="Open Sans"/>
                <a:ea typeface="Open Sans"/>
                <a:cs typeface="Open Sans"/>
                <a:sym typeface="Open Sans"/>
              </a:rPr>
              <a:t>					</a:t>
            </a:r>
            <a:endParaRPr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				</a:t>
            </a:r>
            <a:endParaRPr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			</a:t>
            </a:r>
            <a:endParaRPr sz="1400" dirty="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400" dirty="0">
                <a:latin typeface="Open Sans"/>
                <a:ea typeface="Open Sans"/>
                <a:cs typeface="Open Sans"/>
                <a:sym typeface="Open Sans"/>
              </a:rPr>
              <a:t>		</a:t>
            </a:r>
            <a:endParaRPr sz="1400" dirty="0">
              <a:latin typeface="Open Sans"/>
              <a:ea typeface="Open Sans"/>
              <a:cs typeface="Open Sans"/>
              <a:sym typeface="Open Sans"/>
            </a:endParaRPr>
          </a:p>
          <a:p>
            <a:pPr marL="0" lvl="0" indent="0" algn="l" rtl="0">
              <a:spcBef>
                <a:spcPts val="0"/>
              </a:spcBef>
              <a:spcAft>
                <a:spcPts val="0"/>
              </a:spcAft>
              <a:buNone/>
            </a:pPr>
            <a:endParaRPr sz="1400" dirty="0">
              <a:latin typeface="Open Sans"/>
              <a:ea typeface="Open Sans"/>
              <a:cs typeface="Open Sans"/>
              <a:sym typeface="Open Sans"/>
            </a:endParaRPr>
          </a:p>
        </p:txBody>
      </p:sp>
      <p:pic>
        <p:nvPicPr>
          <p:cNvPr id="293" name="Google Shape;293;p37"/>
          <p:cNvPicPr preferRelativeResize="0"/>
          <p:nvPr/>
        </p:nvPicPr>
        <p:blipFill>
          <a:blip r:embed="rId3">
            <a:alphaModFix/>
          </a:blip>
          <a:stretch>
            <a:fillRect/>
          </a:stretch>
        </p:blipFill>
        <p:spPr>
          <a:xfrm>
            <a:off x="5330775" y="2756525"/>
            <a:ext cx="3813224" cy="2386975"/>
          </a:xfrm>
          <a:prstGeom prst="rect">
            <a:avLst/>
          </a:prstGeom>
          <a:noFill/>
          <a:ln>
            <a:noFill/>
          </a:ln>
        </p:spPr>
      </p:pic>
      <p:pic>
        <p:nvPicPr>
          <p:cNvPr id="294" name="Google Shape;294;p37"/>
          <p:cNvPicPr preferRelativeResize="0"/>
          <p:nvPr/>
        </p:nvPicPr>
        <p:blipFill>
          <a:blip r:embed="rId4">
            <a:alphaModFix/>
          </a:blip>
          <a:stretch>
            <a:fillRect/>
          </a:stretch>
        </p:blipFill>
        <p:spPr>
          <a:xfrm>
            <a:off x="6135325" y="762150"/>
            <a:ext cx="3008675" cy="1994375"/>
          </a:xfrm>
          <a:prstGeom prst="rect">
            <a:avLst/>
          </a:prstGeom>
          <a:noFill/>
          <a:ln>
            <a:noFill/>
          </a:ln>
        </p:spPr>
      </p:pic>
      <p:sp>
        <p:nvSpPr>
          <p:cNvPr id="295" name="Google Shape;295;p37"/>
          <p:cNvSpPr txBox="1"/>
          <p:nvPr/>
        </p:nvSpPr>
        <p:spPr>
          <a:xfrm>
            <a:off x="6139663" y="3310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https://www.orthobullets.com/foot-and-ankle/7006/foot-anatomy-and-biomechanics</a:t>
            </a:r>
            <a:endParaRPr sz="800">
              <a:solidFill>
                <a:srgbClr val="CCCCCC"/>
              </a:solidFill>
              <a:latin typeface="Open Sans"/>
              <a:ea typeface="Open Sans"/>
              <a:cs typeface="Open Sans"/>
              <a:sym typeface="Open Sans"/>
            </a:endParaRPr>
          </a:p>
        </p:txBody>
      </p:sp>
      <p:sp>
        <p:nvSpPr>
          <p:cNvPr id="296" name="Google Shape;296;p37"/>
          <p:cNvSpPr txBox="1"/>
          <p:nvPr/>
        </p:nvSpPr>
        <p:spPr>
          <a:xfrm>
            <a:off x="6139663" y="27565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https://www.healthline.com/health/bone-health/whats-the-difference-between-supination-and-pronation</a:t>
            </a:r>
            <a:endParaRPr sz="800">
              <a:solidFill>
                <a:srgbClr val="CCCCCC"/>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ACD37655-E181-B7D4-951E-635543193CEE}"/>
              </a:ext>
            </a:extLst>
          </p:cNvPr>
          <p:cNvSpPr>
            <a:spLocks noGrp="1"/>
          </p:cNvSpPr>
          <p:nvPr>
            <p:ph type="body" idx="4294967295"/>
          </p:nvPr>
        </p:nvSpPr>
        <p:spPr>
          <a:xfrm>
            <a:off x="0" y="1268413"/>
            <a:ext cx="8064500" cy="3105150"/>
          </a:xfrm>
        </p:spPr>
        <p:txBody>
          <a:bodyPr/>
          <a:lstStyle/>
          <a:p>
            <a:r>
              <a:rPr lang="cs-CZ" dirty="0"/>
              <a:t>SAGITÁLNÍ ROVINA</a:t>
            </a:r>
          </a:p>
          <a:p>
            <a:r>
              <a:rPr lang="cs-CZ" dirty="0"/>
              <a:t>PF, DF</a:t>
            </a:r>
          </a:p>
        </p:txBody>
      </p:sp>
      <p:pic>
        <p:nvPicPr>
          <p:cNvPr id="4" name="Obrázek 3" descr="Obsah obrázku noha, osoba, prst u nohy, žíla&#10;&#10;Popis byl vytvořen automaticky">
            <a:extLst>
              <a:ext uri="{FF2B5EF4-FFF2-40B4-BE49-F238E27FC236}">
                <a16:creationId xmlns:a16="http://schemas.microsoft.com/office/drawing/2014/main" id="{CB2645C4-98B2-56AF-EB7C-2E2A9C98D57B}"/>
              </a:ext>
            </a:extLst>
          </p:cNvPr>
          <p:cNvPicPr>
            <a:picLocks noChangeAspect="1"/>
          </p:cNvPicPr>
          <p:nvPr/>
        </p:nvPicPr>
        <p:blipFill>
          <a:blip r:embed="rId2"/>
          <a:stretch>
            <a:fillRect/>
          </a:stretch>
        </p:blipFill>
        <p:spPr>
          <a:xfrm>
            <a:off x="4523056" y="1179014"/>
            <a:ext cx="4121670" cy="3105000"/>
          </a:xfrm>
          <a:prstGeom prst="rect">
            <a:avLst/>
          </a:prstGeom>
        </p:spPr>
      </p:pic>
    </p:spTree>
    <p:extLst>
      <p:ext uri="{BB962C8B-B14F-4D97-AF65-F5344CB8AC3E}">
        <p14:creationId xmlns:p14="http://schemas.microsoft.com/office/powerpoint/2010/main" val="3517087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CC7453EB-92B0-CBEB-62EC-26E324D0EC35}"/>
              </a:ext>
            </a:extLst>
          </p:cNvPr>
          <p:cNvSpPr>
            <a:spLocks noGrp="1"/>
          </p:cNvSpPr>
          <p:nvPr>
            <p:ph type="body" idx="4294967295"/>
          </p:nvPr>
        </p:nvSpPr>
        <p:spPr>
          <a:xfrm>
            <a:off x="0" y="370573"/>
            <a:ext cx="8064500" cy="4002990"/>
          </a:xfrm>
        </p:spPr>
        <p:txBody>
          <a:bodyPr/>
          <a:lstStyle/>
          <a:p>
            <a:r>
              <a:rPr lang="cs-CZ" dirty="0"/>
              <a:t>SAGITÁLNÍ ROVINA</a:t>
            </a:r>
          </a:p>
          <a:p>
            <a:endParaRPr lang="cs-CZ" dirty="0"/>
          </a:p>
        </p:txBody>
      </p:sp>
      <p:pic>
        <p:nvPicPr>
          <p:cNvPr id="5" name="Obrázek 4" descr="Obsah obrázku osoba, žíla, prst u nohy, kloub&#10;&#10;Popis byl vytvořen automaticky">
            <a:extLst>
              <a:ext uri="{FF2B5EF4-FFF2-40B4-BE49-F238E27FC236}">
                <a16:creationId xmlns:a16="http://schemas.microsoft.com/office/drawing/2014/main" id="{3A4CADCA-D02A-51A3-3AF6-E43DC428FB35}"/>
              </a:ext>
            </a:extLst>
          </p:cNvPr>
          <p:cNvPicPr>
            <a:picLocks noChangeAspect="1"/>
          </p:cNvPicPr>
          <p:nvPr/>
        </p:nvPicPr>
        <p:blipFill>
          <a:blip r:embed="rId2"/>
          <a:stretch>
            <a:fillRect/>
          </a:stretch>
        </p:blipFill>
        <p:spPr>
          <a:xfrm>
            <a:off x="2950652" y="1663146"/>
            <a:ext cx="2283877" cy="3287323"/>
          </a:xfrm>
          <a:prstGeom prst="rect">
            <a:avLst/>
          </a:prstGeom>
        </p:spPr>
      </p:pic>
      <p:pic>
        <p:nvPicPr>
          <p:cNvPr id="7" name="Obrázek 6" descr="Obsah obrázku prst u nohy, noha, osoba, žíla&#10;&#10;Popis byl vytvořen automaticky">
            <a:extLst>
              <a:ext uri="{FF2B5EF4-FFF2-40B4-BE49-F238E27FC236}">
                <a16:creationId xmlns:a16="http://schemas.microsoft.com/office/drawing/2014/main" id="{0972EF23-184D-579F-14E1-5E18E3094B96}"/>
              </a:ext>
            </a:extLst>
          </p:cNvPr>
          <p:cNvPicPr>
            <a:picLocks noChangeAspect="1"/>
          </p:cNvPicPr>
          <p:nvPr/>
        </p:nvPicPr>
        <p:blipFill>
          <a:blip r:embed="rId3"/>
          <a:stretch>
            <a:fillRect/>
          </a:stretch>
        </p:blipFill>
        <p:spPr>
          <a:xfrm>
            <a:off x="328527" y="1663146"/>
            <a:ext cx="2410652" cy="3287323"/>
          </a:xfrm>
          <a:prstGeom prst="rect">
            <a:avLst/>
          </a:prstGeom>
        </p:spPr>
      </p:pic>
    </p:spTree>
    <p:extLst>
      <p:ext uri="{BB962C8B-B14F-4D97-AF65-F5344CB8AC3E}">
        <p14:creationId xmlns:p14="http://schemas.microsoft.com/office/powerpoint/2010/main" val="1022551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prst u nohy, noha, žíla, osoba&#10;&#10;Popis byl vytvořen automaticky">
            <a:extLst>
              <a:ext uri="{FF2B5EF4-FFF2-40B4-BE49-F238E27FC236}">
                <a16:creationId xmlns:a16="http://schemas.microsoft.com/office/drawing/2014/main" id="{5CA0ED9D-7794-05E3-15CF-5FBA8A2BD9F4}"/>
              </a:ext>
            </a:extLst>
          </p:cNvPr>
          <p:cNvPicPr>
            <a:picLocks noChangeAspect="1"/>
          </p:cNvPicPr>
          <p:nvPr/>
        </p:nvPicPr>
        <p:blipFill>
          <a:blip r:embed="rId2"/>
          <a:stretch>
            <a:fillRect/>
          </a:stretch>
        </p:blipFill>
        <p:spPr>
          <a:xfrm>
            <a:off x="1498049" y="1624906"/>
            <a:ext cx="2394226" cy="3401557"/>
          </a:xfrm>
          <a:prstGeom prst="rect">
            <a:avLst/>
          </a:prstGeom>
        </p:spPr>
      </p:pic>
      <p:pic>
        <p:nvPicPr>
          <p:cNvPr id="7" name="Obrázek 6" descr="Obsah obrázku prst u nohy, žíla, noha, osoba&#10;&#10;Popis byl vytvořen automaticky">
            <a:extLst>
              <a:ext uri="{FF2B5EF4-FFF2-40B4-BE49-F238E27FC236}">
                <a16:creationId xmlns:a16="http://schemas.microsoft.com/office/drawing/2014/main" id="{2BF82C14-8E28-11F6-37DE-93FFA61E9E86}"/>
              </a:ext>
            </a:extLst>
          </p:cNvPr>
          <p:cNvPicPr>
            <a:picLocks noChangeAspect="1"/>
          </p:cNvPicPr>
          <p:nvPr/>
        </p:nvPicPr>
        <p:blipFill>
          <a:blip r:embed="rId3"/>
          <a:stretch>
            <a:fillRect/>
          </a:stretch>
        </p:blipFill>
        <p:spPr>
          <a:xfrm>
            <a:off x="4013889" y="1624906"/>
            <a:ext cx="2542062" cy="3401557"/>
          </a:xfrm>
          <a:prstGeom prst="rect">
            <a:avLst/>
          </a:prstGeom>
        </p:spPr>
      </p:pic>
      <p:sp>
        <p:nvSpPr>
          <p:cNvPr id="9" name="Zástupný text 8">
            <a:extLst>
              <a:ext uri="{FF2B5EF4-FFF2-40B4-BE49-F238E27FC236}">
                <a16:creationId xmlns:a16="http://schemas.microsoft.com/office/drawing/2014/main" id="{31A64C34-977F-9F49-8CD5-D3F4417C5E03}"/>
              </a:ext>
            </a:extLst>
          </p:cNvPr>
          <p:cNvSpPr>
            <a:spLocks noGrp="1"/>
          </p:cNvSpPr>
          <p:nvPr>
            <p:ph type="body" idx="4294967295"/>
          </p:nvPr>
        </p:nvSpPr>
        <p:spPr>
          <a:xfrm>
            <a:off x="0" y="539015"/>
            <a:ext cx="8064500" cy="3834548"/>
          </a:xfrm>
        </p:spPr>
        <p:txBody>
          <a:bodyPr/>
          <a:lstStyle/>
          <a:p>
            <a:r>
              <a:rPr lang="cs-CZ" dirty="0"/>
              <a:t>TRANSVERZÁLNÍ ROVINA</a:t>
            </a:r>
          </a:p>
        </p:txBody>
      </p:sp>
    </p:spTree>
    <p:extLst>
      <p:ext uri="{BB962C8B-B14F-4D97-AF65-F5344CB8AC3E}">
        <p14:creationId xmlns:p14="http://schemas.microsoft.com/office/powerpoint/2010/main" val="165778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noha, žíla, prst u nohy&#10;&#10;Popis byl vytvořen automaticky">
            <a:extLst>
              <a:ext uri="{FF2B5EF4-FFF2-40B4-BE49-F238E27FC236}">
                <a16:creationId xmlns:a16="http://schemas.microsoft.com/office/drawing/2014/main" id="{2D660803-E1A6-8A7A-9F08-A5102F248941}"/>
              </a:ext>
            </a:extLst>
          </p:cNvPr>
          <p:cNvPicPr>
            <a:picLocks noChangeAspect="1"/>
          </p:cNvPicPr>
          <p:nvPr/>
        </p:nvPicPr>
        <p:blipFill>
          <a:blip r:embed="rId2"/>
          <a:stretch>
            <a:fillRect/>
          </a:stretch>
        </p:blipFill>
        <p:spPr>
          <a:xfrm>
            <a:off x="1156188" y="0"/>
            <a:ext cx="6831623" cy="5143500"/>
          </a:xfrm>
          <a:prstGeom prst="rect">
            <a:avLst/>
          </a:prstGeom>
        </p:spPr>
      </p:pic>
    </p:spTree>
    <p:extLst>
      <p:ext uri="{BB962C8B-B14F-4D97-AF65-F5344CB8AC3E}">
        <p14:creationId xmlns:p14="http://schemas.microsoft.com/office/powerpoint/2010/main" val="3578663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A-P stabilita hlezenního kloubu</a:t>
            </a:r>
            <a:endParaRPr/>
          </a:p>
        </p:txBody>
      </p:sp>
      <p:sp>
        <p:nvSpPr>
          <p:cNvPr id="302" name="Google Shape;302;p38"/>
          <p:cNvSpPr txBox="1">
            <a:spLocks noGrp="1"/>
          </p:cNvSpPr>
          <p:nvPr>
            <p:ph type="body" idx="1"/>
          </p:nvPr>
        </p:nvSpPr>
        <p:spPr>
          <a:xfrm>
            <a:off x="540000" y="1269000"/>
            <a:ext cx="35922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DF</a:t>
            </a:r>
            <a:endParaRPr sz="1400" b="1">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stabilnější = </a:t>
            </a:r>
            <a:r>
              <a:rPr lang="sk" sz="1400">
                <a:latin typeface="Open Sans"/>
                <a:ea typeface="Open Sans"/>
                <a:cs typeface="Open Sans"/>
                <a:sym typeface="Open Sans"/>
              </a:rPr>
              <a:t>ventrálně je tělo talu širší</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omezení do hyperflexe: tonus m. soleus et gastrocnemius (5), horní krček talu a anteriorní okraj tibie (jinak fractura krčku), natahování posteriorní části kloubního pouzdra a ligament</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i="1">
                <a:latin typeface="Open Sans"/>
                <a:ea typeface="Open Sans"/>
                <a:cs typeface="Open Sans"/>
                <a:sym typeface="Open Sans"/>
              </a:rPr>
              <a:t>talipes calcaneus </a:t>
            </a:r>
            <a:r>
              <a:rPr lang="sk" sz="1400">
                <a:latin typeface="Open Sans"/>
                <a:ea typeface="Open Sans"/>
                <a:cs typeface="Open Sans"/>
                <a:sym typeface="Open Sans"/>
              </a:rPr>
              <a:t>= flekční deformita hlezna při hyperaktivitě flexorů</a:t>
            </a:r>
            <a:endParaRPr sz="1400">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303" name="Google Shape;303;p38"/>
          <p:cNvPicPr preferRelativeResize="0"/>
          <p:nvPr/>
        </p:nvPicPr>
        <p:blipFill rotWithShape="1">
          <a:blip r:embed="rId3">
            <a:alphaModFix/>
          </a:blip>
          <a:srcRect r="56840"/>
          <a:stretch/>
        </p:blipFill>
        <p:spPr>
          <a:xfrm>
            <a:off x="6321850" y="783700"/>
            <a:ext cx="2130949" cy="3239600"/>
          </a:xfrm>
          <a:prstGeom prst="rect">
            <a:avLst/>
          </a:prstGeom>
          <a:noFill/>
          <a:ln>
            <a:noFill/>
          </a:ln>
        </p:spPr>
      </p:pic>
      <p:sp>
        <p:nvSpPr>
          <p:cNvPr id="304" name="Google Shape;304;p38"/>
          <p:cNvSpPr txBox="1"/>
          <p:nvPr/>
        </p:nvSpPr>
        <p:spPr>
          <a:xfrm>
            <a:off x="6004900" y="40233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pic>
        <p:nvPicPr>
          <p:cNvPr id="305" name="Google Shape;305;p38"/>
          <p:cNvPicPr preferRelativeResize="0"/>
          <p:nvPr/>
        </p:nvPicPr>
        <p:blipFill>
          <a:blip r:embed="rId4">
            <a:alphaModFix/>
          </a:blip>
          <a:stretch>
            <a:fillRect/>
          </a:stretch>
        </p:blipFill>
        <p:spPr>
          <a:xfrm>
            <a:off x="4322324" y="1241150"/>
            <a:ext cx="2069075" cy="2661200"/>
          </a:xfrm>
          <a:prstGeom prst="rect">
            <a:avLst/>
          </a:prstGeom>
          <a:noFill/>
          <a:ln>
            <a:noFill/>
          </a:ln>
        </p:spPr>
      </p:pic>
      <p:sp>
        <p:nvSpPr>
          <p:cNvPr id="306" name="Google Shape;306;p38"/>
          <p:cNvSpPr txBox="1"/>
          <p:nvPr/>
        </p:nvSpPr>
        <p:spPr>
          <a:xfrm>
            <a:off x="4414263" y="3592200"/>
            <a:ext cx="188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https://www.sciencephoto.com/keyword/talipes-calcaneus</a:t>
            </a:r>
            <a:endParaRPr sz="800">
              <a:solidFill>
                <a:srgbClr val="CCCCCC"/>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A-P stabilita hlezenního kloubu</a:t>
            </a:r>
            <a:endParaRPr/>
          </a:p>
        </p:txBody>
      </p:sp>
      <p:sp>
        <p:nvSpPr>
          <p:cNvPr id="312" name="Google Shape;312;p39"/>
          <p:cNvSpPr txBox="1">
            <a:spLocks noGrp="1"/>
          </p:cNvSpPr>
          <p:nvPr>
            <p:ph type="body" idx="1"/>
          </p:nvPr>
        </p:nvSpPr>
        <p:spPr>
          <a:xfrm>
            <a:off x="540000" y="1269000"/>
            <a:ext cx="4441200" cy="3105000"/>
          </a:xfrm>
          <a:prstGeom prst="rect">
            <a:avLst/>
          </a:prstGeom>
        </p:spPr>
        <p:txBody>
          <a:bodyPr spcFirstLastPara="1" wrap="square" lIns="0" tIns="0" rIns="0" bIns="0" anchor="t" anchorCtr="0">
            <a:noAutofit/>
          </a:bodyPr>
          <a:lstStyle/>
          <a:p>
            <a:pPr marL="457200" lvl="0" indent="-317500" algn="just" rtl="0">
              <a:lnSpc>
                <a:spcPct val="115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PF</a:t>
            </a:r>
            <a:endParaRPr sz="1400" b="1">
              <a:latin typeface="Open Sans"/>
              <a:ea typeface="Open Sans"/>
              <a:cs typeface="Open Sans"/>
              <a:sym typeface="Open Sans"/>
            </a:endParaRPr>
          </a:p>
          <a:p>
            <a:pPr marL="914400" lvl="1" indent="-317500" algn="just"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omezení do hyperextenze: tonus svalů flexorů hlezna (5), tuberculum posterior tali (posterolateral), (jinak os trigonum nebo fractura tub. posterolateral), natahování anteriorní části kloubního pouzdra a ligament</a:t>
            </a:r>
            <a:endParaRPr sz="1400">
              <a:latin typeface="Open Sans"/>
              <a:ea typeface="Open Sans"/>
              <a:cs typeface="Open Sans"/>
              <a:sym typeface="Open Sans"/>
            </a:endParaRPr>
          </a:p>
          <a:p>
            <a:pPr marL="914400" lvl="1" indent="-317500" algn="just" rtl="0">
              <a:lnSpc>
                <a:spcPct val="115000"/>
              </a:lnSpc>
              <a:spcBef>
                <a:spcPts val="0"/>
              </a:spcBef>
              <a:spcAft>
                <a:spcPts val="0"/>
              </a:spcAft>
              <a:buClr>
                <a:schemeClr val="dk1"/>
              </a:buClr>
              <a:buSzPts val="1400"/>
              <a:buFont typeface="Open Sans"/>
              <a:buChar char="○"/>
            </a:pPr>
            <a:r>
              <a:rPr lang="sk" sz="1400" i="1">
                <a:latin typeface="Open Sans"/>
                <a:ea typeface="Open Sans"/>
                <a:cs typeface="Open Sans"/>
                <a:sym typeface="Open Sans"/>
              </a:rPr>
              <a:t>talipes equinus </a:t>
            </a:r>
            <a:r>
              <a:rPr lang="sk" sz="1400">
                <a:latin typeface="Open Sans"/>
                <a:ea typeface="Open Sans"/>
                <a:cs typeface="Open Sans"/>
                <a:sym typeface="Open Sans"/>
              </a:rPr>
              <a:t>= extenční deformita hlezna při zkrácení m. soleus et gastrocnemiu</a:t>
            </a:r>
            <a:endParaRPr sz="1400">
              <a:latin typeface="Open Sans"/>
              <a:ea typeface="Open Sans"/>
              <a:cs typeface="Open Sans"/>
              <a:sym typeface="Open Sans"/>
            </a:endParaRPr>
          </a:p>
          <a:p>
            <a:pPr marL="0" lvl="0" indent="0" algn="just" rtl="0">
              <a:lnSpc>
                <a:spcPct val="115000"/>
              </a:lnSpc>
              <a:spcBef>
                <a:spcPts val="1600"/>
              </a:spcBef>
              <a:spcAft>
                <a:spcPts val="1600"/>
              </a:spcAft>
              <a:buNone/>
            </a:pPr>
            <a:endParaRPr>
              <a:latin typeface="Open Sans"/>
              <a:ea typeface="Open Sans"/>
              <a:cs typeface="Open Sans"/>
              <a:sym typeface="Open Sans"/>
            </a:endParaRPr>
          </a:p>
        </p:txBody>
      </p:sp>
      <p:pic>
        <p:nvPicPr>
          <p:cNvPr id="313" name="Google Shape;313;p39"/>
          <p:cNvPicPr preferRelativeResize="0"/>
          <p:nvPr/>
        </p:nvPicPr>
        <p:blipFill rotWithShape="1">
          <a:blip r:embed="rId3">
            <a:alphaModFix/>
          </a:blip>
          <a:srcRect l="36564"/>
          <a:stretch/>
        </p:blipFill>
        <p:spPr>
          <a:xfrm>
            <a:off x="5693824" y="1113250"/>
            <a:ext cx="3132175" cy="3239600"/>
          </a:xfrm>
          <a:prstGeom prst="rect">
            <a:avLst/>
          </a:prstGeom>
          <a:noFill/>
          <a:ln>
            <a:noFill/>
          </a:ln>
        </p:spPr>
      </p:pic>
      <p:sp>
        <p:nvSpPr>
          <p:cNvPr id="314" name="Google Shape;314;p39"/>
          <p:cNvSpPr txBox="1"/>
          <p:nvPr/>
        </p:nvSpPr>
        <p:spPr>
          <a:xfrm>
            <a:off x="5759913" y="43528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pic>
        <p:nvPicPr>
          <p:cNvPr id="315" name="Google Shape;315;p39"/>
          <p:cNvPicPr preferRelativeResize="0"/>
          <p:nvPr/>
        </p:nvPicPr>
        <p:blipFill>
          <a:blip r:embed="rId4">
            <a:alphaModFix/>
          </a:blip>
          <a:stretch>
            <a:fillRect/>
          </a:stretch>
        </p:blipFill>
        <p:spPr>
          <a:xfrm>
            <a:off x="2641750" y="3545625"/>
            <a:ext cx="2851300" cy="1532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Důsledky insuficientní A-P stability hlezna</a:t>
            </a:r>
            <a:endParaRPr/>
          </a:p>
        </p:txBody>
      </p:sp>
      <p:sp>
        <p:nvSpPr>
          <p:cNvPr id="321" name="Google Shape;321;p40"/>
          <p:cNvSpPr txBox="1">
            <a:spLocks noGrp="1"/>
          </p:cNvSpPr>
          <p:nvPr>
            <p:ph type="body" idx="4294967295"/>
          </p:nvPr>
        </p:nvSpPr>
        <p:spPr>
          <a:xfrm>
            <a:off x="0" y="1268413"/>
            <a:ext cx="4092575"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sk" sz="1400" b="1">
                <a:latin typeface="Open Sans"/>
                <a:ea typeface="Open Sans"/>
                <a:cs typeface="Open Sans"/>
                <a:sym typeface="Open Sans"/>
              </a:rPr>
              <a:t>hyperextenze </a:t>
            </a:r>
            <a:r>
              <a:rPr lang="sk" sz="1400">
                <a:latin typeface="Open Sans"/>
                <a:ea typeface="Open Sans"/>
                <a:cs typeface="Open Sans"/>
                <a:sym typeface="Open Sans"/>
              </a:rPr>
              <a:t>(21, 22) - posteriorní dislokace talu s poraněním kloubního pouzdra a posteriorního okraje tibie nebo fr. třetího malleolu s následnou subluxací kloubu (i po dostatečném operačním zákroku se tato subluxace vrací)</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Calibri"/>
              <a:buChar char="●"/>
            </a:pPr>
            <a:r>
              <a:rPr lang="sk" sz="1400" b="1">
                <a:latin typeface="Open Sans"/>
                <a:ea typeface="Open Sans"/>
                <a:cs typeface="Open Sans"/>
                <a:sym typeface="Open Sans"/>
              </a:rPr>
              <a:t>hyperflexe</a:t>
            </a:r>
            <a:r>
              <a:rPr lang="sk" sz="1400">
                <a:latin typeface="Open Sans"/>
                <a:ea typeface="Open Sans"/>
                <a:cs typeface="Open Sans"/>
                <a:sym typeface="Open Sans"/>
              </a:rPr>
              <a:t> (23, 24, 25)</a:t>
            </a:r>
            <a:r>
              <a:rPr lang="sk" sz="1400" b="1">
                <a:latin typeface="Open Sans"/>
                <a:ea typeface="Open Sans"/>
                <a:cs typeface="Open Sans"/>
                <a:sym typeface="Open Sans"/>
              </a:rPr>
              <a:t> -</a:t>
            </a:r>
            <a:r>
              <a:rPr lang="sk" sz="1400">
                <a:latin typeface="Open Sans"/>
                <a:ea typeface="Open Sans"/>
                <a:cs typeface="Open Sans"/>
                <a:sym typeface="Open Sans"/>
              </a:rPr>
              <a:t> anteriorní dislokace talu nebo fr. anteriorního okraje tibie</a:t>
            </a:r>
            <a:endParaRPr sz="1400">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p:txBody>
      </p:sp>
      <p:pic>
        <p:nvPicPr>
          <p:cNvPr id="322" name="Google Shape;322;p40"/>
          <p:cNvPicPr preferRelativeResize="0"/>
          <p:nvPr/>
        </p:nvPicPr>
        <p:blipFill rotWithShape="1">
          <a:blip r:embed="rId3">
            <a:alphaModFix/>
          </a:blip>
          <a:srcRect/>
          <a:stretch/>
        </p:blipFill>
        <p:spPr>
          <a:xfrm>
            <a:off x="4634939" y="1269000"/>
            <a:ext cx="3779435" cy="3105000"/>
          </a:xfrm>
          <a:prstGeom prst="rect">
            <a:avLst/>
          </a:prstGeom>
          <a:noFill/>
          <a:ln>
            <a:noFill/>
          </a:ln>
        </p:spPr>
      </p:pic>
      <p:sp>
        <p:nvSpPr>
          <p:cNvPr id="323" name="Google Shape;323;p40"/>
          <p:cNvSpPr txBox="1"/>
          <p:nvPr/>
        </p:nvSpPr>
        <p:spPr>
          <a:xfrm>
            <a:off x="5173138" y="43278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1"/>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Hlezenní kloub - transverzální stabilita</a:t>
            </a:r>
            <a:endParaRPr/>
          </a:p>
        </p:txBody>
      </p:sp>
      <p:sp>
        <p:nvSpPr>
          <p:cNvPr id="329" name="Google Shape;329;p41"/>
          <p:cNvSpPr txBox="1">
            <a:spLocks noGrp="1"/>
          </p:cNvSpPr>
          <p:nvPr>
            <p:ph type="body" idx="4294967295"/>
          </p:nvPr>
        </p:nvSpPr>
        <p:spPr>
          <a:xfrm>
            <a:off x="0" y="1268413"/>
            <a:ext cx="4092575"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Calibri"/>
              <a:buChar char="●"/>
            </a:pPr>
            <a:r>
              <a:rPr lang="sk" sz="1400" b="1" dirty="0">
                <a:latin typeface="Open Sans"/>
                <a:ea typeface="Open Sans"/>
                <a:cs typeface="Open Sans"/>
                <a:sym typeface="Open Sans"/>
              </a:rPr>
              <a:t>násilný pohyb do abdukce</a:t>
            </a:r>
            <a:r>
              <a:rPr lang="sk" sz="1400" dirty="0">
                <a:latin typeface="Open Sans"/>
                <a:ea typeface="Open Sans"/>
                <a:cs typeface="Open Sans"/>
                <a:sym typeface="Open Sans"/>
              </a:rPr>
              <a:t> (26, 27, 28, 29, 30, 31, 32)</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dochází k rozestupu kotníku a talus se může hýbat do stran, poškození ligament (mediální kolaterální), zadního okraje tibie (třetí kotník)</a:t>
            </a:r>
            <a:endParaRPr sz="1400" dirty="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Calibri"/>
              <a:buChar char="●"/>
            </a:pPr>
            <a:r>
              <a:rPr lang="sk" sz="1400" b="1" dirty="0">
                <a:latin typeface="Open Sans"/>
                <a:ea typeface="Open Sans"/>
                <a:cs typeface="Open Sans"/>
                <a:sym typeface="Open Sans"/>
              </a:rPr>
              <a:t>addukce </a:t>
            </a:r>
            <a:r>
              <a:rPr lang="sk" sz="1400" dirty="0">
                <a:latin typeface="Open Sans"/>
                <a:ea typeface="Open Sans"/>
                <a:cs typeface="Open Sans"/>
                <a:sym typeface="Open Sans"/>
              </a:rPr>
              <a:t>(34, 35)</a:t>
            </a:r>
            <a:endParaRPr sz="1400" dirty="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dirty="0">
                <a:latin typeface="Open Sans"/>
                <a:ea typeface="Open Sans"/>
                <a:cs typeface="Open Sans"/>
                <a:sym typeface="Open Sans"/>
              </a:rPr>
              <a:t>dochází k zlomenině obou kotníků a natažení laterálního kotníku</a:t>
            </a:r>
            <a:endParaRPr sz="1100"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p:txBody>
      </p:sp>
      <p:pic>
        <p:nvPicPr>
          <p:cNvPr id="330" name="Google Shape;330;p41"/>
          <p:cNvPicPr preferRelativeResize="0"/>
          <p:nvPr/>
        </p:nvPicPr>
        <p:blipFill rotWithShape="1">
          <a:blip r:embed="rId3">
            <a:alphaModFix/>
          </a:blip>
          <a:srcRect/>
          <a:stretch/>
        </p:blipFill>
        <p:spPr>
          <a:xfrm>
            <a:off x="4921575" y="1113250"/>
            <a:ext cx="2821029" cy="3924225"/>
          </a:xfrm>
          <a:prstGeom prst="rect">
            <a:avLst/>
          </a:prstGeom>
          <a:noFill/>
          <a:ln>
            <a:noFill/>
          </a:ln>
        </p:spPr>
      </p:pic>
      <p:sp>
        <p:nvSpPr>
          <p:cNvPr id="331" name="Google Shape;331;p41"/>
          <p:cNvSpPr txBox="1"/>
          <p:nvPr/>
        </p:nvSpPr>
        <p:spPr>
          <a:xfrm>
            <a:off x="2039613" y="43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4"/>
          <p:cNvPicPr preferRelativeResize="0"/>
          <p:nvPr/>
        </p:nvPicPr>
        <p:blipFill rotWithShape="1">
          <a:blip r:embed="rId3">
            <a:alphaModFix/>
          </a:blip>
          <a:srcRect/>
          <a:stretch/>
        </p:blipFill>
        <p:spPr>
          <a:xfrm>
            <a:off x="540001" y="2622800"/>
            <a:ext cx="4073351" cy="2435800"/>
          </a:xfrm>
          <a:prstGeom prst="rect">
            <a:avLst/>
          </a:prstGeom>
          <a:noFill/>
          <a:ln>
            <a:noFill/>
          </a:ln>
        </p:spPr>
      </p:pic>
      <p:sp>
        <p:nvSpPr>
          <p:cNvPr id="352" name="Google Shape;352;p4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Henkeova osa</a:t>
            </a:r>
            <a:endParaRPr/>
          </a:p>
        </p:txBody>
      </p:sp>
      <p:sp>
        <p:nvSpPr>
          <p:cNvPr id="353" name="Google Shape;353;p44"/>
          <p:cNvSpPr txBox="1">
            <a:spLocks noGrp="1"/>
          </p:cNvSpPr>
          <p:nvPr>
            <p:ph type="body" idx="4294967295"/>
          </p:nvPr>
        </p:nvSpPr>
        <p:spPr>
          <a:xfrm>
            <a:off x="0" y="1112838"/>
            <a:ext cx="3513138"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rgbClr val="233A44"/>
              </a:buClr>
              <a:buSzPts val="1400"/>
              <a:buFont typeface="Open Sans"/>
              <a:buChar char="●"/>
            </a:pPr>
            <a:r>
              <a:rPr lang="sk" sz="1400">
                <a:latin typeface="Open Sans"/>
                <a:ea typeface="Open Sans"/>
                <a:cs typeface="Open Sans"/>
                <a:sym typeface="Open Sans"/>
              </a:rPr>
              <a:t>společnou osou pohybů dolního zánártního kloubu je tzv. </a:t>
            </a:r>
            <a:r>
              <a:rPr lang="sk" sz="1400" b="1">
                <a:latin typeface="Open Sans"/>
                <a:ea typeface="Open Sans"/>
                <a:cs typeface="Open Sans"/>
                <a:sym typeface="Open Sans"/>
              </a:rPr>
              <a:t>Henkeova osa</a:t>
            </a:r>
            <a:endParaRPr sz="1400" b="1">
              <a:latin typeface="Open Sans"/>
              <a:ea typeface="Open Sans"/>
              <a:cs typeface="Open Sans"/>
              <a:sym typeface="Open Sans"/>
            </a:endParaRPr>
          </a:p>
          <a:p>
            <a:pPr marL="457200" lvl="0" indent="-317500" algn="l" rtl="0">
              <a:lnSpc>
                <a:spcPct val="115000"/>
              </a:lnSpc>
              <a:spcBef>
                <a:spcPts val="1600"/>
              </a:spcBef>
              <a:spcAft>
                <a:spcPts val="0"/>
              </a:spcAft>
              <a:buClr>
                <a:schemeClr val="dk1"/>
              </a:buClr>
              <a:buSzPts val="1400"/>
              <a:buFont typeface="Open Sans"/>
              <a:buChar char="●"/>
            </a:pPr>
            <a:r>
              <a:rPr lang="sk" sz="1400">
                <a:latin typeface="Open Sans"/>
                <a:ea typeface="Open Sans"/>
                <a:cs typeface="Open Sans"/>
                <a:sym typeface="Open Sans"/>
              </a:rPr>
              <a:t>pronace x supinace</a:t>
            </a:r>
            <a:endParaRPr sz="1400">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poloha a orientace Henkeho osy se během pohybů do pronace a supinace mění</a:t>
            </a:r>
            <a:endParaRPr sz="1400">
              <a:solidFill>
                <a:srgbClr val="233A44"/>
              </a:solidFill>
              <a:latin typeface="Open Sans"/>
              <a:ea typeface="Open Sans"/>
              <a:cs typeface="Open Sans"/>
              <a:sym typeface="Open Sans"/>
            </a:endParaRPr>
          </a:p>
          <a:p>
            <a:pPr marL="0" lvl="0" indent="0" algn="l" rtl="0">
              <a:lnSpc>
                <a:spcPct val="115000"/>
              </a:lnSpc>
              <a:spcBef>
                <a:spcPts val="1600"/>
              </a:spcBef>
              <a:spcAft>
                <a:spcPts val="0"/>
              </a:spcAft>
              <a:buNone/>
            </a:pPr>
            <a:endParaRPr sz="1400">
              <a:solidFill>
                <a:srgbClr val="233A44"/>
              </a:solidFill>
              <a:latin typeface="Open Sans"/>
              <a:ea typeface="Open Sans"/>
              <a:cs typeface="Open Sans"/>
              <a:sym typeface="Open Sans"/>
            </a:endParaRPr>
          </a:p>
          <a:p>
            <a:pPr marL="0" lvl="0" indent="0" algn="l" rtl="0">
              <a:spcBef>
                <a:spcPts val="1600"/>
              </a:spcBef>
              <a:spcAft>
                <a:spcPts val="0"/>
              </a:spcAft>
              <a:buNone/>
            </a:pPr>
            <a:endParaRPr sz="1400">
              <a:latin typeface="Open Sans"/>
              <a:ea typeface="Open Sans"/>
              <a:cs typeface="Open Sans"/>
              <a:sym typeface="Open Sans"/>
            </a:endParaRPr>
          </a:p>
        </p:txBody>
      </p:sp>
      <p:pic>
        <p:nvPicPr>
          <p:cNvPr id="354" name="Google Shape;354;p44"/>
          <p:cNvPicPr preferRelativeResize="0"/>
          <p:nvPr/>
        </p:nvPicPr>
        <p:blipFill rotWithShape="1">
          <a:blip r:embed="rId4">
            <a:alphaModFix/>
          </a:blip>
          <a:srcRect/>
          <a:stretch/>
        </p:blipFill>
        <p:spPr>
          <a:xfrm>
            <a:off x="4467025" y="0"/>
            <a:ext cx="4676975" cy="5068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 - opakování anatomie</a:t>
            </a:r>
            <a:endParaRPr/>
          </a:p>
        </p:txBody>
      </p:sp>
      <p:pic>
        <p:nvPicPr>
          <p:cNvPr id="192" name="Google Shape;192;p24"/>
          <p:cNvPicPr preferRelativeResize="0"/>
          <p:nvPr/>
        </p:nvPicPr>
        <p:blipFill rotWithShape="1">
          <a:blip r:embed="rId3">
            <a:alphaModFix/>
          </a:blip>
          <a:srcRect/>
          <a:stretch/>
        </p:blipFill>
        <p:spPr>
          <a:xfrm>
            <a:off x="540000" y="1013375"/>
            <a:ext cx="3760235" cy="4030249"/>
          </a:xfrm>
          <a:prstGeom prst="rect">
            <a:avLst/>
          </a:prstGeom>
          <a:noFill/>
          <a:ln>
            <a:noFill/>
          </a:ln>
        </p:spPr>
      </p:pic>
      <p:pic>
        <p:nvPicPr>
          <p:cNvPr id="193" name="Google Shape;193;p24"/>
          <p:cNvPicPr preferRelativeResize="0"/>
          <p:nvPr/>
        </p:nvPicPr>
        <p:blipFill rotWithShape="1">
          <a:blip r:embed="rId4">
            <a:alphaModFix/>
          </a:blip>
          <a:srcRect/>
          <a:stretch/>
        </p:blipFill>
        <p:spPr>
          <a:xfrm>
            <a:off x="4374425" y="1013375"/>
            <a:ext cx="3489022" cy="4130125"/>
          </a:xfrm>
          <a:prstGeom prst="rect">
            <a:avLst/>
          </a:prstGeom>
          <a:noFill/>
          <a:ln>
            <a:noFill/>
          </a:ln>
        </p:spPr>
      </p:pic>
      <p:sp>
        <p:nvSpPr>
          <p:cNvPr id="194" name="Google Shape;194;p24"/>
          <p:cNvSpPr txBox="1"/>
          <p:nvPr/>
        </p:nvSpPr>
        <p:spPr>
          <a:xfrm>
            <a:off x="6591900" y="177950"/>
            <a:ext cx="2257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D9D9D9"/>
                </a:solidFill>
                <a:highlight>
                  <a:srgbClr val="FFFFFF"/>
                </a:highlight>
                <a:latin typeface="Open Sans"/>
                <a:ea typeface="Open Sans"/>
                <a:cs typeface="Open Sans"/>
                <a:sym typeface="Open Sans"/>
              </a:rPr>
              <a:t>Hansen, J. T. (2021). </a:t>
            </a:r>
            <a:r>
              <a:rPr lang="sk" sz="800" i="1">
                <a:solidFill>
                  <a:srgbClr val="D9D9D9"/>
                </a:solidFill>
                <a:highlight>
                  <a:srgbClr val="FFFFFF"/>
                </a:highlight>
                <a:latin typeface="Open Sans"/>
                <a:ea typeface="Open Sans"/>
                <a:cs typeface="Open Sans"/>
                <a:sym typeface="Open Sans"/>
              </a:rPr>
              <a:t>Netter's Clinical Anatomy-E-Book</a:t>
            </a:r>
            <a:r>
              <a:rPr lang="sk" sz="800">
                <a:solidFill>
                  <a:srgbClr val="D9D9D9"/>
                </a:solidFill>
                <a:highlight>
                  <a:srgbClr val="FFFFFF"/>
                </a:highlight>
                <a:latin typeface="Open Sans"/>
                <a:ea typeface="Open Sans"/>
                <a:cs typeface="Open Sans"/>
                <a:sym typeface="Open Sans"/>
              </a:rPr>
              <a:t>. Elsevier Health Sciences.</a:t>
            </a:r>
            <a:endParaRPr sz="800">
              <a:solidFill>
                <a:srgbClr val="D9D9D9"/>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Henkeova osa</a:t>
            </a:r>
            <a:endParaRPr/>
          </a:p>
        </p:txBody>
      </p:sp>
      <p:pic>
        <p:nvPicPr>
          <p:cNvPr id="360" name="Google Shape;360;p45" descr="This video discusses the oblique axis of the midtarsal joint and its relationship to the cardinal planes of the foot." title="Midtarsal Joint Oblique Axis">
            <a:hlinkClick r:id="rId3"/>
          </p:cNvPr>
          <p:cNvPicPr preferRelativeResize="0"/>
          <p:nvPr/>
        </p:nvPicPr>
        <p:blipFill>
          <a:blip r:embed="rId4">
            <a:alphaModFix/>
          </a:blip>
          <a:stretch>
            <a:fillRect/>
          </a:stretch>
        </p:blipFill>
        <p:spPr>
          <a:xfrm>
            <a:off x="2200141" y="143951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Klouby předního tarzu - Chopartův kloub</a:t>
            </a:r>
            <a:endParaRPr/>
          </a:p>
          <a:p>
            <a:pPr marL="0" lvl="0" indent="0" algn="l" rtl="0">
              <a:spcBef>
                <a:spcPts val="0"/>
              </a:spcBef>
              <a:spcAft>
                <a:spcPts val="0"/>
              </a:spcAft>
              <a:buNone/>
            </a:pPr>
            <a:endParaRPr/>
          </a:p>
        </p:txBody>
      </p:sp>
      <p:sp>
        <p:nvSpPr>
          <p:cNvPr id="374" name="Google Shape;374;p4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15000"/>
              </a:lnSpc>
              <a:spcBef>
                <a:spcPts val="0"/>
              </a:spcBef>
              <a:spcAft>
                <a:spcPts val="0"/>
              </a:spcAft>
              <a:buClr>
                <a:srgbClr val="233A44"/>
              </a:buClr>
              <a:buSzPts val="1800"/>
              <a:buFont typeface="Open Sans"/>
              <a:buChar char="●"/>
            </a:pPr>
            <a:r>
              <a:rPr lang="sk" sz="1800">
                <a:solidFill>
                  <a:srgbClr val="233A44"/>
                </a:solidFill>
                <a:latin typeface="Open Sans"/>
                <a:ea typeface="Open Sans"/>
                <a:cs typeface="Open Sans"/>
                <a:sym typeface="Open Sans"/>
              </a:rPr>
              <a:t>rozsah pohybů transverzotarzálního kloubu je významně ovlivěn postavením v kloubu subtalárním</a:t>
            </a:r>
            <a:endParaRPr sz="1800">
              <a:solidFill>
                <a:srgbClr val="233A44"/>
              </a:solidFill>
              <a:latin typeface="Open Sans"/>
              <a:ea typeface="Open Sans"/>
              <a:cs typeface="Open Sans"/>
              <a:sym typeface="Open Sans"/>
            </a:endParaRPr>
          </a:p>
          <a:p>
            <a:pPr marL="0" lvl="0" indent="0" algn="l" rtl="0">
              <a:lnSpc>
                <a:spcPct val="100000"/>
              </a:lnSpc>
              <a:spcBef>
                <a:spcPts val="1600"/>
              </a:spcBef>
              <a:spcAft>
                <a:spcPts val="0"/>
              </a:spcAft>
              <a:buClr>
                <a:schemeClr val="dk1"/>
              </a:buClr>
              <a:buSzPts val="1800"/>
              <a:buFont typeface="Arial"/>
              <a:buNone/>
            </a:pPr>
            <a:r>
              <a:rPr lang="sk" sz="1800" b="1">
                <a:latin typeface="Open Sans"/>
                <a:ea typeface="Open Sans"/>
                <a:cs typeface="Open Sans"/>
                <a:sym typeface="Open Sans"/>
              </a:rPr>
              <a:t>PRONACE STJ =</a:t>
            </a:r>
            <a:r>
              <a:rPr lang="sk" sz="1800">
                <a:latin typeface="Open Sans"/>
                <a:ea typeface="Open Sans"/>
                <a:cs typeface="Open Sans"/>
                <a:sym typeface="Open Sans"/>
              </a:rPr>
              <a:t> max. rozsah pohybů, malá stabilita</a:t>
            </a:r>
            <a:endParaRPr sz="1800">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800"/>
              <a:buFont typeface="Arial"/>
              <a:buNone/>
            </a:pPr>
            <a:r>
              <a:rPr lang="sk" sz="1800" b="1">
                <a:latin typeface="Open Sans"/>
                <a:ea typeface="Open Sans"/>
                <a:cs typeface="Open Sans"/>
                <a:sym typeface="Open Sans"/>
              </a:rPr>
              <a:t>SUPINACE STJ =</a:t>
            </a:r>
            <a:r>
              <a:rPr lang="sk" sz="1800">
                <a:latin typeface="Open Sans"/>
                <a:ea typeface="Open Sans"/>
                <a:cs typeface="Open Sans"/>
                <a:sym typeface="Open Sans"/>
              </a:rPr>
              <a:t> roste stabilita, klesá rozsah pohybů</a:t>
            </a:r>
            <a:endParaRPr sz="1800">
              <a:solidFill>
                <a:srgbClr val="233A44"/>
              </a:solidFill>
              <a:latin typeface="Open Sans"/>
              <a:ea typeface="Open Sans"/>
              <a:cs typeface="Open Sans"/>
              <a:sym typeface="Open Sans"/>
            </a:endParaRPr>
          </a:p>
          <a:p>
            <a:pPr marL="0" lvl="0" indent="0" algn="l" rtl="0">
              <a:spcBef>
                <a:spcPts val="0"/>
              </a:spcBef>
              <a:spcAft>
                <a:spcPts val="0"/>
              </a:spcAft>
              <a:buNone/>
            </a:pPr>
            <a:endParaRPr/>
          </a:p>
        </p:txBody>
      </p:sp>
      <p:pic>
        <p:nvPicPr>
          <p:cNvPr id="375" name="Google Shape;375;p47"/>
          <p:cNvPicPr preferRelativeResize="0"/>
          <p:nvPr/>
        </p:nvPicPr>
        <p:blipFill rotWithShape="1">
          <a:blip r:embed="rId3">
            <a:alphaModFix/>
          </a:blip>
          <a:srcRect/>
          <a:stretch/>
        </p:blipFill>
        <p:spPr>
          <a:xfrm>
            <a:off x="3167625" y="2734025"/>
            <a:ext cx="4785128" cy="2260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Komplexní pohyb zánartních kloubů</a:t>
            </a:r>
            <a:endParaRPr/>
          </a:p>
        </p:txBody>
      </p:sp>
      <p:sp>
        <p:nvSpPr>
          <p:cNvPr id="381" name="Google Shape;381;p48"/>
          <p:cNvSpPr txBox="1">
            <a:spLocks noGrp="1"/>
          </p:cNvSpPr>
          <p:nvPr>
            <p:ph type="body" idx="4294967295"/>
          </p:nvPr>
        </p:nvSpPr>
        <p:spPr>
          <a:xfrm>
            <a:off x="0" y="1112838"/>
            <a:ext cx="7975600" cy="310515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Clr>
                <a:schemeClr val="dk1"/>
              </a:buClr>
              <a:buSzPts val="1300"/>
              <a:buFont typeface="Arial"/>
              <a:buNone/>
            </a:pPr>
            <a:r>
              <a:rPr lang="sk" sz="1400">
                <a:latin typeface="Open Sans"/>
                <a:ea typeface="Open Sans"/>
                <a:cs typeface="Open Sans"/>
                <a:sym typeface="Open Sans"/>
              </a:rPr>
              <a:t>univerzální</a:t>
            </a:r>
            <a:r>
              <a:rPr lang="sk" sz="1400" b="1">
                <a:latin typeface="Open Sans"/>
                <a:ea typeface="Open Sans"/>
                <a:cs typeface="Open Sans"/>
                <a:sym typeface="Open Sans"/>
              </a:rPr>
              <a:t> heterokinetický kloub</a:t>
            </a:r>
            <a:r>
              <a:rPr lang="sk" sz="1400">
                <a:latin typeface="Open Sans"/>
                <a:ea typeface="Open Sans"/>
                <a:cs typeface="Open Sans"/>
                <a:sym typeface="Open Sans"/>
              </a:rPr>
              <a:t> = hlezenní + subtalární + transverzotarzální</a:t>
            </a:r>
            <a:endParaRPr sz="1400">
              <a:latin typeface="Open Sans"/>
              <a:ea typeface="Open Sans"/>
              <a:cs typeface="Open Sans"/>
              <a:sym typeface="Open Sans"/>
            </a:endParaRPr>
          </a:p>
          <a:p>
            <a:pPr marL="457200" lvl="0" indent="-317500" algn="l" rtl="0">
              <a:lnSpc>
                <a:spcPct val="150000"/>
              </a:lnSpc>
              <a:spcBef>
                <a:spcPts val="1600"/>
              </a:spcBef>
              <a:spcAft>
                <a:spcPts val="0"/>
              </a:spcAft>
              <a:buClr>
                <a:schemeClr val="dk1"/>
              </a:buClr>
              <a:buSzPts val="1400"/>
              <a:buFont typeface="Open Sans"/>
              <a:buChar char="➔"/>
            </a:pPr>
            <a:r>
              <a:rPr lang="sk" sz="1400">
                <a:latin typeface="Open Sans"/>
                <a:ea typeface="Open Sans"/>
                <a:cs typeface="Open Sans"/>
                <a:sym typeface="Open Sans"/>
              </a:rPr>
              <a:t>při omezení pohybu v jednom kloubu, dochází kompenzačně ke zvětšení rozsahu v kloubu druhém</a:t>
            </a:r>
            <a:endParaRPr sz="140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Velká fční závislost subtalárního kloubu s chopartem</a:t>
            </a:r>
            <a:endParaRPr sz="140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Pronace</a:t>
            </a:r>
            <a:r>
              <a:rPr lang="sk" sz="1400">
                <a:latin typeface="Open Sans"/>
                <a:ea typeface="Open Sans"/>
                <a:cs typeface="Open Sans"/>
                <a:sym typeface="Open Sans"/>
              </a:rPr>
              <a:t> v subtalárním kloubu </a:t>
            </a:r>
            <a:r>
              <a:rPr lang="sk" sz="1400" b="1">
                <a:latin typeface="Open Sans"/>
                <a:ea typeface="Open Sans"/>
                <a:cs typeface="Open Sans"/>
                <a:sym typeface="Open Sans"/>
              </a:rPr>
              <a:t>odemyká</a:t>
            </a:r>
            <a:r>
              <a:rPr lang="sk" sz="1400">
                <a:latin typeface="Open Sans"/>
                <a:ea typeface="Open Sans"/>
                <a:cs typeface="Open Sans"/>
                <a:sym typeface="Open Sans"/>
              </a:rPr>
              <a:t> chopartův kloubu X </a:t>
            </a:r>
            <a:r>
              <a:rPr lang="sk" sz="1400" b="1">
                <a:latin typeface="Open Sans"/>
                <a:ea typeface="Open Sans"/>
                <a:cs typeface="Open Sans"/>
                <a:sym typeface="Open Sans"/>
              </a:rPr>
              <a:t>supinace</a:t>
            </a:r>
            <a:r>
              <a:rPr lang="sk" sz="1400">
                <a:latin typeface="Open Sans"/>
                <a:ea typeface="Open Sans"/>
                <a:cs typeface="Open Sans"/>
                <a:sym typeface="Open Sans"/>
              </a:rPr>
              <a:t> chopartův kloubu </a:t>
            </a:r>
            <a:r>
              <a:rPr lang="sk" sz="1400" b="1">
                <a:latin typeface="Open Sans"/>
                <a:ea typeface="Open Sans"/>
                <a:cs typeface="Open Sans"/>
                <a:sym typeface="Open Sans"/>
              </a:rPr>
              <a:t>zamyká</a:t>
            </a:r>
            <a:r>
              <a:rPr lang="sk" sz="1400">
                <a:latin typeface="Open Sans"/>
                <a:ea typeface="Open Sans"/>
                <a:cs typeface="Open Sans"/>
                <a:sym typeface="Open Sans"/>
              </a:rPr>
              <a:t> (</a:t>
            </a:r>
            <a:r>
              <a:rPr lang="sk" sz="1400" b="1">
                <a:latin typeface="Open Sans"/>
                <a:ea typeface="Open Sans"/>
                <a:cs typeface="Open Sans"/>
                <a:sym typeface="Open Sans"/>
              </a:rPr>
              <a:t>neutrální postavení</a:t>
            </a:r>
            <a:r>
              <a:rPr lang="sk" sz="1400">
                <a:latin typeface="Open Sans"/>
                <a:ea typeface="Open Sans"/>
                <a:cs typeface="Open Sans"/>
                <a:sym typeface="Open Sans"/>
              </a:rPr>
              <a:t> je zamyká tak na půl) – stačí si vyzkoušet flexi při pronaci a supinace</a:t>
            </a:r>
            <a:endParaRPr sz="140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Skutečná funkce spočívá ve sdružování pohybu bérce s pohybem nohy (horizontálního segmentu) když provedu supinaci, tak dojde ke vnější rotaci bérce (ačkoliv je v Chopartově kloubu spojení talus – naviculare, tak je os naviculare spojena vazem i s calcaneem pomocí vazu)</a:t>
            </a:r>
            <a:endParaRPr sz="1400">
              <a:latin typeface="Open Sans"/>
              <a:ea typeface="Open Sans"/>
              <a:cs typeface="Open Sans"/>
              <a:sym typeface="Open Sans"/>
            </a:endParaRPr>
          </a:p>
          <a:p>
            <a:pPr marL="0" lvl="0" indent="0" algn="l" rtl="0">
              <a:lnSpc>
                <a:spcPct val="115000"/>
              </a:lnSpc>
              <a:spcBef>
                <a:spcPts val="1800"/>
              </a:spcBef>
              <a:spcAft>
                <a:spcPts val="0"/>
              </a:spcAft>
              <a:buNone/>
            </a:pPr>
            <a:endParaRPr sz="1300">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51"/>
          <p:cNvPicPr preferRelativeResize="0"/>
          <p:nvPr/>
        </p:nvPicPr>
        <p:blipFill rotWithShape="1">
          <a:blip r:embed="rId3">
            <a:alphaModFix/>
          </a:blip>
          <a:srcRect/>
          <a:stretch/>
        </p:blipFill>
        <p:spPr>
          <a:xfrm>
            <a:off x="898900" y="3290875"/>
            <a:ext cx="6803876" cy="1760700"/>
          </a:xfrm>
          <a:prstGeom prst="rect">
            <a:avLst/>
          </a:prstGeom>
          <a:noFill/>
          <a:ln>
            <a:noFill/>
          </a:ln>
        </p:spPr>
      </p:pic>
      <p:sp>
        <p:nvSpPr>
          <p:cNvPr id="405" name="Google Shape;405;p5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800"/>
              <a:t>Metatarzofalangeální a interfalangeální klouby</a:t>
            </a:r>
            <a:endParaRPr sz="2800"/>
          </a:p>
        </p:txBody>
      </p:sp>
      <p:sp>
        <p:nvSpPr>
          <p:cNvPr id="406" name="Google Shape;406;p5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a:latin typeface="Open Sans"/>
                <a:ea typeface="Open Sans"/>
                <a:cs typeface="Open Sans"/>
                <a:sym typeface="Open Sans"/>
              </a:rPr>
              <a:t>Základní poloha MTP kloubů nohy stojící na podložce je malá DF, střední poloha MTP kloubů je v mírné flexi</a:t>
            </a:r>
            <a:endParaRPr sz="1400">
              <a:latin typeface="Open Sans"/>
              <a:ea typeface="Open Sans"/>
              <a:cs typeface="Open Sans"/>
              <a:sym typeface="Open Sans"/>
            </a:endParaRPr>
          </a:p>
          <a:p>
            <a:pPr marL="457200" lvl="0" indent="-317500" algn="l" rtl="0">
              <a:lnSpc>
                <a:spcPct val="115000"/>
              </a:lnSpc>
              <a:spcBef>
                <a:spcPts val="1600"/>
              </a:spcBef>
              <a:spcAft>
                <a:spcPts val="0"/>
              </a:spcAft>
              <a:buClr>
                <a:schemeClr val="dk1"/>
              </a:buClr>
              <a:buSzPts val="1400"/>
              <a:buFont typeface="Open Sans"/>
              <a:buChar char="➔"/>
            </a:pPr>
            <a:r>
              <a:rPr lang="sk" sz="1400" b="1">
                <a:latin typeface="Open Sans"/>
                <a:ea typeface="Open Sans"/>
                <a:cs typeface="Open Sans"/>
                <a:sym typeface="Open Sans"/>
              </a:rPr>
              <a:t>nejvýznamnější je MTP palce - odrazová fáze krokového cyklu</a:t>
            </a:r>
            <a:endParaRPr sz="1400" b="1">
              <a:latin typeface="Open Sans"/>
              <a:ea typeface="Open Sans"/>
              <a:cs typeface="Open Sans"/>
              <a:sym typeface="Open Sans"/>
            </a:endParaRPr>
          </a:p>
          <a:p>
            <a:pPr marL="0" lvl="0" indent="0" algn="l" rtl="0">
              <a:lnSpc>
                <a:spcPct val="115000"/>
              </a:lnSpc>
              <a:spcBef>
                <a:spcPts val="1600"/>
              </a:spcBef>
              <a:spcAft>
                <a:spcPts val="0"/>
              </a:spcAft>
              <a:buNone/>
            </a:pPr>
            <a:r>
              <a:rPr lang="sk" sz="1400">
                <a:latin typeface="Open Sans"/>
                <a:ea typeface="Open Sans"/>
                <a:cs typeface="Open Sans"/>
                <a:sym typeface="Open Sans"/>
              </a:rPr>
              <a:t>Články prstů jsou ve stoji sestaveny tak, že tvoří podélné, dorsálně konvexní oblouky = základní a střední poloha</a:t>
            </a:r>
            <a:endParaRPr sz="1400">
              <a:latin typeface="Open Sans"/>
              <a:ea typeface="Open Sans"/>
              <a:cs typeface="Open Sans"/>
              <a:sym typeface="Open Sans"/>
            </a:endParaRPr>
          </a:p>
          <a:p>
            <a:pPr marL="457200" lvl="0" indent="-311150" algn="l" rtl="0">
              <a:lnSpc>
                <a:spcPct val="115000"/>
              </a:lnSpc>
              <a:spcBef>
                <a:spcPts val="1600"/>
              </a:spcBef>
              <a:spcAft>
                <a:spcPts val="0"/>
              </a:spcAft>
              <a:buClr>
                <a:schemeClr val="dk1"/>
              </a:buClr>
              <a:buSzPts val="1300"/>
              <a:buFont typeface="Open Sans"/>
              <a:buChar char="➔"/>
            </a:pPr>
            <a:r>
              <a:rPr lang="sk" sz="1300">
                <a:latin typeface="Open Sans"/>
                <a:ea typeface="Open Sans"/>
                <a:cs typeface="Open Sans"/>
                <a:sym typeface="Open Sans"/>
              </a:rPr>
              <a:t>IP klouby nohy nemají dle Kapandjiho takový význam</a:t>
            </a:r>
            <a:endParaRPr sz="1300">
              <a:latin typeface="Open Sans"/>
              <a:ea typeface="Open Sans"/>
              <a:cs typeface="Open Sans"/>
              <a:sym typeface="Open Sans"/>
            </a:endParaRPr>
          </a:p>
          <a:p>
            <a:pPr marL="0" lvl="0" indent="0" algn="l" rtl="0">
              <a:spcBef>
                <a:spcPts val="0"/>
              </a:spcBef>
              <a:spcAft>
                <a:spcPts val="0"/>
              </a:spcAft>
              <a:buNone/>
            </a:pPr>
            <a:endParaRPr/>
          </a:p>
        </p:txBody>
      </p:sp>
      <p:sp>
        <p:nvSpPr>
          <p:cNvPr id="407" name="Google Shape;407;p51"/>
          <p:cNvSpPr txBox="1"/>
          <p:nvPr/>
        </p:nvSpPr>
        <p:spPr>
          <a:xfrm>
            <a:off x="1261125"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latin typeface="Open Sans"/>
                <a:ea typeface="Open Sans"/>
                <a:cs typeface="Open Sans"/>
                <a:sym typeface="Open Sans"/>
              </a:rPr>
              <a:t>Hansen, J. T. (2021). </a:t>
            </a:r>
            <a:r>
              <a:rPr lang="sk" sz="800" i="1">
                <a:solidFill>
                  <a:srgbClr val="CCCCCC"/>
                </a:solidFill>
                <a:highlight>
                  <a:srgbClr val="FFFFFF"/>
                </a:highlight>
                <a:latin typeface="Open Sans"/>
                <a:ea typeface="Open Sans"/>
                <a:cs typeface="Open Sans"/>
                <a:sym typeface="Open Sans"/>
              </a:rPr>
              <a:t>Netter's Clinical Anatomy-E-Book</a:t>
            </a:r>
            <a:r>
              <a:rPr lang="sk" sz="800">
                <a:solidFill>
                  <a:srgbClr val="CCCCCC"/>
                </a:solidFill>
                <a:highlight>
                  <a:srgbClr val="FFFFFF"/>
                </a:highlight>
                <a:latin typeface="Open Sans"/>
                <a:ea typeface="Open Sans"/>
                <a:cs typeface="Open Sans"/>
                <a:sym typeface="Open Sans"/>
              </a:rPr>
              <a:t>. Elsevier Health Sciences.</a:t>
            </a:r>
            <a:endParaRPr sz="800">
              <a:solidFill>
                <a:srgbClr val="CCCCCC"/>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Antropometrická typologie nohy</a:t>
            </a:r>
            <a:endParaRPr/>
          </a:p>
        </p:txBody>
      </p:sp>
      <p:pic>
        <p:nvPicPr>
          <p:cNvPr id="413" name="Google Shape;413;p52"/>
          <p:cNvPicPr preferRelativeResize="0"/>
          <p:nvPr/>
        </p:nvPicPr>
        <p:blipFill rotWithShape="1">
          <a:blip r:embed="rId3">
            <a:alphaModFix/>
          </a:blip>
          <a:srcRect/>
          <a:stretch/>
        </p:blipFill>
        <p:spPr>
          <a:xfrm>
            <a:off x="399196" y="1366933"/>
            <a:ext cx="2785870" cy="1578450"/>
          </a:xfrm>
          <a:prstGeom prst="rect">
            <a:avLst/>
          </a:prstGeom>
          <a:noFill/>
          <a:ln>
            <a:noFill/>
          </a:ln>
        </p:spPr>
      </p:pic>
      <p:pic>
        <p:nvPicPr>
          <p:cNvPr id="414" name="Google Shape;414;p52"/>
          <p:cNvPicPr preferRelativeResize="0"/>
          <p:nvPr/>
        </p:nvPicPr>
        <p:blipFill rotWithShape="1">
          <a:blip r:embed="rId4">
            <a:alphaModFix/>
          </a:blip>
          <a:srcRect/>
          <a:stretch/>
        </p:blipFill>
        <p:spPr>
          <a:xfrm>
            <a:off x="3245565" y="2571749"/>
            <a:ext cx="2652860" cy="1578450"/>
          </a:xfrm>
          <a:prstGeom prst="rect">
            <a:avLst/>
          </a:prstGeom>
          <a:noFill/>
          <a:ln>
            <a:noFill/>
          </a:ln>
        </p:spPr>
      </p:pic>
      <p:pic>
        <p:nvPicPr>
          <p:cNvPr id="415" name="Google Shape;415;p52"/>
          <p:cNvPicPr preferRelativeResize="0"/>
          <p:nvPr/>
        </p:nvPicPr>
        <p:blipFill rotWithShape="1">
          <a:blip r:embed="rId5">
            <a:alphaModFix/>
          </a:blip>
          <a:srcRect/>
          <a:stretch/>
        </p:blipFill>
        <p:spPr>
          <a:xfrm>
            <a:off x="5958921" y="1289646"/>
            <a:ext cx="2890578" cy="1578450"/>
          </a:xfrm>
          <a:prstGeom prst="rect">
            <a:avLst/>
          </a:prstGeom>
          <a:noFill/>
          <a:ln>
            <a:noFill/>
          </a:ln>
        </p:spPr>
      </p:pic>
      <p:sp>
        <p:nvSpPr>
          <p:cNvPr id="416" name="Google Shape;416;p52"/>
          <p:cNvSpPr txBox="1"/>
          <p:nvPr/>
        </p:nvSpPr>
        <p:spPr>
          <a:xfrm>
            <a:off x="1100795" y="3022650"/>
            <a:ext cx="1299000" cy="8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k" sz="1600">
                <a:solidFill>
                  <a:schemeClr val="dk1"/>
                </a:solidFill>
                <a:latin typeface="Open Sans"/>
                <a:ea typeface="Open Sans"/>
                <a:cs typeface="Open Sans"/>
                <a:sym typeface="Open Sans"/>
              </a:rPr>
              <a:t>Řecká noha</a:t>
            </a:r>
            <a:endParaRPr sz="1600">
              <a:solidFill>
                <a:schemeClr val="dk1"/>
              </a:solidFill>
              <a:latin typeface="Open Sans"/>
              <a:ea typeface="Open Sans"/>
              <a:cs typeface="Open Sans"/>
              <a:sym typeface="Open Sans"/>
            </a:endParaRPr>
          </a:p>
        </p:txBody>
      </p:sp>
      <p:sp>
        <p:nvSpPr>
          <p:cNvPr id="417" name="Google Shape;417;p52"/>
          <p:cNvSpPr txBox="1"/>
          <p:nvPr/>
        </p:nvSpPr>
        <p:spPr>
          <a:xfrm>
            <a:off x="3691800" y="4186700"/>
            <a:ext cx="1760400" cy="8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k" sz="1500">
                <a:solidFill>
                  <a:schemeClr val="dk1"/>
                </a:solidFill>
                <a:latin typeface="Open Sans"/>
                <a:ea typeface="Open Sans"/>
                <a:cs typeface="Open Sans"/>
                <a:sym typeface="Open Sans"/>
              </a:rPr>
              <a:t>Kvadratická noha</a:t>
            </a:r>
            <a:endParaRPr sz="1500">
              <a:solidFill>
                <a:schemeClr val="dk1"/>
              </a:solidFill>
              <a:latin typeface="Open Sans"/>
              <a:ea typeface="Open Sans"/>
              <a:cs typeface="Open Sans"/>
              <a:sym typeface="Open Sans"/>
            </a:endParaRPr>
          </a:p>
        </p:txBody>
      </p:sp>
      <p:sp>
        <p:nvSpPr>
          <p:cNvPr id="418" name="Google Shape;418;p52"/>
          <p:cNvSpPr txBox="1"/>
          <p:nvPr/>
        </p:nvSpPr>
        <p:spPr>
          <a:xfrm>
            <a:off x="7085025" y="2945375"/>
            <a:ext cx="1530000" cy="8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k" sz="1500">
                <a:solidFill>
                  <a:schemeClr val="dk1"/>
                </a:solidFill>
                <a:latin typeface="Open Sans"/>
                <a:ea typeface="Open Sans"/>
                <a:cs typeface="Open Sans"/>
                <a:sym typeface="Open Sans"/>
              </a:rPr>
              <a:t>Egyptská noha</a:t>
            </a:r>
            <a:endParaRPr sz="1500">
              <a:solidFill>
                <a:schemeClr val="dk1"/>
              </a:solidFill>
              <a:latin typeface="Open Sans"/>
              <a:ea typeface="Open Sans"/>
              <a:cs typeface="Open Sans"/>
              <a:sym typeface="Open Sans"/>
            </a:endParaRPr>
          </a:p>
        </p:txBody>
      </p:sp>
      <p:sp>
        <p:nvSpPr>
          <p:cNvPr id="419" name="Google Shape;419;p52"/>
          <p:cNvSpPr txBox="1"/>
          <p:nvPr/>
        </p:nvSpPr>
        <p:spPr>
          <a:xfrm>
            <a:off x="399200" y="4586600"/>
            <a:ext cx="239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a:solidFill>
                  <a:schemeClr val="dk1"/>
                </a:solidFill>
                <a:latin typeface="Open Sans"/>
                <a:ea typeface="Open Sans"/>
                <a:cs typeface="Open Sans"/>
                <a:sym typeface="Open Sans"/>
              </a:rPr>
              <a:t> Vařeka &amp; Vařeková, 2003)</a:t>
            </a:r>
            <a:endParaRPr>
              <a:solidFill>
                <a:schemeClr val="dk1"/>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3"/>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Další typologie nohy</a:t>
            </a:r>
            <a:endParaRPr/>
          </a:p>
        </p:txBody>
      </p:sp>
      <p:sp>
        <p:nvSpPr>
          <p:cNvPr id="425" name="Google Shape;425;p53"/>
          <p:cNvSpPr txBox="1">
            <a:spLocks noGrp="1"/>
          </p:cNvSpPr>
          <p:nvPr>
            <p:ph type="body" idx="4294967295"/>
          </p:nvPr>
        </p:nvSpPr>
        <p:spPr>
          <a:xfrm>
            <a:off x="539750" y="1181100"/>
            <a:ext cx="8604250" cy="310515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200" b="1">
                <a:latin typeface="Open Sans"/>
                <a:ea typeface="Open Sans"/>
                <a:cs typeface="Open Sans"/>
                <a:sym typeface="Open Sans"/>
              </a:rPr>
              <a:t>Klasická typologie </a:t>
            </a:r>
            <a:endParaRPr sz="1200" b="1">
              <a:latin typeface="Open Sans"/>
              <a:ea typeface="Open Sans"/>
              <a:cs typeface="Open Sans"/>
              <a:sym typeface="Open Sans"/>
            </a:endParaRPr>
          </a:p>
          <a:p>
            <a:pPr marL="457200" lvl="0" indent="-304800" algn="l" rtl="0">
              <a:lnSpc>
                <a:spcPct val="115000"/>
              </a:lnSpc>
              <a:spcBef>
                <a:spcPts val="1200"/>
              </a:spcBef>
              <a:spcAft>
                <a:spcPts val="0"/>
              </a:spcAft>
              <a:buClr>
                <a:schemeClr val="dk1"/>
              </a:buClr>
              <a:buSzPts val="1200"/>
              <a:buFont typeface="Open Sans"/>
              <a:buChar char="●"/>
            </a:pPr>
            <a:r>
              <a:rPr lang="sk" sz="1200">
                <a:latin typeface="Open Sans"/>
                <a:ea typeface="Open Sans"/>
                <a:cs typeface="Open Sans"/>
                <a:sym typeface="Open Sans"/>
              </a:rPr>
              <a:t>Plochá, normální, vysoká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Nic neříkající o chování nohy při zatížení – kompenzační mechanismy</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Především vizuální popis </a:t>
            </a:r>
            <a:endParaRPr sz="1200">
              <a:latin typeface="Open Sans"/>
              <a:ea typeface="Open Sans"/>
              <a:cs typeface="Open Sans"/>
              <a:sym typeface="Open Sans"/>
            </a:endParaRPr>
          </a:p>
          <a:p>
            <a:pPr marL="0" lvl="0" indent="0" algn="l" rtl="0">
              <a:lnSpc>
                <a:spcPct val="115000"/>
              </a:lnSpc>
              <a:spcBef>
                <a:spcPts val="1800"/>
              </a:spcBef>
              <a:spcAft>
                <a:spcPts val="0"/>
              </a:spcAft>
              <a:buClr>
                <a:schemeClr val="dk1"/>
              </a:buClr>
              <a:buSzPts val="1100"/>
              <a:buFont typeface="Arial"/>
              <a:buNone/>
            </a:pPr>
            <a:r>
              <a:rPr lang="sk" sz="1200" b="1">
                <a:latin typeface="Open Sans"/>
                <a:ea typeface="Open Sans"/>
                <a:cs typeface="Open Sans"/>
                <a:sym typeface="Open Sans"/>
              </a:rPr>
              <a:t>Funkční typologie </a:t>
            </a:r>
            <a:endParaRPr sz="1200" b="1">
              <a:latin typeface="Open Sans"/>
              <a:ea typeface="Open Sans"/>
              <a:cs typeface="Open Sans"/>
              <a:sym typeface="Open Sans"/>
            </a:endParaRPr>
          </a:p>
          <a:p>
            <a:pPr marL="457200" lvl="0" indent="-304800" algn="l" rtl="0">
              <a:lnSpc>
                <a:spcPct val="115000"/>
              </a:lnSpc>
              <a:spcBef>
                <a:spcPts val="1200"/>
              </a:spcBef>
              <a:spcAft>
                <a:spcPts val="0"/>
              </a:spcAft>
              <a:buClr>
                <a:schemeClr val="dk1"/>
              </a:buClr>
              <a:buSzPts val="1200"/>
              <a:buFont typeface="Open Sans"/>
              <a:buChar char="●"/>
            </a:pPr>
            <a:r>
              <a:rPr lang="sk" sz="1200">
                <a:latin typeface="Open Sans"/>
                <a:ea typeface="Open Sans"/>
                <a:cs typeface="Open Sans"/>
                <a:sym typeface="Open Sans"/>
              </a:rPr>
              <a:t>Důraz na zjištění patologických funkcí nohy během krokového cyklu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Orientační diagnostika podle otlaků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Výskyt: u můžu je varózní zanoží, u žen valgózní přednoží </a:t>
            </a:r>
            <a:endParaRPr sz="1200">
              <a:latin typeface="Open Sans"/>
              <a:ea typeface="Open Sans"/>
              <a:cs typeface="Open Sans"/>
              <a:sym typeface="Open Sans"/>
            </a:endParaRPr>
          </a:p>
          <a:p>
            <a:pPr marL="0" lvl="0" indent="0" algn="l" rtl="0">
              <a:lnSpc>
                <a:spcPct val="115000"/>
              </a:lnSpc>
              <a:spcBef>
                <a:spcPts val="1800"/>
              </a:spcBef>
              <a:spcAft>
                <a:spcPts val="0"/>
              </a:spcAft>
              <a:buNone/>
            </a:pPr>
            <a:r>
              <a:rPr lang="sk" sz="1200" b="1">
                <a:latin typeface="Open Sans"/>
                <a:ea typeface="Open Sans"/>
                <a:cs typeface="Open Sans"/>
                <a:sym typeface="Open Sans"/>
              </a:rPr>
              <a:t>3/4 (Merton L. Root popisuje 4)  běžné typy funkční nohy:</a:t>
            </a:r>
            <a:endParaRPr sz="1200" b="1">
              <a:latin typeface="Open Sans"/>
              <a:ea typeface="Open Sans"/>
              <a:cs typeface="Open Sans"/>
              <a:sym typeface="Open Sans"/>
            </a:endParaRPr>
          </a:p>
          <a:p>
            <a:pPr marL="457200" lvl="0" indent="-304800" algn="l" rtl="0">
              <a:lnSpc>
                <a:spcPct val="115000"/>
              </a:lnSpc>
              <a:spcBef>
                <a:spcPts val="600"/>
              </a:spcBef>
              <a:spcAft>
                <a:spcPts val="0"/>
              </a:spcAft>
              <a:buClr>
                <a:schemeClr val="dk1"/>
              </a:buClr>
              <a:buSzPts val="1200"/>
              <a:buFont typeface="Open Sans"/>
              <a:buChar char="●"/>
            </a:pPr>
            <a:r>
              <a:rPr lang="sk" sz="1200">
                <a:latin typeface="Open Sans"/>
                <a:ea typeface="Open Sans"/>
                <a:cs typeface="Open Sans"/>
                <a:sym typeface="Open Sans"/>
              </a:rPr>
              <a:t>Neutrální</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Varózní zánoží</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Varózní přednoží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Valgózní přednoží </a:t>
            </a:r>
            <a:endParaRPr sz="1200">
              <a:latin typeface="Open Sans"/>
              <a:ea typeface="Open Sans"/>
              <a:cs typeface="Open Sans"/>
              <a:sym typeface="Open Sans"/>
            </a:endParaRPr>
          </a:p>
          <a:p>
            <a:pPr marL="0" lvl="0" indent="0" algn="l" rtl="0">
              <a:spcBef>
                <a:spcPts val="1800"/>
              </a:spcBef>
              <a:spcAft>
                <a:spcPts val="0"/>
              </a:spcAft>
              <a:buNone/>
            </a:pPr>
            <a:endParaRPr sz="1200">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4"/>
          <p:cNvPicPr preferRelativeResize="0"/>
          <p:nvPr/>
        </p:nvPicPr>
        <p:blipFill rotWithShape="1">
          <a:blip r:embed="rId3">
            <a:alphaModFix/>
          </a:blip>
          <a:srcRect l="38317" t="23059" r="37410" b="36407"/>
          <a:stretch/>
        </p:blipFill>
        <p:spPr>
          <a:xfrm>
            <a:off x="1673554" y="3663382"/>
            <a:ext cx="1323602" cy="1381482"/>
          </a:xfrm>
          <a:prstGeom prst="rect">
            <a:avLst/>
          </a:prstGeom>
          <a:noFill/>
          <a:ln>
            <a:noFill/>
          </a:ln>
        </p:spPr>
      </p:pic>
      <p:pic>
        <p:nvPicPr>
          <p:cNvPr id="431" name="Google Shape;431;p54"/>
          <p:cNvPicPr preferRelativeResize="0"/>
          <p:nvPr/>
        </p:nvPicPr>
        <p:blipFill rotWithShape="1">
          <a:blip r:embed="rId4">
            <a:alphaModFix/>
          </a:blip>
          <a:srcRect l="41807" t="38351" r="40747" b="25241"/>
          <a:stretch/>
        </p:blipFill>
        <p:spPr>
          <a:xfrm>
            <a:off x="7927925" y="0"/>
            <a:ext cx="1216077" cy="1710349"/>
          </a:xfrm>
          <a:prstGeom prst="rect">
            <a:avLst/>
          </a:prstGeom>
          <a:noFill/>
          <a:ln>
            <a:noFill/>
          </a:ln>
        </p:spPr>
      </p:pic>
      <p:pic>
        <p:nvPicPr>
          <p:cNvPr id="432" name="Google Shape;432;p54"/>
          <p:cNvPicPr preferRelativeResize="0"/>
          <p:nvPr/>
        </p:nvPicPr>
        <p:blipFill rotWithShape="1">
          <a:blip r:embed="rId5">
            <a:alphaModFix/>
          </a:blip>
          <a:srcRect l="36952" t="26635" r="32859" b="36957"/>
          <a:stretch/>
        </p:blipFill>
        <p:spPr>
          <a:xfrm>
            <a:off x="1673538" y="234087"/>
            <a:ext cx="1647923" cy="1242176"/>
          </a:xfrm>
          <a:prstGeom prst="rect">
            <a:avLst/>
          </a:prstGeom>
          <a:noFill/>
          <a:ln>
            <a:noFill/>
          </a:ln>
        </p:spPr>
      </p:pic>
      <p:sp>
        <p:nvSpPr>
          <p:cNvPr id="433" name="Google Shape;433;p54"/>
          <p:cNvSpPr txBox="1">
            <a:spLocks noGrp="1"/>
          </p:cNvSpPr>
          <p:nvPr>
            <p:ph type="body" idx="1"/>
          </p:nvPr>
        </p:nvSpPr>
        <p:spPr>
          <a:xfrm>
            <a:off x="540000" y="1276129"/>
            <a:ext cx="3915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latin typeface="Open Sans"/>
                <a:ea typeface="Open Sans"/>
                <a:cs typeface="Open Sans"/>
                <a:sym typeface="Open Sans"/>
              </a:rPr>
              <a:t>Neutrální typ</a:t>
            </a:r>
            <a:endParaRPr sz="1200" b="1">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Bérec-pata souběžně, rovina přednoží-pata souběžně</a:t>
            </a:r>
            <a:endParaRPr sz="1200">
              <a:latin typeface="Open Sans"/>
              <a:ea typeface="Open Sans"/>
              <a:cs typeface="Open Sans"/>
              <a:sym typeface="Open Sans"/>
            </a:endParaRPr>
          </a:p>
          <a:p>
            <a:pPr marL="0" lvl="0" indent="0" algn="l" rtl="0">
              <a:spcBef>
                <a:spcPts val="0"/>
              </a:spcBef>
              <a:spcAft>
                <a:spcPts val="0"/>
              </a:spcAft>
              <a:buNone/>
            </a:pPr>
            <a:r>
              <a:rPr lang="sk" sz="1200" b="1">
                <a:latin typeface="Open Sans"/>
                <a:ea typeface="Open Sans"/>
                <a:cs typeface="Open Sans"/>
                <a:sym typeface="Open Sans"/>
              </a:rPr>
              <a:t>Varózní zánoží</a:t>
            </a:r>
            <a:endParaRPr sz="1200" b="1">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nejčastěji, pata v SUP vůči bérci</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b="1">
                <a:latin typeface="Open Sans"/>
                <a:ea typeface="Open Sans"/>
                <a:cs typeface="Open Sans"/>
                <a:sym typeface="Open Sans"/>
              </a:rPr>
              <a:t>kompenzace - </a:t>
            </a:r>
            <a:r>
              <a:rPr lang="sk" sz="1200">
                <a:latin typeface="Open Sans"/>
                <a:ea typeface="Open Sans"/>
                <a:cs typeface="Open Sans"/>
                <a:sym typeface="Open Sans"/>
              </a:rPr>
              <a:t>při zatížení PRO v SUBTAL. KL., pata valgozita, oploštění podélné klenby</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otlaky pod II.-III. MTT - počát. odraz nohy</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opora hyperPRO - odemčen Chopart - hypermobilita přednoží</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bez kompenzace - přetížení lat.okraje nohy (otlaky)</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b="1">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
        <p:nvSpPr>
          <p:cNvPr id="434" name="Google Shape;434;p54"/>
          <p:cNvSpPr txBox="1">
            <a:spLocks noGrp="1"/>
          </p:cNvSpPr>
          <p:nvPr>
            <p:ph type="body" idx="2"/>
          </p:nvPr>
        </p:nvSpPr>
        <p:spPr>
          <a:xfrm>
            <a:off x="4688460" y="1276129"/>
            <a:ext cx="39150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200" b="1">
                <a:latin typeface="Open Sans"/>
                <a:ea typeface="Open Sans"/>
                <a:cs typeface="Open Sans"/>
                <a:sym typeface="Open Sans"/>
              </a:rPr>
              <a:t>Varózní přednoží</a:t>
            </a:r>
            <a:endParaRPr sz="1200" b="1">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rovina přednoží v SUP post. vůči plosky pod patou</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ojedinělé</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zánoží hyperPRO</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kompenzace - kladívkovité prsty (V.), patol. pohyb. vzor - střední opora, změna úhlu tahu m. flexor digitorum longus a m. quadratus plantae, ve střední opoře omezená extenze kolene, valgozita kolen, kyčel do vnitřní rotace, anteverze pánve </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valgozita paty při dopadu v chůzi</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bez kompenzace -  přetížení lat.okraje nohy (otlaky)</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
        <p:nvSpPr>
          <p:cNvPr id="435" name="Google Shape;435;p54"/>
          <p:cNvSpPr txBox="1"/>
          <p:nvPr/>
        </p:nvSpPr>
        <p:spPr>
          <a:xfrm>
            <a:off x="3838825" y="4737075"/>
            <a:ext cx="2047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https://slideplayer.com/slide/6074949/</a:t>
            </a:r>
            <a:endParaRPr sz="800">
              <a:solidFill>
                <a:srgbClr val="CCCCCC"/>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Další typologie nohy</a:t>
            </a:r>
            <a:endParaRPr/>
          </a:p>
        </p:txBody>
      </p:sp>
      <p:sp>
        <p:nvSpPr>
          <p:cNvPr id="441" name="Google Shape;441;p55"/>
          <p:cNvSpPr txBox="1">
            <a:spLocks noGrp="1"/>
          </p:cNvSpPr>
          <p:nvPr>
            <p:ph type="body" idx="1"/>
          </p:nvPr>
        </p:nvSpPr>
        <p:spPr>
          <a:xfrm>
            <a:off x="540000" y="1269000"/>
            <a:ext cx="46284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700" b="1">
                <a:latin typeface="Open Sans"/>
                <a:ea typeface="Open Sans"/>
                <a:cs typeface="Open Sans"/>
                <a:sym typeface="Open Sans"/>
              </a:rPr>
              <a:t>Valgózní přednoží</a:t>
            </a:r>
            <a:endParaRPr sz="1700" b="1">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sk" sz="1700">
                <a:latin typeface="Open Sans"/>
                <a:ea typeface="Open Sans"/>
                <a:cs typeface="Open Sans"/>
                <a:sym typeface="Open Sans"/>
              </a:rPr>
              <a:t>rovina plosky přednoží v pronačním postavení vůči rovině plosky pod patou</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sk" sz="1700">
                <a:latin typeface="Open Sans"/>
                <a:ea typeface="Open Sans"/>
                <a:cs typeface="Open Sans"/>
                <a:sym typeface="Open Sans"/>
              </a:rPr>
              <a:t>kompenzační SUP přednoží při zatížení u </a:t>
            </a:r>
            <a:r>
              <a:rPr lang="sk" sz="1700" b="1">
                <a:latin typeface="Open Sans"/>
                <a:ea typeface="Open Sans"/>
                <a:cs typeface="Open Sans"/>
                <a:sym typeface="Open Sans"/>
              </a:rPr>
              <a:t>flexibilního typu,</a:t>
            </a:r>
            <a:r>
              <a:rPr lang="sk" sz="1700">
                <a:latin typeface="Open Sans"/>
                <a:ea typeface="Open Sans"/>
                <a:cs typeface="Open Sans"/>
                <a:sym typeface="Open Sans"/>
              </a:rPr>
              <a:t> odemčení I.MTJ (odraz a střední opora)</a:t>
            </a:r>
            <a:endParaRPr sz="1700">
              <a:latin typeface="Open Sans"/>
              <a:ea typeface="Open Sans"/>
              <a:cs typeface="Open Sans"/>
              <a:sym typeface="Open Sans"/>
            </a:endParaRPr>
          </a:p>
          <a:p>
            <a:pPr marL="457200" lvl="0" indent="-336550" algn="l" rtl="0">
              <a:spcBef>
                <a:spcPts val="0"/>
              </a:spcBef>
              <a:spcAft>
                <a:spcPts val="0"/>
              </a:spcAft>
              <a:buSzPts val="1700"/>
              <a:buFont typeface="Open Sans"/>
              <a:buChar char="●"/>
            </a:pPr>
            <a:r>
              <a:rPr lang="sk" sz="1700" b="1">
                <a:latin typeface="Open Sans"/>
                <a:ea typeface="Open Sans"/>
                <a:cs typeface="Open Sans"/>
                <a:sym typeface="Open Sans"/>
              </a:rPr>
              <a:t>rigidní typ - </a:t>
            </a:r>
            <a:r>
              <a:rPr lang="sk" sz="1700">
                <a:latin typeface="Open Sans"/>
                <a:ea typeface="Open Sans"/>
                <a:cs typeface="Open Sans"/>
                <a:sym typeface="Open Sans"/>
              </a:rPr>
              <a:t>rozšíření při opoře a snížení příčné klenby nohy - podpora pro vznik hallux valgus, vysoká noha</a:t>
            </a:r>
            <a:endParaRPr sz="1700">
              <a:latin typeface="Open Sans"/>
              <a:ea typeface="Open Sans"/>
              <a:cs typeface="Open Sans"/>
              <a:sym typeface="Open Sans"/>
            </a:endParaRPr>
          </a:p>
        </p:txBody>
      </p:sp>
      <p:pic>
        <p:nvPicPr>
          <p:cNvPr id="442" name="Google Shape;442;p55"/>
          <p:cNvPicPr preferRelativeResize="0"/>
          <p:nvPr/>
        </p:nvPicPr>
        <p:blipFill rotWithShape="1">
          <a:blip r:embed="rId3">
            <a:alphaModFix/>
          </a:blip>
          <a:srcRect l="41810" t="50001" r="33917" b="18749"/>
          <a:stretch/>
        </p:blipFill>
        <p:spPr>
          <a:xfrm>
            <a:off x="5330675" y="1285876"/>
            <a:ext cx="3196134" cy="2571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0BC439-5E77-0A43-D797-3939AD484FF2}"/>
              </a:ext>
            </a:extLst>
          </p:cNvPr>
          <p:cNvSpPr>
            <a:spLocks noGrp="1"/>
          </p:cNvSpPr>
          <p:nvPr>
            <p:ph type="title"/>
          </p:nvPr>
        </p:nvSpPr>
        <p:spPr/>
        <p:txBody>
          <a:bodyPr/>
          <a:lstStyle/>
          <a:p>
            <a:r>
              <a:rPr lang="cs-CZ" dirty="0"/>
              <a:t>Distorze v hlezenním kl.</a:t>
            </a:r>
            <a:br>
              <a:rPr lang="cs-CZ" dirty="0"/>
            </a:br>
            <a:endParaRPr lang="cs-CZ" dirty="0"/>
          </a:p>
        </p:txBody>
      </p:sp>
      <p:sp>
        <p:nvSpPr>
          <p:cNvPr id="3" name="Zástupný text 2">
            <a:extLst>
              <a:ext uri="{FF2B5EF4-FFF2-40B4-BE49-F238E27FC236}">
                <a16:creationId xmlns:a16="http://schemas.microsoft.com/office/drawing/2014/main" id="{3DCE9689-671F-48ED-44E6-E28768A3B968}"/>
              </a:ext>
            </a:extLst>
          </p:cNvPr>
          <p:cNvSpPr>
            <a:spLocks noGrp="1"/>
          </p:cNvSpPr>
          <p:nvPr>
            <p:ph type="body" idx="1"/>
          </p:nvPr>
        </p:nvSpPr>
        <p:spPr/>
        <p:txBody>
          <a:bodyPr/>
          <a:lstStyle/>
          <a:p>
            <a:pPr marL="95250" indent="0">
              <a:buNone/>
            </a:pPr>
            <a:r>
              <a:rPr lang="cs-CZ" dirty="0"/>
              <a:t>Typicky poškozené vazy jsou ATFL (</a:t>
            </a:r>
            <a:r>
              <a:rPr lang="cs-CZ" dirty="0" err="1"/>
              <a:t>lig.talofibularis</a:t>
            </a:r>
            <a:r>
              <a:rPr lang="cs-CZ" dirty="0"/>
              <a:t> </a:t>
            </a:r>
            <a:r>
              <a:rPr lang="cs-CZ" dirty="0" err="1"/>
              <a:t>anterior</a:t>
            </a:r>
            <a:r>
              <a:rPr lang="cs-CZ" dirty="0"/>
              <a:t>) a </a:t>
            </a:r>
          </a:p>
          <a:p>
            <a:pPr marL="95250" indent="0">
              <a:buNone/>
            </a:pPr>
            <a:r>
              <a:rPr lang="cs-CZ" dirty="0"/>
              <a:t>CFL (</a:t>
            </a:r>
            <a:r>
              <a:rPr lang="cs-CZ" dirty="0" err="1"/>
              <a:t>lig.calcaneofibularis</a:t>
            </a:r>
            <a:r>
              <a:rPr lang="cs-CZ" dirty="0"/>
              <a:t>). Na podkladě opakujícího se poranění výše zmíněných laterálních vazů vzniká v kloubu chronická nestabilita.</a:t>
            </a:r>
          </a:p>
        </p:txBody>
      </p:sp>
    </p:spTree>
    <p:extLst>
      <p:ext uri="{BB962C8B-B14F-4D97-AF65-F5344CB8AC3E}">
        <p14:creationId xmlns:p14="http://schemas.microsoft.com/office/powerpoint/2010/main" val="3898491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A8805AF-D1AF-AF20-03A6-5267F3B1B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1" y="0"/>
            <a:ext cx="50546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text 5">
            <a:extLst>
              <a:ext uri="{FF2B5EF4-FFF2-40B4-BE49-F238E27FC236}">
                <a16:creationId xmlns:a16="http://schemas.microsoft.com/office/drawing/2014/main" id="{CCC3F4BD-F189-D083-D2D1-997423AF5C70}"/>
              </a:ext>
            </a:extLst>
          </p:cNvPr>
          <p:cNvSpPr>
            <a:spLocks noGrp="1"/>
          </p:cNvSpPr>
          <p:nvPr>
            <p:ph type="body" idx="4294967295"/>
          </p:nvPr>
        </p:nvSpPr>
        <p:spPr>
          <a:xfrm>
            <a:off x="5227638" y="1276350"/>
            <a:ext cx="3916362" cy="3105150"/>
          </a:xfrm>
        </p:spPr>
        <p:txBody>
          <a:bodyPr/>
          <a:lstStyle/>
          <a:p>
            <a:r>
              <a:rPr lang="cs-CZ" dirty="0"/>
              <a:t>   Hodnocení klinického     stavu před návratem ke sportovní aktivitě</a:t>
            </a:r>
          </a:p>
        </p:txBody>
      </p:sp>
    </p:spTree>
    <p:extLst>
      <p:ext uri="{BB962C8B-B14F-4D97-AF65-F5344CB8AC3E}">
        <p14:creationId xmlns:p14="http://schemas.microsoft.com/office/powerpoint/2010/main" val="181652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 - opakování anatomie</a:t>
            </a:r>
            <a:endParaRPr/>
          </a:p>
        </p:txBody>
      </p:sp>
      <p:sp>
        <p:nvSpPr>
          <p:cNvPr id="200" name="Google Shape;200;p25"/>
          <p:cNvSpPr txBox="1">
            <a:spLocks noGrp="1"/>
          </p:cNvSpPr>
          <p:nvPr>
            <p:ph type="body" idx="1"/>
          </p:nvPr>
        </p:nvSpPr>
        <p:spPr>
          <a:xfrm>
            <a:off x="540000" y="1269000"/>
            <a:ext cx="52527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600">
                <a:latin typeface="Open Sans"/>
                <a:ea typeface="Open Sans"/>
                <a:cs typeface="Open Sans"/>
                <a:sym typeface="Open Sans"/>
              </a:rPr>
              <a:t>Kosti nohy svojim uspořádáním tvoří 2 proximodistální paprsky:</a:t>
            </a:r>
            <a:endParaRPr sz="1600">
              <a:latin typeface="Open Sans"/>
              <a:ea typeface="Open Sans"/>
              <a:cs typeface="Open Sans"/>
              <a:sym typeface="Open Sans"/>
            </a:endParaRPr>
          </a:p>
          <a:p>
            <a:pPr marL="457200" lvl="0" indent="-330200" algn="l" rtl="0">
              <a:lnSpc>
                <a:spcPct val="115000"/>
              </a:lnSpc>
              <a:spcBef>
                <a:spcPts val="1600"/>
              </a:spcBef>
              <a:spcAft>
                <a:spcPts val="0"/>
              </a:spcAft>
              <a:buClr>
                <a:schemeClr val="dk1"/>
              </a:buClr>
              <a:buSzPts val="1600"/>
              <a:buFont typeface="Open Sans"/>
              <a:buChar char="➔"/>
            </a:pPr>
            <a:r>
              <a:rPr lang="sk" sz="1600" b="1">
                <a:latin typeface="Open Sans"/>
                <a:ea typeface="Open Sans"/>
                <a:cs typeface="Open Sans"/>
                <a:sym typeface="Open Sans"/>
              </a:rPr>
              <a:t>proximomediální </a:t>
            </a:r>
            <a:endParaRPr sz="1600" b="1">
              <a:latin typeface="Open Sans"/>
              <a:ea typeface="Open Sans"/>
              <a:cs typeface="Open Sans"/>
              <a:sym typeface="Open Sans"/>
            </a:endParaRPr>
          </a:p>
          <a:p>
            <a:pPr marL="914400" lvl="1" indent="-330200" algn="l" rtl="0">
              <a:lnSpc>
                <a:spcPct val="115000"/>
              </a:lnSpc>
              <a:spcBef>
                <a:spcPts val="0"/>
              </a:spcBef>
              <a:spcAft>
                <a:spcPts val="0"/>
              </a:spcAft>
              <a:buClr>
                <a:schemeClr val="dk1"/>
              </a:buClr>
              <a:buSzPts val="1600"/>
              <a:buFont typeface="Open Sans"/>
              <a:buChar char="◆"/>
            </a:pPr>
            <a:r>
              <a:rPr lang="sk" sz="1600">
                <a:latin typeface="Open Sans"/>
                <a:ea typeface="Open Sans"/>
                <a:cs typeface="Open Sans"/>
                <a:sym typeface="Open Sans"/>
              </a:rPr>
              <a:t>talus + os naviculare + ossa cuneiformia + ossa metatarsi I. - III. + phalanges </a:t>
            </a:r>
            <a:endParaRPr sz="1600">
              <a:latin typeface="Open Sans"/>
              <a:ea typeface="Open Sans"/>
              <a:cs typeface="Open Sans"/>
              <a:sym typeface="Open Sans"/>
            </a:endParaRPr>
          </a:p>
          <a:p>
            <a:pPr marL="457200" lvl="0" indent="-330200" algn="l" rtl="0">
              <a:lnSpc>
                <a:spcPct val="115000"/>
              </a:lnSpc>
              <a:spcBef>
                <a:spcPts val="1600"/>
              </a:spcBef>
              <a:spcAft>
                <a:spcPts val="0"/>
              </a:spcAft>
              <a:buClr>
                <a:schemeClr val="dk1"/>
              </a:buClr>
              <a:buSzPts val="1600"/>
              <a:buFont typeface="Open Sans"/>
              <a:buChar char="➔"/>
            </a:pPr>
            <a:r>
              <a:rPr lang="sk" sz="1600" b="1">
                <a:latin typeface="Open Sans"/>
                <a:ea typeface="Open Sans"/>
                <a:cs typeface="Open Sans"/>
                <a:sym typeface="Open Sans"/>
              </a:rPr>
              <a:t>distolaterální</a:t>
            </a:r>
            <a:endParaRPr sz="1600" b="1">
              <a:latin typeface="Open Sans"/>
              <a:ea typeface="Open Sans"/>
              <a:cs typeface="Open Sans"/>
              <a:sym typeface="Open Sans"/>
            </a:endParaRPr>
          </a:p>
          <a:p>
            <a:pPr marL="914400" lvl="1" indent="-330200" algn="l" rtl="0">
              <a:lnSpc>
                <a:spcPct val="115000"/>
              </a:lnSpc>
              <a:spcBef>
                <a:spcPts val="0"/>
              </a:spcBef>
              <a:spcAft>
                <a:spcPts val="0"/>
              </a:spcAft>
              <a:buClr>
                <a:schemeClr val="dk1"/>
              </a:buClr>
              <a:buSzPts val="1600"/>
              <a:buFont typeface="Open Sans"/>
              <a:buChar char="◆"/>
            </a:pPr>
            <a:r>
              <a:rPr lang="sk" sz="1600">
                <a:latin typeface="Open Sans"/>
                <a:ea typeface="Open Sans"/>
                <a:cs typeface="Open Sans"/>
                <a:sym typeface="Open Sans"/>
              </a:rPr>
              <a:t>calcaneus + os cuboideum + ossa metatarsi IV. </a:t>
            </a:r>
            <a:br>
              <a:rPr lang="sk" sz="1600">
                <a:latin typeface="Open Sans"/>
                <a:ea typeface="Open Sans"/>
                <a:cs typeface="Open Sans"/>
                <a:sym typeface="Open Sans"/>
              </a:rPr>
            </a:br>
            <a:r>
              <a:rPr lang="sk" sz="1600">
                <a:latin typeface="Open Sans"/>
                <a:ea typeface="Open Sans"/>
                <a:cs typeface="Open Sans"/>
                <a:sym typeface="Open Sans"/>
              </a:rPr>
              <a:t>+ phalanges</a:t>
            </a:r>
            <a:endParaRPr sz="1600">
              <a:latin typeface="Open Sans"/>
              <a:ea typeface="Open Sans"/>
              <a:cs typeface="Open Sans"/>
              <a:sym typeface="Open Sans"/>
            </a:endParaRPr>
          </a:p>
          <a:p>
            <a:pPr marL="0" lvl="0" indent="0" algn="l" rtl="0">
              <a:spcBef>
                <a:spcPts val="0"/>
              </a:spcBef>
              <a:spcAft>
                <a:spcPts val="0"/>
              </a:spcAft>
              <a:buNone/>
            </a:pPr>
            <a:endParaRPr/>
          </a:p>
        </p:txBody>
      </p:sp>
      <p:pic>
        <p:nvPicPr>
          <p:cNvPr id="201" name="Google Shape;201;p25"/>
          <p:cNvPicPr preferRelativeResize="0"/>
          <p:nvPr/>
        </p:nvPicPr>
        <p:blipFill>
          <a:blip r:embed="rId3">
            <a:alphaModFix/>
          </a:blip>
          <a:stretch>
            <a:fillRect/>
          </a:stretch>
        </p:blipFill>
        <p:spPr>
          <a:xfrm>
            <a:off x="5792700" y="1269000"/>
            <a:ext cx="3046499" cy="1861134"/>
          </a:xfrm>
          <a:prstGeom prst="rect">
            <a:avLst/>
          </a:prstGeom>
          <a:noFill/>
          <a:ln>
            <a:noFill/>
          </a:ln>
        </p:spPr>
      </p:pic>
      <p:sp>
        <p:nvSpPr>
          <p:cNvPr id="202" name="Google Shape;202;p25"/>
          <p:cNvSpPr txBox="1"/>
          <p:nvPr/>
        </p:nvSpPr>
        <p:spPr>
          <a:xfrm>
            <a:off x="5917525" y="31301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u="sng">
                <a:solidFill>
                  <a:srgbClr val="CCCCCC"/>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https://www.medicalnewstoday.com/articles/324336</a:t>
            </a:r>
            <a:r>
              <a:rPr lang="sk" sz="800">
                <a:solidFill>
                  <a:srgbClr val="CCCCCC"/>
                </a:solidFill>
                <a:latin typeface="Open Sans"/>
                <a:ea typeface="Open Sans"/>
                <a:cs typeface="Open Sans"/>
                <a:sym typeface="Open Sans"/>
              </a:rPr>
              <a:t> </a:t>
            </a:r>
            <a:endParaRPr sz="800">
              <a:solidFill>
                <a:srgbClr val="CCCCCC"/>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2E36E-CEB4-7967-0BFA-2533854E4591}"/>
              </a:ext>
            </a:extLst>
          </p:cNvPr>
          <p:cNvSpPr>
            <a:spLocks noGrp="1"/>
          </p:cNvSpPr>
          <p:nvPr>
            <p:ph type="title" idx="4294967295"/>
          </p:nvPr>
        </p:nvSpPr>
        <p:spPr>
          <a:xfrm>
            <a:off x="0" y="539750"/>
            <a:ext cx="8064500" cy="339725"/>
          </a:xfrm>
        </p:spPr>
        <p:txBody>
          <a:bodyPr/>
          <a:lstStyle/>
          <a:p>
            <a:r>
              <a:rPr lang="cs-CZ" dirty="0"/>
              <a:t>Chronická nestabilita hlezna</a:t>
            </a:r>
          </a:p>
        </p:txBody>
      </p:sp>
      <p:sp>
        <p:nvSpPr>
          <p:cNvPr id="3" name="Zástupný text 2">
            <a:extLst>
              <a:ext uri="{FF2B5EF4-FFF2-40B4-BE49-F238E27FC236}">
                <a16:creationId xmlns:a16="http://schemas.microsoft.com/office/drawing/2014/main" id="{D7912A0D-25C4-3C6F-4568-D7CC9777BDF5}"/>
              </a:ext>
            </a:extLst>
          </p:cNvPr>
          <p:cNvSpPr>
            <a:spLocks noGrp="1"/>
          </p:cNvSpPr>
          <p:nvPr>
            <p:ph type="body" idx="4294967295"/>
          </p:nvPr>
        </p:nvSpPr>
        <p:spPr>
          <a:xfrm>
            <a:off x="0" y="1268413"/>
            <a:ext cx="8064500" cy="3105150"/>
          </a:xfrm>
        </p:spPr>
        <p:txBody>
          <a:bodyPr/>
          <a:lstStyle/>
          <a:p>
            <a:r>
              <a:rPr lang="cs-CZ" b="1" i="0" dirty="0">
                <a:solidFill>
                  <a:srgbClr val="000000"/>
                </a:solidFill>
                <a:effectLst/>
                <a:latin typeface="helvetica-w01-roman"/>
              </a:rPr>
              <a:t>Nejslabší skupinou vazů je zevní postranní vaz</a:t>
            </a:r>
            <a:r>
              <a:rPr lang="cs-CZ" b="0" i="0" dirty="0">
                <a:solidFill>
                  <a:srgbClr val="000000"/>
                </a:solidFill>
                <a:effectLst/>
                <a:latin typeface="helvetica-w01-roman"/>
              </a:rPr>
              <a:t> (lig. </a:t>
            </a:r>
            <a:r>
              <a:rPr lang="cs-CZ" b="0" i="0" dirty="0" err="1">
                <a:solidFill>
                  <a:srgbClr val="000000"/>
                </a:solidFill>
                <a:effectLst/>
                <a:latin typeface="helvetica-w01-roman"/>
              </a:rPr>
              <a:t>collaterale</a:t>
            </a:r>
            <a:r>
              <a:rPr lang="cs-CZ" b="0" i="0" dirty="0">
                <a:solidFill>
                  <a:srgbClr val="000000"/>
                </a:solidFill>
                <a:effectLst/>
                <a:latin typeface="helvetica-w01-roman"/>
              </a:rPr>
              <a:t> </a:t>
            </a:r>
            <a:r>
              <a:rPr lang="cs-CZ" b="0" i="0" dirty="0" err="1">
                <a:solidFill>
                  <a:srgbClr val="000000"/>
                </a:solidFill>
                <a:effectLst/>
                <a:latin typeface="helvetica-w01-roman"/>
              </a:rPr>
              <a:t>laterale</a:t>
            </a:r>
            <a:r>
              <a:rPr lang="cs-CZ" b="0" i="0" dirty="0">
                <a:solidFill>
                  <a:srgbClr val="000000"/>
                </a:solidFill>
                <a:effectLst/>
                <a:latin typeface="helvetica-w01-roman"/>
              </a:rPr>
              <a:t>), který stabilizuje hlezenní kloub na zevní straně. Vaz se dělí na tři samostatné pruhy. Přední pruh probíhá od zevního kotníku k hlezenní kosti (lig. </a:t>
            </a:r>
            <a:r>
              <a:rPr lang="cs-CZ" b="0" i="0" dirty="0" err="1">
                <a:solidFill>
                  <a:srgbClr val="000000"/>
                </a:solidFill>
                <a:effectLst/>
                <a:latin typeface="helvetica-w01-roman"/>
              </a:rPr>
              <a:t>talofibulare</a:t>
            </a:r>
            <a:r>
              <a:rPr lang="cs-CZ" b="0" i="0" dirty="0">
                <a:solidFill>
                  <a:srgbClr val="000000"/>
                </a:solidFill>
                <a:effectLst/>
                <a:latin typeface="helvetica-w01-roman"/>
              </a:rPr>
              <a:t> </a:t>
            </a:r>
            <a:r>
              <a:rPr lang="cs-CZ" b="0" i="0" dirty="0" err="1">
                <a:solidFill>
                  <a:srgbClr val="000000"/>
                </a:solidFill>
                <a:effectLst/>
                <a:latin typeface="helvetica-w01-roman"/>
              </a:rPr>
              <a:t>anterius</a:t>
            </a:r>
            <a:r>
              <a:rPr lang="cs-CZ" b="0" i="0" dirty="0">
                <a:solidFill>
                  <a:srgbClr val="000000"/>
                </a:solidFill>
                <a:effectLst/>
                <a:latin typeface="helvetica-w01-roman"/>
              </a:rPr>
              <a:t>). Střední pruh od zevního kotníku k patní kosti a zadní pruh opět ze zevního kotníku na zadní část hlezenní kosti. Při podvrtnutí hlezna se nejčastěji poškodí přední a poté střední pruh. Někdy chronická nestabilita hlezna vede k postižení chrupavky, a tak ke vzniku artrózy.</a:t>
            </a:r>
            <a:endParaRPr lang="cs-CZ" dirty="0"/>
          </a:p>
        </p:txBody>
      </p:sp>
    </p:spTree>
    <p:extLst>
      <p:ext uri="{BB962C8B-B14F-4D97-AF65-F5344CB8AC3E}">
        <p14:creationId xmlns:p14="http://schemas.microsoft.com/office/powerpoint/2010/main" val="1339424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FEB3CC-FBE4-44F3-BA57-5F395ABCB4C8}"/>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8BA75C66-E84B-B34D-B7C2-000D79D612C6}"/>
              </a:ext>
            </a:extLst>
          </p:cNvPr>
          <p:cNvSpPr>
            <a:spLocks noGrp="1"/>
          </p:cNvSpPr>
          <p:nvPr>
            <p:ph type="body" idx="1"/>
          </p:nvPr>
        </p:nvSpPr>
        <p:spPr/>
        <p:txBody>
          <a:bodyPr/>
          <a:lstStyle/>
          <a:p>
            <a:r>
              <a:rPr lang="en-US" dirty="0">
                <a:hlinkClick r:id="rId2"/>
              </a:rPr>
              <a:t>The Talar Tilt Test | Lateral Ankle Sprain (youtube.com)</a:t>
            </a:r>
            <a:endParaRPr lang="cs-CZ" dirty="0"/>
          </a:p>
          <a:p>
            <a:endParaRPr lang="cs-CZ" dirty="0"/>
          </a:p>
          <a:p>
            <a:r>
              <a:rPr lang="en-US" dirty="0">
                <a:hlinkClick r:id="rId3"/>
              </a:rPr>
              <a:t>Anterior Drawer Test of the Ankle | Chronic Ankle Laxity &amp; Anterior Talofibular Ligament Rupture (youtube.com)</a:t>
            </a:r>
            <a:endParaRPr lang="cs-CZ" dirty="0"/>
          </a:p>
        </p:txBody>
      </p:sp>
    </p:spTree>
    <p:extLst>
      <p:ext uri="{BB962C8B-B14F-4D97-AF65-F5344CB8AC3E}">
        <p14:creationId xmlns:p14="http://schemas.microsoft.com/office/powerpoint/2010/main" val="3595524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2650C1-2780-1252-ECD0-A596BB2E6566}"/>
              </a:ext>
            </a:extLst>
          </p:cNvPr>
          <p:cNvSpPr>
            <a:spLocks noGrp="1"/>
          </p:cNvSpPr>
          <p:nvPr>
            <p:ph type="title"/>
          </p:nvPr>
        </p:nvSpPr>
        <p:spPr/>
        <p:txBody>
          <a:bodyPr/>
          <a:lstStyle/>
          <a:p>
            <a:r>
              <a:rPr lang="cs-CZ" dirty="0"/>
              <a:t>Konzervativní terapie</a:t>
            </a:r>
          </a:p>
        </p:txBody>
      </p:sp>
      <p:sp>
        <p:nvSpPr>
          <p:cNvPr id="3" name="Zástupný text 2">
            <a:extLst>
              <a:ext uri="{FF2B5EF4-FFF2-40B4-BE49-F238E27FC236}">
                <a16:creationId xmlns:a16="http://schemas.microsoft.com/office/drawing/2014/main" id="{6A8B00CE-0E69-7546-91DE-51C3A1985F54}"/>
              </a:ext>
            </a:extLst>
          </p:cNvPr>
          <p:cNvSpPr>
            <a:spLocks noGrp="1"/>
          </p:cNvSpPr>
          <p:nvPr>
            <p:ph type="body" idx="1"/>
          </p:nvPr>
        </p:nvSpPr>
        <p:spPr/>
        <p:txBody>
          <a:bodyPr/>
          <a:lstStyle/>
          <a:p>
            <a:endParaRPr lang="cs-CZ" dirty="0"/>
          </a:p>
          <a:p>
            <a:r>
              <a:rPr lang="cs-CZ" dirty="0"/>
              <a:t>akutně – komprese, elevace, 24h po úraze intermitentní negativní termoterapie 20min/1h</a:t>
            </a:r>
          </a:p>
          <a:p>
            <a:r>
              <a:rPr lang="cs-CZ" dirty="0" err="1"/>
              <a:t>kinesiotaping</a:t>
            </a:r>
            <a:endParaRPr lang="cs-CZ" dirty="0"/>
          </a:p>
          <a:p>
            <a:r>
              <a:rPr lang="cs-CZ" dirty="0"/>
              <a:t>postupně udržování ROM, progresívní zátěž po 6T, balanční </a:t>
            </a:r>
            <a:r>
              <a:rPr lang="cs-CZ" dirty="0" err="1"/>
              <a:t>cvičení,senzomotorika</a:t>
            </a:r>
            <a:endParaRPr lang="cs-CZ" dirty="0"/>
          </a:p>
        </p:txBody>
      </p:sp>
    </p:spTree>
    <p:extLst>
      <p:ext uri="{BB962C8B-B14F-4D97-AF65-F5344CB8AC3E}">
        <p14:creationId xmlns:p14="http://schemas.microsoft.com/office/powerpoint/2010/main" val="1403945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24AE09-C9B3-FFA9-43C8-976C26A179D5}"/>
              </a:ext>
            </a:extLst>
          </p:cNvPr>
          <p:cNvSpPr>
            <a:spLocks noGrp="1"/>
          </p:cNvSpPr>
          <p:nvPr>
            <p:ph type="title" idx="4294967295"/>
          </p:nvPr>
        </p:nvSpPr>
        <p:spPr>
          <a:xfrm>
            <a:off x="0" y="191070"/>
            <a:ext cx="8064500" cy="578867"/>
          </a:xfrm>
        </p:spPr>
        <p:txBody>
          <a:bodyPr/>
          <a:lstStyle/>
          <a:p>
            <a:r>
              <a:rPr lang="cs-CZ" dirty="0"/>
              <a:t>Operační terapie</a:t>
            </a:r>
          </a:p>
        </p:txBody>
      </p:sp>
      <p:sp>
        <p:nvSpPr>
          <p:cNvPr id="3" name="Zástupný text 2">
            <a:extLst>
              <a:ext uri="{FF2B5EF4-FFF2-40B4-BE49-F238E27FC236}">
                <a16:creationId xmlns:a16="http://schemas.microsoft.com/office/drawing/2014/main" id="{D2858637-D082-1E69-468C-C97348CDB5E8}"/>
              </a:ext>
            </a:extLst>
          </p:cNvPr>
          <p:cNvSpPr>
            <a:spLocks noGrp="1"/>
          </p:cNvSpPr>
          <p:nvPr>
            <p:ph type="body" idx="4294967295"/>
          </p:nvPr>
        </p:nvSpPr>
        <p:spPr>
          <a:xfrm>
            <a:off x="0" y="769937"/>
            <a:ext cx="8064500" cy="3988582"/>
          </a:xfrm>
        </p:spPr>
        <p:txBody>
          <a:bodyPr/>
          <a:lstStyle/>
          <a:p>
            <a:pPr marL="95250" indent="0" algn="l" rtl="0" fontAlgn="base">
              <a:buNone/>
            </a:pPr>
            <a:r>
              <a:rPr lang="cs-CZ" b="1" i="0" dirty="0">
                <a:solidFill>
                  <a:srgbClr val="000000"/>
                </a:solidFill>
                <a:effectLst/>
                <a:latin typeface="Arial" panose="020B0604020202020204" pitchFamily="34" charset="0"/>
              </a:rPr>
              <a:t> </a:t>
            </a:r>
            <a:r>
              <a:rPr lang="cs-CZ" sz="1800" b="1" i="0" dirty="0">
                <a:solidFill>
                  <a:srgbClr val="000000"/>
                </a:solidFill>
                <a:effectLst/>
                <a:latin typeface="+mn-lt"/>
              </a:rPr>
              <a:t>založená na rekonstrukci postižených částí vazů</a:t>
            </a:r>
            <a:r>
              <a:rPr lang="cs-CZ" sz="1800" b="0" i="0" dirty="0">
                <a:solidFill>
                  <a:srgbClr val="000000"/>
                </a:solidFill>
                <a:effectLst/>
                <a:latin typeface="+mn-lt"/>
              </a:rPr>
              <a:t>. Důležité pro zvolení operačního výkonu je, jak pacient nestabilitu vnímá a při kterých aktivitách se postižení projevuje. Operace se tedy plánují nejenom podle subjektivních potíží, ale i podle pozdějšího typu zátěže.</a:t>
            </a:r>
          </a:p>
          <a:p>
            <a:pPr marL="95250" indent="0" algn="l" rtl="0" fontAlgn="base">
              <a:buNone/>
            </a:pPr>
            <a:r>
              <a:rPr lang="cs-CZ" sz="1800" b="1" i="0" dirty="0">
                <a:solidFill>
                  <a:srgbClr val="000000"/>
                </a:solidFill>
                <a:effectLst/>
                <a:latin typeface="+mn-lt"/>
              </a:rPr>
              <a:t>v posledních letech se upouští od výrazných zásahů do měkkých tkání nohy</a:t>
            </a:r>
            <a:r>
              <a:rPr lang="cs-CZ" sz="1800" b="0" i="0" dirty="0">
                <a:solidFill>
                  <a:srgbClr val="000000"/>
                </a:solidFill>
                <a:effectLst/>
                <a:latin typeface="+mn-lt"/>
              </a:rPr>
              <a:t>, zejména od nahrazování postižených vazů šlachovými přenosy (</a:t>
            </a:r>
            <a:r>
              <a:rPr lang="cs-CZ" sz="1800" b="0" i="0" dirty="0" err="1">
                <a:solidFill>
                  <a:srgbClr val="000000"/>
                </a:solidFill>
                <a:effectLst/>
                <a:latin typeface="+mn-lt"/>
              </a:rPr>
              <a:t>tenodesis</a:t>
            </a:r>
            <a:r>
              <a:rPr lang="cs-CZ" sz="1800" b="0" i="0" dirty="0">
                <a:solidFill>
                  <a:srgbClr val="000000"/>
                </a:solidFill>
                <a:effectLst/>
                <a:latin typeface="+mn-lt"/>
              </a:rPr>
              <a:t>)</a:t>
            </a:r>
          </a:p>
          <a:p>
            <a:pPr algn="l" rtl="0" fontAlgn="base"/>
            <a:r>
              <a:rPr lang="cs-CZ" sz="1800" b="1" i="0" dirty="0">
                <a:solidFill>
                  <a:srgbClr val="2B6CA3"/>
                </a:solidFill>
                <a:effectLst/>
                <a:latin typeface="+mn-lt"/>
              </a:rPr>
              <a:t>Operace </a:t>
            </a:r>
            <a:r>
              <a:rPr lang="cs-CZ" sz="1800" b="1" i="0" dirty="0" err="1">
                <a:solidFill>
                  <a:srgbClr val="2B6CA3"/>
                </a:solidFill>
                <a:effectLst/>
                <a:latin typeface="+mn-lt"/>
              </a:rPr>
              <a:t>Broström</a:t>
            </a:r>
            <a:r>
              <a:rPr lang="cs-CZ" sz="1800" b="1" i="0" dirty="0">
                <a:solidFill>
                  <a:srgbClr val="2B6CA3"/>
                </a:solidFill>
                <a:effectLst/>
                <a:latin typeface="+mn-lt"/>
              </a:rPr>
              <a:t> - </a:t>
            </a:r>
            <a:r>
              <a:rPr lang="cs-CZ" sz="1800" b="1" i="0" dirty="0" err="1">
                <a:solidFill>
                  <a:srgbClr val="2B6CA3"/>
                </a:solidFill>
                <a:effectLst/>
                <a:latin typeface="+mn-lt"/>
              </a:rPr>
              <a:t>Gould</a:t>
            </a:r>
            <a:endParaRPr lang="cs-CZ" sz="1800" b="1" i="0" dirty="0">
              <a:solidFill>
                <a:srgbClr val="2B6CA3"/>
              </a:solidFill>
              <a:effectLst/>
              <a:latin typeface="+mn-lt"/>
            </a:endParaRPr>
          </a:p>
          <a:p>
            <a:pPr algn="just" rtl="0" fontAlgn="base"/>
            <a:r>
              <a:rPr lang="cs-CZ" sz="1800" b="1" i="0" dirty="0">
                <a:solidFill>
                  <a:srgbClr val="000000"/>
                </a:solidFill>
                <a:effectLst/>
                <a:latin typeface="+mn-lt"/>
              </a:rPr>
              <a:t>malý zásah do měkkých tkání pacienta na zevní straně hlezenního</a:t>
            </a:r>
          </a:p>
          <a:p>
            <a:pPr algn="just" rtl="0" fontAlgn="base"/>
            <a:r>
              <a:rPr lang="cs-CZ" sz="1800" b="1" i="0" dirty="0">
                <a:solidFill>
                  <a:srgbClr val="000000"/>
                </a:solidFill>
                <a:effectLst/>
                <a:latin typeface="+mn-lt"/>
              </a:rPr>
              <a:t>kloubu</a:t>
            </a:r>
            <a:r>
              <a:rPr lang="cs-CZ" sz="1800" b="0" i="0" dirty="0">
                <a:solidFill>
                  <a:srgbClr val="000000"/>
                </a:solidFill>
                <a:effectLst/>
                <a:latin typeface="+mn-lt"/>
              </a:rPr>
              <a:t>, a tím zkrácení pooperační léčby. </a:t>
            </a:r>
          </a:p>
          <a:p>
            <a:pPr algn="just" rtl="0" fontAlgn="base"/>
            <a:r>
              <a:rPr lang="cs-CZ" sz="1800" b="0" i="0" dirty="0">
                <a:solidFill>
                  <a:srgbClr val="000000"/>
                </a:solidFill>
                <a:effectLst/>
                <a:latin typeface="+mn-lt"/>
              </a:rPr>
              <a:t>Výkon posiluje část zevního postranního vazu hlezna (lig. </a:t>
            </a:r>
            <a:r>
              <a:rPr lang="cs-CZ" sz="1800" b="0" i="0" dirty="0" err="1">
                <a:solidFill>
                  <a:srgbClr val="000000"/>
                </a:solidFill>
                <a:effectLst/>
                <a:latin typeface="+mn-lt"/>
              </a:rPr>
              <a:t>collaterale</a:t>
            </a:r>
            <a:r>
              <a:rPr lang="cs-CZ" sz="1800" b="0" i="0" dirty="0">
                <a:solidFill>
                  <a:srgbClr val="000000"/>
                </a:solidFill>
                <a:effectLst/>
                <a:latin typeface="+mn-lt"/>
              </a:rPr>
              <a:t> </a:t>
            </a:r>
            <a:r>
              <a:rPr lang="cs-CZ" sz="1800" b="0" i="0" dirty="0" err="1">
                <a:solidFill>
                  <a:srgbClr val="000000"/>
                </a:solidFill>
                <a:effectLst/>
                <a:latin typeface="+mn-lt"/>
              </a:rPr>
              <a:t>laterale</a:t>
            </a:r>
            <a:r>
              <a:rPr lang="cs-CZ" sz="1800" b="0" i="0" dirty="0">
                <a:solidFill>
                  <a:srgbClr val="000000"/>
                </a:solidFill>
                <a:effectLst/>
                <a:latin typeface="+mn-lt"/>
              </a:rPr>
              <a:t>) pomocí šlachového poutka (</a:t>
            </a:r>
            <a:r>
              <a:rPr lang="cs-CZ" sz="1800" b="0" i="0" dirty="0" err="1">
                <a:solidFill>
                  <a:srgbClr val="000000"/>
                </a:solidFill>
                <a:effectLst/>
                <a:latin typeface="+mn-lt"/>
              </a:rPr>
              <a:t>retinaculum</a:t>
            </a:r>
            <a:r>
              <a:rPr lang="cs-CZ" sz="1800" b="0" i="0" dirty="0">
                <a:solidFill>
                  <a:srgbClr val="000000"/>
                </a:solidFill>
                <a:effectLst/>
                <a:latin typeface="+mn-lt"/>
              </a:rPr>
              <a:t> </a:t>
            </a:r>
            <a:r>
              <a:rPr lang="cs-CZ" sz="1800" b="0" i="0" dirty="0" err="1">
                <a:solidFill>
                  <a:srgbClr val="000000"/>
                </a:solidFill>
                <a:effectLst/>
                <a:latin typeface="+mn-lt"/>
              </a:rPr>
              <a:t>flexorum</a:t>
            </a:r>
            <a:r>
              <a:rPr lang="cs-CZ" sz="1800" b="0" i="0" dirty="0">
                <a:solidFill>
                  <a:srgbClr val="000000"/>
                </a:solidFill>
                <a:effectLst/>
                <a:latin typeface="+mn-lt"/>
              </a:rPr>
              <a:t>)</a:t>
            </a:r>
          </a:p>
          <a:p>
            <a:pPr marL="95250" indent="0" algn="l" rtl="0" fontAlgn="base">
              <a:buNone/>
            </a:pPr>
            <a:endParaRPr lang="cs-CZ" sz="1800" b="0" i="0" dirty="0">
              <a:solidFill>
                <a:srgbClr val="000000"/>
              </a:solidFill>
              <a:effectLst/>
              <a:latin typeface="+mn-lt"/>
            </a:endParaRPr>
          </a:p>
          <a:p>
            <a:pPr marL="95250" indent="0" algn="l" rtl="0" fontAlgn="base">
              <a:buNone/>
            </a:pPr>
            <a:endParaRPr lang="cs-CZ" sz="1800" b="0" i="0" dirty="0">
              <a:solidFill>
                <a:srgbClr val="000000"/>
              </a:solidFill>
              <a:effectLst/>
              <a:latin typeface="+mn-lt"/>
            </a:endParaRPr>
          </a:p>
          <a:p>
            <a:pPr algn="just" rtl="0" fontAlgn="base"/>
            <a:r>
              <a:rPr lang="cs-CZ" sz="1800" b="0" i="0" dirty="0">
                <a:solidFill>
                  <a:srgbClr val="000000"/>
                </a:solidFill>
                <a:effectLst/>
                <a:latin typeface="+mn-lt"/>
              </a:rPr>
              <a:t>​</a:t>
            </a:r>
          </a:p>
          <a:p>
            <a:r>
              <a:rPr lang="cs-CZ" dirty="0"/>
              <a:t>ACULU</a:t>
            </a:r>
          </a:p>
        </p:txBody>
      </p:sp>
    </p:spTree>
    <p:extLst>
      <p:ext uri="{BB962C8B-B14F-4D97-AF65-F5344CB8AC3E}">
        <p14:creationId xmlns:p14="http://schemas.microsoft.com/office/powerpoint/2010/main" val="105980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5A9B75AD-267A-935A-F0E8-61048FBDD085}"/>
              </a:ext>
            </a:extLst>
          </p:cNvPr>
          <p:cNvSpPr>
            <a:spLocks noGrp="1"/>
          </p:cNvSpPr>
          <p:nvPr>
            <p:ph type="body" idx="4294967295"/>
          </p:nvPr>
        </p:nvSpPr>
        <p:spPr>
          <a:xfrm>
            <a:off x="0" y="163773"/>
            <a:ext cx="8064500" cy="4209790"/>
          </a:xfrm>
        </p:spPr>
        <p:txBody>
          <a:bodyPr/>
          <a:lstStyle/>
          <a:p>
            <a:r>
              <a:rPr lang="cs-CZ" sz="1800" b="1" i="0" dirty="0" err="1">
                <a:solidFill>
                  <a:srgbClr val="000000"/>
                </a:solidFill>
                <a:effectLst/>
                <a:latin typeface="helvetica-w01-roman"/>
              </a:rPr>
              <a:t>Tenodesis</a:t>
            </a:r>
            <a:r>
              <a:rPr lang="cs-CZ" sz="1800" b="1" i="0" dirty="0">
                <a:solidFill>
                  <a:srgbClr val="000000"/>
                </a:solidFill>
                <a:effectLst/>
                <a:latin typeface="helvetica-w01-roman"/>
              </a:rPr>
              <a:t> je operační výkon stabilizující skloubení za pomocí šlachy</a:t>
            </a:r>
            <a:r>
              <a:rPr lang="cs-CZ" sz="1800" b="0" i="0" dirty="0">
                <a:solidFill>
                  <a:srgbClr val="000000"/>
                </a:solidFill>
                <a:effectLst/>
                <a:latin typeface="helvetica-w01-roman"/>
              </a:rPr>
              <a:t>. Šlachové přenosy v případě nestability hlezenního kloubu nahrazují původní vazy, které stabilizovaly kloub a byly postižené úrazem. Směr šlachového štěpu probíhá směry, kterými probíhaly původní vazy. Pro ukotvení štěpu se většinou do hlezenní kosti, patní kosti a lýtkové kosti vrtají kostní kanálky, kterými se šlachové štěpy protahují. </a:t>
            </a:r>
            <a:r>
              <a:rPr lang="cs-CZ" sz="1800" b="1" i="0" dirty="0">
                <a:solidFill>
                  <a:srgbClr val="000000"/>
                </a:solidFill>
                <a:effectLst/>
                <a:latin typeface="helvetica-w01-roman"/>
              </a:rPr>
              <a:t>Tyto typy operací vyžadují větší otevřený chirurgický přístup</a:t>
            </a:r>
            <a:r>
              <a:rPr lang="cs-CZ" sz="1800" b="0" i="0" dirty="0">
                <a:solidFill>
                  <a:srgbClr val="000000"/>
                </a:solidFill>
                <a:effectLst/>
                <a:latin typeface="helvetica-w01-roman"/>
              </a:rPr>
              <a:t> jak pro odběr šlachy, tak i pro ukotvení šlachového štěpu.</a:t>
            </a:r>
          </a:p>
          <a:p>
            <a:r>
              <a:rPr lang="cs-CZ" sz="1800" dirty="0">
                <a:solidFill>
                  <a:srgbClr val="000000"/>
                </a:solidFill>
                <a:latin typeface="helvetica-w01-roman"/>
              </a:rPr>
              <a:t>Štěpy – tkáňová banka (aloštěp), autoštěp – </a:t>
            </a:r>
            <a:r>
              <a:rPr lang="cs-CZ" sz="1800" dirty="0" err="1">
                <a:solidFill>
                  <a:srgbClr val="000000"/>
                </a:solidFill>
                <a:latin typeface="helvetica-w01-roman"/>
              </a:rPr>
              <a:t>m.peroneus</a:t>
            </a:r>
            <a:r>
              <a:rPr lang="cs-CZ" sz="1800" dirty="0">
                <a:solidFill>
                  <a:srgbClr val="000000"/>
                </a:solidFill>
                <a:latin typeface="helvetica-w01-roman"/>
              </a:rPr>
              <a:t> brevis, m. </a:t>
            </a:r>
            <a:r>
              <a:rPr lang="cs-CZ" sz="1800" dirty="0" err="1">
                <a:solidFill>
                  <a:srgbClr val="000000"/>
                </a:solidFill>
                <a:latin typeface="helvetica-w01-roman"/>
              </a:rPr>
              <a:t>semitetndinosus</a:t>
            </a:r>
            <a:endParaRPr lang="cs-CZ" sz="1800" dirty="0">
              <a:solidFill>
                <a:srgbClr val="000000"/>
              </a:solidFill>
              <a:latin typeface="helvetica-w01-roman"/>
            </a:endParaRPr>
          </a:p>
          <a:p>
            <a:r>
              <a:rPr lang="cs-CZ" sz="1800" dirty="0">
                <a:solidFill>
                  <a:srgbClr val="000000"/>
                </a:solidFill>
                <a:latin typeface="helvetica-w01-roman"/>
              </a:rPr>
              <a:t>6T dlaha</a:t>
            </a:r>
          </a:p>
          <a:p>
            <a:r>
              <a:rPr lang="cs-CZ" sz="1800" dirty="0">
                <a:solidFill>
                  <a:srgbClr val="000000"/>
                </a:solidFill>
                <a:latin typeface="helvetica-w01-roman"/>
              </a:rPr>
              <a:t>po 6T obnova ROM</a:t>
            </a:r>
          </a:p>
          <a:p>
            <a:r>
              <a:rPr lang="cs-CZ" sz="1800" dirty="0">
                <a:solidFill>
                  <a:srgbClr val="000000"/>
                </a:solidFill>
                <a:latin typeface="helvetica-w01-roman"/>
              </a:rPr>
              <a:t>návrat ke sportu nejdříve 6M po náhradě po absolvování silové a anaerobní přípravy a následném individuálním zhodnocení</a:t>
            </a:r>
            <a:endParaRPr lang="cs-CZ" sz="1800" dirty="0"/>
          </a:p>
        </p:txBody>
      </p:sp>
    </p:spTree>
    <p:extLst>
      <p:ext uri="{BB962C8B-B14F-4D97-AF65-F5344CB8AC3E}">
        <p14:creationId xmlns:p14="http://schemas.microsoft.com/office/powerpoint/2010/main" val="3823408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F3C35A-3060-4042-C461-903B95B4C0A6}"/>
              </a:ext>
            </a:extLst>
          </p:cNvPr>
          <p:cNvSpPr>
            <a:spLocks noGrp="1"/>
          </p:cNvSpPr>
          <p:nvPr>
            <p:ph type="title"/>
          </p:nvPr>
        </p:nvSpPr>
        <p:spPr/>
        <p:txBody>
          <a:bodyPr/>
          <a:lstStyle/>
          <a:p>
            <a:r>
              <a:rPr lang="cs-CZ" dirty="0"/>
              <a:t>Distorze hlezna</a:t>
            </a:r>
          </a:p>
        </p:txBody>
      </p:sp>
      <p:sp>
        <p:nvSpPr>
          <p:cNvPr id="3" name="Zástupný text 2">
            <a:extLst>
              <a:ext uri="{FF2B5EF4-FFF2-40B4-BE49-F238E27FC236}">
                <a16:creationId xmlns:a16="http://schemas.microsoft.com/office/drawing/2014/main" id="{95053179-0F18-972D-8947-BD1E0662FA3C}"/>
              </a:ext>
            </a:extLst>
          </p:cNvPr>
          <p:cNvSpPr>
            <a:spLocks noGrp="1"/>
          </p:cNvSpPr>
          <p:nvPr>
            <p:ph type="body" idx="1"/>
          </p:nvPr>
        </p:nvSpPr>
        <p:spPr/>
        <p:txBody>
          <a:bodyPr/>
          <a:lstStyle/>
          <a:p>
            <a:endParaRPr lang="cs-CZ" dirty="0"/>
          </a:p>
          <a:p>
            <a:endParaRPr lang="cs-CZ" dirty="0"/>
          </a:p>
          <a:p>
            <a:endParaRPr lang="cs-CZ" dirty="0"/>
          </a:p>
          <a:p>
            <a:endParaRPr lang="cs-CZ" dirty="0"/>
          </a:p>
          <a:p>
            <a:endParaRPr lang="cs-CZ" dirty="0"/>
          </a:p>
          <a:p>
            <a:endParaRPr lang="cs-CZ" dirty="0"/>
          </a:p>
        </p:txBody>
      </p:sp>
      <p:pic>
        <p:nvPicPr>
          <p:cNvPr id="13314" name="Picture 2">
            <a:extLst>
              <a:ext uri="{FF2B5EF4-FFF2-40B4-BE49-F238E27FC236}">
                <a16:creationId xmlns:a16="http://schemas.microsoft.com/office/drawing/2014/main" id="{6DAD92CE-6420-5558-ED86-124EA94C3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685925"/>
            <a:ext cx="610552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04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Hyperpronační syndrom</a:t>
            </a:r>
            <a:endParaRPr/>
          </a:p>
        </p:txBody>
      </p:sp>
      <p:sp>
        <p:nvSpPr>
          <p:cNvPr id="448" name="Google Shape;448;p56"/>
          <p:cNvSpPr txBox="1">
            <a:spLocks noGrp="1"/>
          </p:cNvSpPr>
          <p:nvPr>
            <p:ph type="body" idx="1"/>
          </p:nvPr>
        </p:nvSpPr>
        <p:spPr>
          <a:xfrm>
            <a:off x="540000" y="1269000"/>
            <a:ext cx="61938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sk" sz="1800"/>
              <a:t>Hyperpronace v STJ během prvních ⅔ fáze opory</a:t>
            </a:r>
            <a:endParaRPr sz="1800"/>
          </a:p>
          <a:p>
            <a:pPr marL="457200" lvl="0" indent="-342900" algn="l" rtl="0">
              <a:spcBef>
                <a:spcPts val="0"/>
              </a:spcBef>
              <a:spcAft>
                <a:spcPts val="0"/>
              </a:spcAft>
              <a:buSzPts val="1800"/>
              <a:buChar char="●"/>
            </a:pPr>
            <a:r>
              <a:rPr lang="sk" sz="1800"/>
              <a:t>VR bérce déle ve fázi mid-stance - biomechanický konflikt KOK, semiflexe KOK kompenzačně</a:t>
            </a:r>
            <a:endParaRPr sz="1800"/>
          </a:p>
          <a:p>
            <a:pPr marL="457200" lvl="0" indent="-342900" algn="l" rtl="0">
              <a:spcBef>
                <a:spcPts val="0"/>
              </a:spcBef>
              <a:spcAft>
                <a:spcPts val="0"/>
              </a:spcAft>
              <a:buSzPts val="1800"/>
              <a:buChar char="●"/>
            </a:pPr>
            <a:r>
              <a:rPr lang="sk" sz="1800"/>
              <a:t>VR KYK, anteverze pánve, hyperlordotizace Lp</a:t>
            </a:r>
            <a:endParaRPr sz="1800"/>
          </a:p>
          <a:p>
            <a:pPr marL="457200" lvl="0" indent="-342900" algn="l" rtl="0">
              <a:spcBef>
                <a:spcPts val="0"/>
              </a:spcBef>
              <a:spcAft>
                <a:spcPts val="0"/>
              </a:spcAft>
              <a:buSzPts val="1800"/>
              <a:buChar char="●"/>
            </a:pPr>
            <a:r>
              <a:rPr lang="sk" sz="1800"/>
              <a:t>Disto-proximální řetězení poruchy</a:t>
            </a:r>
            <a:endParaRPr sz="1800"/>
          </a:p>
          <a:p>
            <a:pPr marL="457200" lvl="0" indent="-342900" algn="l" rtl="0">
              <a:spcBef>
                <a:spcPts val="0"/>
              </a:spcBef>
              <a:spcAft>
                <a:spcPts val="0"/>
              </a:spcAft>
              <a:buSzPts val="1800"/>
              <a:buChar char="●"/>
            </a:pPr>
            <a:r>
              <a:rPr lang="sk" sz="1800"/>
              <a:t>Přetěžování vastus lat. m. gastrocnemius - horší cévní zásobení (obdoba m. supraspinatus u RAK)</a:t>
            </a:r>
            <a:endParaRPr sz="1800"/>
          </a:p>
          <a:p>
            <a:pPr marL="457200" lvl="0" indent="-342900" algn="l" rtl="0">
              <a:spcBef>
                <a:spcPts val="0"/>
              </a:spcBef>
              <a:spcAft>
                <a:spcPts val="0"/>
              </a:spcAft>
              <a:buSzPts val="1800"/>
              <a:buChar char="●"/>
            </a:pPr>
            <a:r>
              <a:rPr lang="sk" sz="1800"/>
              <a:t>Kompenzace varózního předonoží či varózního zadonoží</a:t>
            </a:r>
            <a:endParaRPr sz="1800"/>
          </a:p>
        </p:txBody>
      </p:sp>
      <p:pic>
        <p:nvPicPr>
          <p:cNvPr id="449" name="Google Shape;449;p56"/>
          <p:cNvPicPr preferRelativeResize="0"/>
          <p:nvPr/>
        </p:nvPicPr>
        <p:blipFill>
          <a:blip r:embed="rId3">
            <a:alphaModFix/>
          </a:blip>
          <a:stretch>
            <a:fillRect/>
          </a:stretch>
        </p:blipFill>
        <p:spPr>
          <a:xfrm>
            <a:off x="6635873" y="878700"/>
            <a:ext cx="1969023" cy="2028875"/>
          </a:xfrm>
          <a:prstGeom prst="rect">
            <a:avLst/>
          </a:prstGeom>
          <a:noFill/>
          <a:ln>
            <a:noFill/>
          </a:ln>
        </p:spPr>
      </p:pic>
      <p:sp>
        <p:nvSpPr>
          <p:cNvPr id="450" name="Google Shape;450;p56"/>
          <p:cNvSpPr txBox="1"/>
          <p:nvPr/>
        </p:nvSpPr>
        <p:spPr>
          <a:xfrm>
            <a:off x="6635938" y="2907575"/>
            <a:ext cx="1968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https://fyzionozka.cz/hyperpronacni-syndrom/</a:t>
            </a:r>
            <a:endParaRPr sz="800">
              <a:solidFill>
                <a:srgbClr val="CCCCC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Ortézování?</a:t>
            </a:r>
            <a:endParaRPr/>
          </a:p>
        </p:txBody>
      </p:sp>
      <p:sp>
        <p:nvSpPr>
          <p:cNvPr id="456" name="Google Shape;456;p57"/>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1200"/>
              </a:spcBef>
              <a:spcAft>
                <a:spcPts val="0"/>
              </a:spcAft>
              <a:buClr>
                <a:schemeClr val="dk1"/>
              </a:buClr>
              <a:buSzPts val="1400"/>
              <a:buFont typeface="Open Sans"/>
              <a:buChar char="●"/>
            </a:pPr>
            <a:r>
              <a:rPr lang="sk" sz="1400">
                <a:latin typeface="Open Sans"/>
                <a:ea typeface="Open Sans"/>
                <a:cs typeface="Open Sans"/>
                <a:sym typeface="Open Sans"/>
              </a:rPr>
              <a:t>Nemá smysl dělat příliš </a:t>
            </a:r>
            <a:r>
              <a:rPr lang="sk" sz="1400" b="1">
                <a:latin typeface="Open Sans"/>
                <a:ea typeface="Open Sans"/>
                <a:cs typeface="Open Sans"/>
                <a:sym typeface="Open Sans"/>
              </a:rPr>
              <a:t>korekční ortézování (použití v dětství), </a:t>
            </a:r>
            <a:r>
              <a:rPr lang="sk" sz="1400">
                <a:latin typeface="Open Sans"/>
                <a:ea typeface="Open Sans"/>
                <a:cs typeface="Open Sans"/>
                <a:sym typeface="Open Sans"/>
              </a:rPr>
              <a:t>snažit se zabránit kompenzačním mechanismům </a:t>
            </a:r>
            <a:r>
              <a:rPr lang="sk" sz="1400" b="1">
                <a:latin typeface="Open Sans"/>
                <a:ea typeface="Open Sans"/>
                <a:cs typeface="Open Sans"/>
                <a:sym typeface="Open Sans"/>
              </a:rPr>
              <a:t>(kompenzační ortézování), </a:t>
            </a:r>
            <a:r>
              <a:rPr lang="sk" sz="1400">
                <a:latin typeface="Open Sans"/>
                <a:ea typeface="Open Sans"/>
                <a:cs typeface="Open Sans"/>
                <a:sym typeface="Open Sans"/>
              </a:rPr>
              <a:t>které mají nepříznivé důsledky disto-proximálně např. kompenzované varózní zánoží – podložení mediálního předonoží a zánoží </a:t>
            </a:r>
            <a:endParaRPr sz="1400">
              <a:latin typeface="Open Sans"/>
              <a:ea typeface="Open Sans"/>
              <a:cs typeface="Open Sans"/>
              <a:sym typeface="Open Sans"/>
            </a:endParaRPr>
          </a:p>
          <a:p>
            <a:pPr marL="0" lvl="0" indent="0" algn="l" rtl="0">
              <a:spcBef>
                <a:spcPts val="2100"/>
              </a:spcBef>
              <a:spcAft>
                <a:spcPts val="0"/>
              </a:spcAft>
              <a:buNone/>
            </a:pPr>
            <a:endParaRPr sz="1400">
              <a:latin typeface="Open Sans"/>
              <a:ea typeface="Open Sans"/>
              <a:cs typeface="Open Sans"/>
              <a:sym typeface="Open Sans"/>
            </a:endParaRPr>
          </a:p>
        </p:txBody>
      </p:sp>
      <p:pic>
        <p:nvPicPr>
          <p:cNvPr id="457" name="Google Shape;457;p57"/>
          <p:cNvPicPr preferRelativeResize="0"/>
          <p:nvPr/>
        </p:nvPicPr>
        <p:blipFill>
          <a:blip r:embed="rId3">
            <a:alphaModFix/>
          </a:blip>
          <a:stretch>
            <a:fillRect/>
          </a:stretch>
        </p:blipFill>
        <p:spPr>
          <a:xfrm>
            <a:off x="540000" y="2057900"/>
            <a:ext cx="3705001" cy="2910826"/>
          </a:xfrm>
          <a:prstGeom prst="rect">
            <a:avLst/>
          </a:prstGeom>
          <a:noFill/>
          <a:ln>
            <a:noFill/>
          </a:ln>
        </p:spPr>
      </p:pic>
      <p:sp>
        <p:nvSpPr>
          <p:cNvPr id="458" name="Google Shape;458;p57"/>
          <p:cNvSpPr txBox="1"/>
          <p:nvPr/>
        </p:nvSpPr>
        <p:spPr>
          <a:xfrm>
            <a:off x="4307050" y="3337025"/>
            <a:ext cx="32334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b="1">
                <a:latin typeface="Open Sans"/>
                <a:ea typeface="Open Sans"/>
                <a:cs typeface="Open Sans"/>
                <a:sym typeface="Open Sans"/>
              </a:rPr>
              <a:t>Medial tibial stress syndrome - </a:t>
            </a:r>
            <a:r>
              <a:rPr lang="sk">
                <a:latin typeface="Open Sans"/>
                <a:ea typeface="Open Sans"/>
                <a:cs typeface="Open Sans"/>
                <a:sym typeface="Open Sans"/>
              </a:rPr>
              <a:t>souvislost s varózním předonožím - </a:t>
            </a:r>
            <a:r>
              <a:rPr lang="sk">
                <a:solidFill>
                  <a:srgbClr val="202124"/>
                </a:solidFill>
                <a:latin typeface="Open Sans"/>
                <a:ea typeface="Open Sans"/>
                <a:cs typeface="Open Sans"/>
                <a:sym typeface="Open Sans"/>
              </a:rPr>
              <a:t>Valgózní tibiální ohybový moment způsobí zvýšené napětí a napětí v kortexu mediální diafýzy tibie. </a:t>
            </a:r>
            <a:endParaRPr>
              <a:solidFill>
                <a:srgbClr val="202124"/>
              </a:solidFill>
              <a:latin typeface="Open Sans"/>
              <a:ea typeface="Open Sans"/>
              <a:cs typeface="Open Sans"/>
              <a:sym typeface="Open Sans"/>
            </a:endParaRPr>
          </a:p>
          <a:p>
            <a:pPr marL="0" lvl="0" indent="0" algn="l" rtl="0">
              <a:spcBef>
                <a:spcPts val="0"/>
              </a:spcBef>
              <a:spcAft>
                <a:spcPts val="0"/>
              </a:spcAft>
              <a:buNone/>
            </a:pPr>
            <a:r>
              <a:rPr lang="sk" sz="800" u="sng">
                <a:solidFill>
                  <a:srgbClr val="D9D9D9"/>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https://www.facebook.com/kevinakirbydpm/photos/effect-of-varus-forefoot-foot-orthosis-posting-on-medial-tibial-cortical-stresse/1413641278733111/</a:t>
            </a:r>
            <a:r>
              <a:rPr lang="sk" sz="800">
                <a:solidFill>
                  <a:srgbClr val="D9D9D9"/>
                </a:solidFill>
                <a:latin typeface="Open Sans"/>
                <a:ea typeface="Open Sans"/>
                <a:cs typeface="Open Sans"/>
                <a:sym typeface="Open Sans"/>
              </a:rPr>
              <a:t>  </a:t>
            </a:r>
            <a:endParaRPr sz="800">
              <a:solidFill>
                <a:srgbClr val="D9D9D9"/>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Tři principy - individuální ontogeneze</a:t>
            </a:r>
            <a:endParaRPr/>
          </a:p>
        </p:txBody>
      </p:sp>
      <p:sp>
        <p:nvSpPr>
          <p:cNvPr id="464" name="Google Shape;464;p58"/>
          <p:cNvSpPr txBox="1">
            <a:spLocks noGrp="1"/>
          </p:cNvSpPr>
          <p:nvPr>
            <p:ph type="body" idx="1"/>
          </p:nvPr>
        </p:nvSpPr>
        <p:spPr>
          <a:xfrm>
            <a:off x="540000" y="1269000"/>
            <a:ext cx="4516200" cy="310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1400" b="1">
                <a:latin typeface="Open Sans"/>
                <a:ea typeface="Open Sans"/>
                <a:cs typeface="Open Sans"/>
                <a:sym typeface="Open Sans"/>
              </a:rPr>
              <a:t>Pantový mechanismus subtalárního kloubu</a:t>
            </a:r>
            <a:r>
              <a:rPr lang="sk" sz="1400">
                <a:latin typeface="Open Sans"/>
                <a:ea typeface="Open Sans"/>
                <a:cs typeface="Open Sans"/>
                <a:sym typeface="Open Sans"/>
              </a:rPr>
              <a:t>	vnitřní rotace tibie → </a:t>
            </a:r>
            <a:r>
              <a:rPr lang="sk" sz="1400" b="1">
                <a:latin typeface="Open Sans"/>
                <a:ea typeface="Open Sans"/>
                <a:cs typeface="Open Sans"/>
                <a:sym typeface="Open Sans"/>
              </a:rPr>
              <a:t>pronace zánoží </a:t>
            </a:r>
            <a:r>
              <a:rPr lang="sk" sz="1400">
                <a:latin typeface="Open Sans"/>
                <a:ea typeface="Open Sans"/>
                <a:cs typeface="Open Sans"/>
                <a:sym typeface="Open Sans"/>
              </a:rPr>
              <a:t>→ relativní supinace přednoží </a:t>
            </a:r>
            <a:r>
              <a:rPr lang="sk" sz="1400" b="1">
                <a:latin typeface="Open Sans"/>
                <a:ea typeface="Open Sans"/>
                <a:cs typeface="Open Sans"/>
                <a:sym typeface="Open Sans"/>
              </a:rPr>
              <a:t>SNÍŽENÍ</a:t>
            </a:r>
            <a:r>
              <a:rPr lang="sk" sz="1400">
                <a:latin typeface="Open Sans"/>
                <a:ea typeface="Open Sans"/>
                <a:cs typeface="Open Sans"/>
                <a:sym typeface="Open Sans"/>
              </a:rPr>
              <a:t>					</a:t>
            </a:r>
            <a:endParaRPr sz="1400">
              <a:latin typeface="Open Sans"/>
              <a:ea typeface="Open Sans"/>
              <a:cs typeface="Open Sans"/>
              <a:sym typeface="Open Sans"/>
            </a:endParaRPr>
          </a:p>
          <a:p>
            <a:pPr marL="0" lvl="0" indent="0" algn="l" rtl="0">
              <a:lnSpc>
                <a:spcPct val="115000"/>
              </a:lnSpc>
              <a:spcBef>
                <a:spcPts val="1200"/>
              </a:spcBef>
              <a:spcAft>
                <a:spcPts val="0"/>
              </a:spcAft>
              <a:buNone/>
            </a:pPr>
            <a:r>
              <a:rPr lang="sk" sz="1400">
                <a:latin typeface="Open Sans"/>
                <a:ea typeface="Open Sans"/>
                <a:cs typeface="Open Sans"/>
                <a:sym typeface="Open Sans"/>
              </a:rPr>
              <a:t>zevní rotace tibie → </a:t>
            </a:r>
            <a:r>
              <a:rPr lang="sk" sz="1400" b="1">
                <a:latin typeface="Open Sans"/>
                <a:ea typeface="Open Sans"/>
                <a:cs typeface="Open Sans"/>
                <a:sym typeface="Open Sans"/>
              </a:rPr>
              <a:t>supinace zánoží </a:t>
            </a:r>
            <a:r>
              <a:rPr lang="sk" sz="1400">
                <a:latin typeface="Open Sans"/>
                <a:ea typeface="Open Sans"/>
                <a:cs typeface="Open Sans"/>
                <a:sym typeface="Open Sans"/>
              </a:rPr>
              <a:t>→ </a:t>
            </a:r>
            <a:r>
              <a:rPr lang="sk" sz="1400" b="1">
                <a:latin typeface="Open Sans"/>
                <a:ea typeface="Open Sans"/>
                <a:cs typeface="Open Sans"/>
                <a:sym typeface="Open Sans"/>
              </a:rPr>
              <a:t>relativní pronace </a:t>
            </a:r>
            <a:r>
              <a:rPr lang="sk" sz="1400">
                <a:latin typeface="Open Sans"/>
                <a:ea typeface="Open Sans"/>
                <a:cs typeface="Open Sans"/>
                <a:sym typeface="Open Sans"/>
              </a:rPr>
              <a:t>přednoží </a:t>
            </a:r>
            <a:r>
              <a:rPr lang="sk" sz="1400" b="1">
                <a:latin typeface="Open Sans"/>
                <a:ea typeface="Open Sans"/>
                <a:cs typeface="Open Sans"/>
                <a:sym typeface="Open Sans"/>
              </a:rPr>
              <a:t>ZVÝŠENÍ </a:t>
            </a:r>
            <a:endParaRPr sz="1400">
              <a:latin typeface="Open Sans"/>
              <a:ea typeface="Open Sans"/>
              <a:cs typeface="Open Sans"/>
              <a:sym typeface="Open Sans"/>
            </a:endParaRPr>
          </a:p>
          <a:p>
            <a:pPr marL="0" lvl="0" indent="0" algn="l" rtl="0">
              <a:spcBef>
                <a:spcPts val="1200"/>
              </a:spcBef>
              <a:spcAft>
                <a:spcPts val="0"/>
              </a:spcAft>
              <a:buNone/>
            </a:pPr>
            <a:r>
              <a:rPr lang="sk" sz="1400" b="1">
                <a:latin typeface="Open Sans"/>
                <a:ea typeface="Open Sans"/>
                <a:cs typeface="Open Sans"/>
                <a:sym typeface="Open Sans"/>
              </a:rPr>
              <a:t>Uzamknutí transverzotalárního kloubu</a:t>
            </a:r>
            <a:endParaRPr sz="1400" b="1">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sk" sz="1400">
                <a:latin typeface="Open Sans"/>
                <a:ea typeface="Open Sans"/>
                <a:cs typeface="Open Sans"/>
                <a:sym typeface="Open Sans"/>
              </a:rPr>
              <a:t>SUP v subtalárním kloubu - kalkaneokuboidní zámek</a:t>
            </a:r>
            <a:endParaRPr sz="1400">
              <a:latin typeface="Open Sans"/>
              <a:ea typeface="Open Sans"/>
              <a:cs typeface="Open Sans"/>
              <a:sym typeface="Open Sans"/>
            </a:endParaRPr>
          </a:p>
          <a:p>
            <a:pPr marL="0" lvl="0" indent="0" algn="l" rtl="0">
              <a:spcBef>
                <a:spcPts val="0"/>
              </a:spcBef>
              <a:spcAft>
                <a:spcPts val="0"/>
              </a:spcAft>
              <a:buNone/>
            </a:pPr>
            <a:r>
              <a:rPr lang="sk" sz="1400" b="1">
                <a:latin typeface="Open Sans"/>
                <a:ea typeface="Open Sans"/>
                <a:cs typeface="Open Sans"/>
                <a:sym typeface="Open Sans"/>
              </a:rPr>
              <a:t>Kladkový mechanizmus plantární aponeurózy</a:t>
            </a:r>
            <a:endParaRPr sz="1400" b="1">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sk" sz="1400">
                <a:latin typeface="Open Sans"/>
                <a:ea typeface="Open Sans"/>
                <a:cs typeface="Open Sans"/>
                <a:sym typeface="Open Sans"/>
              </a:rPr>
              <a:t>akcentace mediálního oblouku klenby nohy a supinace zánoží při dorziflexi v I. metatarzofalangeálním kloubu</a:t>
            </a:r>
            <a:endParaRPr sz="1400">
              <a:latin typeface="Open Sans"/>
              <a:ea typeface="Open Sans"/>
              <a:cs typeface="Open Sans"/>
              <a:sym typeface="Open Sans"/>
            </a:endParaRPr>
          </a:p>
          <a:p>
            <a:pPr marL="0" lvl="0" indent="0" algn="l" rtl="0">
              <a:spcBef>
                <a:spcPts val="0"/>
              </a:spcBef>
              <a:spcAft>
                <a:spcPts val="0"/>
              </a:spcAft>
              <a:buNone/>
            </a:pPr>
            <a:endParaRPr sz="1400" b="1">
              <a:latin typeface="Open Sans"/>
              <a:ea typeface="Open Sans"/>
              <a:cs typeface="Open Sans"/>
              <a:sym typeface="Open Sans"/>
            </a:endParaRPr>
          </a:p>
        </p:txBody>
      </p:sp>
      <p:pic>
        <p:nvPicPr>
          <p:cNvPr id="465" name="Google Shape;465;p58"/>
          <p:cNvPicPr preferRelativeResize="0"/>
          <p:nvPr/>
        </p:nvPicPr>
        <p:blipFill rotWithShape="1">
          <a:blip r:embed="rId3">
            <a:alphaModFix/>
          </a:blip>
          <a:srcRect l="20720" t="34011" r="7331" b="12129"/>
          <a:stretch/>
        </p:blipFill>
        <p:spPr>
          <a:xfrm>
            <a:off x="4783200" y="1269000"/>
            <a:ext cx="4055649" cy="1897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Nožní klenba</a:t>
            </a:r>
            <a:endParaRPr/>
          </a:p>
        </p:txBody>
      </p:sp>
      <p:sp>
        <p:nvSpPr>
          <p:cNvPr id="471" name="Google Shape;471;p59"/>
          <p:cNvSpPr txBox="1">
            <a:spLocks noGrp="1"/>
          </p:cNvSpPr>
          <p:nvPr>
            <p:ph type="body" idx="1"/>
          </p:nvPr>
        </p:nvSpPr>
        <p:spPr>
          <a:xfrm>
            <a:off x="540000" y="1269000"/>
            <a:ext cx="5003100" cy="31050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sk" sz="1200">
                <a:latin typeface="Open Sans"/>
                <a:ea typeface="Open Sans"/>
                <a:cs typeface="Open Sans"/>
                <a:sym typeface="Open Sans"/>
              </a:rPr>
              <a:t>výsledek </a:t>
            </a:r>
            <a:r>
              <a:rPr lang="sk" sz="1200" b="1">
                <a:latin typeface="Open Sans"/>
                <a:ea typeface="Open Sans"/>
                <a:cs typeface="Open Sans"/>
                <a:sym typeface="Open Sans"/>
              </a:rPr>
              <a:t>pronatorního zkrutu</a:t>
            </a:r>
            <a:r>
              <a:rPr lang="sk" sz="1200">
                <a:latin typeface="Open Sans"/>
                <a:ea typeface="Open Sans"/>
                <a:cs typeface="Open Sans"/>
                <a:sym typeface="Open Sans"/>
              </a:rPr>
              <a:t> nohy (talus zůstal nad calcaneem, ale další řada kůstek pokračovala v pronaci dál a utvořila klenbu)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Vyvinula se postupem vývoje, přechodem člověka na chůzi „po zadních“ pro odpružení celého těla proti otřesům, kterým by jinak byly při každém kroku vystaveny vnitřní </a:t>
            </a:r>
            <a:r>
              <a:rPr lang="sk" sz="1200" b="1">
                <a:latin typeface="Open Sans"/>
                <a:ea typeface="Open Sans"/>
                <a:cs typeface="Open Sans"/>
                <a:sym typeface="Open Sans"/>
              </a:rPr>
              <a:t>orgány, hlava a zejména mozek.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zatížení působící na klenbu je přenášeno na pilíře  </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Calibri"/>
              <a:buChar char="●"/>
            </a:pPr>
            <a:r>
              <a:rPr lang="sk" sz="1200" b="1">
                <a:latin typeface="Open Sans"/>
                <a:ea typeface="Open Sans"/>
                <a:cs typeface="Open Sans"/>
                <a:sym typeface="Open Sans"/>
              </a:rPr>
              <a:t>vrcholový klenák</a:t>
            </a:r>
            <a:r>
              <a:rPr lang="sk" sz="1200">
                <a:latin typeface="Open Sans"/>
                <a:ea typeface="Open Sans"/>
                <a:cs typeface="Open Sans"/>
                <a:sym typeface="Open Sans"/>
              </a:rPr>
              <a:t> má zásadní význam pro stabilitu celé konstrukce</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architektonická představa střechy poukazuje na schopnost odolávat dynamickým změnám při měnícím se zatížení během chůze a kontrole polohy COP (center of pressure) ve stoji</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Calibri"/>
              <a:buChar char="●"/>
            </a:pPr>
            <a:r>
              <a:rPr lang="sk" sz="1200">
                <a:latin typeface="Open Sans"/>
                <a:ea typeface="Open Sans"/>
                <a:cs typeface="Open Sans"/>
                <a:sym typeface="Open Sans"/>
              </a:rPr>
              <a:t>styčné plochy klenby jsou: </a:t>
            </a:r>
            <a:r>
              <a:rPr lang="sk" sz="1200" b="1">
                <a:latin typeface="Open Sans"/>
                <a:ea typeface="Open Sans"/>
                <a:cs typeface="Open Sans"/>
                <a:sym typeface="Open Sans"/>
              </a:rPr>
              <a:t>hlavička I. MTT, hlavička V. MTT a tuberculum posterior et lateralis calcanei</a:t>
            </a:r>
            <a:endParaRPr sz="1200" b="1">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a:latin typeface="Open Sans"/>
                <a:ea typeface="Open Sans"/>
                <a:cs typeface="Open Sans"/>
                <a:sym typeface="Open Sans"/>
              </a:rPr>
              <a:t>zřejmá z otisku chodidla</a:t>
            </a:r>
            <a:endParaRPr sz="1200">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sk" sz="1200" b="1">
                <a:latin typeface="Open Sans"/>
                <a:ea typeface="Open Sans"/>
                <a:cs typeface="Open Sans"/>
                <a:sym typeface="Open Sans"/>
              </a:rPr>
              <a:t>3 oblouky:</a:t>
            </a:r>
            <a:r>
              <a:rPr lang="sk" sz="1200">
                <a:latin typeface="Open Sans"/>
                <a:ea typeface="Open Sans"/>
                <a:cs typeface="Open Sans"/>
                <a:sym typeface="Open Sans"/>
              </a:rPr>
              <a:t> přední, laterální a mediální</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pic>
        <p:nvPicPr>
          <p:cNvPr id="472" name="Google Shape;472;p59"/>
          <p:cNvPicPr preferRelativeResize="0"/>
          <p:nvPr/>
        </p:nvPicPr>
        <p:blipFill rotWithShape="1">
          <a:blip r:embed="rId3">
            <a:alphaModFix/>
          </a:blip>
          <a:srcRect/>
          <a:stretch/>
        </p:blipFill>
        <p:spPr>
          <a:xfrm>
            <a:off x="5488062" y="373098"/>
            <a:ext cx="3269775" cy="1589652"/>
          </a:xfrm>
          <a:prstGeom prst="rect">
            <a:avLst/>
          </a:prstGeom>
          <a:noFill/>
          <a:ln>
            <a:noFill/>
          </a:ln>
        </p:spPr>
      </p:pic>
      <p:pic>
        <p:nvPicPr>
          <p:cNvPr id="473" name="Google Shape;473;p59"/>
          <p:cNvPicPr preferRelativeResize="0"/>
          <p:nvPr/>
        </p:nvPicPr>
        <p:blipFill rotWithShape="1">
          <a:blip r:embed="rId4">
            <a:alphaModFix/>
          </a:blip>
          <a:srcRect/>
          <a:stretch/>
        </p:blipFill>
        <p:spPr>
          <a:xfrm>
            <a:off x="5688032" y="2705401"/>
            <a:ext cx="2869807" cy="1337075"/>
          </a:xfrm>
          <a:prstGeom prst="rect">
            <a:avLst/>
          </a:prstGeom>
          <a:noFill/>
          <a:ln>
            <a:noFill/>
          </a:ln>
        </p:spPr>
      </p:pic>
      <p:sp>
        <p:nvSpPr>
          <p:cNvPr id="474" name="Google Shape;474;p59"/>
          <p:cNvSpPr txBox="1"/>
          <p:nvPr/>
        </p:nvSpPr>
        <p:spPr>
          <a:xfrm>
            <a:off x="5622925" y="39429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 - opakování anatomie</a:t>
            </a:r>
            <a:endParaRPr/>
          </a:p>
        </p:txBody>
      </p:sp>
      <p:sp>
        <p:nvSpPr>
          <p:cNvPr id="208" name="Google Shape;208;p26"/>
          <p:cNvSpPr txBox="1">
            <a:spLocks noGrp="1"/>
          </p:cNvSpPr>
          <p:nvPr>
            <p:ph type="body" idx="1"/>
          </p:nvPr>
        </p:nvSpPr>
        <p:spPr>
          <a:xfrm>
            <a:off x="540000" y="1269000"/>
            <a:ext cx="50322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800">
                <a:latin typeface="Open Sans"/>
                <a:ea typeface="Open Sans"/>
                <a:cs typeface="Open Sans"/>
                <a:sym typeface="Open Sans"/>
              </a:rPr>
              <a:t>Tři funkční segmenty: </a:t>
            </a:r>
            <a:endParaRPr sz="1800">
              <a:latin typeface="Open Sans"/>
              <a:ea typeface="Open Sans"/>
              <a:cs typeface="Open Sans"/>
              <a:sym typeface="Open Sans"/>
            </a:endParaRPr>
          </a:p>
          <a:p>
            <a:pPr marL="457200" lvl="0" indent="-323850" algn="l" rtl="0">
              <a:lnSpc>
                <a:spcPct val="115000"/>
              </a:lnSpc>
              <a:spcBef>
                <a:spcPts val="1600"/>
              </a:spcBef>
              <a:spcAft>
                <a:spcPts val="0"/>
              </a:spcAft>
              <a:buSzPts val="1500"/>
              <a:buFont typeface="Open Sans"/>
              <a:buAutoNum type="arabicPeriod"/>
            </a:pPr>
            <a:r>
              <a:rPr lang="sk" sz="1500" b="1">
                <a:latin typeface="Open Sans"/>
                <a:ea typeface="Open Sans"/>
                <a:cs typeface="Open Sans"/>
                <a:sym typeface="Open Sans"/>
              </a:rPr>
              <a:t>zadonoží </a:t>
            </a:r>
            <a:endParaRPr sz="1500" b="1">
              <a:latin typeface="Open Sans"/>
              <a:ea typeface="Open Sans"/>
              <a:cs typeface="Open Sans"/>
              <a:sym typeface="Open Sans"/>
            </a:endParaRPr>
          </a:p>
          <a:p>
            <a:pPr marL="914400" lvl="0" indent="-323850" algn="l" rtl="0">
              <a:lnSpc>
                <a:spcPct val="115000"/>
              </a:lnSpc>
              <a:spcBef>
                <a:spcPts val="0"/>
              </a:spcBef>
              <a:spcAft>
                <a:spcPts val="0"/>
              </a:spcAft>
              <a:buClr>
                <a:schemeClr val="dk1"/>
              </a:buClr>
              <a:buSzPts val="1500"/>
              <a:buFont typeface="Open Sans"/>
              <a:buChar char="●"/>
            </a:pPr>
            <a:r>
              <a:rPr lang="sk" sz="1500">
                <a:latin typeface="Open Sans"/>
                <a:ea typeface="Open Sans"/>
                <a:cs typeface="Open Sans"/>
                <a:sym typeface="Open Sans"/>
              </a:rPr>
              <a:t>os talus, os calcaneus</a:t>
            </a:r>
            <a:endParaRPr sz="1500">
              <a:latin typeface="Open Sans"/>
              <a:ea typeface="Open Sans"/>
              <a:cs typeface="Open Sans"/>
              <a:sym typeface="Open Sans"/>
            </a:endParaRPr>
          </a:p>
          <a:p>
            <a:pPr marL="457200" lvl="0" indent="-323850" algn="l" rtl="0">
              <a:lnSpc>
                <a:spcPct val="115000"/>
              </a:lnSpc>
              <a:spcBef>
                <a:spcPts val="0"/>
              </a:spcBef>
              <a:spcAft>
                <a:spcPts val="0"/>
              </a:spcAft>
              <a:buSzPts val="1500"/>
              <a:buFont typeface="Open Sans"/>
              <a:buAutoNum type="arabicPeriod"/>
            </a:pPr>
            <a:r>
              <a:rPr lang="sk" sz="1500" b="1">
                <a:latin typeface="Open Sans"/>
                <a:ea typeface="Open Sans"/>
                <a:cs typeface="Open Sans"/>
                <a:sym typeface="Open Sans"/>
              </a:rPr>
              <a:t>středonoží</a:t>
            </a:r>
            <a:endParaRPr sz="1500" b="1">
              <a:latin typeface="Open Sans"/>
              <a:ea typeface="Open Sans"/>
              <a:cs typeface="Open Sans"/>
              <a:sym typeface="Open Sans"/>
            </a:endParaRPr>
          </a:p>
          <a:p>
            <a:pPr marL="914400" lvl="0" indent="-323850" algn="l" rtl="0">
              <a:lnSpc>
                <a:spcPct val="115000"/>
              </a:lnSpc>
              <a:spcBef>
                <a:spcPts val="0"/>
              </a:spcBef>
              <a:spcAft>
                <a:spcPts val="0"/>
              </a:spcAft>
              <a:buClr>
                <a:schemeClr val="dk1"/>
              </a:buClr>
              <a:buSzPts val="1500"/>
              <a:buFont typeface="Open Sans"/>
              <a:buChar char="●"/>
            </a:pPr>
            <a:r>
              <a:rPr lang="sk" sz="1500">
                <a:latin typeface="Open Sans"/>
                <a:ea typeface="Open Sans"/>
                <a:cs typeface="Open Sans"/>
                <a:sym typeface="Open Sans"/>
              </a:rPr>
              <a:t>os cuboideum, os naviculare, ossa cuneiformia</a:t>
            </a:r>
            <a:endParaRPr sz="1500">
              <a:latin typeface="Open Sans"/>
              <a:ea typeface="Open Sans"/>
              <a:cs typeface="Open Sans"/>
              <a:sym typeface="Open Sans"/>
            </a:endParaRPr>
          </a:p>
          <a:p>
            <a:pPr marL="457200" lvl="0" indent="-323850" algn="l" rtl="0">
              <a:lnSpc>
                <a:spcPct val="115000"/>
              </a:lnSpc>
              <a:spcBef>
                <a:spcPts val="0"/>
              </a:spcBef>
              <a:spcAft>
                <a:spcPts val="0"/>
              </a:spcAft>
              <a:buSzPts val="1500"/>
              <a:buFont typeface="Open Sans"/>
              <a:buAutoNum type="arabicPeriod"/>
            </a:pPr>
            <a:r>
              <a:rPr lang="sk" sz="1500" b="1">
                <a:latin typeface="Open Sans"/>
                <a:ea typeface="Open Sans"/>
                <a:cs typeface="Open Sans"/>
                <a:sym typeface="Open Sans"/>
              </a:rPr>
              <a:t>předonoží</a:t>
            </a:r>
            <a:endParaRPr sz="1500" b="1">
              <a:latin typeface="Open Sans"/>
              <a:ea typeface="Open Sans"/>
              <a:cs typeface="Open Sans"/>
              <a:sym typeface="Open Sans"/>
            </a:endParaRPr>
          </a:p>
          <a:p>
            <a:pPr marL="914400" lvl="0" indent="-323850" algn="l" rtl="0">
              <a:lnSpc>
                <a:spcPct val="115000"/>
              </a:lnSpc>
              <a:spcBef>
                <a:spcPts val="0"/>
              </a:spcBef>
              <a:spcAft>
                <a:spcPts val="0"/>
              </a:spcAft>
              <a:buClr>
                <a:schemeClr val="dk1"/>
              </a:buClr>
              <a:buSzPts val="1500"/>
              <a:buFont typeface="Open Sans"/>
              <a:buChar char="●"/>
            </a:pPr>
            <a:r>
              <a:rPr lang="sk" sz="1500">
                <a:latin typeface="Open Sans"/>
                <a:ea typeface="Open Sans"/>
                <a:cs typeface="Open Sans"/>
                <a:sym typeface="Open Sans"/>
              </a:rPr>
              <a:t>ossa metatarsi I. - V.</a:t>
            </a:r>
            <a:endParaRPr sz="1500">
              <a:latin typeface="Open Sans"/>
              <a:ea typeface="Open Sans"/>
              <a:cs typeface="Open Sans"/>
              <a:sym typeface="Open Sans"/>
            </a:endParaRPr>
          </a:p>
          <a:p>
            <a:pPr marL="914400" lvl="0" indent="-323850" algn="l" rtl="0">
              <a:lnSpc>
                <a:spcPct val="115000"/>
              </a:lnSpc>
              <a:spcBef>
                <a:spcPts val="0"/>
              </a:spcBef>
              <a:spcAft>
                <a:spcPts val="0"/>
              </a:spcAft>
              <a:buClr>
                <a:schemeClr val="dk1"/>
              </a:buClr>
              <a:buSzPts val="1500"/>
              <a:buFont typeface="Open Sans"/>
              <a:buChar char="●"/>
            </a:pPr>
            <a:r>
              <a:rPr lang="sk" sz="1500">
                <a:latin typeface="Open Sans"/>
                <a:ea typeface="Open Sans"/>
                <a:cs typeface="Open Sans"/>
                <a:sym typeface="Open Sans"/>
              </a:rPr>
              <a:t>phalanges digitorum pedis</a:t>
            </a:r>
            <a:endParaRPr sz="1500">
              <a:latin typeface="Open Sans"/>
              <a:ea typeface="Open Sans"/>
              <a:cs typeface="Open Sans"/>
              <a:sym typeface="Open Sans"/>
            </a:endParaRPr>
          </a:p>
          <a:p>
            <a:pPr marL="0" lvl="0" indent="0" algn="l" rtl="0">
              <a:lnSpc>
                <a:spcPct val="115000"/>
              </a:lnSpc>
              <a:spcBef>
                <a:spcPts val="1600"/>
              </a:spcBef>
              <a:spcAft>
                <a:spcPts val="0"/>
              </a:spcAft>
              <a:buNone/>
            </a:pPr>
            <a:r>
              <a:rPr lang="sk" sz="1500">
                <a:solidFill>
                  <a:srgbClr val="233A44"/>
                </a:solidFill>
                <a:latin typeface="Calibri"/>
                <a:ea typeface="Calibri"/>
                <a:cs typeface="Calibri"/>
                <a:sym typeface="Calibri"/>
              </a:rPr>
              <a:t> </a:t>
            </a:r>
            <a:endParaRPr sz="1500">
              <a:solidFill>
                <a:srgbClr val="233A44"/>
              </a:solidFill>
              <a:latin typeface="Calibri"/>
              <a:ea typeface="Calibri"/>
              <a:cs typeface="Calibri"/>
              <a:sym typeface="Calibri"/>
            </a:endParaRPr>
          </a:p>
          <a:p>
            <a:pPr marL="0" lvl="0" indent="0" algn="l" rtl="0">
              <a:spcBef>
                <a:spcPts val="1600"/>
              </a:spcBef>
              <a:spcAft>
                <a:spcPts val="0"/>
              </a:spcAft>
              <a:buNone/>
            </a:pPr>
            <a:endParaRPr/>
          </a:p>
        </p:txBody>
      </p:sp>
      <p:pic>
        <p:nvPicPr>
          <p:cNvPr id="209" name="Google Shape;209;p26"/>
          <p:cNvPicPr preferRelativeResize="0"/>
          <p:nvPr/>
        </p:nvPicPr>
        <p:blipFill rotWithShape="1">
          <a:blip r:embed="rId3">
            <a:alphaModFix/>
          </a:blip>
          <a:srcRect/>
          <a:stretch/>
        </p:blipFill>
        <p:spPr>
          <a:xfrm>
            <a:off x="5572200" y="385224"/>
            <a:ext cx="2569925" cy="43730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Nožní klenba</a:t>
            </a:r>
            <a:endParaRPr/>
          </a:p>
        </p:txBody>
      </p:sp>
      <p:sp>
        <p:nvSpPr>
          <p:cNvPr id="480" name="Google Shape;480;p60"/>
          <p:cNvSpPr txBox="1">
            <a:spLocks noGrp="1"/>
          </p:cNvSpPr>
          <p:nvPr>
            <p:ph type="body" idx="1"/>
          </p:nvPr>
        </p:nvSpPr>
        <p:spPr>
          <a:xfrm>
            <a:off x="540000" y="1214175"/>
            <a:ext cx="5840700" cy="3105000"/>
          </a:xfrm>
          <a:prstGeom prst="rect">
            <a:avLst/>
          </a:prstGeom>
        </p:spPr>
        <p:txBody>
          <a:bodyPr spcFirstLastPara="1" wrap="square" lIns="0" tIns="0" rIns="0" bIns="0" anchor="t" anchorCtr="0">
            <a:noAutofit/>
          </a:bodyPr>
          <a:lstStyle/>
          <a:p>
            <a:pPr marL="457200" lvl="0" indent="-336550" algn="l" rtl="0">
              <a:spcBef>
                <a:spcPts val="0"/>
              </a:spcBef>
              <a:spcAft>
                <a:spcPts val="0"/>
              </a:spcAft>
              <a:buSzPts val="1700"/>
              <a:buChar char="●"/>
            </a:pPr>
            <a:r>
              <a:rPr lang="sk" sz="1700"/>
              <a:t>V 1. roce života noha v lehké varozitě a předonoží v SUP</a:t>
            </a:r>
            <a:endParaRPr sz="1700"/>
          </a:p>
          <a:p>
            <a:pPr marL="457200" lvl="0" indent="-336550" algn="l" rtl="0">
              <a:spcBef>
                <a:spcPts val="0"/>
              </a:spcBef>
              <a:spcAft>
                <a:spcPts val="0"/>
              </a:spcAft>
              <a:buSzPts val="1700"/>
              <a:buChar char="●"/>
            </a:pPr>
            <a:r>
              <a:rPr lang="sk" sz="1700"/>
              <a:t>Štěrbina hlez.kl. šikmá orientace (do 3 let)</a:t>
            </a:r>
            <a:endParaRPr sz="1700"/>
          </a:p>
          <a:p>
            <a:pPr marL="457200" lvl="0" indent="-336550" algn="l" rtl="0">
              <a:spcBef>
                <a:spcPts val="0"/>
              </a:spcBef>
              <a:spcAft>
                <a:spcPts val="0"/>
              </a:spcAft>
              <a:buSzPts val="1700"/>
              <a:buChar char="●"/>
            </a:pPr>
            <a:r>
              <a:rPr lang="sk" sz="1700"/>
              <a:t>Zatížení - vertikální síly, pronatórní zkrut - pokles zadonoží do valgozity</a:t>
            </a:r>
            <a:endParaRPr sz="1700"/>
          </a:p>
          <a:p>
            <a:pPr marL="457200" lvl="0" indent="-336550" algn="l" rtl="0">
              <a:spcBef>
                <a:spcPts val="0"/>
              </a:spcBef>
              <a:spcAft>
                <a:spcPts val="0"/>
              </a:spcAft>
              <a:buSzPts val="1700"/>
              <a:buChar char="●"/>
            </a:pPr>
            <a:r>
              <a:rPr lang="sk" sz="1700"/>
              <a:t>Do 6 let horizontální osa hlezna - stabilita (dokončen pronatorní zkrut krčku talu i předonoží)</a:t>
            </a:r>
            <a:endParaRPr sz="1700"/>
          </a:p>
          <a:p>
            <a:pPr marL="457200" lvl="0" indent="-336550" algn="l" rtl="0">
              <a:spcBef>
                <a:spcPts val="0"/>
              </a:spcBef>
              <a:spcAft>
                <a:spcPts val="0"/>
              </a:spcAft>
              <a:buSzPts val="1700"/>
              <a:buChar char="●"/>
            </a:pPr>
            <a:r>
              <a:rPr lang="sk" sz="1700"/>
              <a:t>Novorozenec - genua vara, postupně s chůzí - pronace předonoží a valgotizací paty - genua valga (fyziologická do 15 st. 2,3roky - norma, více jak 20 st. - patologie)</a:t>
            </a:r>
            <a:endParaRPr sz="1700"/>
          </a:p>
        </p:txBody>
      </p:sp>
      <p:pic>
        <p:nvPicPr>
          <p:cNvPr id="481" name="Google Shape;481;p60"/>
          <p:cNvPicPr preferRelativeResize="0"/>
          <p:nvPr/>
        </p:nvPicPr>
        <p:blipFill>
          <a:blip r:embed="rId3">
            <a:alphaModFix/>
          </a:blip>
          <a:stretch>
            <a:fillRect/>
          </a:stretch>
        </p:blipFill>
        <p:spPr>
          <a:xfrm>
            <a:off x="6150400" y="878701"/>
            <a:ext cx="2763277" cy="18421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Nožní klenba</a:t>
            </a:r>
            <a:endParaRPr/>
          </a:p>
        </p:txBody>
      </p:sp>
      <p:sp>
        <p:nvSpPr>
          <p:cNvPr id="487" name="Google Shape;487;p61"/>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61950" algn="l" rtl="0">
              <a:spcBef>
                <a:spcPts val="0"/>
              </a:spcBef>
              <a:spcAft>
                <a:spcPts val="0"/>
              </a:spcAft>
              <a:buSzPts val="2100"/>
              <a:buChar char="●"/>
            </a:pPr>
            <a:r>
              <a:rPr lang="sk"/>
              <a:t>Při narození - kostní základ podélné klenby</a:t>
            </a:r>
            <a:endParaRPr/>
          </a:p>
          <a:p>
            <a:pPr marL="457200" lvl="0" indent="-361950" algn="l" rtl="0">
              <a:spcBef>
                <a:spcPts val="0"/>
              </a:spcBef>
              <a:spcAft>
                <a:spcPts val="0"/>
              </a:spcAft>
              <a:buSzPts val="2100"/>
              <a:buChar char="●"/>
            </a:pPr>
            <a:r>
              <a:rPr lang="sk"/>
              <a:t>V kojeneckém věku (tukový polštář)</a:t>
            </a:r>
            <a:endParaRPr/>
          </a:p>
          <a:p>
            <a:pPr marL="457200" lvl="0" indent="-361950" algn="l" rtl="0">
              <a:spcBef>
                <a:spcPts val="0"/>
              </a:spcBef>
              <a:spcAft>
                <a:spcPts val="0"/>
              </a:spcAft>
              <a:buSzPts val="2100"/>
              <a:buChar char="●"/>
            </a:pPr>
            <a:r>
              <a:rPr lang="sk"/>
              <a:t>2. rok života - zřetelný mediální oblouk</a:t>
            </a:r>
            <a:endParaRPr/>
          </a:p>
          <a:p>
            <a:pPr marL="457200" lvl="0" indent="-361950" algn="l" rtl="0">
              <a:spcBef>
                <a:spcPts val="0"/>
              </a:spcBef>
              <a:spcAft>
                <a:spcPts val="0"/>
              </a:spcAft>
              <a:buSzPts val="2100"/>
              <a:buChar char="●"/>
            </a:pPr>
            <a:r>
              <a:rPr lang="sk"/>
              <a:t>Ve 12. letech definitivní formace kolodiafyzárního a antetorzního úhlu krčku femuru (zvýšená valgozita a antetorze krčku u malých dětí kompenzována VR v kyčli, valgotizací kolene a chůzí po vnitřní straně nohy se špičkama dovnitř) </a:t>
            </a:r>
            <a:endParaRPr/>
          </a:p>
        </p:txBody>
      </p:sp>
      <p:pic>
        <p:nvPicPr>
          <p:cNvPr id="488" name="Google Shape;488;p61"/>
          <p:cNvPicPr preferRelativeResize="0"/>
          <p:nvPr/>
        </p:nvPicPr>
        <p:blipFill>
          <a:blip r:embed="rId3">
            <a:alphaModFix/>
          </a:blip>
          <a:stretch>
            <a:fillRect/>
          </a:stretch>
        </p:blipFill>
        <p:spPr>
          <a:xfrm>
            <a:off x="6217850" y="0"/>
            <a:ext cx="2926150" cy="2121450"/>
          </a:xfrm>
          <a:prstGeom prst="rect">
            <a:avLst/>
          </a:prstGeom>
          <a:noFill/>
          <a:ln>
            <a:noFill/>
          </a:ln>
        </p:spPr>
      </p:pic>
      <p:sp>
        <p:nvSpPr>
          <p:cNvPr id="489" name="Google Shape;489;p61"/>
          <p:cNvSpPr txBox="1"/>
          <p:nvPr/>
        </p:nvSpPr>
        <p:spPr>
          <a:xfrm>
            <a:off x="6144000" y="195212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https://fyzioklinika.cz/poradna/clanky-o-zdravi/226-coxa-vara</a:t>
            </a:r>
            <a:endParaRPr sz="800">
              <a:solidFill>
                <a:srgbClr val="CCCCCC"/>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2"/>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Podélná klenba nožní - mediální oblouk</a:t>
            </a:r>
            <a:endParaRPr/>
          </a:p>
        </p:txBody>
      </p:sp>
      <p:sp>
        <p:nvSpPr>
          <p:cNvPr id="495" name="Google Shape;495;p62"/>
          <p:cNvSpPr txBox="1">
            <a:spLocks noGrp="1"/>
          </p:cNvSpPr>
          <p:nvPr>
            <p:ph type="body" idx="1"/>
          </p:nvPr>
        </p:nvSpPr>
        <p:spPr>
          <a:xfrm>
            <a:off x="540000" y="1269000"/>
            <a:ext cx="42540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ohraničena mediálním a laterálním obloukem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celkem 5 oblouků, jejichž základem jsou paprsky MTT</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b="1">
                <a:solidFill>
                  <a:srgbClr val="233A44"/>
                </a:solidFill>
                <a:latin typeface="Open Sans"/>
                <a:ea typeface="Open Sans"/>
                <a:cs typeface="Open Sans"/>
                <a:sym typeface="Open Sans"/>
              </a:rPr>
              <a:t>5 kostí:</a:t>
            </a:r>
            <a:endParaRPr sz="1400" b="1">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I. MTT - dotyk podložky pouze hlavičkou,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os cuneiforme mediale - nedotýká se,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Calibri"/>
              <a:buChar char="○"/>
            </a:pPr>
            <a:r>
              <a:rPr lang="sk" sz="1400">
                <a:solidFill>
                  <a:srgbClr val="233A44"/>
                </a:solidFill>
                <a:latin typeface="Open Sans"/>
                <a:ea typeface="Open Sans"/>
                <a:cs typeface="Open Sans"/>
                <a:sym typeface="Open Sans"/>
              </a:rPr>
              <a:t>os naviculare - vrchol oblouku od podložky asi </a:t>
            </a:r>
            <a:r>
              <a:rPr lang="sk" sz="1400" b="1">
                <a:solidFill>
                  <a:srgbClr val="233A44"/>
                </a:solidFill>
                <a:latin typeface="Open Sans"/>
                <a:ea typeface="Open Sans"/>
                <a:cs typeface="Open Sans"/>
                <a:sym typeface="Open Sans"/>
              </a:rPr>
              <a:t>15 až 18mm</a:t>
            </a:r>
            <a:r>
              <a:rPr lang="sk" sz="1400">
                <a:solidFill>
                  <a:srgbClr val="233A44"/>
                </a:solidFill>
                <a:latin typeface="Open Sans"/>
                <a:ea typeface="Open Sans"/>
                <a:cs typeface="Open Sans"/>
                <a:sym typeface="Open Sans"/>
              </a:rPr>
              <a:t>,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talus - přenos sil z vyšších etáží na klenbu, </a:t>
            </a:r>
            <a:endParaRPr sz="1400">
              <a:solidFill>
                <a:srgbClr val="233A44"/>
              </a:solidFill>
              <a:latin typeface="Open Sans"/>
              <a:ea typeface="Open Sans"/>
              <a:cs typeface="Open Sans"/>
              <a:sym typeface="Open Sans"/>
            </a:endParaRPr>
          </a:p>
          <a:p>
            <a:pPr marL="914400" lvl="1"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calcaneus - dotyk podložky pouze hrbolem patním</a:t>
            </a:r>
            <a:endParaRPr sz="1400">
              <a:solidFill>
                <a:srgbClr val="233A44"/>
              </a:solidFill>
              <a:latin typeface="Open Sans"/>
              <a:ea typeface="Open Sans"/>
              <a:cs typeface="Open Sans"/>
              <a:sym typeface="Open Sans"/>
            </a:endParaRPr>
          </a:p>
          <a:p>
            <a:pPr marL="0" lvl="0" indent="0" algn="l" rtl="0">
              <a:spcBef>
                <a:spcPts val="0"/>
              </a:spcBef>
              <a:spcAft>
                <a:spcPts val="0"/>
              </a:spcAft>
              <a:buNone/>
            </a:pPr>
            <a:endParaRPr/>
          </a:p>
        </p:txBody>
      </p:sp>
      <p:pic>
        <p:nvPicPr>
          <p:cNvPr id="496" name="Google Shape;496;p62"/>
          <p:cNvPicPr preferRelativeResize="0"/>
          <p:nvPr/>
        </p:nvPicPr>
        <p:blipFill rotWithShape="1">
          <a:blip r:embed="rId3">
            <a:alphaModFix/>
          </a:blip>
          <a:srcRect/>
          <a:stretch/>
        </p:blipFill>
        <p:spPr>
          <a:xfrm>
            <a:off x="4916325" y="1268997"/>
            <a:ext cx="3929100" cy="2505000"/>
          </a:xfrm>
          <a:prstGeom prst="rect">
            <a:avLst/>
          </a:prstGeom>
          <a:noFill/>
          <a:ln>
            <a:noFill/>
          </a:ln>
        </p:spPr>
      </p:pic>
      <p:sp>
        <p:nvSpPr>
          <p:cNvPr id="497" name="Google Shape;497;p62"/>
          <p:cNvSpPr txBox="1"/>
          <p:nvPr/>
        </p:nvSpPr>
        <p:spPr>
          <a:xfrm>
            <a:off x="5380863" y="37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Podélná klenba nožní</a:t>
            </a:r>
            <a:endParaRPr/>
          </a:p>
        </p:txBody>
      </p:sp>
      <p:sp>
        <p:nvSpPr>
          <p:cNvPr id="503" name="Google Shape;503;p63"/>
          <p:cNvSpPr txBox="1">
            <a:spLocks noGrp="1"/>
          </p:cNvSpPr>
          <p:nvPr>
            <p:ph type="body" idx="1"/>
          </p:nvPr>
        </p:nvSpPr>
        <p:spPr>
          <a:xfrm>
            <a:off x="540000" y="1269000"/>
            <a:ext cx="46284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a:latin typeface="Open Sans"/>
                <a:ea typeface="Open Sans"/>
                <a:cs typeface="Open Sans"/>
                <a:sym typeface="Open Sans"/>
              </a:rPr>
              <a:t> </a:t>
            </a:r>
            <a:r>
              <a:rPr lang="sk" sz="1400" b="1">
                <a:latin typeface="Open Sans"/>
                <a:ea typeface="Open Sans"/>
                <a:cs typeface="Open Sans"/>
                <a:sym typeface="Open Sans"/>
              </a:rPr>
              <a:t>mediální oblouk = paprsek I. MTT</a:t>
            </a:r>
            <a:endParaRPr sz="1400" b="1">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Calibri"/>
              <a:buChar char="-"/>
            </a:pPr>
            <a:r>
              <a:rPr lang="sk" sz="1400">
                <a:latin typeface="Open Sans"/>
                <a:ea typeface="Open Sans"/>
                <a:cs typeface="Open Sans"/>
                <a:sym typeface="Open Sans"/>
              </a:rPr>
              <a:t>nejvyšší, nejdelší a nejdůležitější v rámci </a:t>
            </a:r>
            <a:r>
              <a:rPr lang="sk" sz="1400" b="1">
                <a:latin typeface="Open Sans"/>
                <a:ea typeface="Open Sans"/>
                <a:cs typeface="Open Sans"/>
                <a:sym typeface="Open Sans"/>
              </a:rPr>
              <a:t>statické stability </a:t>
            </a:r>
            <a:r>
              <a:rPr lang="sk" sz="1400">
                <a:latin typeface="Open Sans"/>
                <a:ea typeface="Open Sans"/>
                <a:cs typeface="Open Sans"/>
                <a:sym typeface="Open Sans"/>
              </a:rPr>
              <a:t>těla v průběhu pohybu, vystaven největšímu zatížení</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mezi hlavičkou I. MTT a výběžky calcaneu </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Calibri"/>
              <a:buChar char="-"/>
            </a:pPr>
            <a:r>
              <a:rPr lang="sk" sz="1400">
                <a:latin typeface="Open Sans"/>
                <a:ea typeface="Open Sans"/>
                <a:cs typeface="Open Sans"/>
                <a:sym typeface="Open Sans"/>
              </a:rPr>
              <a:t>tvar klenby je udržován pomocí </a:t>
            </a:r>
            <a:r>
              <a:rPr lang="sk" sz="1400" b="1">
                <a:latin typeface="Open Sans"/>
                <a:ea typeface="Open Sans"/>
                <a:cs typeface="Open Sans"/>
                <a:sym typeface="Open Sans"/>
              </a:rPr>
              <a:t>vazů </a:t>
            </a:r>
            <a:r>
              <a:rPr lang="sk" sz="1400">
                <a:latin typeface="Open Sans"/>
                <a:ea typeface="Open Sans"/>
                <a:cs typeface="Open Sans"/>
                <a:sym typeface="Open Sans"/>
              </a:rPr>
              <a:t>(lig. calcaneonavicularis plantaris a lig. talocalcanearis) a při zatížení pomocí </a:t>
            </a:r>
            <a:r>
              <a:rPr lang="sk" sz="1400" b="1">
                <a:latin typeface="Open Sans"/>
                <a:ea typeface="Open Sans"/>
                <a:cs typeface="Open Sans"/>
                <a:sym typeface="Open Sans"/>
              </a:rPr>
              <a:t>svalů</a:t>
            </a:r>
            <a:r>
              <a:rPr lang="sk" sz="1400">
                <a:latin typeface="Open Sans"/>
                <a:ea typeface="Open Sans"/>
                <a:cs typeface="Open Sans"/>
                <a:sym typeface="Open Sans"/>
              </a:rPr>
              <a:t> jež mají funkci </a:t>
            </a:r>
            <a:r>
              <a:rPr lang="sk" sz="1400" b="1">
                <a:latin typeface="Open Sans"/>
                <a:ea typeface="Open Sans"/>
                <a:cs typeface="Open Sans"/>
                <a:sym typeface="Open Sans"/>
              </a:rPr>
              <a:t>napínačů</a:t>
            </a:r>
            <a:r>
              <a:rPr lang="sk" sz="1400">
                <a:latin typeface="Open Sans"/>
                <a:ea typeface="Open Sans"/>
                <a:cs typeface="Open Sans"/>
                <a:sym typeface="Open Sans"/>
              </a:rPr>
              <a:t> (m. tibialis posterior, m. peroneus longus, m. flexor hallucis longus a digitorum longus a m. abductor hallucis longus</a:t>
            </a:r>
            <a:endParaRPr sz="1400">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Font typeface="Calibri"/>
              <a:buChar char="-"/>
            </a:pPr>
            <a:r>
              <a:rPr lang="sk" sz="1400">
                <a:latin typeface="Open Sans"/>
                <a:ea typeface="Open Sans"/>
                <a:cs typeface="Open Sans"/>
                <a:sym typeface="Open Sans"/>
              </a:rPr>
              <a:t>naopak ke </a:t>
            </a:r>
            <a:r>
              <a:rPr lang="sk" sz="1400" b="1">
                <a:latin typeface="Open Sans"/>
                <a:ea typeface="Open Sans"/>
                <a:cs typeface="Open Sans"/>
                <a:sym typeface="Open Sans"/>
              </a:rPr>
              <a:t>svalům oplošťujícím</a:t>
            </a:r>
            <a:r>
              <a:rPr lang="sk" sz="1400">
                <a:latin typeface="Open Sans"/>
                <a:ea typeface="Open Sans"/>
                <a:cs typeface="Open Sans"/>
                <a:sym typeface="Open Sans"/>
              </a:rPr>
              <a:t> patří m. extensor hallucis longus a m. tibialis anterior</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p:txBody>
      </p:sp>
      <p:pic>
        <p:nvPicPr>
          <p:cNvPr id="504" name="Google Shape;504;p63"/>
          <p:cNvPicPr preferRelativeResize="0"/>
          <p:nvPr/>
        </p:nvPicPr>
        <p:blipFill rotWithShape="1">
          <a:blip r:embed="rId3">
            <a:alphaModFix/>
          </a:blip>
          <a:srcRect/>
          <a:stretch/>
        </p:blipFill>
        <p:spPr>
          <a:xfrm>
            <a:off x="6087725" y="272425"/>
            <a:ext cx="2502675" cy="2440425"/>
          </a:xfrm>
          <a:prstGeom prst="rect">
            <a:avLst/>
          </a:prstGeom>
          <a:noFill/>
          <a:ln>
            <a:noFill/>
          </a:ln>
        </p:spPr>
      </p:pic>
      <p:pic>
        <p:nvPicPr>
          <p:cNvPr id="505" name="Google Shape;505;p63"/>
          <p:cNvPicPr preferRelativeResize="0"/>
          <p:nvPr/>
        </p:nvPicPr>
        <p:blipFill rotWithShape="1">
          <a:blip r:embed="rId4">
            <a:alphaModFix/>
          </a:blip>
          <a:srcRect/>
          <a:stretch/>
        </p:blipFill>
        <p:spPr>
          <a:xfrm>
            <a:off x="6681575" y="2712851"/>
            <a:ext cx="2362200" cy="2282881"/>
          </a:xfrm>
          <a:prstGeom prst="rect">
            <a:avLst/>
          </a:prstGeom>
          <a:noFill/>
          <a:ln>
            <a:noFill/>
          </a:ln>
        </p:spPr>
      </p:pic>
      <p:pic>
        <p:nvPicPr>
          <p:cNvPr id="506" name="Google Shape;506;p63"/>
          <p:cNvPicPr preferRelativeResize="0"/>
          <p:nvPr/>
        </p:nvPicPr>
        <p:blipFill rotWithShape="1">
          <a:blip r:embed="rId5">
            <a:alphaModFix/>
          </a:blip>
          <a:srcRect/>
          <a:stretch/>
        </p:blipFill>
        <p:spPr>
          <a:xfrm>
            <a:off x="5790050" y="2787998"/>
            <a:ext cx="2502675" cy="1221052"/>
          </a:xfrm>
          <a:prstGeom prst="rect">
            <a:avLst/>
          </a:prstGeom>
          <a:noFill/>
          <a:ln>
            <a:noFill/>
          </a:ln>
        </p:spPr>
      </p:pic>
      <p:sp>
        <p:nvSpPr>
          <p:cNvPr id="507" name="Google Shape;507;p63"/>
          <p:cNvSpPr txBox="1"/>
          <p:nvPr/>
        </p:nvSpPr>
        <p:spPr>
          <a:xfrm>
            <a:off x="5896363" y="1739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4"/>
          <p:cNvPicPr preferRelativeResize="0"/>
          <p:nvPr/>
        </p:nvPicPr>
        <p:blipFill rotWithShape="1">
          <a:blip r:embed="rId3">
            <a:alphaModFix/>
          </a:blip>
          <a:srcRect/>
          <a:stretch/>
        </p:blipFill>
        <p:spPr>
          <a:xfrm>
            <a:off x="3871200" y="1269000"/>
            <a:ext cx="4837900" cy="2924000"/>
          </a:xfrm>
          <a:prstGeom prst="rect">
            <a:avLst/>
          </a:prstGeom>
          <a:noFill/>
          <a:ln>
            <a:noFill/>
          </a:ln>
        </p:spPr>
      </p:pic>
      <p:sp>
        <p:nvSpPr>
          <p:cNvPr id="513" name="Google Shape;513;p6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Podélná klenba - laterální oblouk</a:t>
            </a:r>
            <a:endParaRPr/>
          </a:p>
        </p:txBody>
      </p:sp>
      <p:sp>
        <p:nvSpPr>
          <p:cNvPr id="514" name="Google Shape;514;p64"/>
          <p:cNvSpPr txBox="1">
            <a:spLocks noGrp="1"/>
          </p:cNvSpPr>
          <p:nvPr>
            <p:ph type="body" idx="1"/>
          </p:nvPr>
        </p:nvSpPr>
        <p:spPr>
          <a:xfrm>
            <a:off x="540000" y="1269000"/>
            <a:ext cx="41292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b="1">
                <a:latin typeface="Open Sans"/>
                <a:ea typeface="Open Sans"/>
                <a:cs typeface="Open Sans"/>
                <a:sym typeface="Open Sans"/>
              </a:rPr>
              <a:t>3 kosti: </a:t>
            </a:r>
            <a:endParaRPr sz="1400" b="1">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V. MTT - hlavička tvoří opěrný bod i pro přední oblouk,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os cuboideum - nedotýká se podložky,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calcaneus - zadní opěrný bod pomocí tuberculum posteriomedialis a posteriolateralis</a:t>
            </a:r>
            <a:endParaRPr sz="1400">
              <a:latin typeface="Open Sans"/>
              <a:ea typeface="Open Sans"/>
              <a:cs typeface="Open Sans"/>
              <a:sym typeface="Open Sans"/>
            </a:endParaRPr>
          </a:p>
          <a:p>
            <a:pPr marL="0" lvl="0" indent="0" algn="l" rtl="0">
              <a:spcBef>
                <a:spcPts val="0"/>
              </a:spcBef>
              <a:spcAft>
                <a:spcPts val="0"/>
              </a:spcAft>
              <a:buNone/>
            </a:pPr>
            <a:endParaRPr/>
          </a:p>
        </p:txBody>
      </p:sp>
      <p:sp>
        <p:nvSpPr>
          <p:cNvPr id="515" name="Google Shape;515;p64"/>
          <p:cNvSpPr txBox="1"/>
          <p:nvPr/>
        </p:nvSpPr>
        <p:spPr>
          <a:xfrm>
            <a:off x="4669188" y="4193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Podélná klenba nožní</a:t>
            </a:r>
            <a:endParaRPr/>
          </a:p>
        </p:txBody>
      </p:sp>
      <p:sp>
        <p:nvSpPr>
          <p:cNvPr id="521" name="Google Shape;521;p65"/>
          <p:cNvSpPr txBox="1">
            <a:spLocks noGrp="1"/>
          </p:cNvSpPr>
          <p:nvPr>
            <p:ph type="body" idx="1"/>
          </p:nvPr>
        </p:nvSpPr>
        <p:spPr>
          <a:xfrm>
            <a:off x="540000" y="1269000"/>
            <a:ext cx="53775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400" b="1">
                <a:latin typeface="Open Sans"/>
                <a:ea typeface="Open Sans"/>
                <a:cs typeface="Open Sans"/>
                <a:sym typeface="Open Sans"/>
              </a:rPr>
              <a:t>laterální oblouk</a:t>
            </a:r>
            <a:endParaRPr sz="1400" b="1">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střední délky a výšky</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mezi hlavičkou V. MTT a výběžky patní kosti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ve vrcholu je </a:t>
            </a:r>
            <a:r>
              <a:rPr lang="sk" sz="1400" b="1">
                <a:latin typeface="Open Sans"/>
                <a:ea typeface="Open Sans"/>
                <a:cs typeface="Open Sans"/>
                <a:sym typeface="Open Sans"/>
              </a:rPr>
              <a:t>art. calcaneocuboidalis</a:t>
            </a:r>
            <a:r>
              <a:rPr lang="sk" sz="1400">
                <a:latin typeface="Open Sans"/>
                <a:ea typeface="Open Sans"/>
                <a:cs typeface="Open Sans"/>
                <a:sym typeface="Open Sans"/>
              </a:rPr>
              <a:t> - v níž se setkává přední a zadní pilíř</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vysoký pouze </a:t>
            </a:r>
            <a:r>
              <a:rPr lang="sk" sz="1400" b="1">
                <a:latin typeface="Open Sans"/>
                <a:ea typeface="Open Sans"/>
                <a:cs typeface="Open Sans"/>
                <a:sym typeface="Open Sans"/>
              </a:rPr>
              <a:t>3-5 mm, </a:t>
            </a:r>
            <a:r>
              <a:rPr lang="sk" sz="1400">
                <a:latin typeface="Open Sans"/>
                <a:ea typeface="Open Sans"/>
                <a:cs typeface="Open Sans"/>
                <a:sym typeface="Open Sans"/>
              </a:rPr>
              <a:t>vyplněn měkými tkáněmi, dotyk s podložkou</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rozklad sil je přes talus a calcaneus</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b="1">
                <a:latin typeface="Open Sans"/>
                <a:ea typeface="Open Sans"/>
                <a:cs typeface="Open Sans"/>
                <a:sym typeface="Open Sans"/>
              </a:rPr>
              <a:t>svaly</a:t>
            </a:r>
            <a:r>
              <a:rPr lang="sk" sz="1400">
                <a:latin typeface="Open Sans"/>
                <a:ea typeface="Open Sans"/>
                <a:cs typeface="Open Sans"/>
                <a:sym typeface="Open Sans"/>
              </a:rPr>
              <a:t> podílející se na udržování laterálního oblouku v zatížení - m. peroneus brevis et longus, m. abductor digiti minimi</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b="1">
                <a:latin typeface="Open Sans"/>
                <a:ea typeface="Open Sans"/>
                <a:cs typeface="Open Sans"/>
                <a:sym typeface="Open Sans"/>
              </a:rPr>
              <a:t>svaly oplošťující</a:t>
            </a:r>
            <a:r>
              <a:rPr lang="sk" sz="1400">
                <a:latin typeface="Open Sans"/>
                <a:ea typeface="Open Sans"/>
                <a:cs typeface="Open Sans"/>
                <a:sym typeface="Open Sans"/>
              </a:rPr>
              <a:t> jsou - m. peroneus tertius, m. extensor digitorum longus a m. triceps surae</a:t>
            </a:r>
            <a:endParaRPr sz="1400">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522" name="Google Shape;522;p65"/>
          <p:cNvPicPr preferRelativeResize="0"/>
          <p:nvPr/>
        </p:nvPicPr>
        <p:blipFill rotWithShape="1">
          <a:blip r:embed="rId3">
            <a:alphaModFix/>
          </a:blip>
          <a:srcRect/>
          <a:stretch/>
        </p:blipFill>
        <p:spPr>
          <a:xfrm>
            <a:off x="5348476" y="810625"/>
            <a:ext cx="3256425" cy="1123625"/>
          </a:xfrm>
          <a:prstGeom prst="rect">
            <a:avLst/>
          </a:prstGeom>
          <a:noFill/>
          <a:ln>
            <a:noFill/>
          </a:ln>
        </p:spPr>
      </p:pic>
      <p:pic>
        <p:nvPicPr>
          <p:cNvPr id="523" name="Google Shape;523;p65"/>
          <p:cNvPicPr preferRelativeResize="0"/>
          <p:nvPr/>
        </p:nvPicPr>
        <p:blipFill rotWithShape="1">
          <a:blip r:embed="rId4">
            <a:alphaModFix/>
          </a:blip>
          <a:srcRect/>
          <a:stretch/>
        </p:blipFill>
        <p:spPr>
          <a:xfrm>
            <a:off x="6692413" y="1996600"/>
            <a:ext cx="1768858" cy="575150"/>
          </a:xfrm>
          <a:prstGeom prst="rect">
            <a:avLst/>
          </a:prstGeom>
          <a:noFill/>
          <a:ln>
            <a:noFill/>
          </a:ln>
        </p:spPr>
      </p:pic>
      <p:pic>
        <p:nvPicPr>
          <p:cNvPr id="524" name="Google Shape;524;p65"/>
          <p:cNvPicPr preferRelativeResize="0"/>
          <p:nvPr/>
        </p:nvPicPr>
        <p:blipFill rotWithShape="1">
          <a:blip r:embed="rId5">
            <a:alphaModFix/>
          </a:blip>
          <a:srcRect/>
          <a:stretch/>
        </p:blipFill>
        <p:spPr>
          <a:xfrm>
            <a:off x="6562850" y="2634100"/>
            <a:ext cx="2027975" cy="1197250"/>
          </a:xfrm>
          <a:prstGeom prst="rect">
            <a:avLst/>
          </a:prstGeom>
          <a:noFill/>
          <a:ln>
            <a:noFill/>
          </a:ln>
        </p:spPr>
      </p:pic>
      <p:sp>
        <p:nvSpPr>
          <p:cNvPr id="525" name="Google Shape;525;p65"/>
          <p:cNvSpPr txBox="1"/>
          <p:nvPr/>
        </p:nvSpPr>
        <p:spPr>
          <a:xfrm>
            <a:off x="6076825" y="38313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66"/>
          <p:cNvPicPr preferRelativeResize="0"/>
          <p:nvPr/>
        </p:nvPicPr>
        <p:blipFill rotWithShape="1">
          <a:blip r:embed="rId3">
            <a:alphaModFix/>
          </a:blip>
          <a:srcRect/>
          <a:stretch/>
        </p:blipFill>
        <p:spPr>
          <a:xfrm>
            <a:off x="5329300" y="878688"/>
            <a:ext cx="3664875" cy="3578875"/>
          </a:xfrm>
          <a:prstGeom prst="rect">
            <a:avLst/>
          </a:prstGeom>
          <a:noFill/>
          <a:ln>
            <a:noFill/>
          </a:ln>
        </p:spPr>
      </p:pic>
      <p:sp>
        <p:nvSpPr>
          <p:cNvPr id="531" name="Google Shape;531;p6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Příčná klenba nožní</a:t>
            </a:r>
            <a:endParaRPr/>
          </a:p>
        </p:txBody>
      </p:sp>
      <p:sp>
        <p:nvSpPr>
          <p:cNvPr id="532" name="Google Shape;532;p66"/>
          <p:cNvSpPr txBox="1">
            <a:spLocks noGrp="1"/>
          </p:cNvSpPr>
          <p:nvPr>
            <p:ph type="body" idx="1"/>
          </p:nvPr>
        </p:nvSpPr>
        <p:spPr>
          <a:xfrm>
            <a:off x="540000" y="1269000"/>
            <a:ext cx="52029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sk" sz="1200" b="1">
                <a:solidFill>
                  <a:srgbClr val="233A44"/>
                </a:solidFill>
                <a:latin typeface="Open Sans"/>
                <a:ea typeface="Open Sans"/>
                <a:cs typeface="Open Sans"/>
                <a:sym typeface="Open Sans"/>
              </a:rPr>
              <a:t>přední oblouk</a:t>
            </a:r>
            <a:endParaRPr sz="1200" b="1">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Open Sans"/>
              <a:buChar char="●"/>
            </a:pPr>
            <a:r>
              <a:rPr lang="sk" sz="1100">
                <a:solidFill>
                  <a:srgbClr val="233A44"/>
                </a:solidFill>
                <a:latin typeface="Open Sans"/>
                <a:ea typeface="Open Sans"/>
                <a:cs typeface="Open Sans"/>
                <a:sym typeface="Open Sans"/>
              </a:rPr>
              <a:t>nejkratší a nejnižší</a:t>
            </a:r>
            <a:endParaRPr sz="1100">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Calibri"/>
              <a:buChar char="●"/>
            </a:pPr>
            <a:r>
              <a:rPr lang="sk" sz="1100">
                <a:solidFill>
                  <a:srgbClr val="233A44"/>
                </a:solidFill>
                <a:latin typeface="Open Sans"/>
                <a:ea typeface="Open Sans"/>
                <a:cs typeface="Open Sans"/>
                <a:sym typeface="Open Sans"/>
              </a:rPr>
              <a:t>v oblasti hlaviček I. až V. MTT, dotyk podložky </a:t>
            </a:r>
            <a:r>
              <a:rPr lang="sk" sz="1100" b="1">
                <a:solidFill>
                  <a:srgbClr val="233A44"/>
                </a:solidFill>
                <a:latin typeface="Open Sans"/>
                <a:ea typeface="Open Sans"/>
                <a:cs typeface="Open Sans"/>
                <a:sym typeface="Open Sans"/>
              </a:rPr>
              <a:t>sezamskými kůstkami I. MTT,</a:t>
            </a:r>
            <a:r>
              <a:rPr lang="sk" sz="1100">
                <a:solidFill>
                  <a:srgbClr val="233A44"/>
                </a:solidFill>
                <a:latin typeface="Open Sans"/>
                <a:ea typeface="Open Sans"/>
                <a:cs typeface="Open Sans"/>
                <a:sym typeface="Open Sans"/>
              </a:rPr>
              <a:t> hlavička II. MTT tvoří klenák (od podložky </a:t>
            </a:r>
            <a:r>
              <a:rPr lang="sk" sz="1100" b="1">
                <a:solidFill>
                  <a:srgbClr val="233A44"/>
                </a:solidFill>
                <a:latin typeface="Open Sans"/>
                <a:ea typeface="Open Sans"/>
                <a:cs typeface="Open Sans"/>
                <a:sym typeface="Open Sans"/>
              </a:rPr>
              <a:t>9mm</a:t>
            </a:r>
            <a:r>
              <a:rPr lang="sk" sz="1100">
                <a:solidFill>
                  <a:srgbClr val="233A44"/>
                </a:solidFill>
                <a:latin typeface="Open Sans"/>
                <a:ea typeface="Open Sans"/>
                <a:cs typeface="Open Sans"/>
                <a:sym typeface="Open Sans"/>
              </a:rPr>
              <a:t>)</a:t>
            </a:r>
            <a:endParaRPr sz="1100">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Calibri"/>
              <a:buChar char="●"/>
            </a:pPr>
            <a:r>
              <a:rPr lang="sk" sz="1100">
                <a:solidFill>
                  <a:srgbClr val="233A44"/>
                </a:solidFill>
                <a:latin typeface="Open Sans"/>
                <a:ea typeface="Open Sans"/>
                <a:cs typeface="Open Sans"/>
                <a:sym typeface="Open Sans"/>
              </a:rPr>
              <a:t>oblouk vyplněn měkkými tkáněmi stýkající se s podložkou a z plantární plochy překlenut </a:t>
            </a:r>
            <a:r>
              <a:rPr lang="sk" sz="1100" b="1">
                <a:solidFill>
                  <a:srgbClr val="233A44"/>
                </a:solidFill>
                <a:latin typeface="Open Sans"/>
                <a:ea typeface="Open Sans"/>
                <a:cs typeface="Open Sans"/>
                <a:sym typeface="Open Sans"/>
              </a:rPr>
              <a:t>transverzální hlavou m. adductor hallucis</a:t>
            </a:r>
            <a:endParaRPr sz="1100" b="1">
              <a:solidFill>
                <a:srgbClr val="233A44"/>
              </a:solidFill>
              <a:latin typeface="Open Sans"/>
              <a:ea typeface="Open Sans"/>
              <a:cs typeface="Open Sans"/>
              <a:sym typeface="Open Sans"/>
            </a:endParaRPr>
          </a:p>
          <a:p>
            <a:pPr marL="0" lvl="0" indent="0" algn="l" rtl="0">
              <a:lnSpc>
                <a:spcPct val="115000"/>
              </a:lnSpc>
              <a:spcBef>
                <a:spcPts val="0"/>
              </a:spcBef>
              <a:spcAft>
                <a:spcPts val="0"/>
              </a:spcAft>
              <a:buNone/>
            </a:pPr>
            <a:r>
              <a:rPr lang="sk" sz="1200" b="1">
                <a:solidFill>
                  <a:srgbClr val="233A44"/>
                </a:solidFill>
                <a:latin typeface="Open Sans"/>
                <a:ea typeface="Open Sans"/>
                <a:cs typeface="Open Sans"/>
                <a:sym typeface="Open Sans"/>
              </a:rPr>
              <a:t>střední oblouk </a:t>
            </a:r>
            <a:endParaRPr sz="1200" b="1">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Open Sans"/>
              <a:buChar char="●"/>
            </a:pPr>
            <a:r>
              <a:rPr lang="sk" sz="1100">
                <a:solidFill>
                  <a:srgbClr val="233A44"/>
                </a:solidFill>
                <a:latin typeface="Open Sans"/>
                <a:ea typeface="Open Sans"/>
                <a:cs typeface="Open Sans"/>
                <a:sym typeface="Open Sans"/>
              </a:rPr>
              <a:t>v úrovni ossa cuneiformia, ze 4 kostí, dotyk s podložkou laterální částí os cuboideum</a:t>
            </a:r>
            <a:endParaRPr sz="1100">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Calibri"/>
              <a:buChar char="●"/>
            </a:pPr>
            <a:r>
              <a:rPr lang="sk" sz="1100">
                <a:solidFill>
                  <a:srgbClr val="233A44"/>
                </a:solidFill>
                <a:latin typeface="Open Sans"/>
                <a:ea typeface="Open Sans"/>
                <a:cs typeface="Open Sans"/>
                <a:sym typeface="Open Sans"/>
              </a:rPr>
              <a:t>vrchol klenby v </a:t>
            </a:r>
            <a:r>
              <a:rPr lang="sk" sz="1100" b="1">
                <a:solidFill>
                  <a:srgbClr val="233A44"/>
                </a:solidFill>
                <a:latin typeface="Open Sans"/>
                <a:ea typeface="Open Sans"/>
                <a:cs typeface="Open Sans"/>
                <a:sym typeface="Open Sans"/>
              </a:rPr>
              <a:t>os cuneiforme II</a:t>
            </a:r>
            <a:endParaRPr sz="1100" b="1">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Open Sans"/>
              <a:buChar char="●"/>
            </a:pPr>
            <a:r>
              <a:rPr lang="sk" sz="1100">
                <a:solidFill>
                  <a:srgbClr val="233A44"/>
                </a:solidFill>
                <a:latin typeface="Open Sans"/>
                <a:ea typeface="Open Sans"/>
                <a:cs typeface="Open Sans"/>
                <a:sym typeface="Open Sans"/>
              </a:rPr>
              <a:t>zakřivení se odvíjí od m. peroneus longus</a:t>
            </a:r>
            <a:endParaRPr sz="1100">
              <a:solidFill>
                <a:srgbClr val="233A44"/>
              </a:solidFill>
              <a:latin typeface="Open Sans"/>
              <a:ea typeface="Open Sans"/>
              <a:cs typeface="Open Sans"/>
              <a:sym typeface="Open Sans"/>
            </a:endParaRPr>
          </a:p>
          <a:p>
            <a:pPr marL="0" lvl="0" indent="0" algn="l" rtl="0">
              <a:lnSpc>
                <a:spcPct val="115000"/>
              </a:lnSpc>
              <a:spcBef>
                <a:spcPts val="0"/>
              </a:spcBef>
              <a:spcAft>
                <a:spcPts val="0"/>
              </a:spcAft>
              <a:buNone/>
            </a:pPr>
            <a:r>
              <a:rPr lang="sk" sz="1200" b="1">
                <a:solidFill>
                  <a:srgbClr val="233A44"/>
                </a:solidFill>
                <a:latin typeface="Open Sans"/>
                <a:ea typeface="Open Sans"/>
                <a:cs typeface="Open Sans"/>
                <a:sym typeface="Open Sans"/>
              </a:rPr>
              <a:t>zadní oblouk</a:t>
            </a:r>
            <a:endParaRPr sz="1200" b="1">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Open Sans"/>
              <a:buChar char="●"/>
            </a:pPr>
            <a:r>
              <a:rPr lang="sk" sz="1100">
                <a:solidFill>
                  <a:srgbClr val="233A44"/>
                </a:solidFill>
                <a:latin typeface="Open Sans"/>
                <a:ea typeface="Open Sans"/>
                <a:cs typeface="Open Sans"/>
                <a:sym typeface="Open Sans"/>
              </a:rPr>
              <a:t>v oblasti os naviculare a os cuboideum</a:t>
            </a:r>
            <a:endParaRPr sz="1100">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Calibri"/>
              <a:buChar char="●"/>
            </a:pPr>
            <a:r>
              <a:rPr lang="sk" sz="1100">
                <a:solidFill>
                  <a:srgbClr val="233A44"/>
                </a:solidFill>
                <a:latin typeface="Open Sans"/>
                <a:ea typeface="Open Sans"/>
                <a:cs typeface="Open Sans"/>
                <a:sym typeface="Open Sans"/>
              </a:rPr>
              <a:t>dotyk s podložkou jen </a:t>
            </a:r>
            <a:r>
              <a:rPr lang="sk" sz="1100" b="1">
                <a:solidFill>
                  <a:srgbClr val="233A44"/>
                </a:solidFill>
                <a:latin typeface="Open Sans"/>
                <a:ea typeface="Open Sans"/>
                <a:cs typeface="Open Sans"/>
                <a:sym typeface="Open Sans"/>
              </a:rPr>
              <a:t>laterální částí oblouku</a:t>
            </a:r>
            <a:endParaRPr sz="1100" b="1">
              <a:solidFill>
                <a:srgbClr val="233A44"/>
              </a:solidFill>
              <a:latin typeface="Open Sans"/>
              <a:ea typeface="Open Sans"/>
              <a:cs typeface="Open Sans"/>
              <a:sym typeface="Open Sans"/>
            </a:endParaRPr>
          </a:p>
          <a:p>
            <a:pPr marL="457200" lvl="0" indent="-298450" algn="l" rtl="0">
              <a:lnSpc>
                <a:spcPct val="115000"/>
              </a:lnSpc>
              <a:spcBef>
                <a:spcPts val="0"/>
              </a:spcBef>
              <a:spcAft>
                <a:spcPts val="0"/>
              </a:spcAft>
              <a:buClr>
                <a:srgbClr val="233A44"/>
              </a:buClr>
              <a:buSzPts val="1100"/>
              <a:buFont typeface="Open Sans"/>
              <a:buChar char="●"/>
            </a:pPr>
            <a:r>
              <a:rPr lang="sk" sz="1100">
                <a:solidFill>
                  <a:srgbClr val="233A44"/>
                </a:solidFill>
                <a:latin typeface="Open Sans"/>
                <a:ea typeface="Open Sans"/>
                <a:cs typeface="Open Sans"/>
                <a:sym typeface="Open Sans"/>
              </a:rPr>
              <a:t>zakřivení se odvíjí od m. tibialis posterior</a:t>
            </a:r>
            <a:endParaRPr sz="1100">
              <a:solidFill>
                <a:srgbClr val="233A44"/>
              </a:solidFill>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p:txBody>
      </p:sp>
      <p:sp>
        <p:nvSpPr>
          <p:cNvPr id="533" name="Google Shape;533;p66"/>
          <p:cNvSpPr txBox="1"/>
          <p:nvPr/>
        </p:nvSpPr>
        <p:spPr>
          <a:xfrm>
            <a:off x="5068688" y="44575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67"/>
          <p:cNvPicPr preferRelativeResize="0"/>
          <p:nvPr/>
        </p:nvPicPr>
        <p:blipFill rotWithShape="1">
          <a:blip r:embed="rId3">
            <a:alphaModFix/>
          </a:blip>
          <a:srcRect/>
          <a:stretch/>
        </p:blipFill>
        <p:spPr>
          <a:xfrm>
            <a:off x="1745013" y="2571750"/>
            <a:ext cx="5210175" cy="1809750"/>
          </a:xfrm>
          <a:prstGeom prst="rect">
            <a:avLst/>
          </a:prstGeom>
          <a:noFill/>
          <a:ln>
            <a:noFill/>
          </a:ln>
        </p:spPr>
      </p:pic>
      <p:sp>
        <p:nvSpPr>
          <p:cNvPr id="539" name="Google Shape;539;p6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Příčná klenba nožní</a:t>
            </a:r>
            <a:endParaRPr/>
          </a:p>
        </p:txBody>
      </p:sp>
      <p:sp>
        <p:nvSpPr>
          <p:cNvPr id="540" name="Google Shape;540;p67"/>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po celé délce chodidla</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tvořena řadou příčných oblouků</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svaly podporující klenbu v zatížení - m. adductor hallucis, m. peroneus longus (dynamika nohy) a m. tibialis posterior (statika nohy)</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zakřivení se odvíjí od svalů - m. abductor hallucis a m. abductor digiti minimi</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úhly jež svírají jednotlivé oblouky se zemí</a:t>
            </a:r>
            <a:endParaRPr sz="1400">
              <a:solidFill>
                <a:srgbClr val="233A44"/>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541" name="Google Shape;541;p67"/>
          <p:cNvSpPr txBox="1"/>
          <p:nvPr/>
        </p:nvSpPr>
        <p:spPr>
          <a:xfrm>
            <a:off x="2850100" y="43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Zdravá x patologická příčná klenba</a:t>
            </a:r>
            <a:endParaRPr/>
          </a:p>
        </p:txBody>
      </p:sp>
      <p:sp>
        <p:nvSpPr>
          <p:cNvPr id="547" name="Google Shape;547;p68"/>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při poklesu - kalozity v úrovni hlaviček MTT</a:t>
            </a:r>
            <a:endParaRPr sz="1400">
              <a:latin typeface="Open Sans"/>
              <a:ea typeface="Open Sans"/>
              <a:cs typeface="Open Sans"/>
              <a:sym typeface="Open Sans"/>
            </a:endParaRPr>
          </a:p>
          <a:p>
            <a:pPr marL="0" lvl="0" indent="0" algn="l" rtl="0">
              <a:spcBef>
                <a:spcPts val="0"/>
              </a:spcBef>
              <a:spcAft>
                <a:spcPts val="0"/>
              </a:spcAft>
              <a:buNone/>
            </a:pPr>
            <a:endParaRPr/>
          </a:p>
        </p:txBody>
      </p:sp>
      <p:pic>
        <p:nvPicPr>
          <p:cNvPr id="548" name="Google Shape;548;p68"/>
          <p:cNvPicPr preferRelativeResize="0"/>
          <p:nvPr/>
        </p:nvPicPr>
        <p:blipFill rotWithShape="1">
          <a:blip r:embed="rId3">
            <a:alphaModFix/>
          </a:blip>
          <a:srcRect/>
          <a:stretch/>
        </p:blipFill>
        <p:spPr>
          <a:xfrm>
            <a:off x="1438877" y="1916639"/>
            <a:ext cx="4203250" cy="2335150"/>
          </a:xfrm>
          <a:prstGeom prst="rect">
            <a:avLst/>
          </a:prstGeom>
          <a:noFill/>
          <a:ln>
            <a:noFill/>
          </a:ln>
        </p:spPr>
      </p:pic>
      <p:pic>
        <p:nvPicPr>
          <p:cNvPr id="549" name="Google Shape;549;p68"/>
          <p:cNvPicPr preferRelativeResize="0"/>
          <p:nvPr/>
        </p:nvPicPr>
        <p:blipFill rotWithShape="1">
          <a:blip r:embed="rId4">
            <a:alphaModFix/>
          </a:blip>
          <a:srcRect/>
          <a:stretch/>
        </p:blipFill>
        <p:spPr>
          <a:xfrm>
            <a:off x="5642125" y="2532488"/>
            <a:ext cx="1984550" cy="1103475"/>
          </a:xfrm>
          <a:prstGeom prst="rect">
            <a:avLst/>
          </a:prstGeom>
          <a:noFill/>
          <a:ln>
            <a:noFill/>
          </a:ln>
        </p:spPr>
      </p:pic>
      <p:sp>
        <p:nvSpPr>
          <p:cNvPr id="550" name="Google Shape;550;p68"/>
          <p:cNvSpPr txBox="1"/>
          <p:nvPr/>
        </p:nvSpPr>
        <p:spPr>
          <a:xfrm>
            <a:off x="2850100" y="4374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Klenba při zatížení</a:t>
            </a:r>
            <a:endParaRPr/>
          </a:p>
        </p:txBody>
      </p:sp>
      <p:sp>
        <p:nvSpPr>
          <p:cNvPr id="556" name="Google Shape;556;p69"/>
          <p:cNvSpPr txBox="1">
            <a:spLocks noGrp="1"/>
          </p:cNvSpPr>
          <p:nvPr>
            <p:ph type="body" idx="1"/>
          </p:nvPr>
        </p:nvSpPr>
        <p:spPr>
          <a:xfrm>
            <a:off x="540000" y="1269000"/>
            <a:ext cx="4778400" cy="31050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dochází k posunu jednotlivých struktur v noze</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b="1">
                <a:solidFill>
                  <a:srgbClr val="233A44"/>
                </a:solidFill>
                <a:latin typeface="Open Sans"/>
                <a:ea typeface="Open Sans"/>
                <a:cs typeface="Open Sans"/>
                <a:sym typeface="Open Sans"/>
              </a:rPr>
              <a:t>oploštění klenby, pronace zánoží a relativní supinace předonoží - výsledkem je torze v art. transverzotarzalis</a:t>
            </a:r>
            <a:endParaRPr sz="1400" b="1">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k podložce klesá - distální část calcaneu, báze I. MTT, talus, os naviculare</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art. cuneonavicularis et cuneometatarzalis se otevírají dolů</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laterální i přední oblouk se oploští</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a:solidFill>
                  <a:srgbClr val="233A44"/>
                </a:solidFill>
                <a:latin typeface="Open Sans"/>
                <a:ea typeface="Open Sans"/>
                <a:cs typeface="Open Sans"/>
                <a:sym typeface="Open Sans"/>
              </a:rPr>
              <a:t>MTT v předním oblouku se zároveň vzdalují od osy II. MTT</a:t>
            </a:r>
            <a:endParaRPr sz="1400">
              <a:solidFill>
                <a:srgbClr val="233A44"/>
              </a:solidFill>
              <a:latin typeface="Open Sans"/>
              <a:ea typeface="Open Sans"/>
              <a:cs typeface="Open Sans"/>
              <a:sym typeface="Open Sans"/>
            </a:endParaRPr>
          </a:p>
          <a:p>
            <a:pPr marL="457200" lvl="0" indent="-317500" algn="l" rtl="0">
              <a:lnSpc>
                <a:spcPct val="115000"/>
              </a:lnSpc>
              <a:spcBef>
                <a:spcPts val="0"/>
              </a:spcBef>
              <a:spcAft>
                <a:spcPts val="0"/>
              </a:spcAft>
              <a:buClr>
                <a:srgbClr val="233A44"/>
              </a:buClr>
              <a:buSzPts val="1400"/>
              <a:buFont typeface="Open Sans"/>
              <a:buChar char="●"/>
            </a:pPr>
            <a:r>
              <a:rPr lang="sk" sz="1400" b="1">
                <a:solidFill>
                  <a:srgbClr val="233A44"/>
                </a:solidFill>
                <a:latin typeface="Open Sans"/>
                <a:ea typeface="Open Sans"/>
                <a:cs typeface="Open Sans"/>
                <a:sym typeface="Open Sans"/>
              </a:rPr>
              <a:t>rozložení váhy</a:t>
            </a:r>
            <a:r>
              <a:rPr lang="sk" sz="1400">
                <a:solidFill>
                  <a:srgbClr val="233A44"/>
                </a:solidFill>
                <a:latin typeface="Open Sans"/>
                <a:ea typeface="Open Sans"/>
                <a:cs typeface="Open Sans"/>
                <a:sym typeface="Open Sans"/>
              </a:rPr>
              <a:t> (př. 6 kg) - 1 kg hlavička V. MTT, 2 kg hlavička I. MTT, 3 kg calcaneus</a:t>
            </a:r>
            <a:endParaRPr sz="1400">
              <a:solidFill>
                <a:srgbClr val="233A44"/>
              </a:solidFill>
              <a:latin typeface="Open Sans"/>
              <a:ea typeface="Open Sans"/>
              <a:cs typeface="Open Sans"/>
              <a:sym typeface="Open Sans"/>
            </a:endParaRPr>
          </a:p>
          <a:p>
            <a:pPr marL="457200" lvl="0" indent="0" algn="l" rtl="0">
              <a:spcBef>
                <a:spcPts val="0"/>
              </a:spcBef>
              <a:spcAft>
                <a:spcPts val="0"/>
              </a:spcAft>
              <a:buNone/>
            </a:pPr>
            <a:endParaRPr sz="1400">
              <a:latin typeface="Open Sans"/>
              <a:ea typeface="Open Sans"/>
              <a:cs typeface="Open Sans"/>
              <a:sym typeface="Open Sans"/>
            </a:endParaRPr>
          </a:p>
        </p:txBody>
      </p:sp>
      <p:pic>
        <p:nvPicPr>
          <p:cNvPr id="557" name="Google Shape;557;p69"/>
          <p:cNvPicPr preferRelativeResize="0"/>
          <p:nvPr/>
        </p:nvPicPr>
        <p:blipFill rotWithShape="1">
          <a:blip r:embed="rId3">
            <a:alphaModFix/>
          </a:blip>
          <a:srcRect/>
          <a:stretch/>
        </p:blipFill>
        <p:spPr>
          <a:xfrm>
            <a:off x="5704275" y="540000"/>
            <a:ext cx="2229650" cy="1904800"/>
          </a:xfrm>
          <a:prstGeom prst="rect">
            <a:avLst/>
          </a:prstGeom>
          <a:noFill/>
          <a:ln>
            <a:noFill/>
          </a:ln>
        </p:spPr>
      </p:pic>
      <p:pic>
        <p:nvPicPr>
          <p:cNvPr id="558" name="Google Shape;558;p69"/>
          <p:cNvPicPr preferRelativeResize="0"/>
          <p:nvPr/>
        </p:nvPicPr>
        <p:blipFill rotWithShape="1">
          <a:blip r:embed="rId4">
            <a:alphaModFix/>
          </a:blip>
          <a:srcRect/>
          <a:stretch/>
        </p:blipFill>
        <p:spPr>
          <a:xfrm>
            <a:off x="6124175" y="2400300"/>
            <a:ext cx="1809750" cy="2743200"/>
          </a:xfrm>
          <a:prstGeom prst="rect">
            <a:avLst/>
          </a:prstGeom>
          <a:noFill/>
          <a:ln>
            <a:noFill/>
          </a:ln>
        </p:spPr>
      </p:pic>
      <p:sp>
        <p:nvSpPr>
          <p:cNvPr id="559" name="Google Shape;559;p69"/>
          <p:cNvSpPr txBox="1"/>
          <p:nvPr/>
        </p:nvSpPr>
        <p:spPr>
          <a:xfrm>
            <a:off x="3212125" y="46236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Noha - opakování anatomie</a:t>
            </a:r>
            <a:endParaRPr/>
          </a:p>
        </p:txBody>
      </p:sp>
      <p:pic>
        <p:nvPicPr>
          <p:cNvPr id="215" name="Google Shape;215;p27"/>
          <p:cNvPicPr preferRelativeResize="0"/>
          <p:nvPr/>
        </p:nvPicPr>
        <p:blipFill rotWithShape="1">
          <a:blip r:embed="rId3">
            <a:alphaModFix/>
          </a:blip>
          <a:srcRect/>
          <a:stretch/>
        </p:blipFill>
        <p:spPr>
          <a:xfrm>
            <a:off x="1261125" y="1113250"/>
            <a:ext cx="6622650" cy="3805525"/>
          </a:xfrm>
          <a:prstGeom prst="rect">
            <a:avLst/>
          </a:prstGeom>
          <a:noFill/>
          <a:ln>
            <a:noFill/>
          </a:ln>
        </p:spPr>
      </p:pic>
      <p:sp>
        <p:nvSpPr>
          <p:cNvPr id="216" name="Google Shape;216;p27"/>
          <p:cNvSpPr txBox="1"/>
          <p:nvPr/>
        </p:nvSpPr>
        <p:spPr>
          <a:xfrm>
            <a:off x="3072450" y="46250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latin typeface="Open Sans"/>
                <a:ea typeface="Open Sans"/>
                <a:cs typeface="Open Sans"/>
                <a:sym typeface="Open Sans"/>
              </a:rPr>
              <a:t>Hansen, J. T. (2021). </a:t>
            </a:r>
            <a:r>
              <a:rPr lang="sk" sz="800" i="1">
                <a:solidFill>
                  <a:srgbClr val="CCCCCC"/>
                </a:solidFill>
                <a:highlight>
                  <a:srgbClr val="FFFFFF"/>
                </a:highlight>
                <a:latin typeface="Open Sans"/>
                <a:ea typeface="Open Sans"/>
                <a:cs typeface="Open Sans"/>
                <a:sym typeface="Open Sans"/>
              </a:rPr>
              <a:t>Netter's Clinical Anatomy-E-Book</a:t>
            </a:r>
            <a:r>
              <a:rPr lang="sk" sz="800">
                <a:solidFill>
                  <a:srgbClr val="CCCCCC"/>
                </a:solidFill>
                <a:highlight>
                  <a:srgbClr val="FFFFFF"/>
                </a:highlight>
                <a:latin typeface="Open Sans"/>
                <a:ea typeface="Open Sans"/>
                <a:cs typeface="Open Sans"/>
                <a:sym typeface="Open Sans"/>
              </a:rPr>
              <a:t>. Elsevier Health Sciences.</a:t>
            </a:r>
            <a:endParaRPr sz="800">
              <a:solidFill>
                <a:srgbClr val="CCCCCC"/>
              </a:solidFill>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70"/>
          <p:cNvPicPr preferRelativeResize="0"/>
          <p:nvPr/>
        </p:nvPicPr>
        <p:blipFill rotWithShape="1">
          <a:blip r:embed="rId3">
            <a:alphaModFix/>
          </a:blip>
          <a:srcRect/>
          <a:stretch/>
        </p:blipFill>
        <p:spPr>
          <a:xfrm>
            <a:off x="5893193" y="1113250"/>
            <a:ext cx="3237307" cy="4030250"/>
          </a:xfrm>
          <a:prstGeom prst="rect">
            <a:avLst/>
          </a:prstGeom>
          <a:noFill/>
          <a:ln>
            <a:noFill/>
          </a:ln>
        </p:spPr>
      </p:pic>
      <p:sp>
        <p:nvSpPr>
          <p:cNvPr id="565" name="Google Shape;565;p7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Deformity nohy a nožní klenby</a:t>
            </a:r>
            <a:endParaRPr/>
          </a:p>
        </p:txBody>
      </p:sp>
      <p:sp>
        <p:nvSpPr>
          <p:cNvPr id="566" name="Google Shape;566;p70"/>
          <p:cNvSpPr txBox="1">
            <a:spLocks noGrp="1"/>
          </p:cNvSpPr>
          <p:nvPr>
            <p:ph type="body" idx="4294967295"/>
          </p:nvPr>
        </p:nvSpPr>
        <p:spPr>
          <a:xfrm>
            <a:off x="0" y="1112838"/>
            <a:ext cx="5526088" cy="3105150"/>
          </a:xfrm>
          <a:prstGeom prst="rect">
            <a:avLst/>
          </a:prstGeom>
        </p:spPr>
        <p:txBody>
          <a:bodyPr spcFirstLastPara="1" wrap="square" lIns="0" tIns="0" rIns="0" bIns="0" anchor="t" anchorCtr="0">
            <a:noAutofit/>
          </a:bodyPr>
          <a:lstStyle/>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pes cavus</a:t>
            </a:r>
            <a:r>
              <a:rPr lang="sk" sz="1300">
                <a:latin typeface="Open Sans"/>
                <a:ea typeface="Open Sans"/>
                <a:cs typeface="Open Sans"/>
                <a:sym typeface="Open Sans"/>
              </a:rPr>
              <a:t> = zvýšená nožní klenba, při oslabení m.triceps surae, laterální oblouk se nedotýká podložky, přetížení m.GMED-chůze o úzké bázi, sníž. lat. deviace pánve</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pes equinus </a:t>
            </a:r>
            <a:r>
              <a:rPr lang="sk" sz="1300">
                <a:latin typeface="Open Sans"/>
                <a:ea typeface="Open Sans"/>
                <a:cs typeface="Open Sans"/>
                <a:sym typeface="Open Sans"/>
              </a:rPr>
              <a:t>noha je fixovaná v plantární flexi, oslabení m.tibialis anterior a extensorů prstců, pata se zvedá pro kontrakturu m.triceps surae a váha spočívá na špičce, kompenzace hyperPRO v STJ - odemčení nohy a pasivní DF v oporné fáze krokového cyklu</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pes planus</a:t>
            </a:r>
            <a:r>
              <a:rPr lang="sk" sz="1300">
                <a:latin typeface="Open Sans"/>
                <a:ea typeface="Open Sans"/>
                <a:cs typeface="Open Sans"/>
                <a:sym typeface="Open Sans"/>
              </a:rPr>
              <a:t> = vzniká kvůli svalové nedostatečnosti, zejména kvůli oslabení m. tibialis posterior a m. peroneus longus</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pes valgus</a:t>
            </a:r>
            <a:r>
              <a:rPr lang="sk" sz="1300">
                <a:latin typeface="Open Sans"/>
                <a:ea typeface="Open Sans"/>
                <a:cs typeface="Open Sans"/>
                <a:sym typeface="Open Sans"/>
              </a:rPr>
              <a:t> = oslabení m.tibialis posterior nebo krátkých svalů nohy, chodidlo se stáčí ven, převaha m.peroneus longus</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pes varus</a:t>
            </a:r>
            <a:r>
              <a:rPr lang="sk" sz="1300">
                <a:latin typeface="Open Sans"/>
                <a:ea typeface="Open Sans"/>
                <a:cs typeface="Open Sans"/>
                <a:sym typeface="Open Sans"/>
              </a:rPr>
              <a:t> = oslabení mm.peronei, chodidlo se stáčí dovnitř vlivem převahy m.tibialis anterior et posterior</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Open Sans"/>
              <a:buChar char="➔"/>
            </a:pPr>
            <a:r>
              <a:rPr lang="sk" sz="1300" b="1">
                <a:latin typeface="Open Sans"/>
                <a:ea typeface="Open Sans"/>
                <a:cs typeface="Open Sans"/>
                <a:sym typeface="Open Sans"/>
              </a:rPr>
              <a:t>digiti mallei</a:t>
            </a:r>
            <a:endParaRPr sz="1300" b="1">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Calibri"/>
              <a:buChar char="➔"/>
            </a:pPr>
            <a:r>
              <a:rPr lang="sk" sz="1300" b="1">
                <a:latin typeface="Open Sans"/>
                <a:ea typeface="Open Sans"/>
                <a:cs typeface="Open Sans"/>
                <a:sym typeface="Open Sans"/>
              </a:rPr>
              <a:t>hallux valgus =</a:t>
            </a:r>
            <a:r>
              <a:rPr lang="sk" sz="1300">
                <a:latin typeface="Open Sans"/>
                <a:ea typeface="Open Sans"/>
                <a:cs typeface="Open Sans"/>
                <a:sym typeface="Open Sans"/>
              </a:rPr>
              <a:t> deformace postavení MP kloubu palce</a:t>
            </a:r>
            <a:endParaRPr sz="1300">
              <a:latin typeface="Open Sans"/>
              <a:ea typeface="Open Sans"/>
              <a:cs typeface="Open Sans"/>
              <a:sym typeface="Open Sans"/>
            </a:endParaRPr>
          </a:p>
          <a:p>
            <a:pPr marL="457200" lvl="0" indent="-311150" algn="l" rtl="0">
              <a:lnSpc>
                <a:spcPct val="115000"/>
              </a:lnSpc>
              <a:spcBef>
                <a:spcPts val="0"/>
              </a:spcBef>
              <a:spcAft>
                <a:spcPts val="0"/>
              </a:spcAft>
              <a:buClr>
                <a:schemeClr val="dk1"/>
              </a:buClr>
              <a:buSzPts val="1300"/>
              <a:buFont typeface="Open Sans"/>
              <a:buChar char="➔"/>
            </a:pPr>
            <a:r>
              <a:rPr lang="sk" sz="1300" b="1">
                <a:latin typeface="Open Sans"/>
                <a:ea typeface="Open Sans"/>
                <a:cs typeface="Open Sans"/>
                <a:sym typeface="Open Sans"/>
              </a:rPr>
              <a:t>hallux rigidus</a:t>
            </a:r>
            <a:endParaRPr sz="1300" b="1">
              <a:latin typeface="Open Sans"/>
              <a:ea typeface="Open Sans"/>
              <a:cs typeface="Open Sans"/>
              <a:sym typeface="Open Sans"/>
            </a:endParaRPr>
          </a:p>
          <a:p>
            <a:pPr marL="0" lvl="0" indent="0" algn="l" rtl="0">
              <a:spcBef>
                <a:spcPts val="0"/>
              </a:spcBef>
              <a:spcAft>
                <a:spcPts val="0"/>
              </a:spcAft>
              <a:buNone/>
            </a:pPr>
            <a:endParaRPr sz="2000">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sz="2500"/>
              <a:t>Deformity nožní klenby - plochonoží (podélné/příčné)</a:t>
            </a:r>
            <a:endParaRPr sz="2500"/>
          </a:p>
        </p:txBody>
      </p:sp>
      <p:sp>
        <p:nvSpPr>
          <p:cNvPr id="572" name="Google Shape;572;p71"/>
          <p:cNvSpPr txBox="1">
            <a:spLocks noGrp="1"/>
          </p:cNvSpPr>
          <p:nvPr>
            <p:ph type="body" idx="1"/>
          </p:nvPr>
        </p:nvSpPr>
        <p:spPr>
          <a:xfrm>
            <a:off x="540000" y="1269000"/>
            <a:ext cx="4091700" cy="3105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sk" sz="1400" b="1">
                <a:latin typeface="Open Sans"/>
                <a:ea typeface="Open Sans"/>
                <a:cs typeface="Open Sans"/>
                <a:sym typeface="Open Sans"/>
              </a:rPr>
              <a:t>Rigidní plochonoží:</a:t>
            </a:r>
            <a:r>
              <a:rPr lang="sk" sz="1400">
                <a:latin typeface="Open Sans"/>
                <a:ea typeface="Open Sans"/>
                <a:cs typeface="Open Sans"/>
                <a:sym typeface="Open Sans"/>
              </a:rPr>
              <a:t> zůstává i při sedu popřípadě při testu na špičkách </a:t>
            </a:r>
            <a:endParaRPr sz="1400">
              <a:latin typeface="Open Sans"/>
              <a:ea typeface="Open Sans"/>
              <a:cs typeface="Open Sans"/>
              <a:sym typeface="Open Sans"/>
            </a:endParaRPr>
          </a:p>
          <a:p>
            <a:pPr marL="0" lvl="0" indent="0" algn="l" rtl="0">
              <a:lnSpc>
                <a:spcPct val="115000"/>
              </a:lnSpc>
              <a:spcBef>
                <a:spcPts val="600"/>
              </a:spcBef>
              <a:spcAft>
                <a:spcPts val="0"/>
              </a:spcAft>
              <a:buClr>
                <a:schemeClr val="dk1"/>
              </a:buClr>
              <a:buSzPts val="1100"/>
              <a:buFont typeface="Arial"/>
              <a:buNone/>
            </a:pPr>
            <a:r>
              <a:rPr lang="sk" sz="1400" b="1">
                <a:latin typeface="Open Sans"/>
                <a:ea typeface="Open Sans"/>
                <a:cs typeface="Open Sans"/>
                <a:sym typeface="Open Sans"/>
              </a:rPr>
              <a:t>Funkční plochonoží: </a:t>
            </a:r>
            <a:r>
              <a:rPr lang="sk" sz="1400">
                <a:latin typeface="Open Sans"/>
                <a:ea typeface="Open Sans"/>
                <a:cs typeface="Open Sans"/>
                <a:sym typeface="Open Sans"/>
              </a:rPr>
              <a:t>klenba se vytvaruje při sedu na židli, popř. stoje na špičkách </a:t>
            </a:r>
            <a:endParaRPr sz="1400">
              <a:latin typeface="Open Sans"/>
              <a:ea typeface="Open Sans"/>
              <a:cs typeface="Open Sans"/>
              <a:sym typeface="Open Sans"/>
            </a:endParaRPr>
          </a:p>
          <a:p>
            <a:pPr marL="457200" lvl="0" indent="-317500" algn="l" rtl="0">
              <a:lnSpc>
                <a:spcPct val="115000"/>
              </a:lnSpc>
              <a:spcBef>
                <a:spcPts val="1200"/>
              </a:spcBef>
              <a:spcAft>
                <a:spcPts val="0"/>
              </a:spcAft>
              <a:buClr>
                <a:schemeClr val="dk1"/>
              </a:buClr>
              <a:buSzPts val="1400"/>
              <a:buFont typeface="Open Sans"/>
              <a:buChar char="●"/>
            </a:pPr>
            <a:r>
              <a:rPr lang="sk" sz="1400">
                <a:latin typeface="Open Sans"/>
                <a:ea typeface="Open Sans"/>
                <a:cs typeface="Open Sans"/>
                <a:sym typeface="Open Sans"/>
              </a:rPr>
              <a:t>Klenba nožní se formuje do zhruba 6-ti let (autoři se liší), lze podpořit fyziologickou tvorbu klenby </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a:latin typeface="Open Sans"/>
                <a:ea typeface="Open Sans"/>
                <a:cs typeface="Open Sans"/>
                <a:sym typeface="Open Sans"/>
              </a:rPr>
              <a:t>Klinicky se projevuje jako tlak a bolestivost hlaviček 1 – 3 metatarzu, pálení, kladívkovité prsty, halux valgus </a:t>
            </a:r>
            <a:endParaRPr sz="1400">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Vyšetření: </a:t>
            </a:r>
            <a:r>
              <a:rPr lang="sk" sz="1400">
                <a:latin typeface="Open Sans"/>
                <a:ea typeface="Open Sans"/>
                <a:cs typeface="Open Sans"/>
                <a:sym typeface="Open Sans"/>
              </a:rPr>
              <a:t>je potřeba vyšetřit celou DKK, jedná se o komplex různých příčin </a:t>
            </a:r>
            <a:endParaRPr sz="1400">
              <a:latin typeface="Open Sans"/>
              <a:ea typeface="Open Sans"/>
              <a:cs typeface="Open Sans"/>
              <a:sym typeface="Open Sans"/>
            </a:endParaRPr>
          </a:p>
          <a:p>
            <a:pPr marL="0" lvl="0" indent="0" algn="l" rtl="0">
              <a:spcBef>
                <a:spcPts val="600"/>
              </a:spcBef>
              <a:spcAft>
                <a:spcPts val="0"/>
              </a:spcAft>
              <a:buNone/>
            </a:pPr>
            <a:endParaRPr/>
          </a:p>
        </p:txBody>
      </p:sp>
      <p:pic>
        <p:nvPicPr>
          <p:cNvPr id="573" name="Google Shape;573;p71"/>
          <p:cNvPicPr preferRelativeResize="0"/>
          <p:nvPr/>
        </p:nvPicPr>
        <p:blipFill>
          <a:blip r:embed="rId3">
            <a:alphaModFix/>
          </a:blip>
          <a:stretch>
            <a:fillRect/>
          </a:stretch>
        </p:blipFill>
        <p:spPr>
          <a:xfrm>
            <a:off x="5495688" y="1269000"/>
            <a:ext cx="2466975" cy="1847850"/>
          </a:xfrm>
          <a:prstGeom prst="rect">
            <a:avLst/>
          </a:prstGeom>
          <a:noFill/>
          <a:ln>
            <a:noFill/>
          </a:ln>
        </p:spPr>
      </p:pic>
      <p:sp>
        <p:nvSpPr>
          <p:cNvPr id="574" name="Google Shape;574;p71"/>
          <p:cNvSpPr txBox="1"/>
          <p:nvPr/>
        </p:nvSpPr>
        <p:spPr>
          <a:xfrm>
            <a:off x="5599388" y="3116850"/>
            <a:ext cx="2259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https://www.physio-pedia.com/Pes_Planus</a:t>
            </a:r>
            <a:endParaRPr sz="800">
              <a:solidFill>
                <a:srgbClr val="CCCCCC"/>
              </a:solidFill>
              <a:latin typeface="Open Sans"/>
              <a:ea typeface="Open Sans"/>
              <a:cs typeface="Open Sans"/>
              <a:sym typeface="Open Sans"/>
            </a:endParaRPr>
          </a:p>
        </p:txBody>
      </p:sp>
      <p:pic>
        <p:nvPicPr>
          <p:cNvPr id="575" name="Google Shape;575;p71"/>
          <p:cNvPicPr preferRelativeResize="0"/>
          <p:nvPr/>
        </p:nvPicPr>
        <p:blipFill>
          <a:blip r:embed="rId4">
            <a:alphaModFix/>
          </a:blip>
          <a:stretch>
            <a:fillRect/>
          </a:stretch>
        </p:blipFill>
        <p:spPr>
          <a:xfrm>
            <a:off x="4771625" y="3424650"/>
            <a:ext cx="2129593" cy="1414050"/>
          </a:xfrm>
          <a:prstGeom prst="rect">
            <a:avLst/>
          </a:prstGeom>
          <a:noFill/>
          <a:ln>
            <a:noFill/>
          </a:ln>
        </p:spPr>
      </p:pic>
      <p:sp>
        <p:nvSpPr>
          <p:cNvPr id="576" name="Google Shape;576;p71"/>
          <p:cNvSpPr txBox="1"/>
          <p:nvPr/>
        </p:nvSpPr>
        <p:spPr>
          <a:xfrm>
            <a:off x="6978725" y="3911525"/>
            <a:ext cx="186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http://fachgebaerdenlexikon.de/de/berufsfelder/orthopaedieschuhmacher/p/pes-transversoplanus/</a:t>
            </a:r>
            <a:endParaRPr sz="800">
              <a:solidFill>
                <a:srgbClr val="CCCCCC"/>
              </a:solidFill>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Deformity nožní klenby - plochonoží</a:t>
            </a:r>
            <a:endParaRPr/>
          </a:p>
        </p:txBody>
      </p:sp>
      <p:sp>
        <p:nvSpPr>
          <p:cNvPr id="582" name="Google Shape;582;p72"/>
          <p:cNvSpPr txBox="1">
            <a:spLocks noGrp="1"/>
          </p:cNvSpPr>
          <p:nvPr>
            <p:ph type="body" idx="4294967295"/>
          </p:nvPr>
        </p:nvSpPr>
        <p:spPr>
          <a:xfrm>
            <a:off x="0" y="1168400"/>
            <a:ext cx="7675563" cy="310515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400" b="1">
                <a:latin typeface="Open Sans"/>
                <a:ea typeface="Open Sans"/>
                <a:cs typeface="Open Sans"/>
                <a:sym typeface="Open Sans"/>
              </a:rPr>
              <a:t>Léčba: </a:t>
            </a:r>
            <a:r>
              <a:rPr lang="sk" sz="1400">
                <a:latin typeface="Open Sans"/>
                <a:ea typeface="Open Sans"/>
                <a:cs typeface="Open Sans"/>
                <a:sym typeface="Open Sans"/>
              </a:rPr>
              <a:t>konzervativně, operace neřeší bolestivost, častá regrese stavu. Když už tak jenom odstranění sekundárně vzniklých kostěných výběžků. Dlahové korektory tak na noc pro snížení progrese, ne přes bolest hlavně aktivní cvičení</a:t>
            </a:r>
            <a:endParaRPr sz="1400">
              <a:latin typeface="Open Sans"/>
              <a:ea typeface="Open Sans"/>
              <a:cs typeface="Open Sans"/>
              <a:sym typeface="Open Sans"/>
            </a:endParaRPr>
          </a:p>
          <a:p>
            <a:pPr marL="457200" lvl="0" indent="-317500" algn="l" rtl="0">
              <a:lnSpc>
                <a:spcPct val="150000"/>
              </a:lnSpc>
              <a:spcBef>
                <a:spcPts val="600"/>
              </a:spcBef>
              <a:spcAft>
                <a:spcPts val="0"/>
              </a:spcAft>
              <a:buClr>
                <a:schemeClr val="dk1"/>
              </a:buClr>
              <a:buSzPts val="1400"/>
              <a:buFont typeface="Open Sans"/>
              <a:buChar char="●"/>
            </a:pPr>
            <a:r>
              <a:rPr lang="sk" sz="1400">
                <a:latin typeface="Open Sans"/>
                <a:ea typeface="Open Sans"/>
                <a:cs typeface="Open Sans"/>
                <a:sym typeface="Open Sans"/>
              </a:rPr>
              <a:t>Důležité je vyšetření běhu a chůze – podstatný je předklon (test “tučňáka” – necháme pacienta “přepadnout” vpřed, když už se neudrží, tak je to náklon, který by měl být při běhu) – těžiště by mělo být spíše vpřed</a:t>
            </a:r>
            <a:endParaRPr sz="1400">
              <a:latin typeface="Open Sans"/>
              <a:ea typeface="Open Sans"/>
              <a:cs typeface="Open Sans"/>
              <a:sym typeface="Open Sans"/>
            </a:endParaRPr>
          </a:p>
          <a:p>
            <a:pPr marL="457200" lvl="0" indent="-317500" algn="l" rtl="0">
              <a:lnSpc>
                <a:spcPct val="150000"/>
              </a:lnSpc>
              <a:spcBef>
                <a:spcPts val="0"/>
              </a:spcBef>
              <a:spcAft>
                <a:spcPts val="0"/>
              </a:spcAft>
              <a:buClr>
                <a:schemeClr val="dk1"/>
              </a:buClr>
              <a:buSzPts val="1400"/>
              <a:buFont typeface="Open Sans"/>
              <a:buChar char="●"/>
            </a:pPr>
            <a:r>
              <a:rPr lang="sk" sz="1400" b="1">
                <a:latin typeface="Open Sans"/>
                <a:ea typeface="Open Sans"/>
                <a:cs typeface="Open Sans"/>
                <a:sym typeface="Open Sans"/>
              </a:rPr>
              <a:t>Pozor na aseptické kostní nekrózy </a:t>
            </a:r>
            <a:r>
              <a:rPr lang="sk" sz="1400">
                <a:latin typeface="Open Sans"/>
                <a:ea typeface="Open Sans"/>
                <a:cs typeface="Open Sans"/>
                <a:sym typeface="Open Sans"/>
              </a:rPr>
              <a:t>u dětí (Kohlerova nekróza) – odrazové sporty (basket, volejbal, házená, parkour) – přestat sportovat na 8 týdnů a začít s rehabilitací – senzomotorika, ošetření úponových míst. Klinicky se to projeví jako zvětšení úponového místa, ztráta na síle, úponové místo je poškozené, došlo k jeho strukturální přestavbě. Špatná objektivizace  (přítomný otok, bolestivost hlavně po zátěži)</a:t>
            </a:r>
            <a:endParaRPr sz="1400">
              <a:latin typeface="Open Sans"/>
              <a:ea typeface="Open Sans"/>
              <a:cs typeface="Open Sans"/>
              <a:sym typeface="Open Sans"/>
            </a:endParaRPr>
          </a:p>
          <a:p>
            <a:pPr marL="0" lvl="0" indent="0" algn="l" rtl="0">
              <a:lnSpc>
                <a:spcPct val="150000"/>
              </a:lnSpc>
              <a:spcBef>
                <a:spcPts val="1800"/>
              </a:spcBef>
              <a:spcAft>
                <a:spcPts val="0"/>
              </a:spcAft>
              <a:buNone/>
            </a:pPr>
            <a:endParaRPr sz="1400">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Pes transversoplanus</a:t>
            </a:r>
            <a:endParaRPr/>
          </a:p>
        </p:txBody>
      </p:sp>
      <p:sp>
        <p:nvSpPr>
          <p:cNvPr id="588" name="Google Shape;588;p73"/>
          <p:cNvSpPr txBox="1">
            <a:spLocks noGrp="1"/>
          </p:cNvSpPr>
          <p:nvPr>
            <p:ph type="body" idx="1"/>
          </p:nvPr>
        </p:nvSpPr>
        <p:spPr>
          <a:xfrm>
            <a:off x="539550" y="1113252"/>
            <a:ext cx="8064900" cy="3105000"/>
          </a:xfrm>
          <a:prstGeom prst="rect">
            <a:avLst/>
          </a:prstGeom>
        </p:spPr>
        <p:txBody>
          <a:bodyPr spcFirstLastPara="1" wrap="square" lIns="0" tIns="0" rIns="0" bIns="0" anchor="t" anchorCtr="0">
            <a:noAutofit/>
          </a:bodyPr>
          <a:lstStyle/>
          <a:p>
            <a:pPr marL="457200" lvl="0" indent="-336550" algn="l" rtl="0">
              <a:lnSpc>
                <a:spcPct val="150000"/>
              </a:lnSpc>
              <a:spcBef>
                <a:spcPts val="1200"/>
              </a:spcBef>
              <a:spcAft>
                <a:spcPts val="0"/>
              </a:spcAft>
              <a:buClr>
                <a:schemeClr val="dk1"/>
              </a:buClr>
              <a:buSzPts val="1700"/>
              <a:buFont typeface="Open Sans"/>
              <a:buChar char="●"/>
            </a:pPr>
            <a:r>
              <a:rPr lang="sk" sz="1700">
                <a:latin typeface="Open Sans"/>
                <a:ea typeface="Open Sans"/>
                <a:cs typeface="Open Sans"/>
                <a:sym typeface="Open Sans"/>
              </a:rPr>
              <a:t>příčně plochá noha se objevuje častěji u žen než u mužů, důvodem může být nošení nevhodné úzké obuvi na podpatku </a:t>
            </a:r>
            <a:endParaRPr sz="1700">
              <a:latin typeface="Open Sans"/>
              <a:ea typeface="Open Sans"/>
              <a:cs typeface="Open Sans"/>
              <a:sym typeface="Open Sans"/>
            </a:endParaRPr>
          </a:p>
          <a:p>
            <a:pPr marL="457200" lvl="0" indent="-336550" algn="l" rtl="0">
              <a:lnSpc>
                <a:spcPct val="150000"/>
              </a:lnSpc>
              <a:spcBef>
                <a:spcPts val="0"/>
              </a:spcBef>
              <a:spcAft>
                <a:spcPts val="0"/>
              </a:spcAft>
              <a:buClr>
                <a:schemeClr val="dk1"/>
              </a:buClr>
              <a:buSzPts val="1700"/>
              <a:buFont typeface="Open Sans"/>
              <a:buChar char="●"/>
            </a:pPr>
            <a:r>
              <a:rPr lang="sk" sz="1700">
                <a:latin typeface="Open Sans"/>
                <a:ea typeface="Open Sans"/>
                <a:cs typeface="Open Sans"/>
                <a:sym typeface="Open Sans"/>
              </a:rPr>
              <a:t>nošením těchto bot dochází k nadměrnému přetížení přednoží a atrofii krátkých svalů nohy kvůli těsné špičce </a:t>
            </a:r>
            <a:endParaRPr sz="1700">
              <a:latin typeface="Open Sans"/>
              <a:ea typeface="Open Sans"/>
              <a:cs typeface="Open Sans"/>
              <a:sym typeface="Open Sans"/>
            </a:endParaRPr>
          </a:p>
          <a:p>
            <a:pPr marL="457200" lvl="0" indent="-336550" algn="l" rtl="0">
              <a:lnSpc>
                <a:spcPct val="150000"/>
              </a:lnSpc>
              <a:spcBef>
                <a:spcPts val="0"/>
              </a:spcBef>
              <a:spcAft>
                <a:spcPts val="0"/>
              </a:spcAft>
              <a:buClr>
                <a:schemeClr val="dk1"/>
              </a:buClr>
              <a:buSzPts val="1700"/>
              <a:buFont typeface="Open Sans"/>
              <a:buChar char="●"/>
            </a:pPr>
            <a:r>
              <a:rPr lang="sk" sz="1700">
                <a:latin typeface="Open Sans"/>
                <a:ea typeface="Open Sans"/>
                <a:cs typeface="Open Sans"/>
                <a:sym typeface="Open Sans"/>
              </a:rPr>
              <a:t>příčně plochá noha se projevuje bolestí v oblasti hlaviček metatarzů (tzv. metatarzalgie) či neuralgickými bolestmi z útlaku n. plantaris medialis </a:t>
            </a:r>
            <a:endParaRPr sz="1700">
              <a:latin typeface="Open Sans"/>
              <a:ea typeface="Open Sans"/>
              <a:cs typeface="Open Sans"/>
              <a:sym typeface="Open Sans"/>
            </a:endParaRPr>
          </a:p>
          <a:p>
            <a:pPr marL="457200" lvl="0" indent="-336550" algn="l" rtl="0">
              <a:lnSpc>
                <a:spcPct val="150000"/>
              </a:lnSpc>
              <a:spcBef>
                <a:spcPts val="0"/>
              </a:spcBef>
              <a:spcAft>
                <a:spcPts val="0"/>
              </a:spcAft>
              <a:buClr>
                <a:schemeClr val="dk1"/>
              </a:buClr>
              <a:buSzPts val="1700"/>
              <a:buFont typeface="Open Sans"/>
              <a:buChar char="●"/>
            </a:pPr>
            <a:r>
              <a:rPr lang="sk" sz="1700">
                <a:latin typeface="Open Sans"/>
                <a:ea typeface="Open Sans"/>
                <a:cs typeface="Open Sans"/>
                <a:sym typeface="Open Sans"/>
              </a:rPr>
              <a:t>do klinického obrazu patří divergence metatarzů, valgozita palce, varozita malíku, insuficience I. metatarzu s přetížením II. - IV. metatarzu. Mezi symptomy patří bolestivost při chůzi a stoji, parestézie druhého a třetího prstce (Kim &amp; Kim, 2016). </a:t>
            </a:r>
            <a:endParaRPr sz="1700">
              <a:latin typeface="Open Sans"/>
              <a:ea typeface="Open Sans"/>
              <a:cs typeface="Open Sans"/>
              <a:sym typeface="Open Sans"/>
            </a:endParaRPr>
          </a:p>
          <a:p>
            <a:pPr marL="0" lvl="0" indent="0" algn="l" rtl="0">
              <a:lnSpc>
                <a:spcPct val="150000"/>
              </a:lnSpc>
              <a:spcBef>
                <a:spcPts val="1200"/>
              </a:spcBef>
              <a:spcAft>
                <a:spcPts val="0"/>
              </a:spcAft>
              <a:buClr>
                <a:schemeClr val="dk1"/>
              </a:buClr>
              <a:buSzPts val="1100"/>
              <a:buFont typeface="Arial"/>
              <a:buNone/>
            </a:pPr>
            <a:r>
              <a:rPr lang="sk" sz="1700">
                <a:latin typeface="Open Sans"/>
                <a:ea typeface="Open Sans"/>
                <a:cs typeface="Open Sans"/>
                <a:sym typeface="Open Sans"/>
              </a:rPr>
              <a:t>				</a:t>
            </a:r>
            <a:endParaRPr sz="1700">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sk" sz="1700">
                <a:latin typeface="Open Sans"/>
                <a:ea typeface="Open Sans"/>
                <a:cs typeface="Open Sans"/>
                <a:sym typeface="Open Sans"/>
              </a:rPr>
              <a:t>			</a:t>
            </a:r>
            <a:endParaRPr sz="1700">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sk" sz="1700">
                <a:latin typeface="Open Sans"/>
                <a:ea typeface="Open Sans"/>
                <a:cs typeface="Open Sans"/>
                <a:sym typeface="Open Sans"/>
              </a:rPr>
              <a:t>		</a:t>
            </a:r>
            <a:endParaRPr sz="1700">
              <a:latin typeface="Open Sans"/>
              <a:ea typeface="Open Sans"/>
              <a:cs typeface="Open Sans"/>
              <a:sym typeface="Open Sans"/>
            </a:endParaRPr>
          </a:p>
          <a:p>
            <a:pPr marL="0" lvl="0" indent="0" algn="l" rtl="0">
              <a:lnSpc>
                <a:spcPct val="150000"/>
              </a:lnSpc>
              <a:spcBef>
                <a:spcPts val="0"/>
              </a:spcBef>
              <a:spcAft>
                <a:spcPts val="0"/>
              </a:spcAft>
              <a:buNone/>
            </a:pPr>
            <a:endParaRPr sz="1700">
              <a:latin typeface="Open Sans"/>
              <a:ea typeface="Open Sans"/>
              <a:cs typeface="Open Sans"/>
              <a:sym typeface="Open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74"/>
          <p:cNvPicPr preferRelativeResize="0"/>
          <p:nvPr/>
        </p:nvPicPr>
        <p:blipFill>
          <a:blip r:embed="rId3">
            <a:alphaModFix/>
          </a:blip>
          <a:stretch>
            <a:fillRect/>
          </a:stretch>
        </p:blipFill>
        <p:spPr>
          <a:xfrm>
            <a:off x="2017557" y="2709075"/>
            <a:ext cx="5109775" cy="2201650"/>
          </a:xfrm>
          <a:prstGeom prst="rect">
            <a:avLst/>
          </a:prstGeom>
          <a:noFill/>
          <a:ln>
            <a:noFill/>
          </a:ln>
        </p:spPr>
      </p:pic>
      <p:sp>
        <p:nvSpPr>
          <p:cNvPr id="594" name="Google Shape;594;p74"/>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Digitus hammatus - kladívkový prstec</a:t>
            </a:r>
            <a:endParaRPr/>
          </a:p>
        </p:txBody>
      </p:sp>
      <p:sp>
        <p:nvSpPr>
          <p:cNvPr id="595" name="Google Shape;595;p74"/>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Font typeface="Open Sans"/>
              <a:buChar char="●"/>
            </a:pPr>
            <a:r>
              <a:rPr lang="sk" sz="1800">
                <a:latin typeface="Open Sans"/>
                <a:ea typeface="Open Sans"/>
                <a:cs typeface="Open Sans"/>
                <a:sym typeface="Open Sans"/>
              </a:rPr>
              <a:t>deformita prstce, přičemž nejčastěji bývá postižen II. prstec při současném zborcení příčné klenby nohy</a:t>
            </a:r>
            <a:endParaRPr sz="1800">
              <a:latin typeface="Open Sans"/>
              <a:ea typeface="Open Sans"/>
              <a:cs typeface="Open Sans"/>
              <a:sym typeface="Open Sans"/>
            </a:endParaRPr>
          </a:p>
          <a:p>
            <a:pPr marL="457200" lvl="0" indent="-342900" algn="l" rtl="0">
              <a:lnSpc>
                <a:spcPct val="150000"/>
              </a:lnSpc>
              <a:spcBef>
                <a:spcPts val="0"/>
              </a:spcBef>
              <a:spcAft>
                <a:spcPts val="0"/>
              </a:spcAft>
              <a:buSzPts val="1800"/>
              <a:buFont typeface="Open Sans"/>
              <a:buChar char="●"/>
            </a:pPr>
            <a:r>
              <a:rPr lang="sk" sz="1800">
                <a:latin typeface="Open Sans"/>
                <a:ea typeface="Open Sans"/>
                <a:cs typeface="Open Sans"/>
                <a:sym typeface="Open Sans"/>
              </a:rPr>
              <a:t>proximální článek prstu se zvedá a distální článek naopak klesá dolů = tvoří vrchol ve tvaru písmene „V“, kde vzniká bolestivý otlak (Larsen, 2005)</a:t>
            </a:r>
            <a:endParaRPr sz="1800">
              <a:latin typeface="Open Sans"/>
              <a:ea typeface="Open Sans"/>
              <a:cs typeface="Open Sans"/>
              <a:sym typeface="Open Sans"/>
            </a:endParaRPr>
          </a:p>
          <a:p>
            <a:pPr marL="0" lvl="0" indent="0" algn="l" rtl="0">
              <a:lnSpc>
                <a:spcPct val="115000"/>
              </a:lnSpc>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800">
                <a:latin typeface="Open Sans"/>
                <a:ea typeface="Open Sans"/>
                <a:cs typeface="Open Sans"/>
                <a:sym typeface="Open Sans"/>
              </a:rPr>
              <a:t>			</a:t>
            </a:r>
            <a:endParaRPr sz="18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800">
                <a:latin typeface="Open Sans"/>
                <a:ea typeface="Open Sans"/>
                <a:cs typeface="Open Sans"/>
                <a:sym typeface="Open Sans"/>
              </a:rPr>
              <a:t>		</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sp>
        <p:nvSpPr>
          <p:cNvPr id="596" name="Google Shape;596;p74"/>
          <p:cNvSpPr txBox="1"/>
          <p:nvPr/>
        </p:nvSpPr>
        <p:spPr>
          <a:xfrm>
            <a:off x="3017700" y="4764300"/>
            <a:ext cx="310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latin typeface="Open Sans"/>
                <a:ea typeface="Open Sans"/>
                <a:cs typeface="Open Sans"/>
                <a:sym typeface="Open Sans"/>
              </a:rPr>
              <a:t>https://www.sinortho.sk/digitus-hammatus-kladivkovity-prst/</a:t>
            </a:r>
            <a:endParaRPr sz="800">
              <a:solidFill>
                <a:srgbClr val="B7B7B7"/>
              </a:solidFill>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75"/>
          <p:cNvPicPr preferRelativeResize="0"/>
          <p:nvPr/>
        </p:nvPicPr>
        <p:blipFill>
          <a:blip r:embed="rId3">
            <a:alphaModFix/>
          </a:blip>
          <a:stretch>
            <a:fillRect/>
          </a:stretch>
        </p:blipFill>
        <p:spPr>
          <a:xfrm>
            <a:off x="2126200" y="2317425"/>
            <a:ext cx="4240774" cy="2826074"/>
          </a:xfrm>
          <a:prstGeom prst="rect">
            <a:avLst/>
          </a:prstGeom>
          <a:noFill/>
          <a:ln>
            <a:noFill/>
          </a:ln>
        </p:spPr>
      </p:pic>
      <p:sp>
        <p:nvSpPr>
          <p:cNvPr id="602" name="Google Shape;602;p7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Digitus griposis - drápovitý prstec</a:t>
            </a:r>
            <a:endParaRPr/>
          </a:p>
        </p:txBody>
      </p:sp>
      <p:sp>
        <p:nvSpPr>
          <p:cNvPr id="603" name="Google Shape;603;p75"/>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lnSpc>
                <a:spcPct val="115000"/>
              </a:lnSpc>
              <a:spcBef>
                <a:spcPts val="1200"/>
              </a:spcBef>
              <a:spcAft>
                <a:spcPts val="0"/>
              </a:spcAft>
              <a:buSzPts val="1800"/>
              <a:buFont typeface="Open Sans"/>
              <a:buChar char="●"/>
            </a:pPr>
            <a:r>
              <a:rPr lang="sk" sz="1800">
                <a:latin typeface="Open Sans"/>
                <a:ea typeface="Open Sans"/>
                <a:cs typeface="Open Sans"/>
                <a:sym typeface="Open Sans"/>
              </a:rPr>
              <a:t>častý výskyt  u vysoké nohy či naopak u příčně ploché nohy</a:t>
            </a:r>
            <a:endParaRPr sz="1800">
              <a:latin typeface="Open Sans"/>
              <a:ea typeface="Open Sans"/>
              <a:cs typeface="Open Sans"/>
              <a:sym typeface="Open Sans"/>
            </a:endParaRPr>
          </a:p>
          <a:p>
            <a:pPr marL="457200" lvl="0" indent="-342900" algn="l" rtl="0">
              <a:lnSpc>
                <a:spcPct val="115000"/>
              </a:lnSpc>
              <a:spcBef>
                <a:spcPts val="0"/>
              </a:spcBef>
              <a:spcAft>
                <a:spcPts val="0"/>
              </a:spcAft>
              <a:buSzPts val="1800"/>
              <a:buFont typeface="Open Sans"/>
              <a:buChar char="●"/>
            </a:pPr>
            <a:r>
              <a:rPr lang="sk" sz="1800">
                <a:latin typeface="Open Sans"/>
                <a:ea typeface="Open Sans"/>
                <a:cs typeface="Open Sans"/>
                <a:sym typeface="Open Sans"/>
              </a:rPr>
              <a:t>proximální a mediální články jsou uloženy vodorovně a distální články směřují k podložce vlivem tahu dlouhého flexoru prstu</a:t>
            </a:r>
            <a:endParaRPr sz="1800">
              <a:latin typeface="Open Sans"/>
              <a:ea typeface="Open Sans"/>
              <a:cs typeface="Open Sans"/>
              <a:sym typeface="Open Sans"/>
            </a:endParaRPr>
          </a:p>
          <a:p>
            <a:pPr marL="457200" lvl="0" indent="-342900" algn="l" rtl="0">
              <a:lnSpc>
                <a:spcPct val="115000"/>
              </a:lnSpc>
              <a:spcBef>
                <a:spcPts val="0"/>
              </a:spcBef>
              <a:spcAft>
                <a:spcPts val="0"/>
              </a:spcAft>
              <a:buSzPts val="1800"/>
              <a:buFont typeface="Open Sans"/>
              <a:buChar char="●"/>
            </a:pPr>
            <a:r>
              <a:rPr lang="sk" sz="1800">
                <a:latin typeface="Open Sans"/>
                <a:ea typeface="Open Sans"/>
                <a:cs typeface="Open Sans"/>
                <a:sym typeface="Open Sans"/>
              </a:rPr>
              <a:t>flexe celého prstce, nikoli pouze jeho distálního článku (Larsen, 2005) 				</a:t>
            </a:r>
            <a:endParaRPr sz="1800">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a:p>
        </p:txBody>
      </p:sp>
      <p:sp>
        <p:nvSpPr>
          <p:cNvPr id="604" name="Google Shape;604;p75"/>
          <p:cNvSpPr txBox="1"/>
          <p:nvPr/>
        </p:nvSpPr>
        <p:spPr>
          <a:xfrm>
            <a:off x="2933800" y="47643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https://www.pro-nozky.cz/sk/blog/rozdil-mezi-kladivkovymi-a-drapovitymi-prsty/</a:t>
            </a:r>
            <a:endParaRPr sz="800">
              <a:solidFill>
                <a:srgbClr val="CCCCCC"/>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F3840-6926-3A1F-4C57-D301D05B8783}"/>
              </a:ext>
            </a:extLst>
          </p:cNvPr>
          <p:cNvSpPr>
            <a:spLocks noGrp="1"/>
          </p:cNvSpPr>
          <p:nvPr>
            <p:ph type="title" idx="4294967295"/>
          </p:nvPr>
        </p:nvSpPr>
        <p:spPr>
          <a:xfrm>
            <a:off x="0" y="539750"/>
            <a:ext cx="8064500" cy="339725"/>
          </a:xfrm>
        </p:spPr>
        <p:txBody>
          <a:bodyPr/>
          <a:lstStyle/>
          <a:p>
            <a:r>
              <a:rPr lang="cs-CZ" dirty="0"/>
              <a:t>Avaskulární </a:t>
            </a:r>
            <a:r>
              <a:rPr lang="cs-CZ" dirty="0" err="1"/>
              <a:t>nekrozy</a:t>
            </a:r>
            <a:endParaRPr lang="cs-CZ" dirty="0"/>
          </a:p>
        </p:txBody>
      </p:sp>
      <p:sp>
        <p:nvSpPr>
          <p:cNvPr id="3" name="Zástupný text 2">
            <a:extLst>
              <a:ext uri="{FF2B5EF4-FFF2-40B4-BE49-F238E27FC236}">
                <a16:creationId xmlns:a16="http://schemas.microsoft.com/office/drawing/2014/main" id="{8EECEC0F-EC24-3094-39CF-415D1004A438}"/>
              </a:ext>
            </a:extLst>
          </p:cNvPr>
          <p:cNvSpPr>
            <a:spLocks noGrp="1"/>
          </p:cNvSpPr>
          <p:nvPr>
            <p:ph type="body" idx="4294967295"/>
          </p:nvPr>
        </p:nvSpPr>
        <p:spPr>
          <a:xfrm>
            <a:off x="0" y="1268413"/>
            <a:ext cx="8064500" cy="3105150"/>
          </a:xfrm>
        </p:spPr>
        <p:txBody>
          <a:bodyPr/>
          <a:lstStyle/>
          <a:p>
            <a:pPr marL="95250" indent="0">
              <a:buNone/>
            </a:pPr>
            <a:r>
              <a:rPr lang="cs-CZ" dirty="0"/>
              <a:t>dlouhodobým přetěžováním (tahem svalů) </a:t>
            </a:r>
          </a:p>
          <a:p>
            <a:pPr marL="95250" indent="0">
              <a:buNone/>
            </a:pPr>
            <a:r>
              <a:rPr lang="cs-CZ" dirty="0"/>
              <a:t>úrazem, </a:t>
            </a:r>
            <a:r>
              <a:rPr lang="cs-CZ" dirty="0" err="1"/>
              <a:t>mikrotraumatizací</a:t>
            </a:r>
            <a:r>
              <a:rPr lang="cs-CZ" dirty="0"/>
              <a:t> (</a:t>
            </a:r>
            <a:r>
              <a:rPr lang="cs-CZ" dirty="0" err="1"/>
              <a:t>mikrotromby</a:t>
            </a:r>
            <a:r>
              <a:rPr lang="cs-CZ" dirty="0"/>
              <a:t> ,spasmy cév) - metabolické / </a:t>
            </a:r>
            <a:r>
              <a:rPr lang="cs-CZ" dirty="0" err="1"/>
              <a:t>endokr</a:t>
            </a:r>
            <a:r>
              <a:rPr lang="cs-CZ" dirty="0"/>
              <a:t>. </a:t>
            </a:r>
            <a:r>
              <a:rPr lang="cs-CZ" dirty="0" err="1"/>
              <a:t>dysregulace</a:t>
            </a:r>
            <a:r>
              <a:rPr lang="cs-CZ" dirty="0"/>
              <a:t> </a:t>
            </a:r>
          </a:p>
          <a:p>
            <a:pPr marL="95250" indent="0">
              <a:buNone/>
            </a:pPr>
            <a:r>
              <a:rPr lang="cs-CZ" dirty="0" err="1"/>
              <a:t>chron.infekce</a:t>
            </a:r>
            <a:r>
              <a:rPr lang="cs-CZ" dirty="0"/>
              <a:t> (i virózy) </a:t>
            </a:r>
          </a:p>
          <a:p>
            <a:pPr marL="95250" indent="0">
              <a:buNone/>
            </a:pPr>
            <a:r>
              <a:rPr lang="cs-CZ" dirty="0"/>
              <a:t>léky: </a:t>
            </a:r>
            <a:r>
              <a:rPr lang="cs-CZ" dirty="0" err="1"/>
              <a:t>kortikoidy,ozáření</a:t>
            </a:r>
            <a:r>
              <a:rPr lang="cs-CZ" dirty="0"/>
              <a:t> - konzumace alkoholu</a:t>
            </a:r>
          </a:p>
          <a:p>
            <a:pPr marL="95250" indent="0">
              <a:buNone/>
            </a:pPr>
            <a:r>
              <a:rPr lang="cs-CZ" dirty="0"/>
              <a:t>idiopatická ev. </a:t>
            </a:r>
            <a:r>
              <a:rPr lang="cs-CZ" dirty="0" err="1"/>
              <a:t>iatrogenní</a:t>
            </a:r>
            <a:r>
              <a:rPr lang="cs-CZ" dirty="0"/>
              <a:t> (při neadekvátní léčbě VVK)</a:t>
            </a:r>
          </a:p>
        </p:txBody>
      </p:sp>
    </p:spTree>
    <p:extLst>
      <p:ext uri="{BB962C8B-B14F-4D97-AF65-F5344CB8AC3E}">
        <p14:creationId xmlns:p14="http://schemas.microsoft.com/office/powerpoint/2010/main" val="1504762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76"/>
          <p:cNvPicPr preferRelativeResize="0"/>
          <p:nvPr/>
        </p:nvPicPr>
        <p:blipFill rotWithShape="1">
          <a:blip r:embed="rId3">
            <a:alphaModFix/>
          </a:blip>
          <a:srcRect l="41338" t="30016" r="26006" b="22684"/>
          <a:stretch/>
        </p:blipFill>
        <p:spPr>
          <a:xfrm>
            <a:off x="5305800" y="973149"/>
            <a:ext cx="3651927" cy="3306102"/>
          </a:xfrm>
          <a:prstGeom prst="rect">
            <a:avLst/>
          </a:prstGeom>
          <a:noFill/>
          <a:ln>
            <a:noFill/>
          </a:ln>
        </p:spPr>
      </p:pic>
      <p:sp>
        <p:nvSpPr>
          <p:cNvPr id="610" name="Google Shape;610;p76"/>
          <p:cNvSpPr txBox="1">
            <a:spLocks noGrp="1"/>
          </p:cNvSpPr>
          <p:nvPr>
            <p:ph type="title" idx="4294967295"/>
          </p:nvPr>
        </p:nvSpPr>
        <p:spPr>
          <a:xfrm>
            <a:off x="0" y="477838"/>
            <a:ext cx="8064500" cy="33813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Morbus Kohler</a:t>
            </a:r>
            <a:endParaRPr/>
          </a:p>
        </p:txBody>
      </p:sp>
      <p:sp>
        <p:nvSpPr>
          <p:cNvPr id="611" name="Google Shape;611;p76"/>
          <p:cNvSpPr txBox="1">
            <a:spLocks noGrp="1"/>
          </p:cNvSpPr>
          <p:nvPr>
            <p:ph type="body" idx="4294967295"/>
          </p:nvPr>
        </p:nvSpPr>
        <p:spPr>
          <a:xfrm>
            <a:off x="0" y="973138"/>
            <a:ext cx="4765675" cy="310515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sk" sz="1200">
                <a:latin typeface="Open Sans"/>
                <a:ea typeface="Open Sans"/>
                <a:cs typeface="Open Sans"/>
                <a:sym typeface="Open Sans"/>
              </a:rPr>
              <a:t>“V průběhu vánočního období 5-letý chlapec (výška 114 cm , hmotnost 18 kg)  nadužíval domácí trampolíny – kluk skákal s krátkými přestávkami 2–3 hodiny denně. Přibližně 10. den od nástupu nového roku začal chlapec uvádět bolestivost levého nártu, obtížně si dokázal nazout levou botu. Při vyšetření v ortopedické ambulanci byly obě dolní končetiny normální konfigurace, hybnost kloubů kyčelních, kolenních a hlezenních nebyla omezena. Jedinou odchylkou bylo pouze diskrétní prosáknutí levého nártu provázené nevýraznou palpační citlivostí v oblasti base metatarzálních kostí. Na RTG snímku levé nohy byla prokázána téměř kompletní resorpce kosti člunkové – nález odpovídal aseptické nekróze os naviculare označované morbus Köhler I (MK; obrázek 1 a 2)”</a:t>
            </a:r>
            <a:endParaRPr sz="1200">
              <a:latin typeface="Open Sans"/>
              <a:ea typeface="Open Sans"/>
              <a:cs typeface="Open Sans"/>
              <a:sym typeface="Open Sans"/>
            </a:endParaRPr>
          </a:p>
        </p:txBody>
      </p:sp>
      <p:sp>
        <p:nvSpPr>
          <p:cNvPr id="612" name="Google Shape;612;p76"/>
          <p:cNvSpPr txBox="1"/>
          <p:nvPr/>
        </p:nvSpPr>
        <p:spPr>
          <a:xfrm>
            <a:off x="540000" y="4436125"/>
            <a:ext cx="4765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1000">
                <a:solidFill>
                  <a:srgbClr val="222222"/>
                </a:solidFill>
                <a:highlight>
                  <a:srgbClr val="FFFFFF"/>
                </a:highlight>
              </a:rPr>
              <a:t>Doležel, Z., Bajerová, J., &amp; Ráčilová, Z. (2015). Bolest nohy-Köhlerova nemoc: </a:t>
            </a:r>
            <a:r>
              <a:rPr lang="sk" sz="800" u="sng">
                <a:solidFill>
                  <a:schemeClr val="dk2"/>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https://www.pediatriepropraxi.cz/pdfs/ped/2015/03/16.pdf</a:t>
            </a:r>
            <a:endParaRPr sz="800">
              <a:solidFill>
                <a:schemeClr val="dk1"/>
              </a:solidFill>
              <a:latin typeface="Open Sans"/>
              <a:ea typeface="Open Sans"/>
              <a:cs typeface="Open Sans"/>
              <a:sym typeface="Open Sans"/>
            </a:endParaRPr>
          </a:p>
          <a:p>
            <a:pPr marL="0" lvl="0" indent="0" algn="l" rtl="0">
              <a:spcBef>
                <a:spcPts val="0"/>
              </a:spcBef>
              <a:spcAft>
                <a:spcPts val="0"/>
              </a:spcAft>
              <a:buNone/>
            </a:pPr>
            <a:endParaRPr sz="1000">
              <a:solidFill>
                <a:srgbClr val="222222"/>
              </a:solidFill>
              <a:highlight>
                <a:srgbClr val="FFFFFF"/>
              </a:high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292E3-B26A-9A52-8A07-13FE3CFDB02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CED71F94-0CAD-8D8F-20A5-92A132A74CA6}"/>
              </a:ext>
            </a:extLst>
          </p:cNvPr>
          <p:cNvSpPr>
            <a:spLocks noGrp="1"/>
          </p:cNvSpPr>
          <p:nvPr>
            <p:ph type="body" idx="1"/>
          </p:nvPr>
        </p:nvSpPr>
        <p:spPr/>
        <p:txBody>
          <a:bodyPr/>
          <a:lstStyle/>
          <a:p>
            <a:pPr marL="95250" indent="0">
              <a:buNone/>
            </a:pPr>
            <a:r>
              <a:rPr lang="cs-CZ" dirty="0" err="1">
                <a:solidFill>
                  <a:schemeClr val="bg2"/>
                </a:solidFill>
              </a:rPr>
              <a:t>M.Köhler</a:t>
            </a:r>
            <a:r>
              <a:rPr lang="cs-CZ" dirty="0">
                <a:solidFill>
                  <a:schemeClr val="bg2"/>
                </a:solidFill>
              </a:rPr>
              <a:t> I </a:t>
            </a:r>
            <a:r>
              <a:rPr lang="cs-CZ" dirty="0"/>
              <a:t>: os </a:t>
            </a:r>
            <a:r>
              <a:rPr lang="cs-CZ" dirty="0" err="1"/>
              <a:t>naviculare</a:t>
            </a:r>
            <a:r>
              <a:rPr lang="cs-CZ" dirty="0"/>
              <a:t> - chlapci 5-8 let </a:t>
            </a:r>
            <a:r>
              <a:rPr lang="cs-CZ" dirty="0" err="1"/>
              <a:t>Konz.léčba</a:t>
            </a:r>
            <a:r>
              <a:rPr lang="cs-CZ" dirty="0"/>
              <a:t> (odlehčení DK, vložky) 6-8T</a:t>
            </a:r>
          </a:p>
          <a:p>
            <a:pPr marL="95250" indent="0">
              <a:buNone/>
            </a:pPr>
            <a:r>
              <a:rPr lang="cs-CZ" dirty="0"/>
              <a:t>pozvolné zařazení zátěže – vždy respektovat </a:t>
            </a:r>
            <a:r>
              <a:rPr lang="cs-CZ" dirty="0" err="1"/>
              <a:t>bolets</a:t>
            </a:r>
            <a:r>
              <a:rPr lang="cs-CZ" dirty="0"/>
              <a:t> dítěte –</a:t>
            </a:r>
            <a:r>
              <a:rPr lang="cs-CZ" dirty="0" err="1"/>
              <a:t>cave</a:t>
            </a:r>
            <a:r>
              <a:rPr lang="cs-CZ" dirty="0"/>
              <a:t> kineziofobie</a:t>
            </a:r>
          </a:p>
          <a:p>
            <a:pPr marL="95250" indent="0">
              <a:buNone/>
            </a:pPr>
            <a:r>
              <a:rPr lang="cs-CZ" dirty="0"/>
              <a:t>prognóza dobrá, ale mohou přetrvávat obtíže až 2r.</a:t>
            </a:r>
          </a:p>
          <a:p>
            <a:pPr marL="95250" indent="0">
              <a:buNone/>
            </a:pPr>
            <a:endParaRPr lang="cs-CZ" dirty="0"/>
          </a:p>
          <a:p>
            <a:pPr marL="95250" indent="0">
              <a:buNone/>
            </a:pPr>
            <a:r>
              <a:rPr lang="cs-CZ" dirty="0"/>
              <a:t> </a:t>
            </a:r>
          </a:p>
        </p:txBody>
      </p:sp>
    </p:spTree>
    <p:extLst>
      <p:ext uri="{BB962C8B-B14F-4D97-AF65-F5344CB8AC3E}">
        <p14:creationId xmlns:p14="http://schemas.microsoft.com/office/powerpoint/2010/main" val="856679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F2A36FE6-E9A3-B2EE-D4D4-3696A5C361DD}"/>
              </a:ext>
            </a:extLst>
          </p:cNvPr>
          <p:cNvSpPr>
            <a:spLocks noGrp="1"/>
          </p:cNvSpPr>
          <p:nvPr>
            <p:ph type="body" idx="4294967295"/>
          </p:nvPr>
        </p:nvSpPr>
        <p:spPr>
          <a:xfrm>
            <a:off x="0" y="250209"/>
            <a:ext cx="8064500" cy="4123354"/>
          </a:xfrm>
        </p:spPr>
        <p:txBody>
          <a:bodyPr/>
          <a:lstStyle/>
          <a:p>
            <a:r>
              <a:rPr lang="cs-CZ" sz="2000" b="1" dirty="0">
                <a:solidFill>
                  <a:schemeClr val="bg2"/>
                </a:solidFill>
              </a:rPr>
              <a:t>M. </a:t>
            </a:r>
            <a:r>
              <a:rPr lang="cs-CZ" sz="2000" b="1" dirty="0" err="1">
                <a:solidFill>
                  <a:schemeClr val="bg2"/>
                </a:solidFill>
              </a:rPr>
              <a:t>Freiberg</a:t>
            </a:r>
            <a:r>
              <a:rPr lang="cs-CZ" sz="2000" b="1" dirty="0">
                <a:solidFill>
                  <a:schemeClr val="bg2"/>
                </a:solidFill>
              </a:rPr>
              <a:t> - Köhler II </a:t>
            </a:r>
          </a:p>
          <a:p>
            <a:r>
              <a:rPr lang="cs-CZ" sz="1800" dirty="0"/>
              <a:t>hlavička II. nebo III. MTT </a:t>
            </a:r>
          </a:p>
          <a:p>
            <a:pPr marL="95250" indent="0">
              <a:buNone/>
            </a:pPr>
            <a:r>
              <a:rPr lang="cs-CZ" sz="1800" b="0" i="0" dirty="0">
                <a:solidFill>
                  <a:srgbClr val="333333"/>
                </a:solidFill>
                <a:effectLst/>
                <a:latin typeface="Arial" panose="020B0604020202020204" pitchFamily="34" charset="0"/>
              </a:rPr>
              <a:t>častější u dívek v období dorůstání, kdy dochází k nekróze hlavičky a následně deformitě přední části </a:t>
            </a:r>
            <a:r>
              <a:rPr lang="cs-CZ" sz="1800" b="0" i="0" dirty="0" err="1">
                <a:solidFill>
                  <a:srgbClr val="333333"/>
                </a:solidFill>
                <a:effectLst/>
                <a:latin typeface="Arial" panose="020B0604020202020204" pitchFamily="34" charset="0"/>
              </a:rPr>
              <a:t>plosky</a:t>
            </a:r>
            <a:r>
              <a:rPr lang="cs-CZ" sz="1800" b="0" i="0" dirty="0">
                <a:solidFill>
                  <a:srgbClr val="333333"/>
                </a:solidFill>
                <a:effectLst/>
                <a:latin typeface="Arial" panose="020B0604020202020204" pitchFamily="34" charset="0"/>
              </a:rPr>
              <a:t> nohy a s následným vznikem otlaků. V akutním stadiu může dojít k otoku a bolestivosti příčně ploché klenby nohy. </a:t>
            </a:r>
          </a:p>
          <a:p>
            <a:pPr marL="95250" indent="0">
              <a:buNone/>
            </a:pPr>
            <a:r>
              <a:rPr lang="cs-CZ" sz="1800" b="0" i="0" dirty="0">
                <a:solidFill>
                  <a:srgbClr val="333333"/>
                </a:solidFill>
                <a:effectLst/>
                <a:latin typeface="Arial" panose="020B0604020202020204" pitchFamily="34" charset="0"/>
              </a:rPr>
              <a:t>Velmi často však probíhá bez  povšimnutí  a začne se projevovat až v pozdějším věku v souvislosti s poruchou příčně ploché klenby nohy, kdy se projevuje bolestí  otlaky a  pod bříšky metatarsů v přední části nohy při chůzi a to nejprve při chůzi na vysokých podpatcích po přetížení. </a:t>
            </a:r>
          </a:p>
          <a:p>
            <a:pPr marL="95250" indent="0">
              <a:buNone/>
            </a:pPr>
            <a:r>
              <a:rPr lang="cs-CZ" sz="1800" b="0" i="0" dirty="0">
                <a:solidFill>
                  <a:srgbClr val="333333"/>
                </a:solidFill>
                <a:effectLst/>
                <a:latin typeface="Arial" panose="020B0604020202020204" pitchFamily="34" charset="0"/>
              </a:rPr>
              <a:t>U akutního stadia, kde ještě nedošlo v destrukci hlavičky metatarsu je léčbou odlehčení tak, aby se hlavička mohla přestavět v anatomickém postavení. Jako podpůrná léčba je možná magnetoterapie. Pokud je však hlavička již deformována,  je na místě operační řešení</a:t>
            </a:r>
            <a:endParaRPr lang="cs-CZ" sz="1800" dirty="0"/>
          </a:p>
          <a:p>
            <a:endParaRPr lang="cs-CZ" dirty="0"/>
          </a:p>
        </p:txBody>
      </p:sp>
    </p:spTree>
    <p:extLst>
      <p:ext uri="{BB962C8B-B14F-4D97-AF65-F5344CB8AC3E}">
        <p14:creationId xmlns:p14="http://schemas.microsoft.com/office/powerpoint/2010/main" val="307221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sk"/>
              <a:t>Noha - opakování anatomie</a:t>
            </a:r>
            <a:endParaRPr/>
          </a:p>
          <a:p>
            <a:pPr marL="0" lvl="0" indent="0" algn="l" rtl="0">
              <a:spcBef>
                <a:spcPts val="0"/>
              </a:spcBef>
              <a:spcAft>
                <a:spcPts val="0"/>
              </a:spcAft>
              <a:buNone/>
            </a:pPr>
            <a:endParaRPr/>
          </a:p>
        </p:txBody>
      </p:sp>
      <p:pic>
        <p:nvPicPr>
          <p:cNvPr id="222" name="Google Shape;222;p28"/>
          <p:cNvPicPr preferRelativeResize="0"/>
          <p:nvPr/>
        </p:nvPicPr>
        <p:blipFill rotWithShape="1">
          <a:blip r:embed="rId3">
            <a:alphaModFix/>
          </a:blip>
          <a:srcRect/>
          <a:stretch/>
        </p:blipFill>
        <p:spPr>
          <a:xfrm>
            <a:off x="1674988" y="1113250"/>
            <a:ext cx="5794919" cy="3788224"/>
          </a:xfrm>
          <a:prstGeom prst="rect">
            <a:avLst/>
          </a:prstGeom>
          <a:noFill/>
          <a:ln>
            <a:noFill/>
          </a:ln>
        </p:spPr>
      </p:pic>
      <p:sp>
        <p:nvSpPr>
          <p:cNvPr id="223" name="Google Shape;223;p28"/>
          <p:cNvSpPr txBox="1"/>
          <p:nvPr/>
        </p:nvSpPr>
        <p:spPr>
          <a:xfrm>
            <a:off x="4658375" y="46509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highlight>
                  <a:srgbClr val="FFFFFF"/>
                </a:highlight>
                <a:latin typeface="Open Sans"/>
                <a:ea typeface="Open Sans"/>
                <a:cs typeface="Open Sans"/>
                <a:sym typeface="Open Sans"/>
              </a:rPr>
              <a:t>Hansen, J. T. (2021). </a:t>
            </a:r>
            <a:r>
              <a:rPr lang="sk" sz="800" i="1">
                <a:solidFill>
                  <a:srgbClr val="CCCCCC"/>
                </a:solidFill>
                <a:highlight>
                  <a:srgbClr val="FFFFFF"/>
                </a:highlight>
                <a:latin typeface="Open Sans"/>
                <a:ea typeface="Open Sans"/>
                <a:cs typeface="Open Sans"/>
                <a:sym typeface="Open Sans"/>
              </a:rPr>
              <a:t>Netter's Clinical Anatomy-E-Book</a:t>
            </a:r>
            <a:r>
              <a:rPr lang="sk" sz="800">
                <a:solidFill>
                  <a:srgbClr val="CCCCCC"/>
                </a:solidFill>
                <a:highlight>
                  <a:srgbClr val="FFFFFF"/>
                </a:highlight>
                <a:latin typeface="Open Sans"/>
                <a:ea typeface="Open Sans"/>
                <a:cs typeface="Open Sans"/>
                <a:sym typeface="Open Sans"/>
              </a:rPr>
              <a:t>. Elsevier Health Sciences.</a:t>
            </a:r>
            <a:endParaRPr sz="800">
              <a:solidFill>
                <a:srgbClr val="CCCCCC"/>
              </a:solidFill>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180441CF-F6F9-6EE0-0F7F-62302BD4B5D2}"/>
              </a:ext>
            </a:extLst>
          </p:cNvPr>
          <p:cNvSpPr>
            <a:spLocks noGrp="1"/>
          </p:cNvSpPr>
          <p:nvPr>
            <p:ph type="body" idx="4294967295"/>
          </p:nvPr>
        </p:nvSpPr>
        <p:spPr>
          <a:xfrm>
            <a:off x="0" y="259307"/>
            <a:ext cx="8064500" cy="4114256"/>
          </a:xfrm>
        </p:spPr>
        <p:txBody>
          <a:bodyPr/>
          <a:lstStyle/>
          <a:p>
            <a:pPr marL="95250" indent="0">
              <a:buNone/>
            </a:pPr>
            <a:r>
              <a:rPr lang="cs-CZ" b="1" dirty="0" err="1">
                <a:solidFill>
                  <a:schemeClr val="bg2"/>
                </a:solidFill>
              </a:rPr>
              <a:t>M.Haglung</a:t>
            </a:r>
            <a:r>
              <a:rPr lang="cs-CZ" b="1" dirty="0">
                <a:solidFill>
                  <a:schemeClr val="bg2"/>
                </a:solidFill>
              </a:rPr>
              <a:t> - Sever </a:t>
            </a:r>
          </a:p>
          <a:p>
            <a:pPr marL="95250" indent="0">
              <a:buNone/>
            </a:pPr>
            <a:r>
              <a:rPr lang="cs-CZ" dirty="0"/>
              <a:t>apofýza patní kosti - děti 8-10 let </a:t>
            </a:r>
          </a:p>
          <a:p>
            <a:pPr marL="95250" indent="0">
              <a:buNone/>
            </a:pPr>
            <a:r>
              <a:rPr lang="cs-CZ" b="0" i="0" dirty="0">
                <a:solidFill>
                  <a:srgbClr val="333333"/>
                </a:solidFill>
                <a:effectLst/>
                <a:latin typeface="Arial" panose="020B0604020202020204" pitchFamily="34" charset="0"/>
              </a:rPr>
              <a:t>aseptická nekróza úponu Achillova šlachy  na patní kost  (hrbol patní kosti).  Projevuje se u aktivních výrazně sportujících dětí a dorůstajících, u kterých dochází k přetížení růstové ploténky (apofýzy) svalového úponu, která je v tomto věku ještě chrupavčitá a není tak pevná jako kost dospělého stejně sportujícího. </a:t>
            </a:r>
          </a:p>
          <a:p>
            <a:pPr marL="95250" indent="0">
              <a:buNone/>
            </a:pPr>
            <a:r>
              <a:rPr lang="cs-CZ" dirty="0">
                <a:solidFill>
                  <a:srgbClr val="333333"/>
                </a:solidFill>
                <a:latin typeface="Arial" panose="020B0604020202020204" pitchFamily="34" charset="0"/>
              </a:rPr>
              <a:t>Snížení zátěže, respektování bolesti </a:t>
            </a:r>
            <a:endParaRPr lang="cs-CZ" dirty="0"/>
          </a:p>
          <a:p>
            <a:endParaRPr lang="cs-CZ" dirty="0"/>
          </a:p>
        </p:txBody>
      </p:sp>
    </p:spTree>
    <p:extLst>
      <p:ext uri="{BB962C8B-B14F-4D97-AF65-F5344CB8AC3E}">
        <p14:creationId xmlns:p14="http://schemas.microsoft.com/office/powerpoint/2010/main" val="1832184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1CA34-7A69-41E8-0A8E-F41CEEEB91B0}"/>
              </a:ext>
            </a:extLst>
          </p:cNvPr>
          <p:cNvSpPr>
            <a:spLocks noGrp="1"/>
          </p:cNvSpPr>
          <p:nvPr>
            <p:ph type="title" idx="4294967295"/>
          </p:nvPr>
        </p:nvSpPr>
        <p:spPr>
          <a:xfrm>
            <a:off x="0" y="539750"/>
            <a:ext cx="8064500" cy="339725"/>
          </a:xfrm>
        </p:spPr>
        <p:txBody>
          <a:bodyPr/>
          <a:lstStyle/>
          <a:p>
            <a:r>
              <a:rPr lang="cs-CZ" dirty="0"/>
              <a:t>Plantární </a:t>
            </a:r>
            <a:r>
              <a:rPr lang="cs-CZ" dirty="0" err="1"/>
              <a:t>fascitida</a:t>
            </a:r>
            <a:endParaRPr lang="cs-CZ" dirty="0"/>
          </a:p>
        </p:txBody>
      </p:sp>
      <p:sp>
        <p:nvSpPr>
          <p:cNvPr id="3" name="Zástupný text 2">
            <a:extLst>
              <a:ext uri="{FF2B5EF4-FFF2-40B4-BE49-F238E27FC236}">
                <a16:creationId xmlns:a16="http://schemas.microsoft.com/office/drawing/2014/main" id="{E312BFE9-E9E4-EF41-AFE5-19E3562EE9A8}"/>
              </a:ext>
            </a:extLst>
          </p:cNvPr>
          <p:cNvSpPr>
            <a:spLocks noGrp="1"/>
          </p:cNvSpPr>
          <p:nvPr>
            <p:ph type="body" idx="4294967295"/>
          </p:nvPr>
        </p:nvSpPr>
        <p:spPr>
          <a:xfrm>
            <a:off x="0" y="1268413"/>
            <a:ext cx="8064500" cy="3105150"/>
          </a:xfrm>
        </p:spPr>
        <p:txBody>
          <a:bodyPr/>
          <a:lstStyle/>
          <a:p>
            <a:r>
              <a:rPr lang="cs-CZ" b="0" i="0" dirty="0">
                <a:solidFill>
                  <a:srgbClr val="333333"/>
                </a:solidFill>
                <a:effectLst/>
                <a:highlight>
                  <a:srgbClr val="FFFFFF"/>
                </a:highlight>
                <a:latin typeface="+mn-lt"/>
              </a:rPr>
              <a:t>Plantární </a:t>
            </a:r>
            <a:r>
              <a:rPr lang="cs-CZ" b="0" i="0" dirty="0" err="1">
                <a:solidFill>
                  <a:srgbClr val="333333"/>
                </a:solidFill>
                <a:effectLst/>
                <a:highlight>
                  <a:srgbClr val="FFFFFF"/>
                </a:highlight>
                <a:latin typeface="+mn-lt"/>
              </a:rPr>
              <a:t>fascitida</a:t>
            </a:r>
            <a:r>
              <a:rPr lang="cs-CZ" b="0" i="0" dirty="0">
                <a:solidFill>
                  <a:srgbClr val="333333"/>
                </a:solidFill>
                <a:effectLst/>
                <a:highlight>
                  <a:srgbClr val="FFFFFF"/>
                </a:highlight>
                <a:latin typeface="+mn-lt"/>
              </a:rPr>
              <a:t> (PHP),  postihuje 4–7,0 % postihuje převážně osoby se sedavým zaměstnáním ve středním a starším věku a odhaduje se, že představuje 8,0 % všech zranění souvisejících s běháním.</a:t>
            </a:r>
          </a:p>
          <a:p>
            <a:r>
              <a:rPr lang="cs-CZ" dirty="0">
                <a:solidFill>
                  <a:srgbClr val="333333"/>
                </a:solidFill>
                <a:highlight>
                  <a:srgbClr val="FFFFFF"/>
                </a:highlight>
                <a:latin typeface="+mn-lt"/>
              </a:rPr>
              <a:t>příčina multifaktoriální, vyšší BMI, metabolické onemocnění</a:t>
            </a:r>
          </a:p>
          <a:p>
            <a:r>
              <a:rPr lang="cs-CZ" b="0" i="0" dirty="0">
                <a:solidFill>
                  <a:srgbClr val="333333"/>
                </a:solidFill>
                <a:effectLst/>
                <a:highlight>
                  <a:srgbClr val="FFFFFF"/>
                </a:highlight>
                <a:latin typeface="+mn-lt"/>
              </a:rPr>
              <a:t> bolesti při prvním kroku a po zátěži, zejména po období delšího klidu</a:t>
            </a:r>
            <a:endParaRPr lang="cs-CZ" dirty="0">
              <a:latin typeface="+mn-lt"/>
            </a:endParaRPr>
          </a:p>
        </p:txBody>
      </p:sp>
    </p:spTree>
    <p:extLst>
      <p:ext uri="{BB962C8B-B14F-4D97-AF65-F5344CB8AC3E}">
        <p14:creationId xmlns:p14="http://schemas.microsoft.com/office/powerpoint/2010/main" val="250230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snímek obrazovky, diagram, Písmo&#10;&#10;Popis byl vytvořen automaticky">
            <a:extLst>
              <a:ext uri="{FF2B5EF4-FFF2-40B4-BE49-F238E27FC236}">
                <a16:creationId xmlns:a16="http://schemas.microsoft.com/office/drawing/2014/main" id="{85E85402-AE0C-D034-6D61-70EA69B7BB27}"/>
              </a:ext>
            </a:extLst>
          </p:cNvPr>
          <p:cNvPicPr>
            <a:picLocks noChangeAspect="1"/>
          </p:cNvPicPr>
          <p:nvPr/>
        </p:nvPicPr>
        <p:blipFill>
          <a:blip r:embed="rId2"/>
          <a:stretch>
            <a:fillRect/>
          </a:stretch>
        </p:blipFill>
        <p:spPr>
          <a:xfrm>
            <a:off x="1410269" y="750627"/>
            <a:ext cx="5477301" cy="3692117"/>
          </a:xfrm>
          <a:prstGeom prst="rect">
            <a:avLst/>
          </a:prstGeom>
        </p:spPr>
      </p:pic>
    </p:spTree>
    <p:extLst>
      <p:ext uri="{BB962C8B-B14F-4D97-AF65-F5344CB8AC3E}">
        <p14:creationId xmlns:p14="http://schemas.microsoft.com/office/powerpoint/2010/main" val="1257961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77"/>
          <p:cNvPicPr preferRelativeResize="0"/>
          <p:nvPr/>
        </p:nvPicPr>
        <p:blipFill>
          <a:blip r:embed="rId3">
            <a:alphaModFix/>
          </a:blip>
          <a:stretch>
            <a:fillRect/>
          </a:stretch>
        </p:blipFill>
        <p:spPr>
          <a:xfrm>
            <a:off x="6724650" y="2089900"/>
            <a:ext cx="2419350" cy="2419350"/>
          </a:xfrm>
          <a:prstGeom prst="rect">
            <a:avLst/>
          </a:prstGeom>
          <a:noFill/>
          <a:ln>
            <a:noFill/>
          </a:ln>
        </p:spPr>
      </p:pic>
      <p:sp>
        <p:nvSpPr>
          <p:cNvPr id="618" name="Google Shape;618;p77"/>
          <p:cNvSpPr txBox="1">
            <a:spLocks noGrp="1"/>
          </p:cNvSpPr>
          <p:nvPr>
            <p:ph type="title" idx="4294967295"/>
          </p:nvPr>
        </p:nvSpPr>
        <p:spPr>
          <a:xfrm>
            <a:off x="0" y="427038"/>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Hallux valgus </a:t>
            </a:r>
            <a:endParaRPr/>
          </a:p>
        </p:txBody>
      </p:sp>
      <p:sp>
        <p:nvSpPr>
          <p:cNvPr id="619" name="Google Shape;619;p77"/>
          <p:cNvSpPr txBox="1">
            <a:spLocks noGrp="1"/>
          </p:cNvSpPr>
          <p:nvPr>
            <p:ph type="body" idx="4294967295"/>
          </p:nvPr>
        </p:nvSpPr>
        <p:spPr>
          <a:xfrm>
            <a:off x="0" y="950913"/>
            <a:ext cx="6880225" cy="2606675"/>
          </a:xfrm>
          <a:prstGeom prst="rect">
            <a:avLst/>
          </a:prstGeom>
        </p:spPr>
        <p:txBody>
          <a:bodyPr spcFirstLastPara="1" wrap="square" lIns="0" tIns="0" rIns="0" bIns="0" anchor="t" anchorCtr="0">
            <a:noAutofit/>
          </a:bodyPr>
          <a:lstStyle/>
          <a:p>
            <a:pPr marL="457200" lvl="0" indent="-317500" algn="l" rtl="0">
              <a:lnSpc>
                <a:spcPct val="115000"/>
              </a:lnSpc>
              <a:spcBef>
                <a:spcPts val="1200"/>
              </a:spcBef>
              <a:spcAft>
                <a:spcPts val="0"/>
              </a:spcAft>
              <a:buSzPts val="1400"/>
              <a:buFont typeface="Open Sans"/>
              <a:buChar char="●"/>
            </a:pPr>
            <a:r>
              <a:rPr lang="sk" sz="1400">
                <a:latin typeface="Open Sans"/>
                <a:ea typeface="Open Sans"/>
                <a:cs typeface="Open Sans"/>
                <a:sym typeface="Open Sans"/>
              </a:rPr>
              <a:t>velmi častý výskyt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charakterizuje se pronací proximálního článku palce, mediální deviací I. metatarzu a mediální prominencí I. metatarzofalangeálního kloubu (Perera, Mason, &amp; Stephens, 2011)</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přímé vlivy (nošení nevhodné obuvi), nepřímé vlivy (plochonoží, dlouhá statická zátěž) a vrozené predisponující faktory (délka I. metatarzu, hypermobilita, laxicita vaziva)</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zesílení kloubního pouzdra a zhrubělou burzu nad mediální plochou hlavičky I.MTT</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posun sezamských kůstek laterálně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subluxace proximálního článku prstce laterálně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propad II.- IV.metatarzu plantárně (tedy relativní snížení příčné klenby)</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existují morfologické rozdíly svalů u jedinců s hallux valgus na rozdíl od jedinců, kteří tuto deformitu nemají (nižší svalová hmota a menší průřezová plocha svalů m. abductor hallucis a m. flexor hallucis brevis - nestabilita segmentu, - vbočení (Mickle &amp; Nester, 2018; Lobo et al., 2016)</a:t>
            </a:r>
            <a:endParaRPr sz="1400"/>
          </a:p>
        </p:txBody>
      </p:sp>
      <p:pic>
        <p:nvPicPr>
          <p:cNvPr id="620" name="Google Shape;620;p77"/>
          <p:cNvPicPr preferRelativeResize="0"/>
          <p:nvPr/>
        </p:nvPicPr>
        <p:blipFill>
          <a:blip r:embed="rId4">
            <a:alphaModFix/>
          </a:blip>
          <a:stretch>
            <a:fillRect/>
          </a:stretch>
        </p:blipFill>
        <p:spPr>
          <a:xfrm>
            <a:off x="7278300" y="427650"/>
            <a:ext cx="1601126" cy="2042699"/>
          </a:xfrm>
          <a:prstGeom prst="rect">
            <a:avLst/>
          </a:prstGeom>
          <a:noFill/>
          <a:ln>
            <a:noFill/>
          </a:ln>
        </p:spPr>
      </p:pic>
      <p:sp>
        <p:nvSpPr>
          <p:cNvPr id="621" name="Google Shape;621;p77"/>
          <p:cNvSpPr txBox="1"/>
          <p:nvPr/>
        </p:nvSpPr>
        <p:spPr>
          <a:xfrm>
            <a:off x="6946788" y="2417850"/>
            <a:ext cx="2197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https://sk.wikipedia.org/wiki/Hallux_valgus</a:t>
            </a:r>
            <a:endParaRPr sz="800">
              <a:solidFill>
                <a:srgbClr val="CCCCCC"/>
              </a:solidFill>
              <a:latin typeface="Open Sans"/>
              <a:ea typeface="Open Sans"/>
              <a:cs typeface="Open Sans"/>
              <a:sym typeface="Open Sans"/>
            </a:endParaRPr>
          </a:p>
        </p:txBody>
      </p:sp>
      <p:sp>
        <p:nvSpPr>
          <p:cNvPr id="622" name="Google Shape;622;p77"/>
          <p:cNvSpPr txBox="1"/>
          <p:nvPr/>
        </p:nvSpPr>
        <p:spPr>
          <a:xfrm>
            <a:off x="5677200" y="2880850"/>
            <a:ext cx="1601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https://www.svorto.sk/korektory-a-bandaze/1574-bandaz-hallux-valgus-s-kloubem-8594023816769.html</a:t>
            </a:r>
            <a:endParaRPr sz="800">
              <a:solidFill>
                <a:srgbClr val="CCCCCC"/>
              </a:solidFill>
              <a:latin typeface="Open Sans"/>
              <a:ea typeface="Open Sans"/>
              <a:cs typeface="Open Sans"/>
              <a:sym typeface="Open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“Bunion” - hallux valgus </a:t>
            </a:r>
            <a:endParaRPr/>
          </a:p>
        </p:txBody>
      </p:sp>
      <p:pic>
        <p:nvPicPr>
          <p:cNvPr id="628" name="Google Shape;628;p78" descr="Dooley Noted: 3/8/2015&#10;&#10;Video Dooley Noted: Great Toe Compression and Bunion&#10;&#10;In this video segment of Dooley Noted, I discuss the self or assisted release of the great toe, in cases of hallux valgus.&#10;&#10;Go easy at first with this one, and enjoy!&#10;&#10;- Dr. Kathy Dooley" title="DOOLEY NOTED: Great Toe Compression and Bunion">
            <a:hlinkClick r:id="rId3"/>
          </p:cNvPr>
          <p:cNvPicPr preferRelativeResize="0"/>
          <p:nvPr/>
        </p:nvPicPr>
        <p:blipFill>
          <a:blip r:embed="rId4">
            <a:alphaModFix/>
          </a:blip>
          <a:stretch>
            <a:fillRect/>
          </a:stretch>
        </p:blipFill>
        <p:spPr>
          <a:xfrm>
            <a:off x="2048488" y="1025900"/>
            <a:ext cx="5047925" cy="3785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9"/>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Hallux rigidus</a:t>
            </a:r>
            <a:endParaRPr/>
          </a:p>
        </p:txBody>
      </p:sp>
      <p:sp>
        <p:nvSpPr>
          <p:cNvPr id="634" name="Google Shape;634;p79"/>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Font typeface="Open Sans"/>
              <a:buChar char="●"/>
            </a:pPr>
            <a:r>
              <a:rPr lang="sk" sz="1800">
                <a:latin typeface="Open Sans"/>
                <a:ea typeface="Open Sans"/>
                <a:cs typeface="Open Sans"/>
                <a:sym typeface="Open Sans"/>
              </a:rPr>
              <a:t>artróza I. metatarzofalangeálního kloubu bez vyosení</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sk" sz="1800">
                <a:latin typeface="Open Sans"/>
                <a:ea typeface="Open Sans"/>
                <a:cs typeface="Open Sans"/>
                <a:sym typeface="Open Sans"/>
              </a:rPr>
              <a:t>deformace skloubení s osteofyty na dorzální straně kloubu</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sk" sz="1800">
                <a:latin typeface="Open Sans"/>
                <a:ea typeface="Open Sans"/>
                <a:cs typeface="Open Sans"/>
                <a:sym typeface="Open Sans"/>
              </a:rPr>
              <a:t>pohyb je omezený a bolestivý</a:t>
            </a:r>
            <a:endParaRPr sz="1800">
              <a:latin typeface="Open Sans"/>
              <a:ea typeface="Open Sans"/>
              <a:cs typeface="Open Sans"/>
              <a:sym typeface="Open Sans"/>
            </a:endParaRPr>
          </a:p>
          <a:p>
            <a:pPr marL="457200" lvl="0" indent="-342900" algn="l" rtl="0">
              <a:spcBef>
                <a:spcPts val="0"/>
              </a:spcBef>
              <a:spcAft>
                <a:spcPts val="0"/>
              </a:spcAft>
              <a:buSzPts val="1800"/>
              <a:buFont typeface="Open Sans"/>
              <a:buChar char="●"/>
            </a:pPr>
            <a:r>
              <a:rPr lang="sk" sz="1800">
                <a:latin typeface="Open Sans"/>
                <a:ea typeface="Open Sans"/>
                <a:cs typeface="Open Sans"/>
                <a:sym typeface="Open Sans"/>
              </a:rPr>
              <a:t>noha je zatěžována na laterální straně a při chůzi vázne odraz od palce </a:t>
            </a:r>
            <a:endParaRPr sz="18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Clr>
                <a:schemeClr val="dk1"/>
              </a:buClr>
              <a:buSzPts val="1100"/>
              <a:buFont typeface="Arial"/>
              <a:buNone/>
            </a:pPr>
            <a:r>
              <a:rPr lang="sk" sz="1100"/>
              <a:t>		</a:t>
            </a:r>
            <a:endParaRPr sz="1100"/>
          </a:p>
          <a:p>
            <a:pPr marL="0" lvl="0" indent="0" algn="l" rtl="0">
              <a:spcBef>
                <a:spcPts val="0"/>
              </a:spcBef>
              <a:spcAft>
                <a:spcPts val="0"/>
              </a:spcAft>
              <a:buNone/>
            </a:pPr>
            <a:endParaRPr/>
          </a:p>
        </p:txBody>
      </p:sp>
      <p:pic>
        <p:nvPicPr>
          <p:cNvPr id="635" name="Google Shape;635;p79"/>
          <p:cNvPicPr preferRelativeResize="0"/>
          <p:nvPr/>
        </p:nvPicPr>
        <p:blipFill>
          <a:blip r:embed="rId3">
            <a:alphaModFix/>
          </a:blip>
          <a:stretch>
            <a:fillRect/>
          </a:stretch>
        </p:blipFill>
        <p:spPr>
          <a:xfrm>
            <a:off x="2512500" y="2708150"/>
            <a:ext cx="3288025" cy="2197100"/>
          </a:xfrm>
          <a:prstGeom prst="rect">
            <a:avLst/>
          </a:prstGeom>
          <a:noFill/>
          <a:ln>
            <a:noFill/>
          </a:ln>
        </p:spPr>
      </p:pic>
      <p:sp>
        <p:nvSpPr>
          <p:cNvPr id="636" name="Google Shape;636;p79"/>
          <p:cNvSpPr txBox="1"/>
          <p:nvPr/>
        </p:nvSpPr>
        <p:spPr>
          <a:xfrm>
            <a:off x="2656500" y="44741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latin typeface="Open Sans"/>
                <a:ea typeface="Open Sans"/>
                <a:cs typeface="Open Sans"/>
                <a:sym typeface="Open Sans"/>
              </a:rPr>
              <a:t>https://orthoinfo.aaos.org/en/diseases--conditions/stiff-big-toe-hallux-rigidus</a:t>
            </a:r>
            <a:endParaRPr sz="800">
              <a:solidFill>
                <a:srgbClr val="B7B7B7"/>
              </a:solidFill>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0"/>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Mortonova noha</a:t>
            </a:r>
            <a:endParaRPr/>
          </a:p>
        </p:txBody>
      </p:sp>
      <p:sp>
        <p:nvSpPr>
          <p:cNvPr id="642" name="Google Shape;642;p80"/>
          <p:cNvSpPr txBox="1">
            <a:spLocks noGrp="1"/>
          </p:cNvSpPr>
          <p:nvPr>
            <p:ph type="body" idx="1"/>
          </p:nvPr>
        </p:nvSpPr>
        <p:spPr>
          <a:xfrm>
            <a:off x="540000" y="1269000"/>
            <a:ext cx="4728300" cy="31050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označení pro nohu s distální prominencí II. metatarzu a výraznou meziprstní řasou mezi druhým a třetím prstcem</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tato noha má nejlépe zprostředkovaný přenos zátěže na přednoží (Kapandji, 1987) </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zvýšeným zatížením dochází ke hypertrofii II. MTT, bolestivosti báze případně až ke stresové fraktuře</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I. metatarz je krátký, ve valgózním postavení (vůči ose procházející II. paprskem ale ve varózním postavení) a obvykle hypermobilní</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V. metatarz je naproti tomu  ve varózním postavení (vůči ose druhého paprsku ve valgózním postavení)</a:t>
            </a:r>
            <a:endParaRPr sz="1200">
              <a:latin typeface="Open Sans"/>
              <a:ea typeface="Open Sans"/>
              <a:cs typeface="Open Sans"/>
              <a:sym typeface="Open Sans"/>
            </a:endParaRPr>
          </a:p>
          <a:p>
            <a:pPr marL="457200" lvl="0" indent="-304800" algn="l" rtl="0">
              <a:spcBef>
                <a:spcPts val="0"/>
              </a:spcBef>
              <a:spcAft>
                <a:spcPts val="0"/>
              </a:spcAft>
              <a:buSzPts val="1200"/>
              <a:buFont typeface="Open Sans"/>
              <a:buChar char="●"/>
            </a:pPr>
            <a:r>
              <a:rPr lang="sk" sz="1200">
                <a:latin typeface="Open Sans"/>
                <a:ea typeface="Open Sans"/>
                <a:cs typeface="Open Sans"/>
                <a:sym typeface="Open Sans"/>
              </a:rPr>
              <a:t>stabilizace nohy při zatížení teda vyžaduje výrazně vyšší svalovou aktivitu</a:t>
            </a:r>
            <a:endParaRPr sz="12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sk" sz="1200">
                <a:latin typeface="Open Sans"/>
                <a:ea typeface="Open Sans"/>
                <a:cs typeface="Open Sans"/>
                <a:sym typeface="Open Sans"/>
              </a:rPr>
              <a:t>				</a:t>
            </a:r>
            <a:endParaRPr sz="12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200">
                <a:latin typeface="Open Sans"/>
                <a:ea typeface="Open Sans"/>
                <a:cs typeface="Open Sans"/>
                <a:sym typeface="Open Sans"/>
              </a:rPr>
              <a:t>			</a:t>
            </a:r>
            <a:endParaRPr sz="12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sk" sz="1200">
                <a:latin typeface="Open Sans"/>
                <a:ea typeface="Open Sans"/>
                <a:cs typeface="Open Sans"/>
                <a:sym typeface="Open Sans"/>
              </a:rPr>
              <a:t>		</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pic>
        <p:nvPicPr>
          <p:cNvPr id="643" name="Google Shape;643;p80" descr="Jak na to?&#10;- Pohodlně se posaďte.&#10;- Propleťte si prsty levé nohy s prsty na pravé ruce.&#10;&#10;Více informací naleznete na: https://fyzioklinika.cz/navody-na-cviceni/uvolnovani-drobnych-kloubu-nohy-a-prstu-na-noze&#10;&#10;Doporučujeme: Cviky prezentované na našich webových stránkách jsou připraveny a prezentovány univerzitně vzdělanými fyzioterapeuty. Jednotlivé cviky provádějte pouze v případě, že jste si vědomi konkrétní příčiny problému (symptomů) svého zdravotního stavu. V případě nejasností kontaktujte fyzioterapeuta, nebo rehabilitačního lékaře. Některé cviky Vám při špatném výběru mohou zdravotní stav zhoršit!" title="Uvolňování drobných kloubů nohy a prstů na noze">
            <a:hlinkClick r:id="rId3"/>
          </p:cNvPr>
          <p:cNvPicPr preferRelativeResize="0"/>
          <p:nvPr/>
        </p:nvPicPr>
        <p:blipFill>
          <a:blip r:embed="rId4">
            <a:alphaModFix/>
          </a:blip>
          <a:stretch>
            <a:fillRect/>
          </a:stretch>
        </p:blipFill>
        <p:spPr>
          <a:xfrm>
            <a:off x="5268300" y="1269000"/>
            <a:ext cx="3570900" cy="2678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0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1"/>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Mortonova noha</a:t>
            </a:r>
            <a:endParaRPr/>
          </a:p>
        </p:txBody>
      </p:sp>
      <p:sp>
        <p:nvSpPr>
          <p:cNvPr id="649" name="Google Shape;649;p81"/>
          <p:cNvSpPr txBox="1">
            <a:spLocks noGrp="1"/>
          </p:cNvSpPr>
          <p:nvPr>
            <p:ph type="body" idx="1"/>
          </p:nvPr>
        </p:nvSpPr>
        <p:spPr>
          <a:xfrm>
            <a:off x="540000" y="1269000"/>
            <a:ext cx="5065500" cy="3105000"/>
          </a:xfrm>
          <a:prstGeom prst="rect">
            <a:avLst/>
          </a:prstGeom>
        </p:spPr>
        <p:txBody>
          <a:bodyPr spcFirstLastPara="1" wrap="square" lIns="0" tIns="0" rIns="0" bIns="0" anchor="t" anchorCtr="0">
            <a:noAutofit/>
          </a:bodyPr>
          <a:lstStyle/>
          <a:p>
            <a:pPr marL="457200" lvl="0" indent="-304800" algn="l" rtl="0">
              <a:lnSpc>
                <a:spcPct val="150000"/>
              </a:lnSpc>
              <a:spcBef>
                <a:spcPts val="1200"/>
              </a:spcBef>
              <a:spcAft>
                <a:spcPts val="0"/>
              </a:spcAft>
              <a:buSzPts val="1200"/>
              <a:buFont typeface="Open Sans"/>
              <a:buChar char="●"/>
            </a:pPr>
            <a:r>
              <a:rPr lang="sk" sz="1200">
                <a:latin typeface="Open Sans"/>
                <a:ea typeface="Open Sans"/>
                <a:cs typeface="Open Sans"/>
                <a:sym typeface="Open Sans"/>
              </a:rPr>
              <a:t>nošení nevhodně úzké obuvi může zvyšovat riziko vzniku hallux valgus, kladívkovitých prstců a quintus varus	</a:t>
            </a:r>
            <a:endParaRPr sz="1200">
              <a:latin typeface="Open Sans"/>
              <a:ea typeface="Open Sans"/>
              <a:cs typeface="Open Sans"/>
              <a:sym typeface="Open Sans"/>
            </a:endParaRPr>
          </a:p>
          <a:p>
            <a:pPr marL="457200" lvl="0" indent="-304800" algn="l" rtl="0">
              <a:lnSpc>
                <a:spcPct val="150000"/>
              </a:lnSpc>
              <a:spcBef>
                <a:spcPts val="0"/>
              </a:spcBef>
              <a:spcAft>
                <a:spcPts val="0"/>
              </a:spcAft>
              <a:buSzPts val="1200"/>
              <a:buFont typeface="Open Sans"/>
              <a:buChar char="●"/>
            </a:pPr>
            <a:r>
              <a:rPr lang="sk" sz="1200">
                <a:latin typeface="Open Sans"/>
                <a:ea typeface="Open Sans"/>
                <a:cs typeface="Open Sans"/>
                <a:sym typeface="Open Sans"/>
              </a:rPr>
              <a:t>u Mortonovy nohy jsou časté otlaky pod hlavičkami metatarzů vlivem transversoplanózního postavení nohy (Vařeka &amp; Vařeková, 2009)</a:t>
            </a:r>
            <a:endParaRPr sz="1200">
              <a:latin typeface="Open Sans"/>
              <a:ea typeface="Open Sans"/>
              <a:cs typeface="Open Sans"/>
              <a:sym typeface="Open Sans"/>
            </a:endParaRPr>
          </a:p>
          <a:p>
            <a:pPr marL="457200" lvl="0" indent="-304800" algn="l" rtl="0">
              <a:lnSpc>
                <a:spcPct val="150000"/>
              </a:lnSpc>
              <a:spcBef>
                <a:spcPts val="0"/>
              </a:spcBef>
              <a:spcAft>
                <a:spcPts val="0"/>
              </a:spcAft>
              <a:buSzPts val="1200"/>
              <a:buFont typeface="Open Sans"/>
              <a:buChar char="●"/>
            </a:pPr>
            <a:r>
              <a:rPr lang="sk" sz="1200">
                <a:latin typeface="Open Sans"/>
                <a:ea typeface="Open Sans"/>
                <a:cs typeface="Open Sans"/>
                <a:sym typeface="Open Sans"/>
              </a:rPr>
              <a:t>Z důvodu mechanické iritace digitálních nervů vzniká tzv. </a:t>
            </a:r>
            <a:r>
              <a:rPr lang="sk" sz="1200" b="1">
                <a:latin typeface="Open Sans"/>
                <a:ea typeface="Open Sans"/>
                <a:cs typeface="Open Sans"/>
                <a:sym typeface="Open Sans"/>
              </a:rPr>
              <a:t>Mortonova neuralgie</a:t>
            </a:r>
            <a:r>
              <a:rPr lang="sk" sz="1200">
                <a:latin typeface="Open Sans"/>
                <a:ea typeface="Open Sans"/>
                <a:cs typeface="Open Sans"/>
                <a:sym typeface="Open Sans"/>
              </a:rPr>
              <a:t> s tvorbou neuromů mezi hlavičkami metatarzů</a:t>
            </a:r>
            <a:endParaRPr sz="1200">
              <a:latin typeface="Open Sans"/>
              <a:ea typeface="Open Sans"/>
              <a:cs typeface="Open Sans"/>
              <a:sym typeface="Open Sans"/>
            </a:endParaRPr>
          </a:p>
          <a:p>
            <a:pPr marL="457200" lvl="0" indent="-304800" algn="l" rtl="0">
              <a:lnSpc>
                <a:spcPct val="150000"/>
              </a:lnSpc>
              <a:spcBef>
                <a:spcPts val="0"/>
              </a:spcBef>
              <a:spcAft>
                <a:spcPts val="0"/>
              </a:spcAft>
              <a:buSzPts val="1200"/>
              <a:buFont typeface="Open Sans"/>
              <a:buChar char="●"/>
            </a:pPr>
            <a:r>
              <a:rPr lang="sk" sz="1200">
                <a:latin typeface="Open Sans"/>
                <a:ea typeface="Open Sans"/>
                <a:cs typeface="Open Sans"/>
                <a:sym typeface="Open Sans"/>
              </a:rPr>
              <a:t>symptomy Mortonovy neuralgie: palpační citlivost, píchavá bolest s iradiací z intermetatarzálních prostorů ke třetímu a čtvrtému prstci a otok mezi hlavičkami III. a IV. metatarzu (Gross et al., 2005; Müller, 2005). </a:t>
            </a:r>
            <a:endParaRPr sz="1200">
              <a:latin typeface="Open Sans"/>
              <a:ea typeface="Open Sans"/>
              <a:cs typeface="Open Sans"/>
              <a:sym typeface="Open Sans"/>
            </a:endParaRPr>
          </a:p>
          <a:p>
            <a:pPr marL="0" lvl="0" indent="0" algn="l" rtl="0">
              <a:lnSpc>
                <a:spcPct val="150000"/>
              </a:lnSpc>
              <a:spcBef>
                <a:spcPts val="1200"/>
              </a:spcBef>
              <a:spcAft>
                <a:spcPts val="0"/>
              </a:spcAft>
              <a:buNone/>
            </a:pPr>
            <a:r>
              <a:rPr lang="sk" sz="1100"/>
              <a:t>				</a:t>
            </a:r>
            <a:endParaRPr sz="1100"/>
          </a:p>
          <a:p>
            <a:pPr marL="0" lvl="0" indent="0" algn="l" rtl="0">
              <a:lnSpc>
                <a:spcPct val="150000"/>
              </a:lnSpc>
              <a:spcBef>
                <a:spcPts val="1200"/>
              </a:spcBef>
              <a:spcAft>
                <a:spcPts val="0"/>
              </a:spcAft>
              <a:buNone/>
            </a:pPr>
            <a:r>
              <a:rPr lang="sk" sz="1100"/>
              <a:t>			</a:t>
            </a:r>
            <a:endParaRPr sz="1100"/>
          </a:p>
          <a:p>
            <a:pPr marL="0" lvl="0" indent="0" algn="l" rtl="0">
              <a:lnSpc>
                <a:spcPct val="150000"/>
              </a:lnSpc>
              <a:spcBef>
                <a:spcPts val="1200"/>
              </a:spcBef>
              <a:spcAft>
                <a:spcPts val="0"/>
              </a:spcAft>
              <a:buNone/>
            </a:pPr>
            <a:r>
              <a:rPr lang="sk" sz="1100"/>
              <a:t>		</a:t>
            </a:r>
            <a:endParaRPr sz="1100"/>
          </a:p>
          <a:p>
            <a:pPr marL="0" lvl="0" indent="0" algn="l" rtl="0">
              <a:lnSpc>
                <a:spcPct val="150000"/>
              </a:lnSpc>
              <a:spcBef>
                <a:spcPts val="1200"/>
              </a:spcBef>
              <a:spcAft>
                <a:spcPts val="0"/>
              </a:spcAft>
              <a:buClr>
                <a:schemeClr val="dk1"/>
              </a:buClr>
              <a:buSzPts val="1100"/>
              <a:buFont typeface="Arial"/>
              <a:buNone/>
            </a:pPr>
            <a:endParaRPr sz="1200"/>
          </a:p>
          <a:p>
            <a:pPr marL="0" lvl="0" indent="0" algn="l" rtl="0">
              <a:lnSpc>
                <a:spcPct val="150000"/>
              </a:lnSpc>
              <a:spcBef>
                <a:spcPts val="120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Clr>
                <a:schemeClr val="dk1"/>
              </a:buClr>
              <a:buSzPts val="1100"/>
              <a:buFont typeface="Arial"/>
              <a:buNone/>
            </a:pPr>
            <a:r>
              <a:rPr lang="sk" sz="1100"/>
              <a:t>		</a:t>
            </a:r>
            <a:endParaRPr sz="1100"/>
          </a:p>
          <a:p>
            <a:pPr marL="0" lvl="0" indent="0" algn="l" rtl="0">
              <a:lnSpc>
                <a:spcPct val="150000"/>
              </a:lnSpc>
              <a:spcBef>
                <a:spcPts val="0"/>
              </a:spcBef>
              <a:spcAft>
                <a:spcPts val="0"/>
              </a:spcAft>
              <a:buNone/>
            </a:pPr>
            <a:endParaRPr/>
          </a:p>
        </p:txBody>
      </p:sp>
      <p:pic>
        <p:nvPicPr>
          <p:cNvPr id="650" name="Google Shape;650;p81"/>
          <p:cNvPicPr preferRelativeResize="0"/>
          <p:nvPr/>
        </p:nvPicPr>
        <p:blipFill>
          <a:blip r:embed="rId3">
            <a:alphaModFix/>
          </a:blip>
          <a:stretch>
            <a:fillRect/>
          </a:stretch>
        </p:blipFill>
        <p:spPr>
          <a:xfrm>
            <a:off x="5770400" y="414000"/>
            <a:ext cx="2574815" cy="39600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2"/>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Chůze - funkce nohy</a:t>
            </a:r>
            <a:endParaRPr/>
          </a:p>
        </p:txBody>
      </p:sp>
      <p:sp>
        <p:nvSpPr>
          <p:cNvPr id="656" name="Google Shape;656;p82"/>
          <p:cNvSpPr txBox="1">
            <a:spLocks noGrp="1"/>
          </p:cNvSpPr>
          <p:nvPr>
            <p:ph type="body" idx="4294967295"/>
          </p:nvPr>
        </p:nvSpPr>
        <p:spPr>
          <a:xfrm>
            <a:off x="0" y="1019175"/>
            <a:ext cx="8064500" cy="310515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nejběžnější typ lokomoce, sloužící jak základním životním potřebám při sebeobsluze, tak i při práci v zaměstnání </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sk" sz="1400">
                <a:latin typeface="Open Sans"/>
                <a:ea typeface="Open Sans"/>
                <a:cs typeface="Open Sans"/>
                <a:sym typeface="Open Sans"/>
              </a:rPr>
              <a:t>složitý sekvenční fázový pohyb probíhající podle určitého časového pořádku - zasahuje celý pohybový systém od hlavy až k patě</a:t>
            </a:r>
            <a:endParaRPr sz="1400">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AutoNum type="alphaUcPeriod"/>
            </a:pPr>
            <a:r>
              <a:rPr lang="sk" sz="1400" b="1">
                <a:latin typeface="Open Sans"/>
                <a:ea typeface="Open Sans"/>
                <a:cs typeface="Open Sans"/>
                <a:sym typeface="Open Sans"/>
              </a:rPr>
              <a:t>zahajovací fáze </a:t>
            </a:r>
            <a:endParaRPr sz="1400" b="1">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AutoNum type="alphaUcPeriod"/>
            </a:pPr>
            <a:r>
              <a:rPr lang="sk" sz="1400" b="1">
                <a:latin typeface="Open Sans"/>
                <a:ea typeface="Open Sans"/>
                <a:cs typeface="Open Sans"/>
                <a:sym typeface="Open Sans"/>
              </a:rPr>
              <a:t>cyklická fáze</a:t>
            </a:r>
            <a:endParaRPr sz="1400" b="1">
              <a:latin typeface="Open Sans"/>
              <a:ea typeface="Open Sans"/>
              <a:cs typeface="Open Sans"/>
              <a:sym typeface="Open Sans"/>
            </a:endParaRPr>
          </a:p>
          <a:p>
            <a:pPr marL="457200" lvl="0" indent="-317500" algn="l" rtl="0">
              <a:lnSpc>
                <a:spcPct val="150000"/>
              </a:lnSpc>
              <a:spcBef>
                <a:spcPts val="0"/>
              </a:spcBef>
              <a:spcAft>
                <a:spcPts val="0"/>
              </a:spcAft>
              <a:buSzPts val="1400"/>
              <a:buFont typeface="Open Sans"/>
              <a:buAutoNum type="alphaUcPeriod"/>
            </a:pPr>
            <a:r>
              <a:rPr lang="sk" sz="1400" b="1">
                <a:latin typeface="Open Sans"/>
                <a:ea typeface="Open Sans"/>
                <a:cs typeface="Open Sans"/>
                <a:sym typeface="Open Sans"/>
              </a:rPr>
              <a:t>ukončovací fáze</a:t>
            </a:r>
            <a:endParaRPr sz="1400" b="1">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300"/>
              <a:buFont typeface="Arial"/>
              <a:buNone/>
            </a:pPr>
            <a:r>
              <a:rPr lang="sk" sz="1400" b="1">
                <a:solidFill>
                  <a:srgbClr val="233A44"/>
                </a:solidFill>
                <a:latin typeface="Open Sans"/>
                <a:ea typeface="Open Sans"/>
                <a:cs typeface="Open Sans"/>
                <a:sym typeface="Open Sans"/>
              </a:rPr>
              <a:t>KROK - </a:t>
            </a:r>
            <a:r>
              <a:rPr lang="sk" sz="1400">
                <a:solidFill>
                  <a:srgbClr val="233A44"/>
                </a:solidFill>
                <a:latin typeface="Open Sans"/>
                <a:ea typeface="Open Sans"/>
                <a:cs typeface="Open Sans"/>
                <a:sym typeface="Open Sans"/>
              </a:rPr>
              <a:t>vzdálenost mezi místy dopadu pravé a levé paty</a:t>
            </a:r>
            <a:endParaRPr sz="1400">
              <a:solidFill>
                <a:srgbClr val="233A44"/>
              </a:solidFill>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1300"/>
              <a:buFont typeface="Arial"/>
              <a:buNone/>
            </a:pPr>
            <a:r>
              <a:rPr lang="sk" sz="1400" b="1">
                <a:solidFill>
                  <a:srgbClr val="233A44"/>
                </a:solidFill>
                <a:latin typeface="Open Sans"/>
                <a:ea typeface="Open Sans"/>
                <a:cs typeface="Open Sans"/>
                <a:sym typeface="Open Sans"/>
              </a:rPr>
              <a:t>DVOJKROK - </a:t>
            </a:r>
            <a:r>
              <a:rPr lang="sk" sz="1400">
                <a:solidFill>
                  <a:srgbClr val="233A44"/>
                </a:solidFill>
                <a:latin typeface="Open Sans"/>
                <a:ea typeface="Open Sans"/>
                <a:cs typeface="Open Sans"/>
                <a:sym typeface="Open Sans"/>
              </a:rPr>
              <a:t>vzdálenost mezi místy dopadu paty jedné končetiny na začátku a konci jejího krokového cyklu</a:t>
            </a:r>
            <a:endParaRPr sz="1400">
              <a:solidFill>
                <a:srgbClr val="233A44"/>
              </a:solidFill>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1300"/>
              <a:buFont typeface="Arial"/>
              <a:buNone/>
            </a:pPr>
            <a:r>
              <a:rPr lang="sk" sz="1400" b="1">
                <a:solidFill>
                  <a:srgbClr val="233A44"/>
                </a:solidFill>
                <a:latin typeface="Open Sans"/>
                <a:ea typeface="Open Sans"/>
                <a:cs typeface="Open Sans"/>
                <a:sym typeface="Open Sans"/>
              </a:rPr>
              <a:t>KROKOVÝ CYKLUS</a:t>
            </a:r>
            <a:r>
              <a:rPr lang="sk" sz="1400">
                <a:solidFill>
                  <a:srgbClr val="233A44"/>
                </a:solidFill>
                <a:latin typeface="Open Sans"/>
                <a:ea typeface="Open Sans"/>
                <a:cs typeface="Open Sans"/>
                <a:sym typeface="Open Sans"/>
              </a:rPr>
              <a:t> - 2 po sebe nasledujúce kroky </a:t>
            </a:r>
            <a:r>
              <a:rPr lang="sk" sz="1400" b="1">
                <a:solidFill>
                  <a:srgbClr val="233A44"/>
                </a:solidFill>
                <a:latin typeface="Open Sans"/>
                <a:ea typeface="Open Sans"/>
                <a:cs typeface="Open Sans"/>
                <a:sym typeface="Open Sans"/>
              </a:rPr>
              <a:t>- fáze oporná + fáze švihová</a:t>
            </a:r>
            <a:endParaRPr sz="1400" b="1">
              <a:solidFill>
                <a:srgbClr val="233A44"/>
              </a:solidFill>
              <a:latin typeface="Open Sans"/>
              <a:ea typeface="Open Sans"/>
              <a:cs typeface="Open Sans"/>
              <a:sym typeface="Open Sans"/>
            </a:endParaRPr>
          </a:p>
          <a:p>
            <a:pPr marL="0" lvl="0" indent="0" algn="l" rtl="0">
              <a:lnSpc>
                <a:spcPct val="115000"/>
              </a:lnSpc>
              <a:spcBef>
                <a:spcPts val="1600"/>
              </a:spcBef>
              <a:spcAft>
                <a:spcPts val="0"/>
              </a:spcAft>
              <a:buClr>
                <a:schemeClr val="dk1"/>
              </a:buClr>
              <a:buSzPts val="1300"/>
              <a:buFont typeface="Arial"/>
              <a:buNone/>
            </a:pPr>
            <a:r>
              <a:rPr lang="sk" sz="1400">
                <a:latin typeface="Open Sans"/>
                <a:ea typeface="Open Sans"/>
                <a:cs typeface="Open Sans"/>
                <a:sym typeface="Open Sans"/>
              </a:rPr>
              <a:t>„Každý   krok  začíná  noha  jako  pružná,  flexibilní a přizpůsobivá  struktura,  a</a:t>
            </a:r>
            <a:endParaRPr sz="1400">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300"/>
              <a:buFont typeface="Arial"/>
              <a:buNone/>
            </a:pPr>
            <a:r>
              <a:rPr lang="sk" sz="1400">
                <a:latin typeface="Open Sans"/>
                <a:ea typeface="Open Sans"/>
                <a:cs typeface="Open Sans"/>
                <a:sym typeface="Open Sans"/>
              </a:rPr>
              <a:t>končí  jej  jako rigidní  páka.“</a:t>
            </a:r>
            <a:endParaRPr sz="1400">
              <a:latin typeface="Open Sans"/>
              <a:ea typeface="Open Sans"/>
              <a:cs typeface="Open Sans"/>
              <a:sym typeface="Open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3"/>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Krokový cyklus - oporná fáze</a:t>
            </a:r>
            <a:endParaRPr/>
          </a:p>
        </p:txBody>
      </p:sp>
      <p:sp>
        <p:nvSpPr>
          <p:cNvPr id="662" name="Google Shape;662;p83"/>
          <p:cNvSpPr txBox="1">
            <a:spLocks noGrp="1"/>
          </p:cNvSpPr>
          <p:nvPr>
            <p:ph type="body" idx="1"/>
          </p:nvPr>
        </p:nvSpPr>
        <p:spPr>
          <a:xfrm>
            <a:off x="540000" y="1269002"/>
            <a:ext cx="8064900" cy="31050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kontakt paty</a:t>
            </a:r>
            <a:r>
              <a:rPr lang="sk" sz="1600">
                <a:latin typeface="Open Sans"/>
                <a:ea typeface="Open Sans"/>
                <a:cs typeface="Open Sans"/>
                <a:sym typeface="Open Sans"/>
              </a:rPr>
              <a:t> = heel strike (initial contact)</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období postupného zatěžování</a:t>
            </a:r>
            <a:r>
              <a:rPr lang="sk" sz="1600">
                <a:latin typeface="Open Sans"/>
                <a:ea typeface="Open Sans"/>
                <a:cs typeface="Open Sans"/>
                <a:sym typeface="Open Sans"/>
              </a:rPr>
              <a:t> = loading response</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položení celé plosky</a:t>
            </a:r>
            <a:r>
              <a:rPr lang="sk" sz="1600">
                <a:latin typeface="Open Sans"/>
                <a:ea typeface="Open Sans"/>
                <a:cs typeface="Open Sans"/>
                <a:sym typeface="Open Sans"/>
              </a:rPr>
              <a:t> = foot flat</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období střední opory</a:t>
            </a:r>
            <a:r>
              <a:rPr lang="sk" sz="1600">
                <a:latin typeface="Open Sans"/>
                <a:ea typeface="Open Sans"/>
                <a:cs typeface="Open Sans"/>
                <a:sym typeface="Open Sans"/>
              </a:rPr>
              <a:t> = midstance</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odlepení paty</a:t>
            </a:r>
            <a:r>
              <a:rPr lang="sk" sz="1600">
                <a:latin typeface="Open Sans"/>
                <a:ea typeface="Open Sans"/>
                <a:cs typeface="Open Sans"/>
                <a:sym typeface="Open Sans"/>
              </a:rPr>
              <a:t> = heel off</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období aktivního odrazu</a:t>
            </a:r>
            <a:r>
              <a:rPr lang="sk" sz="1600">
                <a:latin typeface="Open Sans"/>
                <a:ea typeface="Open Sans"/>
                <a:cs typeface="Open Sans"/>
                <a:sym typeface="Open Sans"/>
              </a:rPr>
              <a:t> = active propulsion (terminal stance)</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období pasivního odlepení </a:t>
            </a:r>
            <a:r>
              <a:rPr lang="sk" sz="1600">
                <a:latin typeface="Open Sans"/>
                <a:ea typeface="Open Sans"/>
                <a:cs typeface="Open Sans"/>
                <a:sym typeface="Open Sans"/>
              </a:rPr>
              <a:t>= preswing</a:t>
            </a:r>
            <a:endParaRPr sz="1600">
              <a:latin typeface="Open Sans"/>
              <a:ea typeface="Open Sans"/>
              <a:cs typeface="Open Sans"/>
              <a:sym typeface="Open Sans"/>
            </a:endParaRPr>
          </a:p>
          <a:p>
            <a:pPr marL="457200" lvl="0" indent="-330200" algn="l" rtl="0">
              <a:lnSpc>
                <a:spcPct val="150000"/>
              </a:lnSpc>
              <a:spcBef>
                <a:spcPts val="0"/>
              </a:spcBef>
              <a:spcAft>
                <a:spcPts val="0"/>
              </a:spcAft>
              <a:buClr>
                <a:schemeClr val="dk1"/>
              </a:buClr>
              <a:buSzPts val="1600"/>
              <a:buFont typeface="Calibri"/>
              <a:buChar char="➔"/>
            </a:pPr>
            <a:r>
              <a:rPr lang="sk" sz="1600" b="1">
                <a:latin typeface="Open Sans"/>
                <a:ea typeface="Open Sans"/>
                <a:cs typeface="Open Sans"/>
                <a:sym typeface="Open Sans"/>
              </a:rPr>
              <a:t>zvednutí špičky</a:t>
            </a:r>
            <a:r>
              <a:rPr lang="sk" sz="1600">
                <a:latin typeface="Open Sans"/>
                <a:ea typeface="Open Sans"/>
                <a:cs typeface="Open Sans"/>
                <a:sym typeface="Open Sans"/>
              </a:rPr>
              <a:t> = toe off</a:t>
            </a: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0"/>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dirty="0"/>
              <a:t>Hlezenní kloub (TC) </a:t>
            </a:r>
            <a:br>
              <a:rPr lang="sk" dirty="0"/>
            </a:br>
            <a:r>
              <a:rPr lang="sk" dirty="0"/>
              <a:t>art. talocruralis</a:t>
            </a:r>
            <a:endParaRPr dirty="0"/>
          </a:p>
        </p:txBody>
      </p:sp>
      <p:sp>
        <p:nvSpPr>
          <p:cNvPr id="235" name="Google Shape;235;p30"/>
          <p:cNvSpPr txBox="1">
            <a:spLocks noGrp="1"/>
          </p:cNvSpPr>
          <p:nvPr>
            <p:ph type="body" idx="4294967295"/>
          </p:nvPr>
        </p:nvSpPr>
        <p:spPr>
          <a:xfrm>
            <a:off x="0" y="1268413"/>
            <a:ext cx="4229100" cy="310515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000" dirty="0">
              <a:latin typeface="+mn-lt"/>
              <a:ea typeface="Open Sans"/>
              <a:cs typeface="MV Boli" panose="02000500030200090000" pitchFamily="2" charset="0"/>
              <a:sym typeface="Open Sans"/>
            </a:endParaRPr>
          </a:p>
          <a:p>
            <a:pPr marL="0" lvl="0" indent="0" algn="l" rtl="0">
              <a:spcBef>
                <a:spcPts val="0"/>
              </a:spcBef>
              <a:spcAft>
                <a:spcPts val="0"/>
              </a:spcAft>
              <a:buNone/>
            </a:pPr>
            <a:r>
              <a:rPr lang="cs-CZ" dirty="0">
                <a:latin typeface="+mn-lt"/>
                <a:ea typeface="Open Sans"/>
                <a:cs typeface="Open Sans"/>
                <a:sym typeface="Open Sans"/>
              </a:rPr>
              <a:t>     fibula-</a:t>
            </a:r>
            <a:r>
              <a:rPr lang="cs-CZ" dirty="0" err="1">
                <a:latin typeface="+mn-lt"/>
                <a:ea typeface="Open Sans"/>
                <a:cs typeface="Open Sans"/>
                <a:sym typeface="Open Sans"/>
              </a:rPr>
              <a:t>tibie</a:t>
            </a:r>
            <a:r>
              <a:rPr lang="cs-CZ" dirty="0">
                <a:latin typeface="+mn-lt"/>
                <a:ea typeface="Open Sans"/>
                <a:cs typeface="Open Sans"/>
                <a:sym typeface="Open Sans"/>
              </a:rPr>
              <a:t>- </a:t>
            </a:r>
            <a:r>
              <a:rPr lang="cs-CZ" dirty="0" err="1">
                <a:latin typeface="+mn-lt"/>
                <a:ea typeface="Open Sans"/>
                <a:cs typeface="Open Sans"/>
                <a:sym typeface="Open Sans"/>
              </a:rPr>
              <a:t>talus</a:t>
            </a:r>
            <a:r>
              <a:rPr lang="cs-CZ" dirty="0">
                <a:latin typeface="+mn-lt"/>
                <a:ea typeface="Open Sans"/>
                <a:cs typeface="Open Sans"/>
                <a:sym typeface="Open Sans"/>
              </a:rPr>
              <a:t> </a:t>
            </a:r>
            <a:endParaRPr dirty="0">
              <a:latin typeface="+mn-lt"/>
              <a:ea typeface="Open Sans"/>
              <a:cs typeface="Open Sans"/>
              <a:sym typeface="Open Sans"/>
            </a:endParaRPr>
          </a:p>
        </p:txBody>
      </p:sp>
      <p:sp>
        <p:nvSpPr>
          <p:cNvPr id="237" name="Google Shape;237;p30"/>
          <p:cNvSpPr txBox="1"/>
          <p:nvPr/>
        </p:nvSpPr>
        <p:spPr>
          <a:xfrm>
            <a:off x="5056100" y="37577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rPr>
              <a:t>https://www.kenhub.com/en/library/anatomy/the-ankle-joint</a:t>
            </a:r>
            <a:endParaRPr sz="800">
              <a:solidFill>
                <a:srgbClr val="CCCCCC"/>
              </a:solidFill>
            </a:endParaRPr>
          </a:p>
        </p:txBody>
      </p:sp>
      <p:pic>
        <p:nvPicPr>
          <p:cNvPr id="3074" name="Picture 2" descr="141 - lower limb - ankle arthrology Flashcards | Quizlet">
            <a:extLst>
              <a:ext uri="{FF2B5EF4-FFF2-40B4-BE49-F238E27FC236}">
                <a16:creationId xmlns:a16="http://schemas.microsoft.com/office/drawing/2014/main" id="{B2494398-29AE-8036-A4CD-0A0AE7D57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0" y="788965"/>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4"/>
          <p:cNvSpPr txBox="1">
            <a:spLocks noGrp="1"/>
          </p:cNvSpPr>
          <p:nvPr>
            <p:ph type="title" idx="4294967295"/>
          </p:nvPr>
        </p:nvSpPr>
        <p:spPr>
          <a:xfrm>
            <a:off x="0" y="539750"/>
            <a:ext cx="8064500" cy="33972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Krokový cyklus</a:t>
            </a:r>
            <a:endParaRPr/>
          </a:p>
        </p:txBody>
      </p:sp>
      <p:pic>
        <p:nvPicPr>
          <p:cNvPr id="668" name="Google Shape;668;p84"/>
          <p:cNvPicPr preferRelativeResize="0"/>
          <p:nvPr/>
        </p:nvPicPr>
        <p:blipFill rotWithShape="1">
          <a:blip r:embed="rId3">
            <a:alphaModFix/>
          </a:blip>
          <a:srcRect/>
          <a:stretch/>
        </p:blipFill>
        <p:spPr>
          <a:xfrm>
            <a:off x="381192" y="1539375"/>
            <a:ext cx="2778733" cy="2179800"/>
          </a:xfrm>
          <a:prstGeom prst="rect">
            <a:avLst/>
          </a:prstGeom>
          <a:noFill/>
          <a:ln>
            <a:noFill/>
          </a:ln>
        </p:spPr>
      </p:pic>
      <p:pic>
        <p:nvPicPr>
          <p:cNvPr id="669" name="Google Shape;669;p84"/>
          <p:cNvPicPr preferRelativeResize="0"/>
          <p:nvPr/>
        </p:nvPicPr>
        <p:blipFill rotWithShape="1">
          <a:blip r:embed="rId4">
            <a:alphaModFix/>
          </a:blip>
          <a:srcRect/>
          <a:stretch/>
        </p:blipFill>
        <p:spPr>
          <a:xfrm>
            <a:off x="3278337" y="1545150"/>
            <a:ext cx="2587345" cy="2168250"/>
          </a:xfrm>
          <a:prstGeom prst="rect">
            <a:avLst/>
          </a:prstGeom>
          <a:noFill/>
          <a:ln>
            <a:noFill/>
          </a:ln>
        </p:spPr>
      </p:pic>
      <p:pic>
        <p:nvPicPr>
          <p:cNvPr id="670" name="Google Shape;670;p84"/>
          <p:cNvPicPr preferRelativeResize="0"/>
          <p:nvPr/>
        </p:nvPicPr>
        <p:blipFill rotWithShape="1">
          <a:blip r:embed="rId5">
            <a:alphaModFix/>
          </a:blip>
          <a:srcRect/>
          <a:stretch/>
        </p:blipFill>
        <p:spPr>
          <a:xfrm>
            <a:off x="6099225" y="1545150"/>
            <a:ext cx="2505675" cy="2168250"/>
          </a:xfrm>
          <a:prstGeom prst="rect">
            <a:avLst/>
          </a:prstGeom>
          <a:noFill/>
          <a:ln>
            <a:noFill/>
          </a:ln>
        </p:spPr>
      </p:pic>
      <p:sp>
        <p:nvSpPr>
          <p:cNvPr id="671" name="Google Shape;671;p84"/>
          <p:cNvSpPr txBox="1"/>
          <p:nvPr/>
        </p:nvSpPr>
        <p:spPr>
          <a:xfrm>
            <a:off x="778850" y="1015125"/>
            <a:ext cx="2083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rgbClr val="000000"/>
                </a:solidFill>
                <a:latin typeface="Open Sans"/>
                <a:ea typeface="Open Sans"/>
                <a:cs typeface="Open Sans"/>
                <a:sym typeface="Open Sans"/>
              </a:rPr>
              <a:t>Fáze 1. První kontakt</a:t>
            </a:r>
            <a:endParaRPr sz="1400" b="1" i="0" u="none" strike="noStrike" cap="none">
              <a:solidFill>
                <a:srgbClr val="000000"/>
              </a:solidFill>
              <a:latin typeface="Open Sans"/>
              <a:ea typeface="Open Sans"/>
              <a:cs typeface="Open Sans"/>
              <a:sym typeface="Open Sans"/>
            </a:endParaRPr>
          </a:p>
        </p:txBody>
      </p:sp>
      <p:sp>
        <p:nvSpPr>
          <p:cNvPr id="672" name="Google Shape;672;p84"/>
          <p:cNvSpPr txBox="1"/>
          <p:nvPr/>
        </p:nvSpPr>
        <p:spPr>
          <a:xfrm>
            <a:off x="3501000" y="1015125"/>
            <a:ext cx="2142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rgbClr val="000000"/>
                </a:solidFill>
                <a:latin typeface="Open Sans"/>
                <a:ea typeface="Open Sans"/>
                <a:cs typeface="Open Sans"/>
                <a:sym typeface="Open Sans"/>
              </a:rPr>
              <a:t>Fáze 2. Plný kontakt</a:t>
            </a:r>
            <a:endParaRPr sz="1400" b="1" i="0" u="none" strike="noStrike" cap="none">
              <a:solidFill>
                <a:srgbClr val="000000"/>
              </a:solidFill>
              <a:latin typeface="Open Sans"/>
              <a:ea typeface="Open Sans"/>
              <a:cs typeface="Open Sans"/>
              <a:sym typeface="Open Sans"/>
            </a:endParaRPr>
          </a:p>
        </p:txBody>
      </p:sp>
      <p:sp>
        <p:nvSpPr>
          <p:cNvPr id="673" name="Google Shape;673;p84"/>
          <p:cNvSpPr txBox="1"/>
          <p:nvPr/>
        </p:nvSpPr>
        <p:spPr>
          <a:xfrm>
            <a:off x="5643000" y="994875"/>
            <a:ext cx="3456900" cy="43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b="1" i="0" u="none" strike="noStrike" cap="none">
                <a:solidFill>
                  <a:srgbClr val="000000"/>
                </a:solidFill>
                <a:latin typeface="Open Sans"/>
                <a:ea typeface="Open Sans"/>
                <a:cs typeface="Open Sans"/>
                <a:sym typeface="Open Sans"/>
              </a:rPr>
              <a:t>Fáze 3. První stupeň aktivní propulze</a:t>
            </a:r>
            <a:endParaRPr sz="1400" b="1" i="0" u="none" strike="noStrike" cap="none">
              <a:solidFill>
                <a:srgbClr val="000000"/>
              </a:solidFill>
              <a:latin typeface="Open Sans"/>
              <a:ea typeface="Open Sans"/>
              <a:cs typeface="Open Sans"/>
              <a:sym typeface="Open Sans"/>
            </a:endParaRPr>
          </a:p>
        </p:txBody>
      </p:sp>
      <p:sp>
        <p:nvSpPr>
          <p:cNvPr id="674" name="Google Shape;674;p84"/>
          <p:cNvSpPr txBox="1"/>
          <p:nvPr/>
        </p:nvSpPr>
        <p:spPr>
          <a:xfrm>
            <a:off x="381200" y="3663000"/>
            <a:ext cx="2878800" cy="148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dotyk paty</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pasivní PF hlezna</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pronace STJ</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Chopart - pronace (podložka) x supinace (zánoží)</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ADD talu, VR bérce</a:t>
            </a:r>
            <a:endParaRPr sz="1400" i="0" u="none" strike="noStrike" cap="none">
              <a:solidFill>
                <a:srgbClr val="000000"/>
              </a:solidFill>
              <a:latin typeface="Open Sans"/>
              <a:ea typeface="Open Sans"/>
              <a:cs typeface="Open Sans"/>
              <a:sym typeface="Open Sans"/>
            </a:endParaRPr>
          </a:p>
        </p:txBody>
      </p:sp>
      <p:sp>
        <p:nvSpPr>
          <p:cNvPr id="675" name="Google Shape;675;p84"/>
          <p:cNvSpPr txBox="1"/>
          <p:nvPr/>
        </p:nvSpPr>
        <p:spPr>
          <a:xfrm>
            <a:off x="3390525" y="3713400"/>
            <a:ext cx="2505600" cy="12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oploštění klenby</a:t>
            </a:r>
            <a:endParaRPr sz="1400" i="0" u="none" strike="noStrike" cap="none">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pasivní DF hlezna</a:t>
            </a:r>
            <a:endParaRPr sz="1400" i="0" u="none" strike="noStrike" cap="none">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supinace STJ</a:t>
            </a:r>
            <a:endParaRPr sz="1400" i="0" u="none" strike="noStrike" cap="none">
              <a:solidFill>
                <a:srgbClr val="000000"/>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Chopart - relativní pronace = uzamčení </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Open Sans"/>
              <a:ea typeface="Open Sans"/>
              <a:cs typeface="Open Sans"/>
              <a:sym typeface="Open Sans"/>
            </a:endParaRPr>
          </a:p>
        </p:txBody>
      </p:sp>
      <p:sp>
        <p:nvSpPr>
          <p:cNvPr id="676" name="Google Shape;676;p84"/>
          <p:cNvSpPr txBox="1"/>
          <p:nvPr/>
        </p:nvSpPr>
        <p:spPr>
          <a:xfrm>
            <a:off x="6199325" y="3713400"/>
            <a:ext cx="2578200" cy="125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aktivní PF</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supinace STJ, Chopart - relativní pronace</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akcentace laterálního oblouku</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r>
              <a:rPr lang="sk" sz="1400" i="0" u="none" strike="noStrike" cap="none">
                <a:solidFill>
                  <a:srgbClr val="000000"/>
                </a:solidFill>
                <a:latin typeface="Open Sans"/>
                <a:ea typeface="Open Sans"/>
                <a:cs typeface="Open Sans"/>
                <a:sym typeface="Open Sans"/>
              </a:rPr>
              <a:t>supinace zánoží</a:t>
            </a:r>
            <a:endParaRPr sz="1400" i="0" u="none" strike="noStrike" cap="none">
              <a:solidFill>
                <a:srgbClr val="000000"/>
              </a:solidFill>
              <a:latin typeface="Open Sans"/>
              <a:ea typeface="Open Sans"/>
              <a:cs typeface="Open Sans"/>
              <a:sym typeface="Open Sans"/>
            </a:endParaRPr>
          </a:p>
        </p:txBody>
      </p:sp>
      <p:sp>
        <p:nvSpPr>
          <p:cNvPr id="677" name="Google Shape;677;p84"/>
          <p:cNvSpPr txBox="1"/>
          <p:nvPr/>
        </p:nvSpPr>
        <p:spPr>
          <a:xfrm>
            <a:off x="3260000"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85"/>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Krokový cyklus</a:t>
            </a:r>
            <a:endParaRPr/>
          </a:p>
        </p:txBody>
      </p:sp>
      <p:sp>
        <p:nvSpPr>
          <p:cNvPr id="683" name="Google Shape;683;p85"/>
          <p:cNvSpPr txBox="1">
            <a:spLocks noGrp="1"/>
          </p:cNvSpPr>
          <p:nvPr>
            <p:ph type="body" idx="1"/>
          </p:nvPr>
        </p:nvSpPr>
        <p:spPr>
          <a:xfrm>
            <a:off x="540000" y="1269000"/>
            <a:ext cx="4966200" cy="310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400"/>
              <a:buFont typeface="Arial"/>
              <a:buNone/>
            </a:pPr>
            <a:r>
              <a:rPr lang="sk" sz="1600" b="1">
                <a:latin typeface="Open Sans"/>
                <a:ea typeface="Open Sans"/>
                <a:cs typeface="Open Sans"/>
                <a:sym typeface="Open Sans"/>
              </a:rPr>
              <a:t>Fáze 4. Druhý stupeň aktivní propulze</a:t>
            </a:r>
            <a:endParaRPr sz="1600" b="1">
              <a:latin typeface="Open Sans"/>
              <a:ea typeface="Open Sans"/>
              <a:cs typeface="Open Sans"/>
              <a:sym typeface="Open Sans"/>
            </a:endParaRPr>
          </a:p>
          <a:p>
            <a:pPr marL="0" lvl="0" indent="0" algn="l" rtl="0">
              <a:lnSpc>
                <a:spcPct val="100000"/>
              </a:lnSpc>
              <a:spcBef>
                <a:spcPts val="0"/>
              </a:spcBef>
              <a:spcAft>
                <a:spcPts val="0"/>
              </a:spcAft>
              <a:buNone/>
            </a:pPr>
            <a:endParaRPr sz="1600">
              <a:latin typeface="Open Sans"/>
              <a:ea typeface="Open Sans"/>
              <a:cs typeface="Open Sans"/>
              <a:sym typeface="Open Sans"/>
            </a:endParaRPr>
          </a:p>
          <a:p>
            <a:pPr marL="0" lvl="0" indent="0" algn="l" rtl="0">
              <a:lnSpc>
                <a:spcPct val="100000"/>
              </a:lnSpc>
              <a:spcBef>
                <a:spcPts val="0"/>
              </a:spcBef>
              <a:spcAft>
                <a:spcPts val="0"/>
              </a:spcAft>
              <a:buNone/>
            </a:pPr>
            <a:r>
              <a:rPr lang="sk" sz="1600">
                <a:latin typeface="Open Sans"/>
                <a:ea typeface="Open Sans"/>
                <a:cs typeface="Open Sans"/>
                <a:sym typeface="Open Sans"/>
              </a:rPr>
              <a:t>pokračuje PF v hlezenním kloubu, </a:t>
            </a:r>
            <a:endParaRPr sz="1600">
              <a:latin typeface="Open Sans"/>
              <a:ea typeface="Open Sans"/>
              <a:cs typeface="Open Sans"/>
              <a:sym typeface="Open Sans"/>
            </a:endParaRPr>
          </a:p>
          <a:p>
            <a:pPr marL="0" lvl="0" indent="0" algn="l" rtl="0">
              <a:lnSpc>
                <a:spcPct val="100000"/>
              </a:lnSpc>
              <a:spcBef>
                <a:spcPts val="0"/>
              </a:spcBef>
              <a:spcAft>
                <a:spcPts val="0"/>
              </a:spcAft>
              <a:buNone/>
            </a:pPr>
            <a:r>
              <a:rPr lang="sk" sz="1600">
                <a:latin typeface="Open Sans"/>
                <a:ea typeface="Open Sans"/>
                <a:cs typeface="Open Sans"/>
                <a:sym typeface="Open Sans"/>
              </a:rPr>
              <a:t>supinace STJ</a:t>
            </a:r>
            <a:endParaRPr sz="1600">
              <a:latin typeface="Open Sans"/>
              <a:ea typeface="Open Sans"/>
              <a:cs typeface="Open Sans"/>
              <a:sym typeface="Open Sans"/>
            </a:endParaRPr>
          </a:p>
          <a:p>
            <a:pPr marL="0" lvl="0" indent="0" algn="l" rtl="0">
              <a:lnSpc>
                <a:spcPct val="100000"/>
              </a:lnSpc>
              <a:spcBef>
                <a:spcPts val="0"/>
              </a:spcBef>
              <a:spcAft>
                <a:spcPts val="0"/>
              </a:spcAft>
              <a:buNone/>
            </a:pPr>
            <a:r>
              <a:rPr lang="sk" sz="1600">
                <a:latin typeface="Open Sans"/>
                <a:ea typeface="Open Sans"/>
                <a:cs typeface="Open Sans"/>
                <a:sym typeface="Open Sans"/>
              </a:rPr>
              <a:t>Chopart - relativní pronace kolem longitudinální osy</a:t>
            </a:r>
            <a:endParaRPr sz="1600">
              <a:latin typeface="Open Sans"/>
              <a:ea typeface="Open Sans"/>
              <a:cs typeface="Open Sans"/>
              <a:sym typeface="Open Sans"/>
            </a:endParaRPr>
          </a:p>
          <a:p>
            <a:pPr marL="0" lvl="0" indent="0" algn="l" rtl="0">
              <a:lnSpc>
                <a:spcPct val="100000"/>
              </a:lnSpc>
              <a:spcBef>
                <a:spcPts val="0"/>
              </a:spcBef>
              <a:spcAft>
                <a:spcPts val="0"/>
              </a:spcAft>
              <a:buNone/>
            </a:pPr>
            <a:endParaRPr sz="1600">
              <a:latin typeface="Open Sans"/>
              <a:ea typeface="Open Sans"/>
              <a:cs typeface="Open Sans"/>
              <a:sym typeface="Open Sans"/>
            </a:endParaRPr>
          </a:p>
          <a:p>
            <a:pPr marL="0" lvl="0" indent="0" algn="l" rtl="0">
              <a:lnSpc>
                <a:spcPct val="100000"/>
              </a:lnSpc>
              <a:spcBef>
                <a:spcPts val="0"/>
              </a:spcBef>
              <a:spcAft>
                <a:spcPts val="0"/>
              </a:spcAft>
              <a:buNone/>
            </a:pPr>
            <a:r>
              <a:rPr lang="sk" sz="1600">
                <a:latin typeface="Open Sans"/>
                <a:ea typeface="Open Sans"/>
                <a:cs typeface="Open Sans"/>
                <a:sym typeface="Open Sans"/>
              </a:rPr>
              <a:t>FLX kolenního kloubu</a:t>
            </a:r>
            <a:endParaRPr sz="1600">
              <a:latin typeface="Open Sans"/>
              <a:ea typeface="Open Sans"/>
              <a:cs typeface="Open Sans"/>
              <a:sym typeface="Open Sans"/>
            </a:endParaRPr>
          </a:p>
          <a:p>
            <a:pPr marL="0" lvl="0" indent="0" algn="l" rtl="0">
              <a:lnSpc>
                <a:spcPct val="100000"/>
              </a:lnSpc>
              <a:spcBef>
                <a:spcPts val="0"/>
              </a:spcBef>
              <a:spcAft>
                <a:spcPts val="0"/>
              </a:spcAft>
              <a:buNone/>
            </a:pPr>
            <a:r>
              <a:rPr lang="sk" sz="1600">
                <a:latin typeface="Open Sans"/>
                <a:ea typeface="Open Sans"/>
                <a:cs typeface="Open Sans"/>
                <a:sym typeface="Open Sans"/>
              </a:rPr>
              <a:t>maximální ETX kyčelního kloubu a rychlá FLX</a:t>
            </a:r>
            <a:endParaRPr sz="1600">
              <a:latin typeface="Open Sans"/>
              <a:ea typeface="Open Sans"/>
              <a:cs typeface="Open Sans"/>
              <a:sym typeface="Open Sans"/>
            </a:endParaRPr>
          </a:p>
          <a:p>
            <a:pPr marL="0" lvl="0" indent="0" algn="l" rtl="0">
              <a:spcBef>
                <a:spcPts val="0"/>
              </a:spcBef>
              <a:spcAft>
                <a:spcPts val="0"/>
              </a:spcAft>
              <a:buNone/>
            </a:pPr>
            <a:endParaRPr/>
          </a:p>
        </p:txBody>
      </p:sp>
      <p:pic>
        <p:nvPicPr>
          <p:cNvPr id="684" name="Google Shape;684;p85"/>
          <p:cNvPicPr preferRelativeResize="0"/>
          <p:nvPr/>
        </p:nvPicPr>
        <p:blipFill rotWithShape="1">
          <a:blip r:embed="rId3">
            <a:alphaModFix/>
          </a:blip>
          <a:srcRect/>
          <a:stretch/>
        </p:blipFill>
        <p:spPr>
          <a:xfrm>
            <a:off x="5443775" y="269675"/>
            <a:ext cx="2603775" cy="4489275"/>
          </a:xfrm>
          <a:prstGeom prst="rect">
            <a:avLst/>
          </a:prstGeom>
          <a:noFill/>
          <a:ln>
            <a:noFill/>
          </a:ln>
        </p:spPr>
      </p:pic>
      <p:sp>
        <p:nvSpPr>
          <p:cNvPr id="685" name="Google Shape;685;p85"/>
          <p:cNvSpPr txBox="1"/>
          <p:nvPr/>
        </p:nvSpPr>
        <p:spPr>
          <a:xfrm>
            <a:off x="5308088"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B7B7B7"/>
                </a:solidFill>
                <a:highlight>
                  <a:srgbClr val="FFFFFF"/>
                </a:highlight>
                <a:latin typeface="Open Sans"/>
                <a:ea typeface="Open Sans"/>
                <a:cs typeface="Open Sans"/>
                <a:sym typeface="Open Sans"/>
              </a:rPr>
              <a:t>Kapandji, I. A. (2016). </a:t>
            </a:r>
            <a:r>
              <a:rPr lang="sk" sz="800" i="1">
                <a:solidFill>
                  <a:srgbClr val="B7B7B7"/>
                </a:solidFill>
                <a:highlight>
                  <a:srgbClr val="FFFFFF"/>
                </a:highlight>
                <a:latin typeface="Open Sans"/>
                <a:ea typeface="Open Sans"/>
                <a:cs typeface="Open Sans"/>
                <a:sym typeface="Open Sans"/>
              </a:rPr>
              <a:t>Physiology of the Joints E-Book: Volume 2 Lower Limb</a:t>
            </a:r>
            <a:r>
              <a:rPr lang="sk" sz="800">
                <a:solidFill>
                  <a:srgbClr val="B7B7B7"/>
                </a:solidFill>
                <a:highlight>
                  <a:srgbClr val="FFFFFF"/>
                </a:highlight>
                <a:latin typeface="Open Sans"/>
                <a:ea typeface="Open Sans"/>
                <a:cs typeface="Open Sans"/>
                <a:sym typeface="Open Sans"/>
              </a:rPr>
              <a:t>. Elsevier Health Sciences.</a:t>
            </a:r>
            <a:endParaRPr sz="800">
              <a:solidFill>
                <a:srgbClr val="B7B7B7"/>
              </a:solidFill>
              <a:latin typeface="Open Sans"/>
              <a:ea typeface="Open Sans"/>
              <a:cs typeface="Open Sans"/>
              <a:sym typeface="Open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6"/>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Krokový cyklus - švihová fáze</a:t>
            </a:r>
            <a:endParaRPr/>
          </a:p>
        </p:txBody>
      </p:sp>
      <p:sp>
        <p:nvSpPr>
          <p:cNvPr id="691" name="Google Shape;691;p86"/>
          <p:cNvSpPr txBox="1">
            <a:spLocks noGrp="1"/>
          </p:cNvSpPr>
          <p:nvPr>
            <p:ph type="body" idx="1"/>
          </p:nvPr>
        </p:nvSpPr>
        <p:spPr>
          <a:xfrm>
            <a:off x="540000" y="1269000"/>
            <a:ext cx="4641000" cy="3105000"/>
          </a:xfrm>
          <a:prstGeom prst="rect">
            <a:avLst/>
          </a:prstGeom>
        </p:spPr>
        <p:txBody>
          <a:bodyPr spcFirstLastPara="1" wrap="square" lIns="0" tIns="0" rIns="0" bIns="0" anchor="t" anchorCtr="0">
            <a:noAutofit/>
          </a:bodyPr>
          <a:lstStyle/>
          <a:p>
            <a:pPr marL="457200" lvl="0" indent="-323850" algn="l" rtl="0">
              <a:lnSpc>
                <a:spcPct val="150000"/>
              </a:lnSpc>
              <a:spcBef>
                <a:spcPts val="0"/>
              </a:spcBef>
              <a:spcAft>
                <a:spcPts val="0"/>
              </a:spcAft>
              <a:buClr>
                <a:schemeClr val="dk1"/>
              </a:buClr>
              <a:buSzPts val="1500"/>
              <a:buFont typeface="Calibri"/>
              <a:buChar char="➔"/>
            </a:pPr>
            <a:r>
              <a:rPr lang="sk" sz="1500" b="1">
                <a:latin typeface="Open Sans"/>
                <a:ea typeface="Open Sans"/>
                <a:cs typeface="Open Sans"/>
                <a:sym typeface="Open Sans"/>
              </a:rPr>
              <a:t>období zahájení švihu </a:t>
            </a:r>
            <a:r>
              <a:rPr lang="sk" sz="1500">
                <a:latin typeface="Open Sans"/>
                <a:ea typeface="Open Sans"/>
                <a:cs typeface="Open Sans"/>
                <a:sym typeface="Open Sans"/>
              </a:rPr>
              <a:t>= initial swing (acceleration)</a:t>
            </a:r>
            <a:endParaRPr sz="1500">
              <a:latin typeface="Open Sans"/>
              <a:ea typeface="Open Sans"/>
              <a:cs typeface="Open Sans"/>
              <a:sym typeface="Open Sans"/>
            </a:endParaRPr>
          </a:p>
          <a:p>
            <a:pPr marL="457200" lvl="0" indent="-323850" algn="l" rtl="0">
              <a:lnSpc>
                <a:spcPct val="150000"/>
              </a:lnSpc>
              <a:spcBef>
                <a:spcPts val="0"/>
              </a:spcBef>
              <a:spcAft>
                <a:spcPts val="0"/>
              </a:spcAft>
              <a:buClr>
                <a:schemeClr val="dk1"/>
              </a:buClr>
              <a:buSzPts val="1500"/>
              <a:buFont typeface="Calibri"/>
              <a:buChar char="➔"/>
            </a:pPr>
            <a:r>
              <a:rPr lang="sk" sz="1500" b="1">
                <a:latin typeface="Open Sans"/>
                <a:ea typeface="Open Sans"/>
                <a:cs typeface="Open Sans"/>
                <a:sym typeface="Open Sans"/>
              </a:rPr>
              <a:t>období středního švihu</a:t>
            </a:r>
            <a:r>
              <a:rPr lang="sk" sz="1500">
                <a:latin typeface="Open Sans"/>
                <a:ea typeface="Open Sans"/>
                <a:cs typeface="Open Sans"/>
                <a:sym typeface="Open Sans"/>
              </a:rPr>
              <a:t> = midswing</a:t>
            </a:r>
            <a:endParaRPr sz="1500">
              <a:latin typeface="Open Sans"/>
              <a:ea typeface="Open Sans"/>
              <a:cs typeface="Open Sans"/>
              <a:sym typeface="Open Sans"/>
            </a:endParaRPr>
          </a:p>
          <a:p>
            <a:pPr marL="457200" lvl="0" indent="-323850" algn="l" rtl="0">
              <a:lnSpc>
                <a:spcPct val="150000"/>
              </a:lnSpc>
              <a:spcBef>
                <a:spcPts val="0"/>
              </a:spcBef>
              <a:spcAft>
                <a:spcPts val="0"/>
              </a:spcAft>
              <a:buClr>
                <a:schemeClr val="dk1"/>
              </a:buClr>
              <a:buSzPts val="1500"/>
              <a:buFont typeface="Calibri"/>
              <a:buChar char="➔"/>
            </a:pPr>
            <a:r>
              <a:rPr lang="sk" sz="1500" b="1">
                <a:latin typeface="Open Sans"/>
                <a:ea typeface="Open Sans"/>
                <a:cs typeface="Open Sans"/>
                <a:sym typeface="Open Sans"/>
              </a:rPr>
              <a:t>období ukončení švihu </a:t>
            </a:r>
            <a:r>
              <a:rPr lang="sk" sz="1500">
                <a:latin typeface="Open Sans"/>
                <a:ea typeface="Open Sans"/>
                <a:cs typeface="Open Sans"/>
                <a:sym typeface="Open Sans"/>
              </a:rPr>
              <a:t>= terminal swing (deceleration)</a:t>
            </a:r>
            <a:endParaRPr sz="1500">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pic>
        <p:nvPicPr>
          <p:cNvPr id="692" name="Google Shape;692;p86"/>
          <p:cNvPicPr preferRelativeResize="0"/>
          <p:nvPr/>
        </p:nvPicPr>
        <p:blipFill rotWithShape="1">
          <a:blip r:embed="rId3">
            <a:alphaModFix/>
          </a:blip>
          <a:srcRect/>
          <a:stretch/>
        </p:blipFill>
        <p:spPr>
          <a:xfrm>
            <a:off x="4767404" y="1269000"/>
            <a:ext cx="4062499" cy="230957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7"/>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Zdroje: </a:t>
            </a:r>
            <a:endParaRPr/>
          </a:p>
        </p:txBody>
      </p:sp>
      <p:sp>
        <p:nvSpPr>
          <p:cNvPr id="698" name="Google Shape;698;p87"/>
          <p:cNvSpPr txBox="1">
            <a:spLocks noGrp="1"/>
          </p:cNvSpPr>
          <p:nvPr>
            <p:ph type="body" idx="1"/>
          </p:nvPr>
        </p:nvSpPr>
        <p:spPr>
          <a:xfrm>
            <a:off x="540000" y="1113252"/>
            <a:ext cx="8064900" cy="3105000"/>
          </a:xfrm>
          <a:prstGeom prst="rect">
            <a:avLst/>
          </a:prstGeom>
        </p:spPr>
        <p:txBody>
          <a:bodyPr spcFirstLastPara="1" wrap="square" lIns="0" tIns="0" rIns="0" bIns="0" anchor="t" anchorCtr="0">
            <a:noAutofit/>
          </a:bodyPr>
          <a:lstStyle/>
          <a:p>
            <a:pPr marL="457200" lvl="0" indent="-292100" algn="l" rtl="0">
              <a:lnSpc>
                <a:spcPct val="150000"/>
              </a:lnSpc>
              <a:spcBef>
                <a:spcPts val="400"/>
              </a:spcBef>
              <a:spcAft>
                <a:spcPts val="0"/>
              </a:spcAft>
              <a:buSzPts val="1000"/>
              <a:buFont typeface="Open Sans"/>
              <a:buChar char="●"/>
            </a:pPr>
            <a:r>
              <a:rPr lang="sk" sz="1000">
                <a:latin typeface="Open Sans"/>
                <a:ea typeface="Open Sans"/>
                <a:cs typeface="Open Sans"/>
                <a:sym typeface="Open Sans"/>
              </a:rPr>
              <a:t>Čihák, R. (2011). </a:t>
            </a:r>
            <a:r>
              <a:rPr lang="sk" sz="1000" i="1">
                <a:latin typeface="Open Sans"/>
                <a:ea typeface="Open Sans"/>
                <a:cs typeface="Open Sans"/>
                <a:sym typeface="Open Sans"/>
              </a:rPr>
              <a:t>Anatomie 1 (3rd ed.). </a:t>
            </a:r>
            <a:r>
              <a:rPr lang="sk" sz="1000">
                <a:latin typeface="Open Sans"/>
                <a:ea typeface="Open Sans"/>
                <a:cs typeface="Open Sans"/>
                <a:sym typeface="Open Sans"/>
              </a:rPr>
              <a:t>Praha: Grada.</a:t>
            </a:r>
            <a:endParaRPr sz="1000">
              <a:latin typeface="Open Sans"/>
              <a:ea typeface="Open Sans"/>
              <a:cs typeface="Open Sans"/>
              <a:sym typeface="Open Sans"/>
            </a:endParaRPr>
          </a:p>
          <a:p>
            <a:pPr marL="457200" lvl="0" indent="-292100" algn="l" rtl="0">
              <a:lnSpc>
                <a:spcPct val="150000"/>
              </a:lnSpc>
              <a:spcBef>
                <a:spcPts val="0"/>
              </a:spcBef>
              <a:spcAft>
                <a:spcPts val="0"/>
              </a:spcAft>
              <a:buSzPts val="1000"/>
              <a:buFont typeface="Open Sans"/>
              <a:buChar char="●"/>
            </a:pPr>
            <a:r>
              <a:rPr lang="sk" sz="1000">
                <a:latin typeface="Open Sans"/>
                <a:ea typeface="Open Sans"/>
                <a:cs typeface="Open Sans"/>
                <a:sym typeface="Open Sans"/>
              </a:rPr>
              <a:t>Kapandji, I. A. (1987). </a:t>
            </a:r>
            <a:r>
              <a:rPr lang="sk" sz="1000" i="1">
                <a:latin typeface="Open Sans"/>
                <a:ea typeface="Open Sans"/>
                <a:cs typeface="Open Sans"/>
                <a:sym typeface="Open Sans"/>
              </a:rPr>
              <a:t>The Physiology of the Joints. Volume two. Lower Limb (5th ed.). </a:t>
            </a:r>
            <a:r>
              <a:rPr lang="sk" sz="1000">
                <a:latin typeface="Open Sans"/>
                <a:ea typeface="Open Sans"/>
                <a:cs typeface="Open Sans"/>
                <a:sym typeface="Open Sans"/>
              </a:rPr>
              <a:t>London: Churchill Livingstone.	</a:t>
            </a:r>
            <a:endParaRPr sz="1000">
              <a:latin typeface="Open Sans"/>
              <a:ea typeface="Open Sans"/>
              <a:cs typeface="Open Sans"/>
              <a:sym typeface="Open Sans"/>
            </a:endParaRPr>
          </a:p>
          <a:p>
            <a:pPr marL="457200" lvl="0" indent="-292100" algn="l" rtl="0">
              <a:lnSpc>
                <a:spcPct val="150000"/>
              </a:lnSpc>
              <a:spcBef>
                <a:spcPts val="0"/>
              </a:spcBef>
              <a:spcAft>
                <a:spcPts val="0"/>
              </a:spcAft>
              <a:buSzPts val="1000"/>
              <a:buFont typeface="Open Sans"/>
              <a:buChar char="●"/>
            </a:pPr>
            <a:r>
              <a:rPr lang="sk" sz="1000">
                <a:latin typeface="Open Sans"/>
                <a:ea typeface="Open Sans"/>
                <a:cs typeface="Open Sans"/>
                <a:sym typeface="Open Sans"/>
              </a:rPr>
              <a:t>Kim, E. K., &amp; Kim, J. S. (2016). The effects of short foot exercises and arch support insoles on improvement in the medial longitudinal arch and dynamic balance of flexible flatfoot patients. </a:t>
            </a:r>
            <a:r>
              <a:rPr lang="sk" sz="1000" i="1">
                <a:latin typeface="Open Sans"/>
                <a:ea typeface="Open Sans"/>
                <a:cs typeface="Open Sans"/>
                <a:sym typeface="Open Sans"/>
              </a:rPr>
              <a:t>Journal of physical therapy science, 28</a:t>
            </a:r>
            <a:r>
              <a:rPr lang="sk" sz="1000">
                <a:latin typeface="Open Sans"/>
                <a:ea typeface="Open Sans"/>
                <a:cs typeface="Open Sans"/>
                <a:sym typeface="Open Sans"/>
              </a:rPr>
              <a:t>(11), 3136-3139. doi: 10.1589/jpts.28.3136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Kolář, P. (2009). Rehabilitace v klinické praxi. Praha: Galén.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Larsen, Ch. (2005). Zdravá chůze po celý život. Olomouc: Poznání.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Lobo, C. C., Marín, A. G., Sanz, D. R., López, D. L., López, P. P., Morales, C. R., &amp; Corbalán, I. S. (2016). Ultrasound evaluation of intrinsic plantar muscles and fascia in hallux valgus: A case-control study. </a:t>
            </a:r>
            <a:r>
              <a:rPr lang="sk" sz="1000" i="1">
                <a:latin typeface="Open Sans"/>
                <a:ea typeface="Open Sans"/>
                <a:cs typeface="Open Sans"/>
                <a:sym typeface="Open Sans"/>
              </a:rPr>
              <a:t>Medicine</a:t>
            </a:r>
            <a:r>
              <a:rPr lang="sk" sz="1000">
                <a:latin typeface="Open Sans"/>
                <a:ea typeface="Open Sans"/>
                <a:cs typeface="Open Sans"/>
                <a:sym typeface="Open Sans"/>
              </a:rPr>
              <a:t>, </a:t>
            </a:r>
            <a:r>
              <a:rPr lang="sk" sz="1000" i="1">
                <a:latin typeface="Open Sans"/>
                <a:ea typeface="Open Sans"/>
                <a:cs typeface="Open Sans"/>
                <a:sym typeface="Open Sans"/>
              </a:rPr>
              <a:t>95</a:t>
            </a:r>
            <a:r>
              <a:rPr lang="sk" sz="1000">
                <a:latin typeface="Open Sans"/>
                <a:ea typeface="Open Sans"/>
                <a:cs typeface="Open Sans"/>
                <a:sym typeface="Open Sans"/>
              </a:rPr>
              <a:t>(45). doi: 10.1097/MD.0000000000005243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Mickle, K. J., &amp; Nester, C. J. (2018). Morphology of the Toe Flexor Muscles in Older Adults With Toe Deformities. </a:t>
            </a:r>
            <a:r>
              <a:rPr lang="sk" sz="1000" i="1">
                <a:latin typeface="Open Sans"/>
                <a:ea typeface="Open Sans"/>
                <a:cs typeface="Open Sans"/>
                <a:sym typeface="Open Sans"/>
              </a:rPr>
              <a:t>Arthritis care &amp; research</a:t>
            </a:r>
            <a:r>
              <a:rPr lang="sk" sz="1000">
                <a:latin typeface="Open Sans"/>
                <a:ea typeface="Open Sans"/>
                <a:cs typeface="Open Sans"/>
                <a:sym typeface="Open Sans"/>
              </a:rPr>
              <a:t>, </a:t>
            </a:r>
            <a:r>
              <a:rPr lang="sk" sz="1000" i="1">
                <a:latin typeface="Open Sans"/>
                <a:ea typeface="Open Sans"/>
                <a:cs typeface="Open Sans"/>
                <a:sym typeface="Open Sans"/>
              </a:rPr>
              <a:t>70</a:t>
            </a:r>
            <a:r>
              <a:rPr lang="sk" sz="1000">
                <a:latin typeface="Open Sans"/>
                <a:ea typeface="Open Sans"/>
                <a:cs typeface="Open Sans"/>
                <a:sym typeface="Open Sans"/>
              </a:rPr>
              <a:t>(6), 902-907. doi: 10.1002/acr.23348 </a:t>
            </a:r>
            <a:endParaRPr sz="1000">
              <a:latin typeface="Open Sans"/>
              <a:ea typeface="Open Sans"/>
              <a:cs typeface="Open Sans"/>
              <a:sym typeface="Open Sans"/>
            </a:endParaRPr>
          </a:p>
          <a:p>
            <a:pPr marL="457200" lvl="0" indent="-292100" algn="l" rtl="0">
              <a:lnSpc>
                <a:spcPct val="150000"/>
              </a:lnSpc>
              <a:spcBef>
                <a:spcPts val="0"/>
              </a:spcBef>
              <a:spcAft>
                <a:spcPts val="0"/>
              </a:spcAft>
              <a:buSzPts val="1000"/>
              <a:buFont typeface="Open Sans"/>
              <a:buChar char="●"/>
            </a:pPr>
            <a:r>
              <a:rPr lang="sk" sz="1000">
                <a:latin typeface="Open Sans"/>
                <a:ea typeface="Open Sans"/>
                <a:cs typeface="Open Sans"/>
                <a:sym typeface="Open Sans"/>
              </a:rPr>
              <a:t>Netter, F.H. (2005). </a:t>
            </a:r>
            <a:r>
              <a:rPr lang="sk" sz="1000" i="1">
                <a:latin typeface="Open Sans"/>
                <a:ea typeface="Open Sans"/>
                <a:cs typeface="Open Sans"/>
                <a:sym typeface="Open Sans"/>
              </a:rPr>
              <a:t>Anatomický atlas člověka.</a:t>
            </a:r>
            <a:r>
              <a:rPr lang="sk" sz="1000">
                <a:latin typeface="Open Sans"/>
                <a:ea typeface="Open Sans"/>
                <a:cs typeface="Open Sans"/>
                <a:sym typeface="Open Sans"/>
              </a:rPr>
              <a:t> Praha: Grada.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Perera, A. M., Mason, L., &amp; Stephens, M. M. (2011). The pathogenesis of hallux valgus</a:t>
            </a:r>
            <a:r>
              <a:rPr lang="sk" sz="1000" i="1">
                <a:latin typeface="Open Sans"/>
                <a:ea typeface="Open Sans"/>
                <a:cs typeface="Open Sans"/>
                <a:sym typeface="Open Sans"/>
              </a:rPr>
              <a:t>. JBJS, 93</a:t>
            </a:r>
            <a:r>
              <a:rPr lang="sk" sz="1000">
                <a:latin typeface="Open Sans"/>
                <a:ea typeface="Open Sans"/>
                <a:cs typeface="Open Sans"/>
                <a:sym typeface="Open Sans"/>
              </a:rPr>
              <a:t>(17), 1650-1661. doi: 10.2106/JBJS.H.01630 		</a:t>
            </a:r>
            <a:endParaRPr sz="1000">
              <a:latin typeface="Open Sans"/>
              <a:ea typeface="Open Sans"/>
              <a:cs typeface="Open Sans"/>
              <a:sym typeface="Open Sans"/>
            </a:endParaRPr>
          </a:p>
          <a:p>
            <a:pPr marL="457200" lvl="0" indent="-292100" algn="l" rtl="0">
              <a:lnSpc>
                <a:spcPct val="115000"/>
              </a:lnSpc>
              <a:spcBef>
                <a:spcPts val="0"/>
              </a:spcBef>
              <a:spcAft>
                <a:spcPts val="0"/>
              </a:spcAft>
              <a:buSzPts val="1000"/>
              <a:buFont typeface="Open Sans"/>
              <a:buChar char="●"/>
            </a:pPr>
            <a:r>
              <a:rPr lang="sk" sz="1000">
                <a:latin typeface="Open Sans"/>
                <a:ea typeface="Open Sans"/>
                <a:cs typeface="Open Sans"/>
                <a:sym typeface="Open Sans"/>
              </a:rPr>
              <a:t>Vařeka, I., &amp; Vařeková, R. (2003). Klinická typologie nohy, </a:t>
            </a:r>
            <a:r>
              <a:rPr lang="sk" sz="1000" i="1">
                <a:latin typeface="Open Sans"/>
                <a:ea typeface="Open Sans"/>
                <a:cs typeface="Open Sans"/>
                <a:sym typeface="Open Sans"/>
              </a:rPr>
              <a:t>Rehabilitace a fyzikální lékařství, 10</a:t>
            </a:r>
            <a:r>
              <a:rPr lang="sk" sz="1000">
                <a:latin typeface="Open Sans"/>
                <a:ea typeface="Open Sans"/>
                <a:cs typeface="Open Sans"/>
                <a:sym typeface="Open Sans"/>
              </a:rPr>
              <a:t>(3), 94-102. </a:t>
            </a:r>
            <a:endParaRPr sz="1000">
              <a:latin typeface="Open Sans"/>
              <a:ea typeface="Open Sans"/>
              <a:cs typeface="Open Sans"/>
              <a:sym typeface="Open Sans"/>
            </a:endParaRPr>
          </a:p>
          <a:p>
            <a:pPr marL="457200" lvl="0" indent="-292100" algn="l" rtl="0">
              <a:lnSpc>
                <a:spcPct val="150000"/>
              </a:lnSpc>
              <a:spcBef>
                <a:spcPts val="0"/>
              </a:spcBef>
              <a:spcAft>
                <a:spcPts val="0"/>
              </a:spcAft>
              <a:buSzPts val="1000"/>
              <a:buFont typeface="Open Sans"/>
              <a:buChar char="●"/>
            </a:pPr>
            <a:r>
              <a:rPr lang="sk" sz="1000" b="1">
                <a:latin typeface="Open Sans"/>
                <a:ea typeface="Open Sans"/>
                <a:cs typeface="Open Sans"/>
                <a:sym typeface="Open Sans"/>
              </a:rPr>
              <a:t>Vařeka, I., &amp; Vařeková, R. (2009). </a:t>
            </a:r>
            <a:r>
              <a:rPr lang="sk" sz="1000" b="1" i="1">
                <a:latin typeface="Open Sans"/>
                <a:ea typeface="Open Sans"/>
                <a:cs typeface="Open Sans"/>
                <a:sym typeface="Open Sans"/>
              </a:rPr>
              <a:t>Kineziologie nohy. </a:t>
            </a:r>
            <a:r>
              <a:rPr lang="sk" sz="1000" b="1">
                <a:latin typeface="Open Sans"/>
                <a:ea typeface="Open Sans"/>
                <a:cs typeface="Open Sans"/>
                <a:sym typeface="Open Sans"/>
              </a:rPr>
              <a:t>Olomouc: Univerzita Palackého.</a:t>
            </a:r>
            <a:endParaRPr sz="1000" b="1">
              <a:latin typeface="Open Sans"/>
              <a:ea typeface="Open Sans"/>
              <a:cs typeface="Open Sans"/>
              <a:sym typeface="Open Sans"/>
            </a:endParaRPr>
          </a:p>
          <a:p>
            <a:pPr marL="457200" lvl="0" indent="-292100" algn="l" rtl="0">
              <a:lnSpc>
                <a:spcPct val="150000"/>
              </a:lnSpc>
              <a:spcBef>
                <a:spcPts val="0"/>
              </a:spcBef>
              <a:spcAft>
                <a:spcPts val="0"/>
              </a:spcAft>
              <a:buSzPts val="1000"/>
              <a:buFont typeface="Open Sans"/>
              <a:buChar char="●"/>
            </a:pPr>
            <a:r>
              <a:rPr lang="sk" sz="1000">
                <a:latin typeface="Open Sans"/>
                <a:ea typeface="Open Sans"/>
                <a:cs typeface="Open Sans"/>
                <a:sym typeface="Open Sans"/>
              </a:rPr>
              <a:t>Véle, F. (2006). </a:t>
            </a:r>
            <a:r>
              <a:rPr lang="sk" sz="1000" i="1">
                <a:latin typeface="Open Sans"/>
                <a:ea typeface="Open Sans"/>
                <a:cs typeface="Open Sans"/>
                <a:sym typeface="Open Sans"/>
              </a:rPr>
              <a:t>Kineziologie. Přehled klinické kineziologie a patokineziologii pro diagnostiku a terapii poruch pohybové soustavy.</a:t>
            </a:r>
            <a:r>
              <a:rPr lang="sk" sz="1000">
                <a:latin typeface="Open Sans"/>
                <a:ea typeface="Open Sans"/>
                <a:cs typeface="Open Sans"/>
                <a:sym typeface="Open Sans"/>
              </a:rPr>
              <a:t> Praha: Tritton.</a:t>
            </a:r>
            <a:endParaRPr sz="1000">
              <a:latin typeface="Open Sans"/>
              <a:ea typeface="Open Sans"/>
              <a:cs typeface="Open Sans"/>
              <a:sym typeface="Open Sans"/>
            </a:endParaRPr>
          </a:p>
          <a:p>
            <a:pPr marL="0" lvl="0" indent="0" algn="l" rtl="0">
              <a:lnSpc>
                <a:spcPct val="150000"/>
              </a:lnSpc>
              <a:spcBef>
                <a:spcPts val="0"/>
              </a:spcBef>
              <a:spcAft>
                <a:spcPts val="0"/>
              </a:spcAft>
              <a:buNone/>
            </a:pPr>
            <a:endParaRPr sz="1000">
              <a:solidFill>
                <a:srgbClr val="233A44"/>
              </a:solidFill>
              <a:latin typeface="Open Sans"/>
              <a:ea typeface="Open Sans"/>
              <a:cs typeface="Open Sans"/>
              <a:sym typeface="Open Sans"/>
            </a:endParaRPr>
          </a:p>
          <a:p>
            <a:pPr marL="0" lvl="0" indent="0" algn="l" rtl="0">
              <a:spcBef>
                <a:spcPts val="1600"/>
              </a:spcBef>
              <a:spcAft>
                <a:spcPts val="0"/>
              </a:spcAft>
              <a:buNone/>
            </a:pPr>
            <a:endParaRPr sz="1000">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8"/>
          <p:cNvSpPr txBox="1">
            <a:spLocks noGrp="1"/>
          </p:cNvSpPr>
          <p:nvPr>
            <p:ph type="title"/>
          </p:nvPr>
        </p:nvSpPr>
        <p:spPr>
          <a:xfrm>
            <a:off x="540000" y="540000"/>
            <a:ext cx="8064900" cy="33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sk"/>
              <a:t>Děkuji za pozornost!</a:t>
            </a:r>
            <a:endParaRPr/>
          </a:p>
        </p:txBody>
      </p:sp>
      <p:pic>
        <p:nvPicPr>
          <p:cNvPr id="704" name="Google Shape;704;p88"/>
          <p:cNvPicPr preferRelativeResize="0"/>
          <p:nvPr/>
        </p:nvPicPr>
        <p:blipFill>
          <a:blip r:embed="rId3">
            <a:alphaModFix/>
          </a:blip>
          <a:stretch>
            <a:fillRect/>
          </a:stretch>
        </p:blipFill>
        <p:spPr>
          <a:xfrm>
            <a:off x="976325" y="1378338"/>
            <a:ext cx="2826525" cy="2826525"/>
          </a:xfrm>
          <a:prstGeom prst="rect">
            <a:avLst/>
          </a:prstGeom>
          <a:noFill/>
          <a:ln>
            <a:noFill/>
          </a:ln>
        </p:spPr>
      </p:pic>
      <p:pic>
        <p:nvPicPr>
          <p:cNvPr id="705" name="Google Shape;705;p88"/>
          <p:cNvPicPr preferRelativeResize="0"/>
          <p:nvPr/>
        </p:nvPicPr>
        <p:blipFill>
          <a:blip r:embed="rId4">
            <a:alphaModFix/>
          </a:blip>
          <a:stretch>
            <a:fillRect/>
          </a:stretch>
        </p:blipFill>
        <p:spPr>
          <a:xfrm>
            <a:off x="4572000" y="356950"/>
            <a:ext cx="3960000" cy="3960000"/>
          </a:xfrm>
          <a:prstGeom prst="rect">
            <a:avLst/>
          </a:prstGeom>
          <a:noFill/>
          <a:ln>
            <a:noFill/>
          </a:ln>
        </p:spPr>
      </p:pic>
      <p:sp>
        <p:nvSpPr>
          <p:cNvPr id="706" name="Google Shape;706;p88"/>
          <p:cNvSpPr txBox="1"/>
          <p:nvPr/>
        </p:nvSpPr>
        <p:spPr>
          <a:xfrm>
            <a:off x="5052000" y="42048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k" sz="800">
                <a:solidFill>
                  <a:srgbClr val="CCCCCC"/>
                </a:solidFill>
                <a:latin typeface="Open Sans"/>
                <a:ea typeface="Open Sans"/>
                <a:cs typeface="Open Sans"/>
                <a:sym typeface="Open Sans"/>
              </a:rPr>
              <a:t>https://www.facebook.com/sportspodiatryinfo/photos/pb.100042890664274.-2207520000./2915746401791962/?type=3</a:t>
            </a:r>
            <a:endParaRPr sz="800">
              <a:solidFill>
                <a:srgbClr val="CCCCCC"/>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82C13CA5F3E754C8D40E7499E651FE4" ma:contentTypeVersion="5" ma:contentTypeDescription="Vytvoří nový dokument" ma:contentTypeScope="" ma:versionID="b1e53ff312055248bf60ec889dffcd21">
  <xsd:schema xmlns:xsd="http://www.w3.org/2001/XMLSchema" xmlns:xs="http://www.w3.org/2001/XMLSchema" xmlns:p="http://schemas.microsoft.com/office/2006/metadata/properties" xmlns:ns3="28104a66-1e61-48ec-b082-3539403226c6" targetNamespace="http://schemas.microsoft.com/office/2006/metadata/properties" ma:root="true" ma:fieldsID="bbb98b26883a25d3026d9afcd0ef0112" ns3:_="">
    <xsd:import namespace="28104a66-1e61-48ec-b082-3539403226c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04a66-1e61-48ec-b082-353940322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A6FFD8-398F-48F5-932C-EB209F453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104a66-1e61-48ec-b082-3539403226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40682A-8A1E-49C6-A85E-1075E6562986}">
  <ds:schemaRefs>
    <ds:schemaRef ds:uri="http://schemas.microsoft.com/sharepoint/v3/contenttype/forms"/>
  </ds:schemaRefs>
</ds:datastoreItem>
</file>

<file path=customXml/itemProps3.xml><?xml version="1.0" encoding="utf-8"?>
<ds:datastoreItem xmlns:ds="http://schemas.openxmlformats.org/officeDocument/2006/customXml" ds:itemID="{10CA23B7-9852-4720-B74C-F291D02EAD05}">
  <ds:schemaRefs>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28104a66-1e61-48ec-b082-3539403226c6"/>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1142</TotalTime>
  <Words>7331</Words>
  <Application>Microsoft Office PowerPoint</Application>
  <PresentationFormat>Předvádění na obrazovce (16:9)</PresentationFormat>
  <Paragraphs>590</Paragraphs>
  <Slides>94</Slides>
  <Notes>64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94</vt:i4>
      </vt:variant>
    </vt:vector>
  </HeadingPairs>
  <TitlesOfParts>
    <vt:vector size="99" baseType="lpstr">
      <vt:lpstr>helvetica-w01-roman</vt:lpstr>
      <vt:lpstr>Open Sans</vt:lpstr>
      <vt:lpstr>Arial</vt:lpstr>
      <vt:lpstr>Calibri</vt:lpstr>
      <vt:lpstr>Prezentace_MU_CZ</vt:lpstr>
      <vt:lpstr>bp4839 Kineziologie, Algeziologie a odvozené techniky diagnostiky a terapie 4 </vt:lpstr>
      <vt:lpstr>Noha</vt:lpstr>
      <vt:lpstr>Noha - opakování anatomie</vt:lpstr>
      <vt:lpstr>Noha - opakování anatomie</vt:lpstr>
      <vt:lpstr>Noha - opakování anatomie</vt:lpstr>
      <vt:lpstr>Noha - opakování anatomie</vt:lpstr>
      <vt:lpstr>Noha - opakování anatomie</vt:lpstr>
      <vt:lpstr>Noha - opakování anatomie </vt:lpstr>
      <vt:lpstr>Hlezenní kloub (TC)  art. talocruralis</vt:lpstr>
      <vt:lpstr>Subtalární kl.(ST) </vt:lpstr>
      <vt:lpstr>Prezentace aplikace PowerPoint</vt:lpstr>
      <vt:lpstr>Prezentace aplikace PowerPoint</vt:lpstr>
      <vt:lpstr>Prezentace aplikace PowerPoint</vt:lpstr>
      <vt:lpstr>Prezentace aplikace PowerPoint</vt:lpstr>
      <vt:lpstr>klouby nártu</vt:lpstr>
      <vt:lpstr>Funkční jednotky nohy </vt:lpstr>
      <vt:lpstr>Funkční klouby nohy</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Hlezenní kloub - talus</vt:lpstr>
      <vt:lpstr>Hlezenní kloub</vt:lpstr>
      <vt:lpstr>Stabilita hlezenního kloubu</vt:lpstr>
      <vt:lpstr>Hlezenní kloub - ROM</vt:lpstr>
      <vt:lpstr>Hlezenní kloub - ROM</vt:lpstr>
      <vt:lpstr>Hlezenní kloub - pohyby nohy</vt:lpstr>
      <vt:lpstr>Prezentace aplikace PowerPoint</vt:lpstr>
      <vt:lpstr>Prezentace aplikace PowerPoint</vt:lpstr>
      <vt:lpstr>Prezentace aplikace PowerPoint</vt:lpstr>
      <vt:lpstr>Prezentace aplikace PowerPoint</vt:lpstr>
      <vt:lpstr>A-P stabilita hlezenního kloubu</vt:lpstr>
      <vt:lpstr>A-P stabilita hlezenního kloubu</vt:lpstr>
      <vt:lpstr>Důsledky insuficientní A-P stability hlezna</vt:lpstr>
      <vt:lpstr>Hlezenní kloub - transverzální stabilita</vt:lpstr>
      <vt:lpstr>Henkeova osa</vt:lpstr>
      <vt:lpstr>Henkeova osa</vt:lpstr>
      <vt:lpstr>Klouby předního tarzu - Chopartův kloub </vt:lpstr>
      <vt:lpstr>Komplexní pohyb zánartních kloubů</vt:lpstr>
      <vt:lpstr>Metatarzofalangeální a interfalangeální klouby</vt:lpstr>
      <vt:lpstr>Antropometrická typologie nohy</vt:lpstr>
      <vt:lpstr>Další typologie nohy</vt:lpstr>
      <vt:lpstr>Prezentace aplikace PowerPoint</vt:lpstr>
      <vt:lpstr>Další typologie nohy</vt:lpstr>
      <vt:lpstr>Distorze v hlezenním kl. </vt:lpstr>
      <vt:lpstr>Prezentace aplikace PowerPoint</vt:lpstr>
      <vt:lpstr>Chronická nestabilita hlezna</vt:lpstr>
      <vt:lpstr>Prezentace aplikace PowerPoint</vt:lpstr>
      <vt:lpstr>Konzervativní terapie</vt:lpstr>
      <vt:lpstr>Operační terapie</vt:lpstr>
      <vt:lpstr>Prezentace aplikace PowerPoint</vt:lpstr>
      <vt:lpstr>Distorze hlezna</vt:lpstr>
      <vt:lpstr>Hyperpronační syndrom</vt:lpstr>
      <vt:lpstr>Ortézování?</vt:lpstr>
      <vt:lpstr>Tři principy - individuální ontogeneze</vt:lpstr>
      <vt:lpstr>Nožní klenba</vt:lpstr>
      <vt:lpstr>Nožní klenba</vt:lpstr>
      <vt:lpstr>Nožní klenba</vt:lpstr>
      <vt:lpstr>Podélná klenba nožní - mediální oblouk</vt:lpstr>
      <vt:lpstr>Podélná klenba nožní</vt:lpstr>
      <vt:lpstr>Podélná klenba - laterální oblouk</vt:lpstr>
      <vt:lpstr>Podélná klenba nožní</vt:lpstr>
      <vt:lpstr>Příčná klenba nožní</vt:lpstr>
      <vt:lpstr>Příčná klenba nožní</vt:lpstr>
      <vt:lpstr>Zdravá x patologická příčná klenba</vt:lpstr>
      <vt:lpstr>Klenba při zatížení</vt:lpstr>
      <vt:lpstr>Deformity nohy a nožní klenby</vt:lpstr>
      <vt:lpstr>Deformity nožní klenby - plochonoží (podélné/příčné)</vt:lpstr>
      <vt:lpstr>Deformity nožní klenby - plochonoží</vt:lpstr>
      <vt:lpstr>Pes transversoplanus</vt:lpstr>
      <vt:lpstr>Digitus hammatus - kladívkový prstec</vt:lpstr>
      <vt:lpstr>Digitus griposis - drápovitý prstec</vt:lpstr>
      <vt:lpstr>Avaskulární nekrozy</vt:lpstr>
      <vt:lpstr>Morbus Kohler</vt:lpstr>
      <vt:lpstr>Prezentace aplikace PowerPoint</vt:lpstr>
      <vt:lpstr>Prezentace aplikace PowerPoint</vt:lpstr>
      <vt:lpstr>Prezentace aplikace PowerPoint</vt:lpstr>
      <vt:lpstr>Plantární fascitida</vt:lpstr>
      <vt:lpstr>Prezentace aplikace PowerPoint</vt:lpstr>
      <vt:lpstr>Hallux valgus </vt:lpstr>
      <vt:lpstr>“Bunion” - hallux valgus </vt:lpstr>
      <vt:lpstr>Hallux rigidus</vt:lpstr>
      <vt:lpstr>Mortonova noha</vt:lpstr>
      <vt:lpstr>Mortonova noha</vt:lpstr>
      <vt:lpstr>Chůze - funkce nohy</vt:lpstr>
      <vt:lpstr>Krokový cyklus - oporná fáze</vt:lpstr>
      <vt:lpstr>Krokový cyklus</vt:lpstr>
      <vt:lpstr>Krokový cyklus</vt:lpstr>
      <vt:lpstr>Krokový cyklus - švihová fáze</vt:lpstr>
      <vt:lpstr>Zdroje: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bp4839 Kineziologie, Algeziologie a odvozené techniky diagnostiky a terapie 4</dc:title>
  <dc:creator>HP</dc:creator>
  <cp:lastModifiedBy>Sabina Bartošová</cp:lastModifiedBy>
  <cp:revision>6</cp:revision>
  <dcterms:modified xsi:type="dcterms:W3CDTF">2024-05-13T17:29:06Z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0x010100C82C13CA5F3E754C8D40E7499E651FE4</vt:lpwstr>
  </property>
</Properties>
</file>