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41"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340"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42" r:id="rId65"/>
    <p:sldId id="345" r:id="rId66"/>
    <p:sldId id="319" r:id="rId67"/>
    <p:sldId id="320" r:id="rId68"/>
    <p:sldId id="343" r:id="rId69"/>
    <p:sldId id="321" r:id="rId70"/>
    <p:sldId id="322" r:id="rId71"/>
    <p:sldId id="326" r:id="rId72"/>
    <p:sldId id="347" r:id="rId73"/>
    <p:sldId id="344" r:id="rId74"/>
    <p:sldId id="328" r:id="rId75"/>
    <p:sldId id="329" r:id="rId76"/>
    <p:sldId id="330" r:id="rId77"/>
    <p:sldId id="331" r:id="rId78"/>
    <p:sldId id="332" r:id="rId79"/>
    <p:sldId id="333" r:id="rId80"/>
    <p:sldId id="334" r:id="rId81"/>
    <p:sldId id="335" r:id="rId82"/>
    <p:sldId id="348" r:id="rId83"/>
    <p:sldId id="346" r:id="rId84"/>
    <p:sldId id="337" r:id="rId85"/>
    <p:sldId id="338" r:id="rId86"/>
    <p:sldId id="339" r:id="rId87"/>
  </p:sldIdLst>
  <p:sldSz cx="9144000" cy="6858000" type="screen4x3"/>
  <p:notesSz cx="6858000" cy="9144000"/>
  <p:embeddedFontLst>
    <p:embeddedFont>
      <p:font typeface="Calibri" panose="020F0502020204030204" pitchFamily="34" charset="0"/>
      <p:regular r:id="rId89"/>
      <p:bold r:id="rId90"/>
      <p:italic r:id="rId91"/>
      <p:boldItalic r:id="rId92"/>
    </p:embeddedFont>
    <p:embeddedFont>
      <p:font typeface="Roboto" panose="02000000000000000000" pitchFamily="2" charset="0"/>
      <p:regular r:id="rId93"/>
      <p:bold r:id="rId94"/>
      <p:italic r:id="rId95"/>
      <p:boldItalic r:id="rId96"/>
    </p:embeddedFont>
    <p:embeddedFont>
      <p:font typeface="Tahoma" panose="020B0604030504040204" pitchFamily="3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h918TtUa8UZtM+1zsh7JZ4I0n5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0" d="100"/>
          <a:sy n="110" d="100"/>
        </p:scale>
        <p:origin x="172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www.wikiskripta.eu/w/Nervus_tibialis" TargetMode="External"/><Relationship Id="rId3" Type="http://schemas.openxmlformats.org/officeDocument/2006/relationships/hyperlink" Target="https://www.wikiskripta.eu/w/Biomechanika_kolenn%C3%ADho_kloubu" TargetMode="External"/><Relationship Id="rId7" Type="http://schemas.openxmlformats.org/officeDocument/2006/relationships/hyperlink" Target="https://www.wikiskripta.eu/w/Nervus_ischiadicus"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www.wikiskripta.eu/w/Pes_anserinus" TargetMode="External"/><Relationship Id="rId5" Type="http://schemas.openxmlformats.org/officeDocument/2006/relationships/hyperlink" Target="https://www.wikiskripta.eu/w/Tibia" TargetMode="External"/><Relationship Id="rId4" Type="http://schemas.openxmlformats.org/officeDocument/2006/relationships/hyperlink" Target="https://www.wikiskripta.eu/w/Articulatio_coxa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wikiskripta.eu/w/Femur"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www.wikiskripta.eu/w/Tibia"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33019966a_2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233019966a_2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233019966a_2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aproximace a ZR bérce - med. meniskus</a:t>
            </a:r>
            <a:endParaRPr/>
          </a:p>
          <a:p>
            <a:pPr marL="0" lvl="0" indent="0" algn="l" rtl="0">
              <a:spcBef>
                <a:spcPts val="0"/>
              </a:spcBef>
              <a:spcAft>
                <a:spcPts val="0"/>
              </a:spcAft>
              <a:buNone/>
            </a:pPr>
            <a:r>
              <a:rPr lang="cs-CZ"/>
              <a:t>aproximace a VR bérce - lat. meniskus</a:t>
            </a:r>
            <a:endParaRPr/>
          </a:p>
          <a:p>
            <a:pPr marL="0" lvl="0" indent="0" algn="l" rtl="0">
              <a:spcBef>
                <a:spcPts val="0"/>
              </a:spcBef>
              <a:spcAft>
                <a:spcPts val="0"/>
              </a:spcAft>
              <a:buNone/>
            </a:pPr>
            <a:endParaRPr/>
          </a:p>
          <a:p>
            <a:pPr marL="0" lvl="0" indent="0" algn="l" rtl="0">
              <a:spcBef>
                <a:spcPts val="0"/>
              </a:spcBef>
              <a:spcAft>
                <a:spcPts val="0"/>
              </a:spcAft>
              <a:buNone/>
            </a:pPr>
            <a:r>
              <a:rPr lang="cs-CZ"/>
              <a:t>trakce v ose bérce a ZR - med. kolat. vaz</a:t>
            </a:r>
            <a:endParaRPr/>
          </a:p>
          <a:p>
            <a:pPr marL="0" lvl="0" indent="0" algn="l" rtl="0">
              <a:spcBef>
                <a:spcPts val="0"/>
              </a:spcBef>
              <a:spcAft>
                <a:spcPts val="0"/>
              </a:spcAft>
              <a:buNone/>
            </a:pPr>
            <a:r>
              <a:rPr lang="cs-CZ"/>
              <a:t>trakce v ose bérce a VR - lat. kolat vaz</a:t>
            </a:r>
            <a:endParaRPr/>
          </a:p>
        </p:txBody>
      </p:sp>
      <p:sp>
        <p:nvSpPr>
          <p:cNvPr id="300" name="Google Shape;30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233019966a_2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233019966a_2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2233019966a_2_2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233019966a_2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233019966a_2_2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2233019966a_2_2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233019966a_2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233019966a_2_2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233019966a_2_2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233019966a_2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233019966a_2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2233019966a_2_2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233019966a_2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233019966a_2_2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2233019966a_2_2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39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233019966a_2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233019966a_2_2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g2233019966a_2_2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27cb88dbd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27cb88dbd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227cb88dbd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27cb88dbda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27cb88dbda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v hloubce odhrnout rectus femoris - a je tam vastus intermedius, vastus medialis - “teardrop” tvar, pre zvýraznenie m. vastus lateralis - nadvihnúť celú DK v ľahu na neošetrovanom boku a zatnúť stehno</a:t>
            </a:r>
            <a:endParaRPr/>
          </a:p>
        </p:txBody>
      </p:sp>
      <p:sp>
        <p:nvSpPr>
          <p:cNvPr id="516" name="Google Shape;516;g227cb88dbda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27cb88dbd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27cb88dbda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U vastus lateralis odlíšime štruktúry - fascia lata, vzadu šľacha m. biceps femoris, kondyl tibie, kondyl femuru, od trochanteru po bazu patelly - cítime m. VL QF</a:t>
            </a:r>
            <a:endParaRPr/>
          </a:p>
        </p:txBody>
      </p:sp>
      <p:sp>
        <p:nvSpPr>
          <p:cNvPr id="523" name="Google Shape;523;g227cb88dbda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60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27cb88dbda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27cb88dbd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227cb88dbda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61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233019966a_2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233019966a_2_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g2233019966a_2_2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62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233019966a_2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233019966a_2_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2233019966a_2_2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63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do bariéry se nedostaneme, 3 RZ, aktivace “pata k zadku”, fenomén tání</a:t>
            </a:r>
            <a:endParaRPr/>
          </a:p>
        </p:txBody>
      </p:sp>
      <p:sp>
        <p:nvSpPr>
          <p:cNvPr id="557" name="Google Shape;55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27cb88dbda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27cb88dbda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227cb88dbda_0_1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67</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27cb88dbda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27cb88dbda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227cb88dbda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74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7cb88dbda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7cb88dbda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227cb88dbda_0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75</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27cb88dbda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27cb88dbda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cs-CZ" sz="1100" b="1">
                <a:solidFill>
                  <a:srgbClr val="212529"/>
                </a:solidFill>
                <a:latin typeface="Roboto"/>
                <a:ea typeface="Roboto"/>
                <a:cs typeface="Roboto"/>
                <a:sym typeface="Roboto"/>
              </a:rPr>
              <a:t>M. semitendinosus</a:t>
            </a:r>
            <a:endParaRPr sz="1100" b="1">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cs-CZ" sz="1100">
                <a:solidFill>
                  <a:srgbClr val="212529"/>
                </a:solidFill>
                <a:latin typeface="Roboto"/>
                <a:ea typeface="Roboto"/>
                <a:cs typeface="Roboto"/>
                <a:sym typeface="Roboto"/>
              </a:rPr>
              <a:t>Začátek: tuber ischiadicum.</a:t>
            </a:r>
            <a:endParaRPr sz="1100">
              <a:solidFill>
                <a:srgbClr val="212529"/>
              </a:solidFill>
              <a:latin typeface="Roboto"/>
              <a:ea typeface="Roboto"/>
              <a:cs typeface="Roboto"/>
              <a:sym typeface="Roboto"/>
            </a:endParaRPr>
          </a:p>
          <a:p>
            <a:pPr marL="901700" lvl="0" indent="-298450" algn="l" rtl="0">
              <a:lnSpc>
                <a:spcPct val="115000"/>
              </a:lnSpc>
              <a:spcBef>
                <a:spcPts val="1200"/>
              </a:spcBef>
              <a:spcAft>
                <a:spcPts val="0"/>
              </a:spcAft>
              <a:buClr>
                <a:srgbClr val="212529"/>
              </a:buClr>
              <a:buSzPts val="1100"/>
              <a:buFont typeface="Roboto"/>
              <a:buAutoNum type="arabicPeriod"/>
            </a:pPr>
            <a:r>
              <a:rPr lang="cs-CZ" sz="1100" u="sng">
                <a:solidFill>
                  <a:srgbClr val="0056B3"/>
                </a:solidFill>
                <a:latin typeface="Roboto"/>
                <a:ea typeface="Roboto"/>
                <a:cs typeface="Roboto"/>
                <a:sym typeface="Roboto"/>
                <a:hlinkClick r:id="rId3">
                  <a:extLst>
                    <a:ext uri="{A12FA001-AC4F-418D-AE19-62706E023703}">
                      <ahyp:hlinkClr xmlns:ahyp="http://schemas.microsoft.com/office/drawing/2018/hyperlinkcolor" val="tx"/>
                    </a:ext>
                  </a:extLst>
                </a:hlinkClick>
              </a:rPr>
              <a:t>kolenní kloub</a:t>
            </a:r>
            <a:r>
              <a:rPr lang="cs-CZ" sz="1100">
                <a:solidFill>
                  <a:srgbClr val="212529"/>
                </a:solidFill>
                <a:latin typeface="Roboto"/>
                <a:ea typeface="Roboto"/>
                <a:cs typeface="Roboto"/>
                <a:sym typeface="Roboto"/>
              </a:rPr>
              <a:t> – flexe, vnitřní rotace.</a:t>
            </a:r>
            <a:endParaRPr sz="1100">
              <a:solidFill>
                <a:srgbClr val="212529"/>
              </a:solidFill>
              <a:latin typeface="Roboto"/>
              <a:ea typeface="Roboto"/>
              <a:cs typeface="Roboto"/>
              <a:sym typeface="Roboto"/>
            </a:endParaRPr>
          </a:p>
          <a:p>
            <a:pPr marL="901700" lvl="0" indent="-298450" algn="l" rtl="0">
              <a:lnSpc>
                <a:spcPct val="115000"/>
              </a:lnSpc>
              <a:spcBef>
                <a:spcPts val="0"/>
              </a:spcBef>
              <a:spcAft>
                <a:spcPts val="0"/>
              </a:spcAft>
              <a:buClr>
                <a:srgbClr val="212529"/>
              </a:buClr>
              <a:buSzPts val="1100"/>
              <a:buFont typeface="Roboto"/>
              <a:buAutoNum type="arabicPeriod"/>
            </a:pPr>
            <a:r>
              <a:rPr lang="cs-CZ" sz="1100">
                <a:solidFill>
                  <a:srgbClr val="007B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kyčelní kloub</a:t>
            </a:r>
            <a:r>
              <a:rPr lang="cs-CZ" sz="1100">
                <a:solidFill>
                  <a:srgbClr val="212529"/>
                </a:solidFill>
                <a:latin typeface="Roboto"/>
                <a:ea typeface="Roboto"/>
                <a:cs typeface="Roboto"/>
                <a:sym typeface="Roboto"/>
              </a:rPr>
              <a:t> – extenze;</a:t>
            </a:r>
            <a:endParaRPr sz="1100">
              <a:solidFill>
                <a:srgbClr val="212529"/>
              </a:solidFill>
              <a:latin typeface="Roboto"/>
              <a:ea typeface="Roboto"/>
              <a:cs typeface="Roboto"/>
              <a:sym typeface="Roboto"/>
            </a:endParaRPr>
          </a:p>
          <a:p>
            <a:pPr marL="0" lvl="0" indent="0" algn="l" rtl="0">
              <a:lnSpc>
                <a:spcPct val="115000"/>
              </a:lnSpc>
              <a:spcBef>
                <a:spcPts val="100"/>
              </a:spcBef>
              <a:spcAft>
                <a:spcPts val="0"/>
              </a:spcAft>
              <a:buNone/>
            </a:pPr>
            <a:r>
              <a:rPr lang="cs-CZ" sz="1100">
                <a:solidFill>
                  <a:srgbClr val="212529"/>
                </a:solidFill>
                <a:latin typeface="Roboto"/>
                <a:ea typeface="Roboto"/>
                <a:cs typeface="Roboto"/>
                <a:sym typeface="Roboto"/>
              </a:rPr>
              <a:t>Úpon: condylus medialis </a:t>
            </a:r>
            <a:r>
              <a:rPr lang="cs-CZ" sz="1100">
                <a:solidFill>
                  <a:srgbClr val="007BFF"/>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tibiae</a:t>
            </a:r>
            <a:r>
              <a:rPr lang="cs-CZ" sz="1100">
                <a:solidFill>
                  <a:srgbClr val="212529"/>
                </a:solidFill>
                <a:latin typeface="Roboto"/>
                <a:ea typeface="Roboto"/>
                <a:cs typeface="Roboto"/>
                <a:sym typeface="Roboto"/>
              </a:rPr>
              <a:t> (</a:t>
            </a:r>
            <a:r>
              <a:rPr lang="cs-CZ" sz="1100">
                <a:solidFill>
                  <a:srgbClr val="007BFF"/>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pes anserinus</a:t>
            </a:r>
            <a:r>
              <a:rPr lang="cs-CZ" sz="1100">
                <a:solidFill>
                  <a:srgbClr val="212529"/>
                </a:solidFill>
                <a:latin typeface="Roboto"/>
                <a:ea typeface="Roboto"/>
                <a:cs typeface="Roboto"/>
                <a:sym typeface="Roboto"/>
              </a:rPr>
              <a:t>).</a:t>
            </a:r>
            <a:endParaRPr sz="1100">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cs-CZ" sz="1100" b="1">
                <a:solidFill>
                  <a:srgbClr val="212529"/>
                </a:solidFill>
                <a:latin typeface="Roboto"/>
                <a:ea typeface="Roboto"/>
                <a:cs typeface="Roboto"/>
                <a:sym typeface="Roboto"/>
              </a:rPr>
              <a:t>M. semimembranosus</a:t>
            </a:r>
            <a:endParaRPr sz="1100" b="1">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cs-CZ" sz="1100">
                <a:solidFill>
                  <a:srgbClr val="212529"/>
                </a:solidFill>
                <a:latin typeface="Roboto"/>
                <a:ea typeface="Roboto"/>
                <a:cs typeface="Roboto"/>
                <a:sym typeface="Roboto"/>
              </a:rPr>
              <a:t>Začátek: tuber ischiadicum.</a:t>
            </a:r>
            <a:endParaRPr sz="1100">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cs-CZ" sz="1100">
                <a:solidFill>
                  <a:srgbClr val="212529"/>
                </a:solidFill>
                <a:latin typeface="Roboto"/>
                <a:ea typeface="Roboto"/>
                <a:cs typeface="Roboto"/>
                <a:sym typeface="Roboto"/>
              </a:rPr>
              <a:t>Úpon: condylus medialis </a:t>
            </a:r>
            <a:r>
              <a:rPr lang="cs-CZ" sz="1100">
                <a:solidFill>
                  <a:srgbClr val="007BFF"/>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tibiae</a:t>
            </a:r>
            <a:r>
              <a:rPr lang="cs-CZ" sz="1100">
                <a:solidFill>
                  <a:srgbClr val="212529"/>
                </a:solidFill>
                <a:latin typeface="Roboto"/>
                <a:ea typeface="Roboto"/>
                <a:cs typeface="Roboto"/>
                <a:sym typeface="Roboto"/>
              </a:rPr>
              <a:t>, fascia m. popliteus, ligamentum popliteum obliquum</a:t>
            </a:r>
            <a:endParaRPr sz="1100">
              <a:solidFill>
                <a:srgbClr val="212529"/>
              </a:solidFill>
              <a:latin typeface="Roboto"/>
              <a:ea typeface="Roboto"/>
              <a:cs typeface="Roboto"/>
              <a:sym typeface="Roboto"/>
            </a:endParaRPr>
          </a:p>
          <a:p>
            <a:pPr marL="0" marR="698500" lvl="0" indent="0" algn="l" rtl="0">
              <a:lnSpc>
                <a:spcPct val="115000"/>
              </a:lnSpc>
              <a:spcBef>
                <a:spcPts val="1200"/>
              </a:spcBef>
              <a:spcAft>
                <a:spcPts val="0"/>
              </a:spcAft>
              <a:buNone/>
            </a:pPr>
            <a:r>
              <a:rPr lang="cs-CZ" sz="1100">
                <a:solidFill>
                  <a:srgbClr val="212529"/>
                </a:solidFill>
                <a:latin typeface="Roboto"/>
                <a:ea typeface="Roboto"/>
                <a:cs typeface="Roboto"/>
                <a:sym typeface="Roboto"/>
              </a:rPr>
              <a:t>Roztrojený úpon m. semimembranosus se někdy také nazývá pes anserinus profundus.</a:t>
            </a:r>
            <a:endParaRPr sz="1100">
              <a:solidFill>
                <a:srgbClr val="212529"/>
              </a:solidFill>
              <a:latin typeface="Roboto"/>
              <a:ea typeface="Roboto"/>
              <a:cs typeface="Roboto"/>
              <a:sym typeface="Roboto"/>
            </a:endParaRPr>
          </a:p>
          <a:p>
            <a:pPr marL="0" lvl="0" indent="0" algn="l" rtl="0">
              <a:lnSpc>
                <a:spcPct val="115000"/>
              </a:lnSpc>
              <a:spcBef>
                <a:spcPts val="0"/>
              </a:spcBef>
              <a:spcAft>
                <a:spcPts val="0"/>
              </a:spcAft>
              <a:buNone/>
            </a:pPr>
            <a:r>
              <a:rPr lang="cs-CZ" sz="1100">
                <a:solidFill>
                  <a:srgbClr val="212529"/>
                </a:solidFill>
                <a:latin typeface="Roboto"/>
                <a:ea typeface="Roboto"/>
                <a:cs typeface="Roboto"/>
                <a:sym typeface="Roboto"/>
              </a:rPr>
              <a:t>Inervace: </a:t>
            </a:r>
            <a:r>
              <a:rPr lang="cs-CZ" sz="1100">
                <a:solidFill>
                  <a:srgbClr val="007BFF"/>
                </a:solidFill>
                <a:uFill>
                  <a:noFill/>
                </a:uFill>
                <a:latin typeface="Roboto"/>
                <a:ea typeface="Roboto"/>
                <a:cs typeface="Roboto"/>
                <a:sym typeface="Roboto"/>
                <a:hlinkClick r:id="rId7">
                  <a:extLst>
                    <a:ext uri="{A12FA001-AC4F-418D-AE19-62706E023703}">
                      <ahyp:hlinkClr xmlns:ahyp="http://schemas.microsoft.com/office/drawing/2018/hyperlinkcolor" val="tx"/>
                    </a:ext>
                  </a:extLst>
                </a:hlinkClick>
              </a:rPr>
              <a:t>n. ischiadicus</a:t>
            </a:r>
            <a:r>
              <a:rPr lang="cs-CZ" sz="1100">
                <a:solidFill>
                  <a:srgbClr val="212529"/>
                </a:solidFill>
                <a:latin typeface="Roboto"/>
                <a:ea typeface="Roboto"/>
                <a:cs typeface="Roboto"/>
                <a:sym typeface="Roboto"/>
              </a:rPr>
              <a:t> (vysoké štěpení: </a:t>
            </a:r>
            <a:r>
              <a:rPr lang="cs-CZ" sz="1100">
                <a:solidFill>
                  <a:srgbClr val="007BFF"/>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n. tibialis</a:t>
            </a:r>
            <a:r>
              <a:rPr lang="cs-CZ" sz="1100">
                <a:solidFill>
                  <a:srgbClr val="212529"/>
                </a:solidFill>
                <a:latin typeface="Roboto"/>
                <a:ea typeface="Roboto"/>
                <a:cs typeface="Roboto"/>
                <a:sym typeface="Roboto"/>
              </a:rPr>
              <a:t>).</a:t>
            </a:r>
            <a:endParaRPr sz="1100">
              <a:solidFill>
                <a:srgbClr val="212529"/>
              </a:solidFill>
              <a:latin typeface="Roboto"/>
              <a:ea typeface="Roboto"/>
              <a:cs typeface="Roboto"/>
              <a:sym typeface="Roboto"/>
            </a:endParaRPr>
          </a:p>
          <a:p>
            <a:pPr marL="0" lvl="0" indent="0" algn="l" rtl="0">
              <a:lnSpc>
                <a:spcPct val="115000"/>
              </a:lnSpc>
              <a:spcBef>
                <a:spcPts val="1200"/>
              </a:spcBef>
              <a:spcAft>
                <a:spcPts val="0"/>
              </a:spcAft>
              <a:buNone/>
            </a:pPr>
            <a:r>
              <a:rPr lang="cs-CZ" sz="1100">
                <a:solidFill>
                  <a:srgbClr val="212529"/>
                </a:solidFill>
                <a:latin typeface="Roboto"/>
                <a:ea typeface="Roboto"/>
                <a:cs typeface="Roboto"/>
                <a:sym typeface="Roboto"/>
              </a:rPr>
              <a:t>Funkce: </a:t>
            </a:r>
            <a:r>
              <a:rPr lang="cs-CZ" sz="1100">
                <a:solidFill>
                  <a:srgbClr val="007BFF"/>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kolenní kloub</a:t>
            </a:r>
            <a:r>
              <a:rPr lang="cs-CZ" sz="1100">
                <a:solidFill>
                  <a:srgbClr val="212529"/>
                </a:solidFill>
                <a:latin typeface="Roboto"/>
                <a:ea typeface="Roboto"/>
                <a:cs typeface="Roboto"/>
                <a:sym typeface="Roboto"/>
              </a:rPr>
              <a:t> – flexe, vnitřní rotace, </a:t>
            </a:r>
            <a:r>
              <a:rPr lang="cs-CZ" sz="1100">
                <a:solidFill>
                  <a:srgbClr val="007B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kyčelní kloub</a:t>
            </a:r>
            <a:r>
              <a:rPr lang="cs-CZ" sz="1100">
                <a:solidFill>
                  <a:srgbClr val="212529"/>
                </a:solidFill>
                <a:latin typeface="Roboto"/>
                <a:ea typeface="Roboto"/>
                <a:cs typeface="Roboto"/>
                <a:sym typeface="Roboto"/>
              </a:rPr>
              <a:t> – extenze;</a:t>
            </a:r>
            <a:endParaRPr sz="1100">
              <a:solidFill>
                <a:srgbClr val="21252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100" b="1">
              <a:solidFill>
                <a:srgbClr val="212529"/>
              </a:solidFill>
              <a:latin typeface="Roboto"/>
              <a:ea typeface="Roboto"/>
              <a:cs typeface="Roboto"/>
              <a:sym typeface="Roboto"/>
            </a:endParaRPr>
          </a:p>
          <a:p>
            <a:pPr marL="0" lvl="0" indent="0" algn="l" rtl="0">
              <a:spcBef>
                <a:spcPts val="1200"/>
              </a:spcBef>
              <a:spcAft>
                <a:spcPts val="0"/>
              </a:spcAft>
              <a:buNone/>
            </a:pPr>
            <a:endParaRPr/>
          </a:p>
        </p:txBody>
      </p:sp>
      <p:sp>
        <p:nvSpPr>
          <p:cNvPr id="639" name="Google Shape;639;g227cb88dbda_0_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76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27cb88dbda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27cb88dbda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vypĺňajú “centrálnu porciu” zadného stehna, dve šľachy, ktoré nám nabehnú - m. biceps femoris laterálne a m. semitendinosus mediálne</a:t>
            </a:r>
            <a:endParaRPr/>
          </a:p>
        </p:txBody>
      </p:sp>
      <p:sp>
        <p:nvSpPr>
          <p:cNvPr id="646" name="Google Shape;646;g227cb88dbda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77</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27cb88dbda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27cb88dbda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přídatný úpon m. semitendinosus a m. gracilis na crurál. fascii - obrázek vpravo</a:t>
            </a:r>
            <a:endParaRPr/>
          </a:p>
        </p:txBody>
      </p:sp>
      <p:sp>
        <p:nvSpPr>
          <p:cNvPr id="653" name="Google Shape;653;g227cb88dbda_0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78</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cs-CZ" sz="1100">
                <a:solidFill>
                  <a:srgbClr val="212529"/>
                </a:solidFill>
                <a:latin typeface="Roboto"/>
                <a:ea typeface="Roboto"/>
                <a:cs typeface="Roboto"/>
                <a:sym typeface="Roboto"/>
              </a:rPr>
              <a:t>Začátek: laterální epikondyl </a:t>
            </a:r>
            <a:r>
              <a:rPr lang="cs-CZ" sz="1100">
                <a:solidFill>
                  <a:srgbClr val="007BFF"/>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femuru</a:t>
            </a:r>
            <a:endParaRPr sz="1100">
              <a:solidFill>
                <a:srgbClr val="007BFF"/>
              </a:solidFill>
              <a:latin typeface="Roboto"/>
              <a:ea typeface="Roboto"/>
              <a:cs typeface="Roboto"/>
              <a:sym typeface="Roboto"/>
            </a:endParaRPr>
          </a:p>
          <a:p>
            <a:pPr marL="0" lvl="0" indent="0" algn="l" rtl="0">
              <a:lnSpc>
                <a:spcPct val="115000"/>
              </a:lnSpc>
              <a:spcBef>
                <a:spcPts val="1200"/>
              </a:spcBef>
              <a:spcAft>
                <a:spcPts val="1200"/>
              </a:spcAft>
              <a:buNone/>
            </a:pPr>
            <a:r>
              <a:rPr lang="cs-CZ" sz="1100">
                <a:solidFill>
                  <a:srgbClr val="212529"/>
                </a:solidFill>
                <a:latin typeface="Roboto"/>
                <a:ea typeface="Roboto"/>
                <a:cs typeface="Roboto"/>
                <a:sym typeface="Roboto"/>
              </a:rPr>
              <a:t>Úpon: zadní plocha proximální části </a:t>
            </a:r>
            <a:r>
              <a:rPr lang="cs-CZ" sz="1100">
                <a:solidFill>
                  <a:srgbClr val="007BFF"/>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tibiae</a:t>
            </a:r>
            <a:endParaRPr/>
          </a:p>
        </p:txBody>
      </p:sp>
      <p:sp>
        <p:nvSpPr>
          <p:cNvPr id="662" name="Google Shape;66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27cb88dbda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27cb88dbda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a:t>mezi m. gastrocnemius pars medialis a m. plantaris</a:t>
            </a:r>
            <a:endParaRPr/>
          </a:p>
        </p:txBody>
      </p:sp>
      <p:sp>
        <p:nvSpPr>
          <p:cNvPr id="675" name="Google Shape;675;g227cb88dbda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80</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27cb88dbd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27cb88dbda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a:t>Palpace distálně od pes </a:t>
            </a:r>
            <a:r>
              <a:rPr lang="cs-CZ" dirty="0" err="1"/>
              <a:t>anserinus</a:t>
            </a:r>
            <a:r>
              <a:rPr lang="cs-CZ" dirty="0"/>
              <a:t> (m. </a:t>
            </a:r>
            <a:r>
              <a:rPr lang="cs-CZ" dirty="0" err="1"/>
              <a:t>semit</a:t>
            </a:r>
            <a:r>
              <a:rPr lang="cs-CZ" dirty="0"/>
              <a:t>., m. </a:t>
            </a:r>
            <a:r>
              <a:rPr lang="cs-CZ" dirty="0" err="1"/>
              <a:t>gracilis</a:t>
            </a:r>
            <a:r>
              <a:rPr lang="cs-CZ" dirty="0"/>
              <a:t> a m. </a:t>
            </a:r>
            <a:r>
              <a:rPr lang="cs-CZ" dirty="0" err="1"/>
              <a:t>sartorius</a:t>
            </a:r>
            <a:r>
              <a:rPr lang="cs-CZ" dirty="0"/>
              <a:t>), za hranou </a:t>
            </a:r>
            <a:r>
              <a:rPr lang="cs-CZ" dirty="0" err="1"/>
              <a:t>tibie</a:t>
            </a:r>
            <a:r>
              <a:rPr lang="cs-CZ" dirty="0"/>
              <a:t> zevnitř - jen část, spíše šlacha, slabý flexor kolene, ale odemyká koleno z plné EXT do počátku FLX</a:t>
            </a:r>
            <a:endParaRPr dirty="0"/>
          </a:p>
        </p:txBody>
      </p:sp>
      <p:sp>
        <p:nvSpPr>
          <p:cNvPr id="683" name="Google Shape;683;g227cb88dbda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81</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233019966a_2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233019966a_2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g2233019966a_2_2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cs-CZ"/>
              <a:t>86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4"/>
        <p:cNvGrpSpPr/>
        <p:nvPr/>
      </p:nvGrpSpPr>
      <p:grpSpPr>
        <a:xfrm>
          <a:off x="0" y="0"/>
          <a:ext cx="0" cy="0"/>
          <a:chOff x="0" y="0"/>
          <a:chExt cx="0" cy="0"/>
        </a:xfrm>
      </p:grpSpPr>
      <p:sp>
        <p:nvSpPr>
          <p:cNvPr id="15" name="Google Shape;15;g2233019966a_2_5"/>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 name="Google Shape;16;g2233019966a_2_5"/>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cs-CZ"/>
              <a:t>‹#›</a:t>
            </a:fld>
            <a:endParaRPr/>
          </a:p>
        </p:txBody>
      </p:sp>
      <p:sp>
        <p:nvSpPr>
          <p:cNvPr id="17" name="Google Shape;17;g2233019966a_2_5"/>
          <p:cNvSpPr txBox="1">
            <a:spLocks noGrp="1"/>
          </p:cNvSpPr>
          <p:nvPr>
            <p:ph type="title"/>
          </p:nvPr>
        </p:nvSpPr>
        <p:spPr>
          <a:xfrm>
            <a:off x="298876" y="2900365"/>
            <a:ext cx="8521200" cy="1171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 name="Google Shape;18;g2233019966a_2_5"/>
          <p:cNvSpPr txBox="1">
            <a:spLocks noGrp="1"/>
          </p:cNvSpPr>
          <p:nvPr>
            <p:ph type="subTitle" idx="1"/>
          </p:nvPr>
        </p:nvSpPr>
        <p:spPr>
          <a:xfrm>
            <a:off x="298876" y="4116402"/>
            <a:ext cx="8521200" cy="6984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2400"/>
              <a:buFont typeface="Arial"/>
              <a:buNone/>
              <a:defRPr sz="2400" b="0">
                <a:solidFill>
                  <a:schemeClr val="dk1"/>
                </a:solidFill>
                <a:latin typeface="Arial"/>
                <a:ea typeface="Arial"/>
                <a:cs typeface="Arial"/>
                <a:sym typeface="Arial"/>
              </a:defRPr>
            </a:lvl1pPr>
            <a:lvl2pPr lvl="1" algn="ctr" rtl="0">
              <a:lnSpc>
                <a:spcPct val="90000"/>
              </a:lnSpc>
              <a:spcBef>
                <a:spcPts val="0"/>
              </a:spcBef>
              <a:spcAft>
                <a:spcPts val="0"/>
              </a:spcAft>
              <a:buSzPts val="2000"/>
              <a:buFont typeface="Arial"/>
              <a:buNone/>
              <a:defRPr sz="2000"/>
            </a:lvl2pPr>
            <a:lvl3pPr lvl="2" algn="ctr" rtl="0">
              <a:lnSpc>
                <a:spcPct val="100000"/>
              </a:lnSpc>
              <a:spcBef>
                <a:spcPts val="0"/>
              </a:spcBef>
              <a:spcAft>
                <a:spcPts val="0"/>
              </a:spcAft>
              <a:buSzPts val="1440"/>
              <a:buFont typeface="Arial"/>
              <a:buNone/>
              <a:defRPr sz="1800"/>
            </a:lvl3pPr>
            <a:lvl4pPr lvl="3" algn="ctr" rtl="0">
              <a:lnSpc>
                <a:spcPct val="112500"/>
              </a:lnSpc>
              <a:spcBef>
                <a:spcPts val="0"/>
              </a:spcBef>
              <a:spcAft>
                <a:spcPts val="0"/>
              </a:spcAft>
              <a:buSzPts val="1440"/>
              <a:buFont typeface="Arial"/>
              <a:buNone/>
              <a:defRPr sz="1600"/>
            </a:lvl4pPr>
            <a:lvl5pPr lvl="4" algn="ctr" rtl="0">
              <a:lnSpc>
                <a:spcPct val="112500"/>
              </a:lnSpc>
              <a:spcBef>
                <a:spcPts val="0"/>
              </a:spcBef>
              <a:spcAft>
                <a:spcPts val="0"/>
              </a:spcAft>
              <a:buSzPts val="1600"/>
              <a:buFont typeface="Arial"/>
              <a:buNone/>
              <a:defRPr sz="1600"/>
            </a:lvl5pPr>
            <a:lvl6pPr lvl="5" algn="ctr" rtl="0">
              <a:spcBef>
                <a:spcPts val="320"/>
              </a:spcBef>
              <a:spcAft>
                <a:spcPts val="0"/>
              </a:spcAft>
              <a:buSzPts val="1600"/>
              <a:buNone/>
              <a:defRPr sz="1600"/>
            </a:lvl6pPr>
            <a:lvl7pPr lvl="6" algn="ctr" rtl="0">
              <a:lnSpc>
                <a:spcPct val="112500"/>
              </a:lnSpc>
              <a:spcBef>
                <a:spcPts val="0"/>
              </a:spcBef>
              <a:spcAft>
                <a:spcPts val="0"/>
              </a:spcAft>
              <a:buSzPts val="1600"/>
              <a:buNone/>
              <a:defRPr sz="1600"/>
            </a:lvl7pPr>
            <a:lvl8pPr lvl="7" algn="ctr" rtl="0">
              <a:lnSpc>
                <a:spcPct val="112500"/>
              </a:lnSpc>
              <a:spcBef>
                <a:spcPts val="0"/>
              </a:spcBef>
              <a:spcAft>
                <a:spcPts val="0"/>
              </a:spcAft>
              <a:buSzPts val="1600"/>
              <a:buNone/>
              <a:defRPr sz="1600"/>
            </a:lvl8pPr>
            <a:lvl9pPr lvl="8" algn="ctr" rtl="0">
              <a:lnSpc>
                <a:spcPct val="112500"/>
              </a:lnSpc>
              <a:spcBef>
                <a:spcPts val="0"/>
              </a:spcBef>
              <a:spcAft>
                <a:spcPts val="0"/>
              </a:spcAft>
              <a:buSzPts val="1600"/>
              <a:buNone/>
              <a:defRPr sz="1600"/>
            </a:lvl9pPr>
          </a:lstStyle>
          <a:p>
            <a:endParaRPr/>
          </a:p>
        </p:txBody>
      </p:sp>
      <p:pic>
        <p:nvPicPr>
          <p:cNvPr id="19" name="Google Shape;19;g2233019966a_2_5"/>
          <p:cNvPicPr preferRelativeResize="0"/>
          <p:nvPr/>
        </p:nvPicPr>
        <p:blipFill rotWithShape="1">
          <a:blip r:embed="rId2">
            <a:alphaModFix/>
          </a:blip>
          <a:srcRect/>
          <a:stretch/>
        </p:blipFill>
        <p:spPr>
          <a:xfrm>
            <a:off x="310499" y="4140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32">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ouze nadpis">
  <p:cSld name="Pouze nadpis">
    <p:spTree>
      <p:nvGrpSpPr>
        <p:cNvPr id="1" name="Shape 90"/>
        <p:cNvGrpSpPr/>
        <p:nvPr/>
      </p:nvGrpSpPr>
      <p:grpSpPr>
        <a:xfrm>
          <a:off x="0" y="0"/>
          <a:ext cx="0" cy="0"/>
          <a:chOff x="0" y="0"/>
          <a:chExt cx="0" cy="0"/>
        </a:xfrm>
      </p:grpSpPr>
      <p:sp>
        <p:nvSpPr>
          <p:cNvPr id="91" name="Google Shape;91;g2233019966a_2_81"/>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g2233019966a_2_81"/>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93" name="Google Shape;93;g2233019966a_2_81"/>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94" name="Google Shape;94;g2233019966a_2_81"/>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brázky, text - dva sloupce">
  <p:cSld name="Obrázky, text - dva sloupce">
    <p:spTree>
      <p:nvGrpSpPr>
        <p:cNvPr id="1" name="Shape 95"/>
        <p:cNvGrpSpPr/>
        <p:nvPr/>
      </p:nvGrpSpPr>
      <p:grpSpPr>
        <a:xfrm>
          <a:off x="0" y="0"/>
          <a:ext cx="0" cy="0"/>
          <a:chOff x="0" y="0"/>
          <a:chExt cx="0" cy="0"/>
        </a:xfrm>
      </p:grpSpPr>
      <p:sp>
        <p:nvSpPr>
          <p:cNvPr id="96" name="Google Shape;96;g2233019966a_2_86"/>
          <p:cNvSpPr txBox="1">
            <a:spLocks noGrp="1"/>
          </p:cNvSpPr>
          <p:nvPr>
            <p:ph type="body" idx="1"/>
          </p:nvPr>
        </p:nvSpPr>
        <p:spPr>
          <a:xfrm>
            <a:off x="539998" y="718712"/>
            <a:ext cx="3915000" cy="32040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800"/>
              <a:buFont typeface="Arial"/>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97" name="Google Shape;97;g2233019966a_2_86"/>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g2233019966a_2_86"/>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99" name="Google Shape;99;g2233019966a_2_86"/>
          <p:cNvSpPr txBox="1">
            <a:spLocks noGrp="1"/>
          </p:cNvSpPr>
          <p:nvPr>
            <p:ph type="body" idx="2"/>
          </p:nvPr>
        </p:nvSpPr>
        <p:spPr>
          <a:xfrm>
            <a:off x="539999" y="4500000"/>
            <a:ext cx="3915000" cy="1332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500"/>
              <a:buFont typeface="Arial"/>
              <a:buNone/>
              <a:defRPr sz="1500" b="0">
                <a:solidFill>
                  <a:schemeClr val="dk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100" name="Google Shape;100;g2233019966a_2_86"/>
          <p:cNvSpPr txBox="1">
            <a:spLocks noGrp="1"/>
          </p:cNvSpPr>
          <p:nvPr>
            <p:ph type="body" idx="3"/>
          </p:nvPr>
        </p:nvSpPr>
        <p:spPr>
          <a:xfrm>
            <a:off x="540543" y="4068000"/>
            <a:ext cx="3915000" cy="36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100"/>
              <a:buFont typeface="Arial"/>
              <a:buNone/>
              <a:defRPr sz="1100" b="1"/>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101" name="Google Shape;101;g2233019966a_2_86"/>
          <p:cNvSpPr txBox="1">
            <a:spLocks noGrp="1"/>
          </p:cNvSpPr>
          <p:nvPr>
            <p:ph type="body" idx="4"/>
          </p:nvPr>
        </p:nvSpPr>
        <p:spPr>
          <a:xfrm>
            <a:off x="4688458" y="4500000"/>
            <a:ext cx="3915000" cy="13320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500"/>
              <a:buFont typeface="Arial"/>
              <a:buNone/>
              <a:defRPr sz="1500" b="0">
                <a:solidFill>
                  <a:schemeClr val="dk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102" name="Google Shape;102;g2233019966a_2_86"/>
          <p:cNvSpPr txBox="1">
            <a:spLocks noGrp="1"/>
          </p:cNvSpPr>
          <p:nvPr>
            <p:ph type="body" idx="5"/>
          </p:nvPr>
        </p:nvSpPr>
        <p:spPr>
          <a:xfrm>
            <a:off x="4689002" y="4068000"/>
            <a:ext cx="3915000" cy="360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100"/>
              <a:buFont typeface="Arial"/>
              <a:buNone/>
              <a:defRPr sz="1100" b="1"/>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103" name="Google Shape;103;g2233019966a_2_86"/>
          <p:cNvSpPr txBox="1">
            <a:spLocks noGrp="1"/>
          </p:cNvSpPr>
          <p:nvPr>
            <p:ph type="body" idx="6"/>
          </p:nvPr>
        </p:nvSpPr>
        <p:spPr>
          <a:xfrm>
            <a:off x="4688458" y="718712"/>
            <a:ext cx="3915000" cy="32040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800"/>
              <a:buFont typeface="Arial"/>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104" name="Google Shape;104;g2233019966a_2_86"/>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ázdný">
  <p:cSld name="Prázdný">
    <p:spTree>
      <p:nvGrpSpPr>
        <p:cNvPr id="1" name="Shape 105"/>
        <p:cNvGrpSpPr/>
        <p:nvPr/>
      </p:nvGrpSpPr>
      <p:grpSpPr>
        <a:xfrm>
          <a:off x="0" y="0"/>
          <a:ext cx="0" cy="0"/>
          <a:chOff x="0" y="0"/>
          <a:chExt cx="0" cy="0"/>
        </a:xfrm>
      </p:grpSpPr>
      <p:sp>
        <p:nvSpPr>
          <p:cNvPr id="106" name="Google Shape;106;g2233019966a_2_96"/>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233019966a_2_96"/>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pic>
        <p:nvPicPr>
          <p:cNvPr id="108" name="Google Shape;108;g2233019966a_2_96"/>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Rozdělovník (alternativní) 1">
  <p:cSld name="Rozdělovník (alternativní) 1">
    <p:spTree>
      <p:nvGrpSpPr>
        <p:cNvPr id="1" name="Shape 109"/>
        <p:cNvGrpSpPr/>
        <p:nvPr/>
      </p:nvGrpSpPr>
      <p:grpSpPr>
        <a:xfrm>
          <a:off x="0" y="0"/>
          <a:ext cx="0" cy="0"/>
          <a:chOff x="0" y="0"/>
          <a:chExt cx="0" cy="0"/>
        </a:xfrm>
      </p:grpSpPr>
      <p:sp>
        <p:nvSpPr>
          <p:cNvPr id="110" name="Google Shape;110;g2233019966a_2_100"/>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cs-CZ"/>
              <a:t>‹#›</a:t>
            </a:fld>
            <a:endParaRPr/>
          </a:p>
        </p:txBody>
      </p:sp>
      <p:sp>
        <p:nvSpPr>
          <p:cNvPr id="111" name="Google Shape;111;g2233019966a_2_100"/>
          <p:cNvSpPr txBox="1">
            <a:spLocks noGrp="1"/>
          </p:cNvSpPr>
          <p:nvPr>
            <p:ph type="title"/>
          </p:nvPr>
        </p:nvSpPr>
        <p:spPr>
          <a:xfrm>
            <a:off x="298876" y="2900365"/>
            <a:ext cx="3934800" cy="1171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400">
                <a:solidFill>
                  <a:srgbClr val="0000DC"/>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2233019966a_2_100"/>
          <p:cNvSpPr txBox="1">
            <a:spLocks noGrp="1"/>
          </p:cNvSpPr>
          <p:nvPr>
            <p:ph type="subTitle" idx="1"/>
          </p:nvPr>
        </p:nvSpPr>
        <p:spPr>
          <a:xfrm>
            <a:off x="298876" y="4116402"/>
            <a:ext cx="3934800" cy="6984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2400"/>
              <a:buFont typeface="Arial"/>
              <a:buNone/>
              <a:defRPr sz="2400" b="0">
                <a:solidFill>
                  <a:srgbClr val="0000DC"/>
                </a:solidFill>
                <a:latin typeface="Arial"/>
                <a:ea typeface="Arial"/>
                <a:cs typeface="Arial"/>
                <a:sym typeface="Arial"/>
              </a:defRPr>
            </a:lvl1pPr>
            <a:lvl2pPr lvl="1" algn="ctr" rtl="0">
              <a:lnSpc>
                <a:spcPct val="90000"/>
              </a:lnSpc>
              <a:spcBef>
                <a:spcPts val="0"/>
              </a:spcBef>
              <a:spcAft>
                <a:spcPts val="0"/>
              </a:spcAft>
              <a:buSzPts val="2000"/>
              <a:buFont typeface="Arial"/>
              <a:buNone/>
              <a:defRPr sz="2000"/>
            </a:lvl2pPr>
            <a:lvl3pPr lvl="2" algn="ctr" rtl="0">
              <a:lnSpc>
                <a:spcPct val="100000"/>
              </a:lnSpc>
              <a:spcBef>
                <a:spcPts val="0"/>
              </a:spcBef>
              <a:spcAft>
                <a:spcPts val="0"/>
              </a:spcAft>
              <a:buSzPts val="1440"/>
              <a:buFont typeface="Arial"/>
              <a:buNone/>
              <a:defRPr sz="1800"/>
            </a:lvl3pPr>
            <a:lvl4pPr lvl="3" algn="ctr" rtl="0">
              <a:lnSpc>
                <a:spcPct val="112500"/>
              </a:lnSpc>
              <a:spcBef>
                <a:spcPts val="0"/>
              </a:spcBef>
              <a:spcAft>
                <a:spcPts val="0"/>
              </a:spcAft>
              <a:buSzPts val="1440"/>
              <a:buFont typeface="Arial"/>
              <a:buNone/>
              <a:defRPr sz="1600"/>
            </a:lvl4pPr>
            <a:lvl5pPr lvl="4" algn="ctr" rtl="0">
              <a:lnSpc>
                <a:spcPct val="112500"/>
              </a:lnSpc>
              <a:spcBef>
                <a:spcPts val="0"/>
              </a:spcBef>
              <a:spcAft>
                <a:spcPts val="0"/>
              </a:spcAft>
              <a:buSzPts val="1600"/>
              <a:buFont typeface="Arial"/>
              <a:buNone/>
              <a:defRPr sz="1600"/>
            </a:lvl5pPr>
            <a:lvl6pPr lvl="5" algn="ctr" rtl="0">
              <a:spcBef>
                <a:spcPts val="320"/>
              </a:spcBef>
              <a:spcAft>
                <a:spcPts val="0"/>
              </a:spcAft>
              <a:buSzPts val="1600"/>
              <a:buNone/>
              <a:defRPr sz="1600"/>
            </a:lvl6pPr>
            <a:lvl7pPr lvl="6" algn="ctr" rtl="0">
              <a:lnSpc>
                <a:spcPct val="112500"/>
              </a:lnSpc>
              <a:spcBef>
                <a:spcPts val="0"/>
              </a:spcBef>
              <a:spcAft>
                <a:spcPts val="0"/>
              </a:spcAft>
              <a:buSzPts val="1600"/>
              <a:buNone/>
              <a:defRPr sz="1600"/>
            </a:lvl7pPr>
            <a:lvl8pPr lvl="7" algn="ctr" rtl="0">
              <a:lnSpc>
                <a:spcPct val="112500"/>
              </a:lnSpc>
              <a:spcBef>
                <a:spcPts val="0"/>
              </a:spcBef>
              <a:spcAft>
                <a:spcPts val="0"/>
              </a:spcAft>
              <a:buSzPts val="1600"/>
              <a:buNone/>
              <a:defRPr sz="1600"/>
            </a:lvl8pPr>
            <a:lvl9pPr lvl="8" algn="ctr" rtl="0">
              <a:lnSpc>
                <a:spcPct val="112500"/>
              </a:lnSpc>
              <a:spcBef>
                <a:spcPts val="0"/>
              </a:spcBef>
              <a:spcAft>
                <a:spcPts val="0"/>
              </a:spcAft>
              <a:buSzPts val="1600"/>
              <a:buNone/>
              <a:defRPr sz="1600"/>
            </a:lvl9pPr>
          </a:lstStyle>
          <a:p>
            <a:endParaRPr/>
          </a:p>
        </p:txBody>
      </p:sp>
      <p:sp>
        <p:nvSpPr>
          <p:cNvPr id="113" name="Google Shape;113;g2233019966a_2_100"/>
          <p:cNvSpPr>
            <a:spLocks noGrp="1"/>
          </p:cNvSpPr>
          <p:nvPr>
            <p:ph type="pic" idx="2"/>
          </p:nvPr>
        </p:nvSpPr>
        <p:spPr>
          <a:xfrm>
            <a:off x="4572000" y="0"/>
            <a:ext cx="4572000" cy="6858000"/>
          </a:xfrm>
          <a:prstGeom prst="rect">
            <a:avLst/>
          </a:prstGeom>
          <a:noFill/>
          <a:ln>
            <a:noFill/>
          </a:ln>
        </p:spPr>
      </p:sp>
      <p:sp>
        <p:nvSpPr>
          <p:cNvPr id="114" name="Google Shape;114;g2233019966a_2_100"/>
          <p:cNvSpPr txBox="1">
            <a:spLocks noGrp="1"/>
          </p:cNvSpPr>
          <p:nvPr>
            <p:ph type="ftr" idx="11"/>
          </p:nvPr>
        </p:nvSpPr>
        <p:spPr>
          <a:xfrm>
            <a:off x="540000" y="6228000"/>
            <a:ext cx="36939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15" name="Google Shape;115;g2233019966a_2_100"/>
          <p:cNvPicPr preferRelativeResize="0"/>
          <p:nvPr/>
        </p:nvPicPr>
        <p:blipFill rotWithShape="1">
          <a:blip r:embed="rId2">
            <a:alphaModFix/>
          </a:blip>
          <a:srcRect/>
          <a:stretch/>
        </p:blipFill>
        <p:spPr>
          <a:xfrm>
            <a:off x="310499" y="414000"/>
            <a:ext cx="1514518" cy="7992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32">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Úvodní snímek - inverzní">
  <p:cSld name="Úvodní snímek - inverzní">
    <p:bg>
      <p:bgPr>
        <a:solidFill>
          <a:srgbClr val="5AC8AF"/>
        </a:solidFill>
        <a:effectLst/>
      </p:bgPr>
    </p:bg>
    <p:spTree>
      <p:nvGrpSpPr>
        <p:cNvPr id="1" name="Shape 116"/>
        <p:cNvGrpSpPr/>
        <p:nvPr/>
      </p:nvGrpSpPr>
      <p:grpSpPr>
        <a:xfrm>
          <a:off x="0" y="0"/>
          <a:ext cx="0" cy="0"/>
          <a:chOff x="0" y="0"/>
          <a:chExt cx="0" cy="0"/>
        </a:xfrm>
      </p:grpSpPr>
      <p:sp>
        <p:nvSpPr>
          <p:cNvPr id="117" name="Google Shape;117;g2233019966a_2_107"/>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2233019966a_2_107"/>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119" name="Google Shape;119;g2233019966a_2_107"/>
          <p:cNvSpPr txBox="1">
            <a:spLocks noGrp="1"/>
          </p:cNvSpPr>
          <p:nvPr>
            <p:ph type="title"/>
          </p:nvPr>
        </p:nvSpPr>
        <p:spPr>
          <a:xfrm>
            <a:off x="298876" y="2900365"/>
            <a:ext cx="8521200" cy="1171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4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g2233019966a_2_107"/>
          <p:cNvSpPr txBox="1">
            <a:spLocks noGrp="1"/>
          </p:cNvSpPr>
          <p:nvPr>
            <p:ph type="subTitle" idx="1"/>
          </p:nvPr>
        </p:nvSpPr>
        <p:spPr>
          <a:xfrm>
            <a:off x="298876" y="4116402"/>
            <a:ext cx="8521200" cy="6984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2400"/>
              <a:buFont typeface="Arial"/>
              <a:buNone/>
              <a:defRPr sz="2400" b="0">
                <a:solidFill>
                  <a:schemeClr val="lt1"/>
                </a:solidFill>
                <a:latin typeface="Arial"/>
                <a:ea typeface="Arial"/>
                <a:cs typeface="Arial"/>
                <a:sym typeface="Arial"/>
              </a:defRPr>
            </a:lvl1pPr>
            <a:lvl2pPr lvl="1" algn="ctr" rtl="0">
              <a:lnSpc>
                <a:spcPct val="90000"/>
              </a:lnSpc>
              <a:spcBef>
                <a:spcPts val="0"/>
              </a:spcBef>
              <a:spcAft>
                <a:spcPts val="0"/>
              </a:spcAft>
              <a:buSzPts val="2000"/>
              <a:buFont typeface="Arial"/>
              <a:buNone/>
              <a:defRPr sz="2000"/>
            </a:lvl2pPr>
            <a:lvl3pPr lvl="2" algn="ctr" rtl="0">
              <a:lnSpc>
                <a:spcPct val="100000"/>
              </a:lnSpc>
              <a:spcBef>
                <a:spcPts val="0"/>
              </a:spcBef>
              <a:spcAft>
                <a:spcPts val="0"/>
              </a:spcAft>
              <a:buSzPts val="1440"/>
              <a:buFont typeface="Arial"/>
              <a:buNone/>
              <a:defRPr sz="1800"/>
            </a:lvl3pPr>
            <a:lvl4pPr lvl="3" algn="ctr" rtl="0">
              <a:lnSpc>
                <a:spcPct val="112500"/>
              </a:lnSpc>
              <a:spcBef>
                <a:spcPts val="0"/>
              </a:spcBef>
              <a:spcAft>
                <a:spcPts val="0"/>
              </a:spcAft>
              <a:buSzPts val="1440"/>
              <a:buFont typeface="Arial"/>
              <a:buNone/>
              <a:defRPr sz="1600"/>
            </a:lvl4pPr>
            <a:lvl5pPr lvl="4" algn="ctr" rtl="0">
              <a:lnSpc>
                <a:spcPct val="112500"/>
              </a:lnSpc>
              <a:spcBef>
                <a:spcPts val="0"/>
              </a:spcBef>
              <a:spcAft>
                <a:spcPts val="0"/>
              </a:spcAft>
              <a:buSzPts val="1600"/>
              <a:buFont typeface="Arial"/>
              <a:buNone/>
              <a:defRPr sz="1600"/>
            </a:lvl5pPr>
            <a:lvl6pPr lvl="5" algn="ctr" rtl="0">
              <a:spcBef>
                <a:spcPts val="320"/>
              </a:spcBef>
              <a:spcAft>
                <a:spcPts val="0"/>
              </a:spcAft>
              <a:buSzPts val="1600"/>
              <a:buNone/>
              <a:defRPr sz="1600"/>
            </a:lvl6pPr>
            <a:lvl7pPr lvl="6" algn="ctr" rtl="0">
              <a:lnSpc>
                <a:spcPct val="112500"/>
              </a:lnSpc>
              <a:spcBef>
                <a:spcPts val="0"/>
              </a:spcBef>
              <a:spcAft>
                <a:spcPts val="0"/>
              </a:spcAft>
              <a:buSzPts val="1600"/>
              <a:buNone/>
              <a:defRPr sz="1600"/>
            </a:lvl7pPr>
            <a:lvl8pPr lvl="7" algn="ctr" rtl="0">
              <a:lnSpc>
                <a:spcPct val="112500"/>
              </a:lnSpc>
              <a:spcBef>
                <a:spcPts val="0"/>
              </a:spcBef>
              <a:spcAft>
                <a:spcPts val="0"/>
              </a:spcAft>
              <a:buSzPts val="1600"/>
              <a:buNone/>
              <a:defRPr sz="1600"/>
            </a:lvl8pPr>
            <a:lvl9pPr lvl="8" algn="ctr" rtl="0">
              <a:lnSpc>
                <a:spcPct val="112500"/>
              </a:lnSpc>
              <a:spcBef>
                <a:spcPts val="0"/>
              </a:spcBef>
              <a:spcAft>
                <a:spcPts val="0"/>
              </a:spcAft>
              <a:buSzPts val="1600"/>
              <a:buNone/>
              <a:defRPr sz="1600"/>
            </a:lvl9pPr>
          </a:lstStyle>
          <a:p>
            <a:endParaRPr/>
          </a:p>
        </p:txBody>
      </p:sp>
      <p:pic>
        <p:nvPicPr>
          <p:cNvPr id="121" name="Google Shape;121;g2233019966a_2_107"/>
          <p:cNvPicPr preferRelativeResize="0"/>
          <p:nvPr/>
        </p:nvPicPr>
        <p:blipFill rotWithShape="1">
          <a:blip r:embed="rId2">
            <a:alphaModFix/>
          </a:blip>
          <a:srcRect/>
          <a:stretch/>
        </p:blipFill>
        <p:spPr>
          <a:xfrm>
            <a:off x="310499" y="415848"/>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32">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Rozdělovník (alternativní) 2">
  <p:cSld name="Rozdělovník (alternativní) 2">
    <p:bg>
      <p:bgPr>
        <a:solidFill>
          <a:srgbClr val="5AC8AF"/>
        </a:solidFill>
        <a:effectLst/>
      </p:bgPr>
    </p:bg>
    <p:spTree>
      <p:nvGrpSpPr>
        <p:cNvPr id="1" name="Shape 122"/>
        <p:cNvGrpSpPr/>
        <p:nvPr/>
      </p:nvGrpSpPr>
      <p:grpSpPr>
        <a:xfrm>
          <a:off x="0" y="0"/>
          <a:ext cx="0" cy="0"/>
          <a:chOff x="0" y="0"/>
          <a:chExt cx="0" cy="0"/>
        </a:xfrm>
      </p:grpSpPr>
      <p:sp>
        <p:nvSpPr>
          <p:cNvPr id="123" name="Google Shape;123;g2233019966a_2_113"/>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lt1"/>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lt1"/>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lt1"/>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lt1"/>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lt1"/>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lt1"/>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lt1"/>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lt1"/>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124" name="Google Shape;124;g2233019966a_2_113"/>
          <p:cNvSpPr txBox="1">
            <a:spLocks noGrp="1"/>
          </p:cNvSpPr>
          <p:nvPr>
            <p:ph type="title"/>
          </p:nvPr>
        </p:nvSpPr>
        <p:spPr>
          <a:xfrm>
            <a:off x="298876" y="2900365"/>
            <a:ext cx="3934800" cy="1171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4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233019966a_2_113"/>
          <p:cNvSpPr txBox="1">
            <a:spLocks noGrp="1"/>
          </p:cNvSpPr>
          <p:nvPr>
            <p:ph type="subTitle" idx="1"/>
          </p:nvPr>
        </p:nvSpPr>
        <p:spPr>
          <a:xfrm>
            <a:off x="298876" y="4116402"/>
            <a:ext cx="3934800" cy="6984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SzPts val="2400"/>
              <a:buFont typeface="Arial"/>
              <a:buNone/>
              <a:defRPr sz="2400" b="0">
                <a:solidFill>
                  <a:schemeClr val="lt1"/>
                </a:solidFill>
                <a:latin typeface="Arial"/>
                <a:ea typeface="Arial"/>
                <a:cs typeface="Arial"/>
                <a:sym typeface="Arial"/>
              </a:defRPr>
            </a:lvl1pPr>
            <a:lvl2pPr lvl="1" algn="ctr" rtl="0">
              <a:lnSpc>
                <a:spcPct val="90000"/>
              </a:lnSpc>
              <a:spcBef>
                <a:spcPts val="0"/>
              </a:spcBef>
              <a:spcAft>
                <a:spcPts val="0"/>
              </a:spcAft>
              <a:buSzPts val="2000"/>
              <a:buFont typeface="Arial"/>
              <a:buNone/>
              <a:defRPr sz="2000"/>
            </a:lvl2pPr>
            <a:lvl3pPr lvl="2" algn="ctr" rtl="0">
              <a:lnSpc>
                <a:spcPct val="100000"/>
              </a:lnSpc>
              <a:spcBef>
                <a:spcPts val="0"/>
              </a:spcBef>
              <a:spcAft>
                <a:spcPts val="0"/>
              </a:spcAft>
              <a:buSzPts val="1440"/>
              <a:buFont typeface="Arial"/>
              <a:buNone/>
              <a:defRPr sz="1800"/>
            </a:lvl3pPr>
            <a:lvl4pPr lvl="3" algn="ctr" rtl="0">
              <a:lnSpc>
                <a:spcPct val="112500"/>
              </a:lnSpc>
              <a:spcBef>
                <a:spcPts val="0"/>
              </a:spcBef>
              <a:spcAft>
                <a:spcPts val="0"/>
              </a:spcAft>
              <a:buSzPts val="1440"/>
              <a:buFont typeface="Arial"/>
              <a:buNone/>
              <a:defRPr sz="1600"/>
            </a:lvl4pPr>
            <a:lvl5pPr lvl="4" algn="ctr" rtl="0">
              <a:lnSpc>
                <a:spcPct val="112500"/>
              </a:lnSpc>
              <a:spcBef>
                <a:spcPts val="0"/>
              </a:spcBef>
              <a:spcAft>
                <a:spcPts val="0"/>
              </a:spcAft>
              <a:buSzPts val="1600"/>
              <a:buFont typeface="Arial"/>
              <a:buNone/>
              <a:defRPr sz="1600"/>
            </a:lvl5pPr>
            <a:lvl6pPr lvl="5" algn="ctr" rtl="0">
              <a:spcBef>
                <a:spcPts val="320"/>
              </a:spcBef>
              <a:spcAft>
                <a:spcPts val="0"/>
              </a:spcAft>
              <a:buSzPts val="1600"/>
              <a:buNone/>
              <a:defRPr sz="1600"/>
            </a:lvl6pPr>
            <a:lvl7pPr lvl="6" algn="ctr" rtl="0">
              <a:lnSpc>
                <a:spcPct val="112500"/>
              </a:lnSpc>
              <a:spcBef>
                <a:spcPts val="0"/>
              </a:spcBef>
              <a:spcAft>
                <a:spcPts val="0"/>
              </a:spcAft>
              <a:buSzPts val="1600"/>
              <a:buNone/>
              <a:defRPr sz="1600"/>
            </a:lvl7pPr>
            <a:lvl8pPr lvl="7" algn="ctr" rtl="0">
              <a:lnSpc>
                <a:spcPct val="112500"/>
              </a:lnSpc>
              <a:spcBef>
                <a:spcPts val="0"/>
              </a:spcBef>
              <a:spcAft>
                <a:spcPts val="0"/>
              </a:spcAft>
              <a:buSzPts val="1600"/>
              <a:buNone/>
              <a:defRPr sz="1600"/>
            </a:lvl8pPr>
            <a:lvl9pPr lvl="8" algn="ctr" rtl="0">
              <a:lnSpc>
                <a:spcPct val="112500"/>
              </a:lnSpc>
              <a:spcBef>
                <a:spcPts val="0"/>
              </a:spcBef>
              <a:spcAft>
                <a:spcPts val="0"/>
              </a:spcAft>
              <a:buSzPts val="1600"/>
              <a:buNone/>
              <a:defRPr sz="1600"/>
            </a:lvl9pPr>
          </a:lstStyle>
          <a:p>
            <a:endParaRPr/>
          </a:p>
        </p:txBody>
      </p:sp>
      <p:sp>
        <p:nvSpPr>
          <p:cNvPr id="126" name="Google Shape;126;g2233019966a_2_113"/>
          <p:cNvSpPr>
            <a:spLocks noGrp="1"/>
          </p:cNvSpPr>
          <p:nvPr>
            <p:ph type="pic" idx="2"/>
          </p:nvPr>
        </p:nvSpPr>
        <p:spPr>
          <a:xfrm>
            <a:off x="4572000" y="0"/>
            <a:ext cx="4572000" cy="6858000"/>
          </a:xfrm>
          <a:prstGeom prst="rect">
            <a:avLst/>
          </a:prstGeom>
          <a:noFill/>
          <a:ln>
            <a:noFill/>
          </a:ln>
        </p:spPr>
      </p:sp>
      <p:sp>
        <p:nvSpPr>
          <p:cNvPr id="127" name="Google Shape;127;g2233019966a_2_113"/>
          <p:cNvSpPr txBox="1">
            <a:spLocks noGrp="1"/>
          </p:cNvSpPr>
          <p:nvPr>
            <p:ph type="ftr" idx="11"/>
          </p:nvPr>
        </p:nvSpPr>
        <p:spPr>
          <a:xfrm>
            <a:off x="540000" y="6228000"/>
            <a:ext cx="36939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28" name="Google Shape;128;g2233019966a_2_113"/>
          <p:cNvPicPr preferRelativeResize="0"/>
          <p:nvPr/>
        </p:nvPicPr>
        <p:blipFill rotWithShape="1">
          <a:blip r:embed="rId2">
            <a:alphaModFix/>
          </a:blip>
          <a:srcRect/>
          <a:stretch/>
        </p:blipFill>
        <p:spPr>
          <a:xfrm>
            <a:off x="310499" y="415848"/>
            <a:ext cx="1514518" cy="7964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32">
          <p15:clr>
            <a:srgbClr val="FBAE40"/>
          </p15:clr>
        </p15:guide>
        <p15:guide id="2" pos="1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verzní s obrázkem">
  <p:cSld name="Inverzní s obrázkem">
    <p:bg>
      <p:bgPr>
        <a:solidFill>
          <a:srgbClr val="5AC8AF"/>
        </a:solidFill>
        <a:effectLst/>
      </p:bgPr>
    </p:bg>
    <p:spTree>
      <p:nvGrpSpPr>
        <p:cNvPr id="1" name="Shape 129"/>
        <p:cNvGrpSpPr/>
        <p:nvPr/>
      </p:nvGrpSpPr>
      <p:grpSpPr>
        <a:xfrm>
          <a:off x="0" y="0"/>
          <a:ext cx="0" cy="0"/>
          <a:chOff x="0" y="0"/>
          <a:chExt cx="0" cy="0"/>
        </a:xfrm>
      </p:grpSpPr>
      <p:sp>
        <p:nvSpPr>
          <p:cNvPr id="130" name="Google Shape;130;g2233019966a_2_120"/>
          <p:cNvSpPr>
            <a:spLocks noGrp="1"/>
          </p:cNvSpPr>
          <p:nvPr>
            <p:ph type="pic" idx="2"/>
          </p:nvPr>
        </p:nvSpPr>
        <p:spPr>
          <a:xfrm>
            <a:off x="0" y="1"/>
            <a:ext cx="9144000" cy="5841900"/>
          </a:xfrm>
          <a:prstGeom prst="rect">
            <a:avLst/>
          </a:prstGeom>
          <a:noFill/>
          <a:ln>
            <a:noFill/>
          </a:ln>
        </p:spPr>
      </p:sp>
      <p:sp>
        <p:nvSpPr>
          <p:cNvPr id="131" name="Google Shape;131;g2233019966a_2_120"/>
          <p:cNvSpPr txBox="1">
            <a:spLocks noGrp="1"/>
          </p:cNvSpPr>
          <p:nvPr>
            <p:ph type="body" idx="1"/>
          </p:nvPr>
        </p:nvSpPr>
        <p:spPr>
          <a:xfrm>
            <a:off x="540000" y="6040795"/>
            <a:ext cx="6417000" cy="5109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0"/>
              </a:spcBef>
              <a:spcAft>
                <a:spcPts val="0"/>
              </a:spcAft>
              <a:buClr>
                <a:schemeClr val="dk2"/>
              </a:buClr>
              <a:buSzPts val="1500"/>
              <a:buFont typeface="Arial"/>
              <a:buNone/>
              <a:defRPr sz="1500" b="0">
                <a:solidFill>
                  <a:schemeClr val="lt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132" name="Google Shape;132;g2233019966a_2_120"/>
          <p:cNvPicPr preferRelativeResize="0"/>
          <p:nvPr/>
        </p:nvPicPr>
        <p:blipFill rotWithShape="1">
          <a:blip r:embed="rId2">
            <a:alphaModFix/>
          </a:blip>
          <a:srcRect/>
          <a:stretch/>
        </p:blipFill>
        <p:spPr>
          <a:xfrm>
            <a:off x="8160958" y="6048247"/>
            <a:ext cx="849358" cy="44782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UNI SPORT slide">
  <p:cSld name="MUNI SPORT slide">
    <p:bg>
      <p:bgPr>
        <a:solidFill>
          <a:srgbClr val="5AC8AF"/>
        </a:solidFill>
        <a:effectLst/>
      </p:bgPr>
    </p:bg>
    <p:spTree>
      <p:nvGrpSpPr>
        <p:cNvPr id="1" name="Shape 133"/>
        <p:cNvGrpSpPr/>
        <p:nvPr/>
      </p:nvGrpSpPr>
      <p:grpSpPr>
        <a:xfrm>
          <a:off x="0" y="0"/>
          <a:ext cx="0" cy="0"/>
          <a:chOff x="0" y="0"/>
          <a:chExt cx="0" cy="0"/>
        </a:xfrm>
      </p:grpSpPr>
      <p:pic>
        <p:nvPicPr>
          <p:cNvPr id="134" name="Google Shape;134;g2233019966a_2_124"/>
          <p:cNvPicPr preferRelativeResize="0"/>
          <p:nvPr/>
        </p:nvPicPr>
        <p:blipFill rotWithShape="1">
          <a:blip r:embed="rId2">
            <a:alphaModFix/>
          </a:blip>
          <a:srcRect/>
          <a:stretch/>
        </p:blipFill>
        <p:spPr>
          <a:xfrm>
            <a:off x="2559508" y="2014200"/>
            <a:ext cx="4024985" cy="21222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UNI slide">
  <p:cSld name="MUNI slide">
    <p:bg>
      <p:bgPr>
        <a:solidFill>
          <a:schemeClr val="dk2"/>
        </a:solidFill>
        <a:effectLst/>
      </p:bgPr>
    </p:bg>
    <p:spTree>
      <p:nvGrpSpPr>
        <p:cNvPr id="1" name="Shape 135"/>
        <p:cNvGrpSpPr/>
        <p:nvPr/>
      </p:nvGrpSpPr>
      <p:grpSpPr>
        <a:xfrm>
          <a:off x="0" y="0"/>
          <a:ext cx="0" cy="0"/>
          <a:chOff x="0" y="0"/>
          <a:chExt cx="0" cy="0"/>
        </a:xfrm>
      </p:grpSpPr>
      <p:pic>
        <p:nvPicPr>
          <p:cNvPr id="136" name="Google Shape;136;g2233019966a_2_126"/>
          <p:cNvPicPr preferRelativeResize="0"/>
          <p:nvPr/>
        </p:nvPicPr>
        <p:blipFill rotWithShape="1">
          <a:blip r:embed="rId2">
            <a:alphaModFix/>
          </a:blip>
          <a:srcRect/>
          <a:stretch/>
        </p:blipFill>
        <p:spPr>
          <a:xfrm>
            <a:off x="1238217" y="2298933"/>
            <a:ext cx="6543763" cy="16951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Úvodní snímek 1" type="title">
  <p:cSld name="TITLE">
    <p:spTree>
      <p:nvGrpSpPr>
        <p:cNvPr id="1" name="Shape 137"/>
        <p:cNvGrpSpPr/>
        <p:nvPr/>
      </p:nvGrpSpPr>
      <p:grpSpPr>
        <a:xfrm>
          <a:off x="0" y="0"/>
          <a:ext cx="0" cy="0"/>
          <a:chOff x="0" y="0"/>
          <a:chExt cx="0" cy="0"/>
        </a:xfrm>
      </p:grpSpPr>
      <p:sp>
        <p:nvSpPr>
          <p:cNvPr id="138" name="Google Shape;138;g2233019966a_2_128"/>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g2233019966a_2_1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40" name="Google Shape;140;g2233019966a_2_1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2233019966a_2_1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2233019966a_2_1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26"/>
        <p:cNvGrpSpPr/>
        <p:nvPr/>
      </p:nvGrpSpPr>
      <p:grpSpPr>
        <a:xfrm>
          <a:off x="0" y="0"/>
          <a:ext cx="0" cy="0"/>
          <a:chOff x="0" y="0"/>
          <a:chExt cx="0" cy="0"/>
        </a:xfrm>
      </p:grpSpPr>
      <p:sp>
        <p:nvSpPr>
          <p:cNvPr id="27" name="Google Shape;27;g2233019966a_2_17"/>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sz="1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g2233019966a_2_17"/>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29" name="Google Shape;29;g2233019966a_2_17"/>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g2233019966a_2_17"/>
          <p:cNvSpPr txBox="1">
            <a:spLocks noGrp="1"/>
          </p:cNvSpPr>
          <p:nvPr>
            <p:ph type="body" idx="1"/>
          </p:nvPr>
        </p:nvSpPr>
        <p:spPr>
          <a:xfrm>
            <a:off x="540000" y="1692002"/>
            <a:ext cx="80649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31" name="Google Shape;31;g2233019966a_2_17"/>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997">
          <p15:clr>
            <a:srgbClr val="FBAE40"/>
          </p15:clr>
        </p15:guide>
        <p15:guide id="2" pos="3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dpis a obsah 1" type="obj">
  <p:cSld name="OBJECT">
    <p:spTree>
      <p:nvGrpSpPr>
        <p:cNvPr id="1" name="Shape 143"/>
        <p:cNvGrpSpPr/>
        <p:nvPr/>
      </p:nvGrpSpPr>
      <p:grpSpPr>
        <a:xfrm>
          <a:off x="0" y="0"/>
          <a:ext cx="0" cy="0"/>
          <a:chOff x="0" y="0"/>
          <a:chExt cx="0" cy="0"/>
        </a:xfrm>
      </p:grpSpPr>
      <p:sp>
        <p:nvSpPr>
          <p:cNvPr id="144" name="Google Shape;144;g2233019966a_2_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2233019966a_2_13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228600" algn="l" rtl="0">
              <a:spcBef>
                <a:spcPts val="360"/>
              </a:spcBef>
              <a:spcAft>
                <a:spcPts val="0"/>
              </a:spcAft>
              <a:buClr>
                <a:schemeClr val="dk1"/>
              </a:buClr>
              <a:buSzPts val="1800"/>
              <a:buNone/>
              <a:defRPr/>
            </a:lvl1pPr>
            <a:lvl2pPr marL="914400" lvl="1" indent="-228600" algn="l" rtl="0">
              <a:spcBef>
                <a:spcPts val="360"/>
              </a:spcBef>
              <a:spcAft>
                <a:spcPts val="0"/>
              </a:spcAft>
              <a:buClr>
                <a:schemeClr val="dk1"/>
              </a:buClr>
              <a:buSzPts val="1800"/>
              <a:buNone/>
              <a:defRPr/>
            </a:lvl2pPr>
            <a:lvl3pPr marL="1371600" lvl="2" indent="-228600" algn="l" rtl="0">
              <a:spcBef>
                <a:spcPts val="360"/>
              </a:spcBef>
              <a:spcAft>
                <a:spcPts val="0"/>
              </a:spcAft>
              <a:buClr>
                <a:schemeClr val="dk1"/>
              </a:buClr>
              <a:buSzPts val="1800"/>
              <a:buNone/>
              <a:defRPr/>
            </a:lvl3pPr>
            <a:lvl4pPr marL="1828800" lvl="3" indent="-228600" algn="l" rtl="0">
              <a:spcBef>
                <a:spcPts val="360"/>
              </a:spcBef>
              <a:spcAft>
                <a:spcPts val="0"/>
              </a:spcAft>
              <a:buClr>
                <a:schemeClr val="dk1"/>
              </a:buClr>
              <a:buSzPts val="1800"/>
              <a:buNone/>
              <a:defRPr/>
            </a:lvl4pPr>
            <a:lvl5pPr marL="2286000" lvl="4" indent="-228600" algn="l" rtl="0">
              <a:spcBef>
                <a:spcPts val="360"/>
              </a:spcBef>
              <a:spcAft>
                <a:spcPts val="0"/>
              </a:spcAft>
              <a:buClr>
                <a:schemeClr val="dk1"/>
              </a:buClr>
              <a:buSzPts val="1800"/>
              <a:buNone/>
              <a:defRPr/>
            </a:lvl5pPr>
            <a:lvl6pPr marL="2743200" lvl="5" indent="-342900" algn="l" rtl="0">
              <a:spcBef>
                <a:spcPts val="360"/>
              </a:spcBef>
              <a:spcAft>
                <a:spcPts val="0"/>
              </a:spcAft>
              <a:buClr>
                <a:schemeClr val="dk1"/>
              </a:buClr>
              <a:buSzPts val="1800"/>
              <a:buChar char="•"/>
              <a:defRPr/>
            </a:lvl6pPr>
            <a:lvl7pPr marL="3200400" lvl="6" indent="-228600" algn="l" rtl="0">
              <a:spcBef>
                <a:spcPts val="360"/>
              </a:spcBef>
              <a:spcAft>
                <a:spcPts val="0"/>
              </a:spcAft>
              <a:buClr>
                <a:schemeClr val="dk1"/>
              </a:buClr>
              <a:buSzPts val="1800"/>
              <a:buNone/>
              <a:defRPr/>
            </a:lvl7pPr>
            <a:lvl8pPr marL="3657600" lvl="7" indent="-228600" algn="l" rtl="0">
              <a:spcBef>
                <a:spcPts val="360"/>
              </a:spcBef>
              <a:spcAft>
                <a:spcPts val="0"/>
              </a:spcAft>
              <a:buClr>
                <a:schemeClr val="dk1"/>
              </a:buClr>
              <a:buSzPts val="1800"/>
              <a:buNone/>
              <a:defRPr/>
            </a:lvl8pPr>
            <a:lvl9pPr marL="4114800" lvl="8" indent="-228600" algn="l" rtl="0">
              <a:spcBef>
                <a:spcPts val="360"/>
              </a:spcBef>
              <a:spcAft>
                <a:spcPts val="0"/>
              </a:spcAft>
              <a:buClr>
                <a:schemeClr val="dk1"/>
              </a:buClr>
              <a:buSzPts val="1800"/>
              <a:buNone/>
              <a:defRPr/>
            </a:lvl9pPr>
          </a:lstStyle>
          <a:p>
            <a:endParaRPr/>
          </a:p>
        </p:txBody>
      </p:sp>
      <p:sp>
        <p:nvSpPr>
          <p:cNvPr id="146" name="Google Shape;146;g2233019966a_2_1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g2233019966a_2_1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g2233019966a_2_1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ázdný 1" type="blank">
  <p:cSld name="BLANK">
    <p:spTree>
      <p:nvGrpSpPr>
        <p:cNvPr id="1" name="Shape 149"/>
        <p:cNvGrpSpPr/>
        <p:nvPr/>
      </p:nvGrpSpPr>
      <p:grpSpPr>
        <a:xfrm>
          <a:off x="0" y="0"/>
          <a:ext cx="0" cy="0"/>
          <a:chOff x="0" y="0"/>
          <a:chExt cx="0" cy="0"/>
        </a:xfrm>
      </p:grpSpPr>
      <p:sp>
        <p:nvSpPr>
          <p:cNvPr id="150" name="Google Shape;150;g2233019966a_2_1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233019966a_2_1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2233019966a_2_1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Záhlaví oddílu" type="secHead">
  <p:cSld name="Záhlaví oddílu">
    <p:spTree>
      <p:nvGrpSpPr>
        <p:cNvPr id="1" name="Shape 20"/>
        <p:cNvGrpSpPr/>
        <p:nvPr/>
      </p:nvGrpSpPr>
      <p:grpSpPr>
        <a:xfrm>
          <a:off x="0" y="0"/>
          <a:ext cx="0" cy="0"/>
          <a:chOff x="0" y="0"/>
          <a:chExt cx="0" cy="0"/>
        </a:xfrm>
      </p:grpSpPr>
      <p:sp>
        <p:nvSpPr>
          <p:cNvPr id="21" name="Google Shape;21;g2233019966a_2_11"/>
          <p:cNvSpPr txBox="1">
            <a:spLocks noGrp="1"/>
          </p:cNvSpPr>
          <p:nvPr>
            <p:ph type="title"/>
          </p:nvPr>
        </p:nvSpPr>
        <p:spPr>
          <a:xfrm>
            <a:off x="623888" y="1709738"/>
            <a:ext cx="7886700" cy="2852700"/>
          </a:xfrm>
          <a:prstGeom prst="rect">
            <a:avLst/>
          </a:prstGeom>
          <a:noFill/>
          <a:ln>
            <a:noFill/>
          </a:ln>
        </p:spPr>
        <p:txBody>
          <a:bodyPr spcFirstLastPara="1" wrap="square" lIns="0" tIns="0" rIns="0" bIns="0" anchor="b" anchorCtr="0">
            <a:noAutofit/>
          </a:bodyPr>
          <a:lstStyle>
            <a:lvl1pPr lvl="0" algn="l" rtl="0">
              <a:lnSpc>
                <a:spcPct val="66666"/>
              </a:lnSpc>
              <a:spcBef>
                <a:spcPts val="0"/>
              </a:spcBef>
              <a:spcAft>
                <a:spcPts val="0"/>
              </a:spcAft>
              <a:buSzPts val="1400"/>
              <a:buNone/>
              <a:defRPr sz="60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g2233019966a_2_11"/>
          <p:cNvSpPr txBox="1">
            <a:spLocks noGrp="1"/>
          </p:cNvSpPr>
          <p:nvPr>
            <p:ph type="body" idx="1"/>
          </p:nvPr>
        </p:nvSpPr>
        <p:spPr>
          <a:xfrm>
            <a:off x="623888" y="4589463"/>
            <a:ext cx="7886700" cy="15003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400"/>
              <a:buFont typeface="Arial"/>
              <a:buNone/>
              <a:defRPr sz="2400">
                <a:solidFill>
                  <a:srgbClr val="888888"/>
                </a:solidFill>
              </a:defRPr>
            </a:lvl1pPr>
            <a:lvl2pPr marL="914400" lvl="1" indent="-228600" algn="l" rtl="0">
              <a:lnSpc>
                <a:spcPct val="90000"/>
              </a:lnSpc>
              <a:spcBef>
                <a:spcPts val="0"/>
              </a:spcBef>
              <a:spcAft>
                <a:spcPts val="0"/>
              </a:spcAft>
              <a:buSzPts val="2000"/>
              <a:buFont typeface="Arial"/>
              <a:buNone/>
              <a:defRPr sz="2000">
                <a:solidFill>
                  <a:srgbClr val="888888"/>
                </a:solidFill>
              </a:defRPr>
            </a:lvl2pPr>
            <a:lvl3pPr marL="1371600" lvl="2" indent="-228600" algn="l" rtl="0">
              <a:lnSpc>
                <a:spcPct val="100000"/>
              </a:lnSpc>
              <a:spcBef>
                <a:spcPts val="0"/>
              </a:spcBef>
              <a:spcAft>
                <a:spcPts val="0"/>
              </a:spcAft>
              <a:buSzPts val="1440"/>
              <a:buFont typeface="Arial"/>
              <a:buNone/>
              <a:defRPr sz="1800">
                <a:solidFill>
                  <a:srgbClr val="888888"/>
                </a:solidFill>
              </a:defRPr>
            </a:lvl3pPr>
            <a:lvl4pPr marL="1828800" lvl="3" indent="-228600" algn="l" rtl="0">
              <a:lnSpc>
                <a:spcPct val="112500"/>
              </a:lnSpc>
              <a:spcBef>
                <a:spcPts val="0"/>
              </a:spcBef>
              <a:spcAft>
                <a:spcPts val="0"/>
              </a:spcAft>
              <a:buSzPts val="1440"/>
              <a:buFont typeface="Arial"/>
              <a:buNone/>
              <a:defRPr sz="1600">
                <a:solidFill>
                  <a:srgbClr val="888888"/>
                </a:solidFill>
              </a:defRPr>
            </a:lvl4pPr>
            <a:lvl5pPr marL="2286000" lvl="4" indent="-228600" algn="l" rtl="0">
              <a:lnSpc>
                <a:spcPct val="112500"/>
              </a:lnSpc>
              <a:spcBef>
                <a:spcPts val="0"/>
              </a:spcBef>
              <a:spcAft>
                <a:spcPts val="0"/>
              </a:spcAft>
              <a:buSzPts val="1600"/>
              <a:buFont typeface="Arial"/>
              <a:buNone/>
              <a:defRPr sz="1600">
                <a:solidFill>
                  <a:srgbClr val="888888"/>
                </a:solidFill>
              </a:defRPr>
            </a:lvl5pPr>
            <a:lvl6pPr marL="2743200" lvl="5" indent="-228600" algn="l" rtl="0">
              <a:spcBef>
                <a:spcPts val="320"/>
              </a:spcBef>
              <a:spcAft>
                <a:spcPts val="0"/>
              </a:spcAft>
              <a:buSzPts val="1600"/>
              <a:buNone/>
              <a:defRPr sz="1600">
                <a:solidFill>
                  <a:srgbClr val="888888"/>
                </a:solidFill>
              </a:defRPr>
            </a:lvl6pPr>
            <a:lvl7pPr marL="3200400" lvl="6" indent="-228600" algn="l" rtl="0">
              <a:lnSpc>
                <a:spcPct val="112500"/>
              </a:lnSpc>
              <a:spcBef>
                <a:spcPts val="0"/>
              </a:spcBef>
              <a:spcAft>
                <a:spcPts val="0"/>
              </a:spcAft>
              <a:buSzPts val="1600"/>
              <a:buNone/>
              <a:defRPr sz="1600">
                <a:solidFill>
                  <a:srgbClr val="888888"/>
                </a:solidFill>
              </a:defRPr>
            </a:lvl7pPr>
            <a:lvl8pPr marL="3657600" lvl="7" indent="-228600" algn="l" rtl="0">
              <a:lnSpc>
                <a:spcPct val="112500"/>
              </a:lnSpc>
              <a:spcBef>
                <a:spcPts val="0"/>
              </a:spcBef>
              <a:spcAft>
                <a:spcPts val="0"/>
              </a:spcAft>
              <a:buSzPts val="1600"/>
              <a:buNone/>
              <a:defRPr sz="1600">
                <a:solidFill>
                  <a:srgbClr val="888888"/>
                </a:solidFill>
              </a:defRPr>
            </a:lvl8pPr>
            <a:lvl9pPr marL="4114800" lvl="8" indent="-228600" algn="l" rtl="0">
              <a:lnSpc>
                <a:spcPct val="112500"/>
              </a:lnSpc>
              <a:spcBef>
                <a:spcPts val="0"/>
              </a:spcBef>
              <a:spcAft>
                <a:spcPts val="0"/>
              </a:spcAft>
              <a:buSzPts val="1600"/>
              <a:buNone/>
              <a:defRPr sz="1600">
                <a:solidFill>
                  <a:srgbClr val="888888"/>
                </a:solidFill>
              </a:defRPr>
            </a:lvl9pPr>
          </a:lstStyle>
          <a:p>
            <a:endParaRPr/>
          </a:p>
        </p:txBody>
      </p:sp>
      <p:sp>
        <p:nvSpPr>
          <p:cNvPr id="23" name="Google Shape;23;g2233019966a_2_11"/>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24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24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24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chemeClr val="dk1"/>
                </a:solidFill>
                <a:latin typeface="Tahoma"/>
                <a:ea typeface="Tahoma"/>
                <a:cs typeface="Tahoma"/>
                <a:sym typeface="Tahoma"/>
              </a:defRPr>
            </a:lvl9pPr>
          </a:lstStyle>
          <a:p>
            <a:endParaRPr/>
          </a:p>
        </p:txBody>
      </p:sp>
      <p:sp>
        <p:nvSpPr>
          <p:cNvPr id="24" name="Google Shape;24;g2233019966a_2_11"/>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g2233019966a_2_11"/>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4253583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32"/>
        <p:cNvGrpSpPr/>
        <p:nvPr/>
      </p:nvGrpSpPr>
      <p:grpSpPr>
        <a:xfrm>
          <a:off x="0" y="0"/>
          <a:ext cx="0" cy="0"/>
          <a:chOff x="0" y="0"/>
          <a:chExt cx="0" cy="0"/>
        </a:xfrm>
      </p:grpSpPr>
      <p:sp>
        <p:nvSpPr>
          <p:cNvPr id="33" name="Google Shape;33;g2233019966a_2_23"/>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g2233019966a_2_23"/>
          <p:cNvSpPr txBox="1">
            <a:spLocks noGrp="1"/>
          </p:cNvSpPr>
          <p:nvPr>
            <p:ph type="body" idx="1"/>
          </p:nvPr>
        </p:nvSpPr>
        <p:spPr>
          <a:xfrm>
            <a:off x="628650" y="1825625"/>
            <a:ext cx="3886200" cy="43512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1800"/>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35" name="Google Shape;35;g2233019966a_2_23"/>
          <p:cNvSpPr txBox="1">
            <a:spLocks noGrp="1"/>
          </p:cNvSpPr>
          <p:nvPr>
            <p:ph type="body" idx="2"/>
          </p:nvPr>
        </p:nvSpPr>
        <p:spPr>
          <a:xfrm>
            <a:off x="4629150" y="1825625"/>
            <a:ext cx="3886200" cy="43512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1800"/>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36" name="Google Shape;36;g2233019966a_2_23"/>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24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24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24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chemeClr val="dk1"/>
                </a:solidFill>
                <a:latin typeface="Tahoma"/>
                <a:ea typeface="Tahoma"/>
                <a:cs typeface="Tahoma"/>
                <a:sym typeface="Tahoma"/>
              </a:defRPr>
            </a:lvl9pPr>
          </a:lstStyle>
          <a:p>
            <a:endParaRPr/>
          </a:p>
        </p:txBody>
      </p:sp>
      <p:sp>
        <p:nvSpPr>
          <p:cNvPr id="37" name="Google Shape;37;g2233019966a_2_23"/>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g2233019966a_2_23"/>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dpis, podnadpis a obsah">
  <p:cSld name="Nadpis, podnadpis a obsah">
    <p:spTree>
      <p:nvGrpSpPr>
        <p:cNvPr id="1" name="Shape 39"/>
        <p:cNvGrpSpPr/>
        <p:nvPr/>
      </p:nvGrpSpPr>
      <p:grpSpPr>
        <a:xfrm>
          <a:off x="0" y="0"/>
          <a:ext cx="0" cy="0"/>
          <a:chOff x="0" y="0"/>
          <a:chExt cx="0" cy="0"/>
        </a:xfrm>
      </p:grpSpPr>
      <p:sp>
        <p:nvSpPr>
          <p:cNvPr id="40" name="Google Shape;40;g2233019966a_2_30"/>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sz="1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g2233019966a_2_30"/>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42" name="Google Shape;42;g2233019966a_2_30"/>
          <p:cNvSpPr txBox="1">
            <a:spLocks noGrp="1"/>
          </p:cNvSpPr>
          <p:nvPr>
            <p:ph type="body" idx="1"/>
          </p:nvPr>
        </p:nvSpPr>
        <p:spPr>
          <a:xfrm>
            <a:off x="540544" y="1296001"/>
            <a:ext cx="8064000" cy="2715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2000"/>
              <a:buFont typeface="Arial"/>
              <a:buNone/>
              <a:defRPr sz="2000" b="0">
                <a:solidFill>
                  <a:schemeClr val="dk2"/>
                </a:solidFill>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43" name="Google Shape;43;g2233019966a_2_30"/>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g2233019966a_2_30"/>
          <p:cNvSpPr txBox="1">
            <a:spLocks noGrp="1"/>
          </p:cNvSpPr>
          <p:nvPr>
            <p:ph type="body" idx="2"/>
          </p:nvPr>
        </p:nvSpPr>
        <p:spPr>
          <a:xfrm>
            <a:off x="540000" y="1692002"/>
            <a:ext cx="80649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45" name="Google Shape;45;g2233019966a_2_30"/>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adpis a porovnání">
  <p:cSld name="Nadpis a porovnání">
    <p:spTree>
      <p:nvGrpSpPr>
        <p:cNvPr id="1" name="Shape 46"/>
        <p:cNvGrpSpPr/>
        <p:nvPr/>
      </p:nvGrpSpPr>
      <p:grpSpPr>
        <a:xfrm>
          <a:off x="0" y="0"/>
          <a:ext cx="0" cy="0"/>
          <a:chOff x="0" y="0"/>
          <a:chExt cx="0" cy="0"/>
        </a:xfrm>
      </p:grpSpPr>
      <p:sp>
        <p:nvSpPr>
          <p:cNvPr id="47" name="Google Shape;47;g2233019966a_2_37"/>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 name="Google Shape;48;g2233019966a_2_37"/>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49" name="Google Shape;49;g2233019966a_2_37"/>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g2233019966a_2_37"/>
          <p:cNvSpPr txBox="1">
            <a:spLocks noGrp="1"/>
          </p:cNvSpPr>
          <p:nvPr>
            <p:ph type="body" idx="1"/>
          </p:nvPr>
        </p:nvSpPr>
        <p:spPr>
          <a:xfrm>
            <a:off x="540000" y="1701505"/>
            <a:ext cx="39150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51" name="Google Shape;51;g2233019966a_2_37"/>
          <p:cNvSpPr txBox="1">
            <a:spLocks noGrp="1"/>
          </p:cNvSpPr>
          <p:nvPr>
            <p:ph type="body" idx="2"/>
          </p:nvPr>
        </p:nvSpPr>
        <p:spPr>
          <a:xfrm>
            <a:off x="4688460" y="1701505"/>
            <a:ext cx="39150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52" name="Google Shape;52;g2233019966a_2_37"/>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657">
          <p15:clr>
            <a:srgbClr val="FBAE40"/>
          </p15:clr>
        </p15:guide>
        <p15:guide id="2" pos="543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adpis, podnadpis a porovnání">
  <p:cSld name="Nadpis, podnadpis a porovnání">
    <p:spTree>
      <p:nvGrpSpPr>
        <p:cNvPr id="1" name="Shape 53"/>
        <p:cNvGrpSpPr/>
        <p:nvPr/>
      </p:nvGrpSpPr>
      <p:grpSpPr>
        <a:xfrm>
          <a:off x="0" y="0"/>
          <a:ext cx="0" cy="0"/>
          <a:chOff x="0" y="0"/>
          <a:chExt cx="0" cy="0"/>
        </a:xfrm>
      </p:grpSpPr>
      <p:sp>
        <p:nvSpPr>
          <p:cNvPr id="54" name="Google Shape;54;g2233019966a_2_44"/>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g2233019966a_2_44"/>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56" name="Google Shape;56;g2233019966a_2_44"/>
          <p:cNvSpPr txBox="1">
            <a:spLocks noGrp="1"/>
          </p:cNvSpPr>
          <p:nvPr>
            <p:ph type="body" idx="1"/>
          </p:nvPr>
        </p:nvSpPr>
        <p:spPr>
          <a:xfrm>
            <a:off x="540544" y="1296001"/>
            <a:ext cx="3915000" cy="2715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2000"/>
              <a:buFont typeface="Arial"/>
              <a:buNone/>
              <a:defRPr sz="2000" b="0">
                <a:solidFill>
                  <a:schemeClr val="dk2"/>
                </a:solidFill>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57" name="Google Shape;57;g2233019966a_2_44"/>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g2233019966a_2_44"/>
          <p:cNvSpPr txBox="1">
            <a:spLocks noGrp="1"/>
          </p:cNvSpPr>
          <p:nvPr>
            <p:ph type="body" idx="2"/>
          </p:nvPr>
        </p:nvSpPr>
        <p:spPr>
          <a:xfrm>
            <a:off x="4688458" y="1290515"/>
            <a:ext cx="3915000" cy="2715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2000"/>
              <a:buFont typeface="Arial"/>
              <a:buNone/>
              <a:defRPr sz="2000" b="0">
                <a:solidFill>
                  <a:schemeClr val="dk2"/>
                </a:solidFill>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59" name="Google Shape;59;g2233019966a_2_44"/>
          <p:cNvSpPr txBox="1">
            <a:spLocks noGrp="1"/>
          </p:cNvSpPr>
          <p:nvPr>
            <p:ph type="body" idx="3"/>
          </p:nvPr>
        </p:nvSpPr>
        <p:spPr>
          <a:xfrm>
            <a:off x="540000" y="1701505"/>
            <a:ext cx="39150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60" name="Google Shape;60;g2233019966a_2_44"/>
          <p:cNvSpPr txBox="1">
            <a:spLocks noGrp="1"/>
          </p:cNvSpPr>
          <p:nvPr>
            <p:ph type="body" idx="4"/>
          </p:nvPr>
        </p:nvSpPr>
        <p:spPr>
          <a:xfrm>
            <a:off x="4688460" y="1701505"/>
            <a:ext cx="3915000" cy="4140000"/>
          </a:xfrm>
          <a:prstGeom prst="rect">
            <a:avLst/>
          </a:prstGeom>
          <a:noFill/>
          <a:ln>
            <a:noFill/>
          </a:ln>
        </p:spPr>
        <p:txBody>
          <a:bodyPr spcFirstLastPara="1" wrap="square" lIns="0" tIns="0" rIns="0" bIns="0" anchor="t" anchorCtr="0">
            <a:noAutofit/>
          </a:bodyPr>
          <a:lstStyle>
            <a:lvl1pPr marL="457200" lvl="0" indent="-406400" algn="l" rtl="0">
              <a:lnSpc>
                <a:spcPct val="128571"/>
              </a:lnSpc>
              <a:spcBef>
                <a:spcPts val="0"/>
              </a:spcBef>
              <a:spcAft>
                <a:spcPts val="0"/>
              </a:spcAft>
              <a:buClr>
                <a:schemeClr val="dk2"/>
              </a:buClr>
              <a:buSzPts val="2800"/>
              <a:buFont typeface="Arial"/>
              <a:buChar char="̶"/>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61" name="Google Shape;61;g2233019966a_2_44"/>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886">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brázek s textem">
  <p:cSld name="Obrázek s textem">
    <p:spTree>
      <p:nvGrpSpPr>
        <p:cNvPr id="1" name="Shape 62"/>
        <p:cNvGrpSpPr/>
        <p:nvPr/>
      </p:nvGrpSpPr>
      <p:grpSpPr>
        <a:xfrm>
          <a:off x="0" y="0"/>
          <a:ext cx="0" cy="0"/>
          <a:chOff x="0" y="0"/>
          <a:chExt cx="0" cy="0"/>
        </a:xfrm>
      </p:grpSpPr>
      <p:sp>
        <p:nvSpPr>
          <p:cNvPr id="63" name="Google Shape;63;g2233019966a_2_53"/>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233019966a_2_53"/>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233019966a_2_53"/>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cs-CZ"/>
              <a:t>‹#›</a:t>
            </a:fld>
            <a:endParaRPr/>
          </a:p>
        </p:txBody>
      </p:sp>
      <p:sp>
        <p:nvSpPr>
          <p:cNvPr id="66" name="Google Shape;66;g2233019966a_2_53"/>
          <p:cNvSpPr txBox="1">
            <a:spLocks noGrp="1"/>
          </p:cNvSpPr>
          <p:nvPr>
            <p:ph type="body" idx="1"/>
          </p:nvPr>
        </p:nvSpPr>
        <p:spPr>
          <a:xfrm>
            <a:off x="5510801" y="2596845"/>
            <a:ext cx="3094200" cy="3208500"/>
          </a:xfrm>
          <a:prstGeom prst="rect">
            <a:avLst/>
          </a:prstGeom>
          <a:noFill/>
          <a:ln>
            <a:noFill/>
          </a:ln>
        </p:spPr>
        <p:txBody>
          <a:bodyPr spcFirstLastPara="1" wrap="square" lIns="0" tIns="0" rIns="0" bIns="0" anchor="t" anchorCtr="0">
            <a:noAutofit/>
          </a:bodyPr>
          <a:lstStyle>
            <a:lvl1pPr marL="457200" lvl="0" indent="-355600" algn="l" rtl="0">
              <a:lnSpc>
                <a:spcPct val="180000"/>
              </a:lnSpc>
              <a:spcBef>
                <a:spcPts val="0"/>
              </a:spcBef>
              <a:spcAft>
                <a:spcPts val="0"/>
              </a:spcAft>
              <a:buClr>
                <a:schemeClr val="dk2"/>
              </a:buClr>
              <a:buSzPts val="2000"/>
              <a:buFont typeface="Arial"/>
              <a:buChar char="̶"/>
              <a:defRPr sz="2000"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67" name="Google Shape;67;g2233019966a_2_53"/>
          <p:cNvSpPr>
            <a:spLocks noGrp="1"/>
          </p:cNvSpPr>
          <p:nvPr>
            <p:ph type="pic" idx="2"/>
          </p:nvPr>
        </p:nvSpPr>
        <p:spPr>
          <a:xfrm>
            <a:off x="547132" y="1665288"/>
            <a:ext cx="4655700" cy="4140000"/>
          </a:xfrm>
          <a:prstGeom prst="rect">
            <a:avLst/>
          </a:prstGeom>
          <a:noFill/>
          <a:ln>
            <a:noFill/>
          </a:ln>
        </p:spPr>
      </p:sp>
      <p:sp>
        <p:nvSpPr>
          <p:cNvPr id="68" name="Google Shape;68;g2233019966a_2_53"/>
          <p:cNvSpPr txBox="1">
            <a:spLocks noGrp="1"/>
          </p:cNvSpPr>
          <p:nvPr>
            <p:ph type="body" idx="3"/>
          </p:nvPr>
        </p:nvSpPr>
        <p:spPr>
          <a:xfrm>
            <a:off x="540544" y="1296001"/>
            <a:ext cx="8064000" cy="2715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2000"/>
              <a:buFont typeface="Arial"/>
              <a:buNone/>
              <a:defRPr sz="2000" b="0">
                <a:solidFill>
                  <a:schemeClr val="dk2"/>
                </a:solidFill>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69" name="Google Shape;69;g2233019966a_2_53"/>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dpis, podnadpis a tři sloupce">
  <p:cSld name="Nadpis, podnadpis a tři sloupce">
    <p:spTree>
      <p:nvGrpSpPr>
        <p:cNvPr id="1" name="Shape 70"/>
        <p:cNvGrpSpPr/>
        <p:nvPr/>
      </p:nvGrpSpPr>
      <p:grpSpPr>
        <a:xfrm>
          <a:off x="0" y="0"/>
          <a:ext cx="0" cy="0"/>
          <a:chOff x="0" y="0"/>
          <a:chExt cx="0" cy="0"/>
        </a:xfrm>
      </p:grpSpPr>
      <p:sp>
        <p:nvSpPr>
          <p:cNvPr id="71" name="Google Shape;71;g2233019966a_2_61"/>
          <p:cNvSpPr txBox="1">
            <a:spLocks noGrp="1"/>
          </p:cNvSpPr>
          <p:nvPr>
            <p:ph type="body" idx="1"/>
          </p:nvPr>
        </p:nvSpPr>
        <p:spPr>
          <a:xfrm>
            <a:off x="3330000" y="1692002"/>
            <a:ext cx="2483700" cy="22308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800"/>
              <a:buFont typeface="Arial"/>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2" name="Google Shape;72;g2233019966a_2_61"/>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g2233019966a_2_61"/>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74" name="Google Shape;74;g2233019966a_2_61"/>
          <p:cNvSpPr txBox="1">
            <a:spLocks noGrp="1"/>
          </p:cNvSpPr>
          <p:nvPr>
            <p:ph type="body" idx="2"/>
          </p:nvPr>
        </p:nvSpPr>
        <p:spPr>
          <a:xfrm>
            <a:off x="539999" y="4414271"/>
            <a:ext cx="2484000" cy="1427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500"/>
              <a:buFont typeface="Arial"/>
              <a:buNone/>
              <a:defRPr sz="1500" b="0">
                <a:solidFill>
                  <a:schemeClr val="dk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5" name="Google Shape;75;g2233019966a_2_61"/>
          <p:cNvSpPr txBox="1">
            <a:spLocks noGrp="1"/>
          </p:cNvSpPr>
          <p:nvPr>
            <p:ph type="body" idx="3"/>
          </p:nvPr>
        </p:nvSpPr>
        <p:spPr>
          <a:xfrm>
            <a:off x="3330000" y="4414271"/>
            <a:ext cx="2484000" cy="1427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500"/>
              <a:buFont typeface="Arial"/>
              <a:buNone/>
              <a:defRPr sz="1500" b="0">
                <a:solidFill>
                  <a:schemeClr val="dk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6" name="Google Shape;76;g2233019966a_2_61"/>
          <p:cNvSpPr txBox="1">
            <a:spLocks noGrp="1"/>
          </p:cNvSpPr>
          <p:nvPr>
            <p:ph type="body" idx="4"/>
          </p:nvPr>
        </p:nvSpPr>
        <p:spPr>
          <a:xfrm>
            <a:off x="6120900" y="4414270"/>
            <a:ext cx="2484000" cy="1427700"/>
          </a:xfrm>
          <a:prstGeom prst="rect">
            <a:avLst/>
          </a:prstGeom>
          <a:noFill/>
          <a:ln>
            <a:noFill/>
          </a:ln>
        </p:spPr>
        <p:txBody>
          <a:bodyPr spcFirstLastPara="1" wrap="square" lIns="0" tIns="0" rIns="0" bIns="0" anchor="t" anchorCtr="0">
            <a:noAutofit/>
          </a:bodyPr>
          <a:lstStyle>
            <a:lvl1pPr marL="457200" lvl="0" indent="-228600" algn="l" rtl="0">
              <a:lnSpc>
                <a:spcPct val="120000"/>
              </a:lnSpc>
              <a:spcBef>
                <a:spcPts val="0"/>
              </a:spcBef>
              <a:spcAft>
                <a:spcPts val="0"/>
              </a:spcAft>
              <a:buSzPts val="1500"/>
              <a:buFont typeface="Arial"/>
              <a:buNone/>
              <a:defRPr sz="1500" b="0">
                <a:solidFill>
                  <a:schemeClr val="dk1"/>
                </a:solidFill>
              </a:defRPr>
            </a:lvl1pPr>
            <a:lvl2pPr marL="914400" lvl="1" indent="-228600" algn="l" rtl="0">
              <a:lnSpc>
                <a:spcPct val="120000"/>
              </a:lnSpc>
              <a:spcBef>
                <a:spcPts val="0"/>
              </a:spcBef>
              <a:spcAft>
                <a:spcPts val="0"/>
              </a:spcAft>
              <a:buSzPts val="1500"/>
              <a:buFont typeface="Arial"/>
              <a:buNone/>
              <a:defRPr u="none"/>
            </a:lvl2pPr>
            <a:lvl3pPr marL="1371600" lvl="2" indent="-228600" algn="l" rtl="0">
              <a:lnSpc>
                <a:spcPct val="120000"/>
              </a:lnSpc>
              <a:spcBef>
                <a:spcPts val="0"/>
              </a:spcBef>
              <a:spcAft>
                <a:spcPts val="0"/>
              </a:spcAft>
              <a:buSzPts val="1200"/>
              <a:buFont typeface="Arial"/>
              <a:buNone/>
              <a:defRPr>
                <a:latin typeface="Arial"/>
                <a:ea typeface="Arial"/>
                <a:cs typeface="Arial"/>
                <a:sym typeface="Arial"/>
              </a:defRPr>
            </a:lvl3pPr>
            <a:lvl4pPr marL="1828800" lvl="3" indent="-228600" algn="l" rtl="0">
              <a:lnSpc>
                <a:spcPct val="120000"/>
              </a:lnSpc>
              <a:spcBef>
                <a:spcPts val="0"/>
              </a:spcBef>
              <a:spcAft>
                <a:spcPts val="0"/>
              </a:spcAft>
              <a:buSzPts val="1350"/>
              <a:buFont typeface="Arial"/>
              <a:buNone/>
              <a:defRPr/>
            </a:lvl4pPr>
            <a:lvl5pPr marL="2286000" lvl="4" indent="-228600" algn="l" rtl="0">
              <a:lnSpc>
                <a:spcPct val="120000"/>
              </a:lnSpc>
              <a:spcBef>
                <a:spcPts val="0"/>
              </a:spcBef>
              <a:spcAft>
                <a:spcPts val="0"/>
              </a:spcAft>
              <a:buSzPts val="1500"/>
              <a:buFont typeface="Arial"/>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7" name="Google Shape;77;g2233019966a_2_61"/>
          <p:cNvSpPr txBox="1">
            <a:spLocks noGrp="1"/>
          </p:cNvSpPr>
          <p:nvPr>
            <p:ph type="body" idx="5"/>
          </p:nvPr>
        </p:nvSpPr>
        <p:spPr>
          <a:xfrm>
            <a:off x="540544" y="4025136"/>
            <a:ext cx="2483700" cy="216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1000"/>
              <a:buFont typeface="Arial"/>
              <a:buNone/>
              <a:defRPr sz="1000" b="0"/>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8" name="Google Shape;78;g2233019966a_2_61"/>
          <p:cNvSpPr txBox="1">
            <a:spLocks noGrp="1"/>
          </p:cNvSpPr>
          <p:nvPr>
            <p:ph type="body" idx="6"/>
          </p:nvPr>
        </p:nvSpPr>
        <p:spPr>
          <a:xfrm>
            <a:off x="3330356" y="4025136"/>
            <a:ext cx="2483700" cy="216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1000"/>
              <a:buFont typeface="Arial"/>
              <a:buNone/>
              <a:defRPr sz="1000" b="0"/>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79" name="Google Shape;79;g2233019966a_2_61"/>
          <p:cNvSpPr txBox="1">
            <a:spLocks noGrp="1"/>
          </p:cNvSpPr>
          <p:nvPr>
            <p:ph type="body" idx="7"/>
          </p:nvPr>
        </p:nvSpPr>
        <p:spPr>
          <a:xfrm>
            <a:off x="6121077" y="4025136"/>
            <a:ext cx="2483700" cy="216000"/>
          </a:xfrm>
          <a:prstGeom prst="rect">
            <a:avLst/>
          </a:prstGeom>
          <a:noFill/>
          <a:ln>
            <a:noFill/>
          </a:ln>
        </p:spPr>
        <p:txBody>
          <a:bodyPr spcFirstLastPara="1" wrap="square" lIns="0" tIns="0" rIns="0" bIns="0" anchor="ctr" anchorCtr="0">
            <a:noAutofit/>
          </a:bodyPr>
          <a:lstStyle>
            <a:lvl1pPr marL="457200" lvl="0" indent="-228600" algn="l" rtl="0">
              <a:lnSpc>
                <a:spcPct val="110000"/>
              </a:lnSpc>
              <a:spcBef>
                <a:spcPts val="0"/>
              </a:spcBef>
              <a:spcAft>
                <a:spcPts val="0"/>
              </a:spcAft>
              <a:buSzPts val="1000"/>
              <a:buFont typeface="Arial"/>
              <a:buNone/>
              <a:defRPr sz="1000" b="0"/>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80" name="Google Shape;80;g2233019966a_2_61"/>
          <p:cNvSpPr txBox="1">
            <a:spLocks noGrp="1"/>
          </p:cNvSpPr>
          <p:nvPr>
            <p:ph type="body" idx="8"/>
          </p:nvPr>
        </p:nvSpPr>
        <p:spPr>
          <a:xfrm>
            <a:off x="539999" y="1692002"/>
            <a:ext cx="2483700" cy="22308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800"/>
              <a:buFont typeface="Arial"/>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81" name="Google Shape;81;g2233019966a_2_61"/>
          <p:cNvSpPr txBox="1">
            <a:spLocks noGrp="1"/>
          </p:cNvSpPr>
          <p:nvPr>
            <p:ph type="body" idx="9"/>
          </p:nvPr>
        </p:nvSpPr>
        <p:spPr>
          <a:xfrm>
            <a:off x="6120001" y="1692002"/>
            <a:ext cx="2483700" cy="22308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2800"/>
              <a:buFont typeface="Arial"/>
              <a:buNone/>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82" name="Google Shape;82;g2233019966a_2_61"/>
          <p:cNvSpPr txBox="1">
            <a:spLocks noGrp="1"/>
          </p:cNvSpPr>
          <p:nvPr>
            <p:ph type="body" idx="13"/>
          </p:nvPr>
        </p:nvSpPr>
        <p:spPr>
          <a:xfrm>
            <a:off x="540544" y="1296001"/>
            <a:ext cx="8064000" cy="271500"/>
          </a:xfrm>
          <a:prstGeom prst="rect">
            <a:avLst/>
          </a:prstGeom>
          <a:noFill/>
          <a:ln>
            <a:noFill/>
          </a:ln>
        </p:spPr>
        <p:txBody>
          <a:bodyPr spcFirstLastPara="1" wrap="square" lIns="0" tIns="0" rIns="0" bIns="0" anchor="t" anchorCtr="0">
            <a:noAutofit/>
          </a:bodyPr>
          <a:lstStyle>
            <a:lvl1pPr marL="457200" lvl="0" indent="-228600" algn="l" rtl="0">
              <a:lnSpc>
                <a:spcPct val="115000"/>
              </a:lnSpc>
              <a:spcBef>
                <a:spcPts val="0"/>
              </a:spcBef>
              <a:spcAft>
                <a:spcPts val="0"/>
              </a:spcAft>
              <a:buSzPts val="2000"/>
              <a:buFont typeface="Arial"/>
              <a:buNone/>
              <a:defRPr sz="2000" b="0">
                <a:solidFill>
                  <a:schemeClr val="dk2"/>
                </a:solidFill>
              </a:defRPr>
            </a:lvl1pPr>
            <a:lvl2pPr marL="914400" lvl="1" indent="-228600" algn="l" rtl="0">
              <a:lnSpc>
                <a:spcPct val="100000"/>
              </a:lnSpc>
              <a:spcBef>
                <a:spcPts val="0"/>
              </a:spcBef>
              <a:spcAft>
                <a:spcPts val="0"/>
              </a:spcAft>
              <a:buSzPts val="1800"/>
              <a:buNone/>
              <a:defRPr/>
            </a:lvl2pPr>
            <a:lvl3pPr marL="1371600" lvl="2" indent="-228600" algn="l" rtl="0">
              <a:lnSpc>
                <a:spcPct val="100000"/>
              </a:lnSpc>
              <a:spcBef>
                <a:spcPts val="0"/>
              </a:spcBef>
              <a:spcAft>
                <a:spcPts val="0"/>
              </a:spcAft>
              <a:buSzPts val="1440"/>
              <a:buNone/>
              <a:defRPr/>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sp>
        <p:nvSpPr>
          <p:cNvPr id="83" name="Google Shape;83;g2233019966a_2_61"/>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lvl="0" algn="l" rtl="0">
              <a:lnSpc>
                <a:spcPct val="222222"/>
              </a:lnSpc>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84" name="Google Shape;84;g2233019966a_2_61"/>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49">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ouze obsah">
  <p:cSld name="Pouze obsah">
    <p:spTree>
      <p:nvGrpSpPr>
        <p:cNvPr id="1" name="Shape 85"/>
        <p:cNvGrpSpPr/>
        <p:nvPr/>
      </p:nvGrpSpPr>
      <p:grpSpPr>
        <a:xfrm>
          <a:off x="0" y="0"/>
          <a:ext cx="0" cy="0"/>
          <a:chOff x="0" y="0"/>
          <a:chExt cx="0" cy="0"/>
        </a:xfrm>
      </p:grpSpPr>
      <p:sp>
        <p:nvSpPr>
          <p:cNvPr id="86" name="Google Shape;86;g2233019966a_2_76"/>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g2233019966a_2_76"/>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88" name="Google Shape;88;g2233019966a_2_76"/>
          <p:cNvSpPr txBox="1">
            <a:spLocks noGrp="1"/>
          </p:cNvSpPr>
          <p:nvPr>
            <p:ph type="body" idx="1"/>
          </p:nvPr>
        </p:nvSpPr>
        <p:spPr>
          <a:xfrm>
            <a:off x="540000" y="692150"/>
            <a:ext cx="8064900" cy="5139900"/>
          </a:xfrm>
          <a:prstGeom prst="rect">
            <a:avLst/>
          </a:prstGeom>
          <a:noFill/>
          <a:ln>
            <a:noFill/>
          </a:ln>
        </p:spPr>
        <p:txBody>
          <a:bodyPr spcFirstLastPara="1" wrap="square" lIns="0" tIns="0" rIns="0" bIns="0" anchor="t" anchorCtr="0">
            <a:noAutofit/>
          </a:bodyPr>
          <a:lstStyle>
            <a:lvl1pPr marL="457200" lvl="0" indent="-228600" algn="l" rtl="0">
              <a:lnSpc>
                <a:spcPct val="128571"/>
              </a:lnSpc>
              <a:spcBef>
                <a:spcPts val="0"/>
              </a:spcBef>
              <a:spcAft>
                <a:spcPts val="0"/>
              </a:spcAft>
              <a:buClr>
                <a:schemeClr val="dk2"/>
              </a:buClr>
              <a:buSzPts val="2800"/>
              <a:buFont typeface="Arial"/>
              <a:buNone/>
              <a:defRPr b="0"/>
            </a:lvl1pPr>
            <a:lvl2pPr marL="914400" lvl="1" indent="-355600" algn="l" rtl="0">
              <a:lnSpc>
                <a:spcPct val="100000"/>
              </a:lnSpc>
              <a:spcBef>
                <a:spcPts val="0"/>
              </a:spcBef>
              <a:spcAft>
                <a:spcPts val="0"/>
              </a:spcAft>
              <a:buClr>
                <a:schemeClr val="dk2"/>
              </a:buClr>
              <a:buSzPts val="2000"/>
              <a:buFont typeface="Arial"/>
              <a:buChar char="̶"/>
              <a:defRPr sz="2000"/>
            </a:lvl2pPr>
            <a:lvl3pPr marL="1371600" lvl="2" indent="-228600" algn="l" rtl="0">
              <a:lnSpc>
                <a:spcPct val="100000"/>
              </a:lnSpc>
              <a:spcBef>
                <a:spcPts val="0"/>
              </a:spcBef>
              <a:spcAft>
                <a:spcPts val="0"/>
              </a:spcAft>
              <a:buSzPts val="1280"/>
              <a:buFont typeface="Arial"/>
              <a:buNone/>
              <a:defRPr sz="1600"/>
            </a:lvl3pPr>
            <a:lvl4pPr marL="1828800" lvl="3" indent="-228600" algn="l" rtl="0">
              <a:lnSpc>
                <a:spcPct val="100000"/>
              </a:lnSpc>
              <a:spcBef>
                <a:spcPts val="0"/>
              </a:spcBef>
              <a:spcAft>
                <a:spcPts val="0"/>
              </a:spcAft>
              <a:buSzPts val="1620"/>
              <a:buNone/>
              <a:defRPr/>
            </a:lvl4pPr>
            <a:lvl5pPr marL="2286000" lvl="4" indent="-228600" algn="l" rtl="0">
              <a:lnSpc>
                <a:spcPct val="100000"/>
              </a:lnSpc>
              <a:spcBef>
                <a:spcPts val="0"/>
              </a:spcBef>
              <a:spcAft>
                <a:spcPts val="0"/>
              </a:spcAft>
              <a:buSzPts val="1800"/>
              <a:buNone/>
              <a:defRPr/>
            </a:lvl5pPr>
            <a:lvl6pPr marL="2743200" lvl="5" indent="-342900" algn="l" rtl="0">
              <a:spcBef>
                <a:spcPts val="360"/>
              </a:spcBef>
              <a:spcAft>
                <a:spcPts val="0"/>
              </a:spcAft>
              <a:buSzPts val="1800"/>
              <a:buChar char="•"/>
              <a:defRPr/>
            </a:lvl6pPr>
            <a:lvl7pPr marL="3200400" lvl="6" indent="-228600" algn="l" rtl="0">
              <a:lnSpc>
                <a:spcPct val="100000"/>
              </a:lnSpc>
              <a:spcBef>
                <a:spcPts val="0"/>
              </a:spcBef>
              <a:spcAft>
                <a:spcPts val="0"/>
              </a:spcAft>
              <a:buSzPts val="1800"/>
              <a:buNone/>
              <a:defRPr/>
            </a:lvl7pPr>
            <a:lvl8pPr marL="3657600" lvl="7" indent="-228600" algn="l" rtl="0">
              <a:lnSpc>
                <a:spcPct val="100000"/>
              </a:lnSpc>
              <a:spcBef>
                <a:spcPts val="0"/>
              </a:spcBef>
              <a:spcAft>
                <a:spcPts val="0"/>
              </a:spcAft>
              <a:buSzPts val="1800"/>
              <a:buNone/>
              <a:defRPr/>
            </a:lvl8pPr>
            <a:lvl9pPr marL="4114800" lvl="8" indent="-228600" algn="l" rtl="0">
              <a:lnSpc>
                <a:spcPct val="100000"/>
              </a:lnSpc>
              <a:spcBef>
                <a:spcPts val="0"/>
              </a:spcBef>
              <a:spcAft>
                <a:spcPts val="0"/>
              </a:spcAft>
              <a:buSzPts val="1800"/>
              <a:buNone/>
              <a:defRPr/>
            </a:lvl9pPr>
          </a:lstStyle>
          <a:p>
            <a:endParaRPr/>
          </a:p>
        </p:txBody>
      </p:sp>
      <p:pic>
        <p:nvPicPr>
          <p:cNvPr id="89" name="Google Shape;89;g2233019966a_2_76"/>
          <p:cNvPicPr preferRelativeResize="0"/>
          <p:nvPr/>
        </p:nvPicPr>
        <p:blipFill rotWithShape="1">
          <a:blip r:embed="rId2">
            <a:alphaModFix/>
          </a:blip>
          <a:srcRect/>
          <a:stretch/>
        </p:blipFill>
        <p:spPr>
          <a:xfrm>
            <a:off x="8160958" y="6048000"/>
            <a:ext cx="849357" cy="448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36">
          <p15:clr>
            <a:srgbClr val="FBAE40"/>
          </p15:clr>
        </p15:guide>
        <p15:guide id="2" pos="3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233019966a_2_0"/>
          <p:cNvSpPr txBox="1">
            <a:spLocks noGrp="1"/>
          </p:cNvSpPr>
          <p:nvPr>
            <p:ph type="ftr" idx="11"/>
          </p:nvPr>
        </p:nvSpPr>
        <p:spPr>
          <a:xfrm>
            <a:off x="540000" y="6228000"/>
            <a:ext cx="5940000" cy="252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24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24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24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24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24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24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2400" b="0" i="0" u="none" strike="noStrike" cap="none">
                <a:solidFill>
                  <a:schemeClr val="dk1"/>
                </a:solidFill>
                <a:latin typeface="Tahoma"/>
                <a:ea typeface="Tahoma"/>
                <a:cs typeface="Tahoma"/>
                <a:sym typeface="Tahoma"/>
              </a:defRPr>
            </a:lvl9pPr>
          </a:lstStyle>
          <a:p>
            <a:endParaRPr/>
          </a:p>
        </p:txBody>
      </p:sp>
      <p:sp>
        <p:nvSpPr>
          <p:cNvPr id="11" name="Google Shape;11;g2233019966a_2_0"/>
          <p:cNvSpPr txBox="1">
            <a:spLocks noGrp="1"/>
          </p:cNvSpPr>
          <p:nvPr>
            <p:ph type="sldNum" idx="12"/>
          </p:nvPr>
        </p:nvSpPr>
        <p:spPr>
          <a:xfrm>
            <a:off x="310500" y="6228000"/>
            <a:ext cx="189000" cy="252000"/>
          </a:xfrm>
          <a:prstGeom prst="rect">
            <a:avLst/>
          </a:prstGeom>
          <a:noFill/>
          <a:ln>
            <a:noFill/>
          </a:ln>
        </p:spPr>
        <p:txBody>
          <a:bodyPr spcFirstLastPara="1" wrap="square" lIns="0" tIns="0" rIns="0" bIns="0" anchor="ctr" anchorCtr="0">
            <a:noAutofit/>
          </a:bodyPr>
          <a:lstStyle>
            <a:lvl1pPr marL="0" marR="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l" rtl="0">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l" rtl="0">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l" rtl="0">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l" rtl="0">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l" rtl="0">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l" rtl="0">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l" rtl="0">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l" rtl="0">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cs-CZ"/>
              <a:t>‹#›</a:t>
            </a:fld>
            <a:endParaRPr/>
          </a:p>
        </p:txBody>
      </p:sp>
      <p:sp>
        <p:nvSpPr>
          <p:cNvPr id="12" name="Google Shape;12;g2233019966a_2_0"/>
          <p:cNvSpPr txBox="1">
            <a:spLocks noGrp="1"/>
          </p:cNvSpPr>
          <p:nvPr>
            <p:ph type="title"/>
          </p:nvPr>
        </p:nvSpPr>
        <p:spPr>
          <a:xfrm>
            <a:off x="540000" y="720000"/>
            <a:ext cx="8064900" cy="451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00287D"/>
                </a:solidFill>
                <a:latin typeface="Tahoma"/>
                <a:ea typeface="Tahoma"/>
                <a:cs typeface="Tahoma"/>
                <a:sym typeface="Tahoma"/>
              </a:defRPr>
            </a:lvl2pPr>
            <a:lvl3pPr marR="0" lvl="2" algn="l" rtl="0">
              <a:spcBef>
                <a:spcPts val="0"/>
              </a:spcBef>
              <a:spcAft>
                <a:spcPts val="0"/>
              </a:spcAft>
              <a:buSzPts val="1400"/>
              <a:buNone/>
              <a:defRPr sz="2400" b="1" i="0" u="none" strike="noStrike" cap="none">
                <a:solidFill>
                  <a:srgbClr val="00287D"/>
                </a:solidFill>
                <a:latin typeface="Tahoma"/>
                <a:ea typeface="Tahoma"/>
                <a:cs typeface="Tahoma"/>
                <a:sym typeface="Tahoma"/>
              </a:defRPr>
            </a:lvl3pPr>
            <a:lvl4pPr marR="0" lvl="3" algn="l" rtl="0">
              <a:spcBef>
                <a:spcPts val="0"/>
              </a:spcBef>
              <a:spcAft>
                <a:spcPts val="0"/>
              </a:spcAft>
              <a:buSzPts val="1400"/>
              <a:buNone/>
              <a:defRPr sz="2400" b="1" i="0" u="none" strike="noStrike" cap="none">
                <a:solidFill>
                  <a:srgbClr val="00287D"/>
                </a:solidFill>
                <a:latin typeface="Tahoma"/>
                <a:ea typeface="Tahoma"/>
                <a:cs typeface="Tahoma"/>
                <a:sym typeface="Tahoma"/>
              </a:defRPr>
            </a:lvl4pPr>
            <a:lvl5pPr marR="0" lvl="4" algn="l" rtl="0">
              <a:spcBef>
                <a:spcPts val="0"/>
              </a:spcBef>
              <a:spcAft>
                <a:spcPts val="0"/>
              </a:spcAft>
              <a:buSzPts val="1400"/>
              <a:buNone/>
              <a:defRPr sz="2400" b="1" i="0" u="none" strike="noStrike" cap="none">
                <a:solidFill>
                  <a:srgbClr val="00287D"/>
                </a:solidFill>
                <a:latin typeface="Tahoma"/>
                <a:ea typeface="Tahoma"/>
                <a:cs typeface="Tahoma"/>
                <a:sym typeface="Tahoma"/>
              </a:defRPr>
            </a:lvl5pPr>
            <a:lvl6pPr marR="0" lvl="5" algn="l" rtl="0">
              <a:spcBef>
                <a:spcPts val="0"/>
              </a:spcBef>
              <a:spcAft>
                <a:spcPts val="0"/>
              </a:spcAft>
              <a:buSzPts val="1400"/>
              <a:buNone/>
              <a:defRPr sz="2400" b="1" i="0" u="none" strike="noStrike" cap="none">
                <a:solidFill>
                  <a:srgbClr val="00287D"/>
                </a:solidFill>
                <a:latin typeface="Tahoma"/>
                <a:ea typeface="Tahoma"/>
                <a:cs typeface="Tahoma"/>
                <a:sym typeface="Tahoma"/>
              </a:defRPr>
            </a:lvl6pPr>
            <a:lvl7pPr marR="0" lvl="6" algn="l" rtl="0">
              <a:spcBef>
                <a:spcPts val="0"/>
              </a:spcBef>
              <a:spcAft>
                <a:spcPts val="0"/>
              </a:spcAft>
              <a:buSzPts val="1400"/>
              <a:buNone/>
              <a:defRPr sz="2400" b="1" i="0" u="none" strike="noStrike" cap="none">
                <a:solidFill>
                  <a:srgbClr val="00287D"/>
                </a:solidFill>
                <a:latin typeface="Tahoma"/>
                <a:ea typeface="Tahoma"/>
                <a:cs typeface="Tahoma"/>
                <a:sym typeface="Tahoma"/>
              </a:defRPr>
            </a:lvl7pPr>
            <a:lvl8pPr marR="0" lvl="7" algn="l" rtl="0">
              <a:spcBef>
                <a:spcPts val="0"/>
              </a:spcBef>
              <a:spcAft>
                <a:spcPts val="0"/>
              </a:spcAft>
              <a:buSzPts val="1400"/>
              <a:buNone/>
              <a:defRPr sz="2400" b="1" i="0" u="none" strike="noStrike" cap="none">
                <a:solidFill>
                  <a:srgbClr val="00287D"/>
                </a:solidFill>
                <a:latin typeface="Tahoma"/>
                <a:ea typeface="Tahoma"/>
                <a:cs typeface="Tahoma"/>
                <a:sym typeface="Tahoma"/>
              </a:defRPr>
            </a:lvl8pPr>
            <a:lvl9pPr marR="0" lvl="8" algn="l" rtl="0">
              <a:spcBef>
                <a:spcPts val="0"/>
              </a:spcBef>
              <a:spcAft>
                <a:spcPts val="0"/>
              </a:spcAft>
              <a:buSzPts val="1400"/>
              <a:buNone/>
              <a:defRPr sz="2400" b="1" i="0" u="none" strike="noStrike" cap="none">
                <a:solidFill>
                  <a:srgbClr val="00287D"/>
                </a:solidFill>
                <a:latin typeface="Tahoma"/>
                <a:ea typeface="Tahoma"/>
                <a:cs typeface="Tahoma"/>
                <a:sym typeface="Tahoma"/>
              </a:defRPr>
            </a:lvl9pPr>
          </a:lstStyle>
          <a:p>
            <a:endParaRPr/>
          </a:p>
        </p:txBody>
      </p:sp>
      <p:sp>
        <p:nvSpPr>
          <p:cNvPr id="13" name="Google Shape;13;g2233019966a_2_0"/>
          <p:cNvSpPr txBox="1">
            <a:spLocks noGrp="1"/>
          </p:cNvSpPr>
          <p:nvPr>
            <p:ph type="body" idx="1"/>
          </p:nvPr>
        </p:nvSpPr>
        <p:spPr>
          <a:xfrm>
            <a:off x="539100" y="1872000"/>
            <a:ext cx="8064900" cy="3960000"/>
          </a:xfrm>
          <a:prstGeom prst="rect">
            <a:avLst/>
          </a:prstGeom>
          <a:noFill/>
          <a:ln>
            <a:noFill/>
          </a:ln>
        </p:spPr>
        <p:txBody>
          <a:bodyPr spcFirstLastPara="1" wrap="square" lIns="0" tIns="0" rIns="0" bIns="0" anchor="t" anchorCtr="0">
            <a:noAutofit/>
          </a:bodyPr>
          <a:lstStyle>
            <a:lvl1pPr marL="457200" marR="0" lvl="0" indent="-228600" algn="l" rtl="0">
              <a:lnSpc>
                <a:spcPct val="114000"/>
              </a:lnSpc>
              <a:spcBef>
                <a:spcPts val="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120000"/>
              </a:lnSpc>
              <a:spcBef>
                <a:spcPts val="0"/>
              </a:spcBef>
              <a:spcAft>
                <a:spcPts val="0"/>
              </a:spcAft>
              <a:buClr>
                <a:schemeClr val="dk2"/>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lnSpc>
                <a:spcPct val="120000"/>
              </a:lnSpc>
              <a:spcBef>
                <a:spcPts val="0"/>
              </a:spcBef>
              <a:spcAft>
                <a:spcPts val="0"/>
              </a:spcAft>
              <a:buClr>
                <a:schemeClr val="folHlink"/>
              </a:buClr>
              <a:buSzPts val="1200"/>
              <a:buFont typeface="Arial"/>
              <a:buNone/>
              <a:defRPr sz="1500" b="0" i="0" u="none" strike="noStrike" cap="none">
                <a:solidFill>
                  <a:schemeClr val="dk1"/>
                </a:solidFill>
                <a:latin typeface="Arial"/>
                <a:ea typeface="Arial"/>
                <a:cs typeface="Arial"/>
                <a:sym typeface="Arial"/>
              </a:defRPr>
            </a:lvl3pPr>
            <a:lvl4pPr marL="1828800" marR="0" lvl="3" indent="-228600" algn="l" rtl="0">
              <a:lnSpc>
                <a:spcPct val="120000"/>
              </a:lnSpc>
              <a:spcBef>
                <a:spcPts val="0"/>
              </a:spcBef>
              <a:spcAft>
                <a:spcPts val="0"/>
              </a:spcAft>
              <a:buClr>
                <a:schemeClr val="accent2"/>
              </a:buClr>
              <a:buSzPts val="1350"/>
              <a:buFont typeface="Arial"/>
              <a:buNone/>
              <a:defRPr sz="1500" b="0" i="0" u="none" strike="noStrike" cap="none">
                <a:solidFill>
                  <a:schemeClr val="dk1"/>
                </a:solidFill>
                <a:latin typeface="Arial"/>
                <a:ea typeface="Arial"/>
                <a:cs typeface="Arial"/>
                <a:sym typeface="Arial"/>
              </a:defRPr>
            </a:lvl4pPr>
            <a:lvl5pPr marL="2286000" marR="0" lvl="4" indent="-228600" algn="l" rtl="0">
              <a:lnSpc>
                <a:spcPct val="120000"/>
              </a:lnSpc>
              <a:spcBef>
                <a:spcPts val="0"/>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accent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35">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6Z_9lfX_Pc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usYs6lYUre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www.youtube.com/watch?v=CCXh36ds_EU" TargetMode="Externa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C2D9OG1EpbA"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lwDFPAyGGg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www.youtube.com/watch?v=CNnAMxhTYVw&amp;ab_channel=Sv%C4%9Btfyzioterapie" TargetMode="Externa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JFkbKNNa7xQ"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IdnBKv38EEQ"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wDIGll5wzZ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x3Ep9_rw5UU&amp;ab_channel=Sv%C4%9Btfyzioterapie" TargetMode="External"/><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hyperlink" Target="https://www.wikiskripta.eu/w/Femur" TargetMode="External"/><Relationship Id="rId7" Type="http://schemas.openxmlformats.org/officeDocument/2006/relationships/hyperlink" Target="https://www.wikiskripta.eu/w/Kolenn%C3%AD_kloub" TargetMode="External"/><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hyperlink" Target="https://www.wikiskripta.eu/w/Ky%C4%8Deln%C3%AD_kloub" TargetMode="External"/><Relationship Id="rId5" Type="http://schemas.openxmlformats.org/officeDocument/2006/relationships/hyperlink" Target="https://www.wikiskripta.eu/w/N._femoralis" TargetMode="External"/><Relationship Id="rId4" Type="http://schemas.openxmlformats.org/officeDocument/2006/relationships/hyperlink" Target="https://www.wikiskripta.eu/w/Tibia"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Ni-6TQkNkhc"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48.jpg"/><Relationship Id="rId5" Type="http://schemas.openxmlformats.org/officeDocument/2006/relationships/hyperlink" Target="https://www.wikiskripta.eu/w/Kolenn%C3%AD_kloub" TargetMode="External"/><Relationship Id="rId4" Type="http://schemas.openxmlformats.org/officeDocument/2006/relationships/hyperlink" Target="https://www.wikiskripta.eu/w/Ky%C4%8Deln%C3%AD_kloub"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8" Type="http://schemas.openxmlformats.org/officeDocument/2006/relationships/hyperlink" Target="https://www.wikiskripta.eu/w/Articulatio_coxae" TargetMode="External"/><Relationship Id="rId3" Type="http://schemas.openxmlformats.org/officeDocument/2006/relationships/hyperlink" Target="https://www.wikiskripta.eu/w/Femur" TargetMode="External"/><Relationship Id="rId7" Type="http://schemas.openxmlformats.org/officeDocument/2006/relationships/hyperlink" Target="https://www.wikiskripta.eu/w/Biomechanika_kolenn%C3%ADho_kloubu" TargetMode="External"/><Relationship Id="rId2" Type="http://schemas.openxmlformats.org/officeDocument/2006/relationships/notesSlide" Target="../notesSlides/notesSlide65.xml"/><Relationship Id="rId1" Type="http://schemas.openxmlformats.org/officeDocument/2006/relationships/slideLayout" Target="../slideLayouts/slideLayout20.xml"/><Relationship Id="rId6" Type="http://schemas.openxmlformats.org/officeDocument/2006/relationships/hyperlink" Target="https://www.wikiskripta.eu/w/Nervus_tibialis" TargetMode="External"/><Relationship Id="rId5" Type="http://schemas.openxmlformats.org/officeDocument/2006/relationships/hyperlink" Target="https://www.wikiskripta.eu/w/Nervus_ischiadicus" TargetMode="External"/><Relationship Id="rId4" Type="http://schemas.openxmlformats.org/officeDocument/2006/relationships/hyperlink" Target="https://www.wikiskripta.eu/w/Fibula" TargetMode="External"/><Relationship Id="rId9" Type="http://schemas.openxmlformats.org/officeDocument/2006/relationships/image" Target="../media/image53.jpg"/></Relationships>
</file>

<file path=ppt/slides/_rels/slide71.xml.rels><?xml version="1.0" encoding="UTF-8" standalone="yes"?>
<Relationships xmlns="http://schemas.openxmlformats.org/package/2006/relationships"><Relationship Id="rId8" Type="http://schemas.openxmlformats.org/officeDocument/2006/relationships/hyperlink" Target="https://www.wikiskripta.eu/w/Pes_anserinus" TargetMode="External"/><Relationship Id="rId3" Type="http://schemas.openxmlformats.org/officeDocument/2006/relationships/hyperlink" Target="https://www.wikiskripta.eu/w/Tibia" TargetMode="External"/><Relationship Id="rId7" Type="http://schemas.openxmlformats.org/officeDocument/2006/relationships/hyperlink" Target="https://www.wikiskripta.eu/w/Articulatio_coxae" TargetMode="External"/><Relationship Id="rId2" Type="http://schemas.openxmlformats.org/officeDocument/2006/relationships/notesSlide" Target="../notesSlides/notesSlide66.xml"/><Relationship Id="rId1" Type="http://schemas.openxmlformats.org/officeDocument/2006/relationships/slideLayout" Target="../slideLayouts/slideLayout20.xml"/><Relationship Id="rId6" Type="http://schemas.openxmlformats.org/officeDocument/2006/relationships/hyperlink" Target="https://www.wikiskripta.eu/w/Biomechanika_kolenn%C3%ADho_kloubu" TargetMode="External"/><Relationship Id="rId5" Type="http://schemas.openxmlformats.org/officeDocument/2006/relationships/hyperlink" Target="https://www.wikiskripta.eu/w/Nervus_tibialis" TargetMode="External"/><Relationship Id="rId4" Type="http://schemas.openxmlformats.org/officeDocument/2006/relationships/hyperlink" Target="https://www.wikiskripta.eu/w/Nervus_ischiadicus" TargetMode="External"/><Relationship Id="rId9" Type="http://schemas.openxmlformats.org/officeDocument/2006/relationships/image" Target="../media/image54.jpg"/></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9svP0Tkldnk"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hyperlink" Target="https://www.wikiskripta.eu/w/Femur" TargetMode="External"/><Relationship Id="rId7"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image" Target="../media/image62.jpg"/><Relationship Id="rId5" Type="http://schemas.openxmlformats.org/officeDocument/2006/relationships/hyperlink" Target="https://www.wikiskripta.eu/w/Nervus_tibialis" TargetMode="External"/><Relationship Id="rId4" Type="http://schemas.openxmlformats.org/officeDocument/2006/relationships/hyperlink" Target="https://www.wikiskripta.eu/w/Tibi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COk4YZYnuwo"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physio-pedia.com/McMurrays_Test" TargetMode="External"/><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233019966a_2_144"/>
          <p:cNvSpPr txBox="1">
            <a:spLocks noGrp="1"/>
          </p:cNvSpPr>
          <p:nvPr>
            <p:ph type="title"/>
          </p:nvPr>
        </p:nvSpPr>
        <p:spPr>
          <a:xfrm>
            <a:off x="298876" y="2900365"/>
            <a:ext cx="3934800" cy="117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sz="1979" dirty="0"/>
              <a:t>bp4839 Kineziologie, </a:t>
            </a:r>
            <a:r>
              <a:rPr lang="cs-CZ" sz="1979" dirty="0" err="1"/>
              <a:t>Algeziologie</a:t>
            </a:r>
            <a:r>
              <a:rPr lang="cs-CZ" sz="1979" dirty="0"/>
              <a:t> a odvozené techniky diagnostiky a terapie 4 - Kolenní kloub</a:t>
            </a:r>
            <a:endParaRPr sz="1979" dirty="0"/>
          </a:p>
        </p:txBody>
      </p:sp>
      <p:sp>
        <p:nvSpPr>
          <p:cNvPr id="159" name="Google Shape;159;g2233019966a_2_144"/>
          <p:cNvSpPr txBox="1">
            <a:spLocks noGrp="1"/>
          </p:cNvSpPr>
          <p:nvPr>
            <p:ph type="subTitle" idx="1"/>
          </p:nvPr>
        </p:nvSpPr>
        <p:spPr>
          <a:xfrm>
            <a:off x="298875" y="4116400"/>
            <a:ext cx="2803139" cy="69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sz="1800" dirty="0"/>
              <a:t>Mgr. Klára Vomáčková,</a:t>
            </a:r>
          </a:p>
          <a:p>
            <a:pPr marL="0" lvl="0" indent="0" algn="l" rtl="0">
              <a:spcBef>
                <a:spcPts val="0"/>
              </a:spcBef>
              <a:spcAft>
                <a:spcPts val="0"/>
              </a:spcAft>
              <a:buNone/>
            </a:pPr>
            <a:r>
              <a:rPr lang="cs-CZ" sz="1800" dirty="0"/>
              <a:t>Mgr. Jakub </a:t>
            </a:r>
            <a:r>
              <a:rPr lang="cs-CZ" sz="1800" dirty="0" err="1"/>
              <a:t>Zigo</a:t>
            </a:r>
            <a:endParaRPr sz="1800" dirty="0"/>
          </a:p>
        </p:txBody>
      </p:sp>
      <p:pic>
        <p:nvPicPr>
          <p:cNvPr id="160" name="Google Shape;160;g2233019966a_2_144"/>
          <p:cNvPicPr preferRelativeResize="0"/>
          <p:nvPr/>
        </p:nvPicPr>
        <p:blipFill>
          <a:blip r:embed="rId3">
            <a:alphaModFix/>
          </a:blip>
          <a:stretch>
            <a:fillRect/>
          </a:stretch>
        </p:blipFill>
        <p:spPr>
          <a:xfrm>
            <a:off x="4639150" y="0"/>
            <a:ext cx="4504851"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Hrana laterálního kondylu femuru</a:t>
            </a:r>
            <a:endParaRPr/>
          </a:p>
        </p:txBody>
      </p:sp>
      <p:pic>
        <p:nvPicPr>
          <p:cNvPr id="214" name="Google Shape;214;p10" descr="Obsah obrázku kreslení&#10;&#10;Popis byl vytvořen automaticky"/>
          <p:cNvPicPr preferRelativeResize="0">
            <a:picLocks noGrp="1"/>
          </p:cNvPicPr>
          <p:nvPr>
            <p:ph type="body" idx="1"/>
          </p:nvPr>
        </p:nvPicPr>
        <p:blipFill rotWithShape="1">
          <a:blip r:embed="rId3">
            <a:alphaModFix/>
          </a:blip>
          <a:srcRect/>
          <a:stretch/>
        </p:blipFill>
        <p:spPr>
          <a:xfrm>
            <a:off x="1218909" y="2056813"/>
            <a:ext cx="6706200" cy="2392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Hlavička fibuly</a:t>
            </a:r>
            <a:endParaRPr/>
          </a:p>
        </p:txBody>
      </p:sp>
      <p:pic>
        <p:nvPicPr>
          <p:cNvPr id="220" name="Google Shape;220;p11" descr="Obsah obrázku mapa, kreslení&#10;&#10;Popis byl vytvořen automaticky"/>
          <p:cNvPicPr preferRelativeResize="0">
            <a:picLocks noGrp="1"/>
          </p:cNvPicPr>
          <p:nvPr>
            <p:ph type="body" idx="1"/>
          </p:nvPr>
        </p:nvPicPr>
        <p:blipFill rotWithShape="1">
          <a:blip r:embed="rId3">
            <a:alphaModFix/>
          </a:blip>
          <a:srcRect/>
          <a:stretch/>
        </p:blipFill>
        <p:spPr>
          <a:xfrm>
            <a:off x="1180806" y="2005275"/>
            <a:ext cx="6782400" cy="234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Infrapatelární ligamentum</a:t>
            </a:r>
            <a:br>
              <a:rPr lang="cs-CZ"/>
            </a:br>
            <a:r>
              <a:rPr lang="cs-CZ"/>
              <a:t>lig. patellae</a:t>
            </a:r>
            <a:endParaRPr/>
          </a:p>
        </p:txBody>
      </p:sp>
      <p:pic>
        <p:nvPicPr>
          <p:cNvPr id="226" name="Google Shape;226;p12" descr="Obsah obrázku kreslení, mapa&#10;&#10;Popis byl vytvořen automaticky"/>
          <p:cNvPicPr preferRelativeResize="0">
            <a:picLocks noGrp="1"/>
          </p:cNvPicPr>
          <p:nvPr>
            <p:ph type="body" idx="1"/>
          </p:nvPr>
        </p:nvPicPr>
        <p:blipFill rotWithShape="1">
          <a:blip r:embed="rId3">
            <a:alphaModFix/>
          </a:blip>
          <a:srcRect/>
          <a:stretch/>
        </p:blipFill>
        <p:spPr>
          <a:xfrm>
            <a:off x="1253202" y="2133482"/>
            <a:ext cx="6637500" cy="2591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2B4C24-0BB0-0F23-4941-694DEE98BA79}"/>
              </a:ext>
            </a:extLst>
          </p:cNvPr>
          <p:cNvSpPr>
            <a:spLocks noGrp="1"/>
          </p:cNvSpPr>
          <p:nvPr>
            <p:ph type="title"/>
          </p:nvPr>
        </p:nvSpPr>
        <p:spPr>
          <a:xfrm>
            <a:off x="540000" y="154392"/>
            <a:ext cx="8064900" cy="451500"/>
          </a:xfrm>
        </p:spPr>
        <p:txBody>
          <a:bodyPr/>
          <a:lstStyle/>
          <a:p>
            <a:r>
              <a:rPr lang="sk-SK" dirty="0" err="1"/>
              <a:t>Diferencionálna</a:t>
            </a:r>
            <a:r>
              <a:rPr lang="sk-SK" dirty="0"/>
              <a:t> diagnostika KOK</a:t>
            </a:r>
          </a:p>
        </p:txBody>
      </p:sp>
      <p:sp>
        <p:nvSpPr>
          <p:cNvPr id="3" name="Zástupný text 2">
            <a:extLst>
              <a:ext uri="{FF2B5EF4-FFF2-40B4-BE49-F238E27FC236}">
                <a16:creationId xmlns:a16="http://schemas.microsoft.com/office/drawing/2014/main" id="{CE8F458F-1846-E2F6-7D13-D445A522B8EC}"/>
              </a:ext>
            </a:extLst>
          </p:cNvPr>
          <p:cNvSpPr>
            <a:spLocks noGrp="1"/>
          </p:cNvSpPr>
          <p:nvPr>
            <p:ph type="body" idx="1"/>
          </p:nvPr>
        </p:nvSpPr>
        <p:spPr/>
        <p:txBody>
          <a:bodyPr/>
          <a:lstStyle/>
          <a:p>
            <a:r>
              <a:rPr lang="sk-SK" sz="2000" dirty="0"/>
              <a:t>Úraz</a:t>
            </a:r>
          </a:p>
          <a:p>
            <a:r>
              <a:rPr lang="sk-SK" sz="2000" dirty="0" err="1"/>
              <a:t>Meniscus</a:t>
            </a:r>
            <a:endParaRPr lang="sk-SK" sz="2000" dirty="0"/>
          </a:p>
          <a:p>
            <a:r>
              <a:rPr lang="sk-SK" sz="2000" dirty="0" err="1"/>
              <a:t>Vazy</a:t>
            </a:r>
            <a:endParaRPr lang="sk-SK" sz="2000" dirty="0"/>
          </a:p>
          <a:p>
            <a:r>
              <a:rPr lang="sk-SK" sz="2000" dirty="0"/>
              <a:t>Funkční porucha</a:t>
            </a:r>
          </a:p>
          <a:p>
            <a:r>
              <a:rPr lang="sk-SK" sz="2000" dirty="0"/>
              <a:t>Prenesená bolesť</a:t>
            </a:r>
          </a:p>
          <a:p>
            <a:r>
              <a:rPr lang="sk-SK" sz="2000" dirty="0"/>
              <a:t>Artróza</a:t>
            </a:r>
          </a:p>
          <a:p>
            <a:r>
              <a:rPr lang="sk-SK" sz="2000" dirty="0" err="1"/>
              <a:t>Bakerova</a:t>
            </a:r>
            <a:r>
              <a:rPr lang="sk-SK" sz="2000" dirty="0"/>
              <a:t> </a:t>
            </a:r>
            <a:r>
              <a:rPr lang="sk-SK" sz="2000" dirty="0" err="1"/>
              <a:t>pseudocysta</a:t>
            </a:r>
            <a:endParaRPr lang="sk-SK" sz="2000" dirty="0"/>
          </a:p>
          <a:p>
            <a:r>
              <a:rPr lang="sk-SK" sz="2000" b="1" dirty="0" err="1"/>
              <a:t>Anterior</a:t>
            </a:r>
            <a:r>
              <a:rPr lang="sk-SK" sz="2000" b="1" dirty="0"/>
              <a:t> </a:t>
            </a:r>
            <a:r>
              <a:rPr lang="sk-SK" sz="2000" b="1" dirty="0" err="1"/>
              <a:t>knee</a:t>
            </a:r>
            <a:r>
              <a:rPr lang="sk-SK" sz="2000" b="1" dirty="0"/>
              <a:t> </a:t>
            </a:r>
            <a:r>
              <a:rPr lang="sk-SK" sz="2000" b="1" dirty="0" err="1"/>
              <a:t>pain</a:t>
            </a:r>
            <a:endParaRPr lang="sk-SK" sz="2000" b="1" dirty="0"/>
          </a:p>
          <a:p>
            <a:r>
              <a:rPr lang="sk-SK" sz="2000" dirty="0" err="1"/>
              <a:t>Entezopatie</a:t>
            </a:r>
            <a:endParaRPr lang="sk-SK" sz="2000" dirty="0"/>
          </a:p>
          <a:p>
            <a:r>
              <a:rPr lang="sk-SK" sz="2000" dirty="0" err="1"/>
              <a:t>Morbus</a:t>
            </a:r>
            <a:r>
              <a:rPr lang="sk-SK" sz="2000"/>
              <a:t> OS</a:t>
            </a:r>
            <a:endParaRPr lang="sk-SK" sz="2000" dirty="0"/>
          </a:p>
        </p:txBody>
      </p:sp>
    </p:spTree>
    <p:extLst>
      <p:ext uri="{BB962C8B-B14F-4D97-AF65-F5344CB8AC3E}">
        <p14:creationId xmlns:p14="http://schemas.microsoft.com/office/powerpoint/2010/main" val="321370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I. Vyšetření kolenního kloubu</a:t>
            </a:r>
            <a:endParaRPr/>
          </a:p>
        </p:txBody>
      </p:sp>
      <p:sp>
        <p:nvSpPr>
          <p:cNvPr id="232" name="Google Shape;232;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514350" lvl="0" indent="-529590" algn="l" rtl="0">
              <a:spcBef>
                <a:spcPts val="0"/>
              </a:spcBef>
              <a:spcAft>
                <a:spcPts val="0"/>
              </a:spcAft>
              <a:buClr>
                <a:schemeClr val="dk1"/>
              </a:buClr>
              <a:buSzPct val="114285"/>
              <a:buFont typeface="Calibri"/>
              <a:buAutoNum type="arabicPeriod"/>
            </a:pPr>
            <a:r>
              <a:rPr lang="cs-CZ" b="1"/>
              <a:t>Anamnéza</a:t>
            </a:r>
            <a:endParaRPr b="1"/>
          </a:p>
          <a:p>
            <a:pPr marL="514350" lvl="0" indent="-529590" algn="l" rtl="0">
              <a:spcBef>
                <a:spcPts val="544"/>
              </a:spcBef>
              <a:spcAft>
                <a:spcPts val="0"/>
              </a:spcAft>
              <a:buClr>
                <a:schemeClr val="dk1"/>
              </a:buClr>
              <a:buSzPct val="114285"/>
              <a:buFont typeface="Calibri"/>
              <a:buAutoNum type="arabicPeriod"/>
            </a:pPr>
            <a:r>
              <a:rPr lang="cs-CZ" b="1"/>
              <a:t>Aspekce</a:t>
            </a:r>
            <a:endParaRPr b="1"/>
          </a:p>
          <a:p>
            <a:pPr marL="514350" lvl="0" indent="-529590" algn="l" rtl="0">
              <a:spcBef>
                <a:spcPts val="544"/>
              </a:spcBef>
              <a:spcAft>
                <a:spcPts val="0"/>
              </a:spcAft>
              <a:buClr>
                <a:schemeClr val="dk1"/>
              </a:buClr>
              <a:buSzPct val="114285"/>
              <a:buFont typeface="Calibri"/>
              <a:buAutoNum type="arabicPeriod"/>
            </a:pPr>
            <a:r>
              <a:rPr lang="cs-CZ" b="1"/>
              <a:t>Palpace</a:t>
            </a:r>
            <a:endParaRPr b="1"/>
          </a:p>
          <a:p>
            <a:pPr marL="514350" lvl="0" indent="-529590" algn="l" rtl="0">
              <a:spcBef>
                <a:spcPts val="544"/>
              </a:spcBef>
              <a:spcAft>
                <a:spcPts val="0"/>
              </a:spcAft>
              <a:buClr>
                <a:schemeClr val="dk1"/>
              </a:buClr>
              <a:buSzPct val="114285"/>
              <a:buFont typeface="Calibri"/>
              <a:buAutoNum type="arabicPeriod"/>
            </a:pPr>
            <a:r>
              <a:rPr lang="cs-CZ" b="1"/>
              <a:t>Pasivní pohyby</a:t>
            </a:r>
            <a:endParaRPr b="1"/>
          </a:p>
          <a:p>
            <a:pPr marL="514350" lvl="0" indent="-529590" algn="l" rtl="0">
              <a:spcBef>
                <a:spcPts val="544"/>
              </a:spcBef>
              <a:spcAft>
                <a:spcPts val="0"/>
              </a:spcAft>
              <a:buClr>
                <a:schemeClr val="dk1"/>
              </a:buClr>
              <a:buSzPct val="114285"/>
              <a:buFont typeface="Calibri"/>
              <a:buAutoNum type="arabicPeriod"/>
            </a:pPr>
            <a:r>
              <a:rPr lang="cs-CZ" b="1"/>
              <a:t>Aktivní pohyby</a:t>
            </a:r>
            <a:endParaRPr b="1"/>
          </a:p>
          <a:p>
            <a:pPr marL="514350" lvl="0" indent="-529590" algn="l" rtl="0">
              <a:spcBef>
                <a:spcPts val="544"/>
              </a:spcBef>
              <a:spcAft>
                <a:spcPts val="0"/>
              </a:spcAft>
              <a:buClr>
                <a:schemeClr val="dk1"/>
              </a:buClr>
              <a:buSzPct val="114285"/>
              <a:buFont typeface="Calibri"/>
              <a:buAutoNum type="arabicPeriod"/>
            </a:pPr>
            <a:r>
              <a:rPr lang="cs-CZ" b="1"/>
              <a:t>Funkční vyšetření</a:t>
            </a:r>
            <a:endParaRPr b="1"/>
          </a:p>
          <a:p>
            <a:pPr marL="514350" lvl="0" indent="-529590" algn="l" rtl="0">
              <a:spcBef>
                <a:spcPts val="544"/>
              </a:spcBef>
              <a:spcAft>
                <a:spcPts val="0"/>
              </a:spcAft>
              <a:buClr>
                <a:schemeClr val="dk1"/>
              </a:buClr>
              <a:buSzPct val="114285"/>
              <a:buAutoNum type="alphaLcParenR"/>
            </a:pPr>
            <a:r>
              <a:rPr lang="cs-CZ"/>
              <a:t>Menisky</a:t>
            </a:r>
            <a:endParaRPr/>
          </a:p>
          <a:p>
            <a:pPr marL="514350" lvl="0" indent="-529590" algn="l" rtl="0">
              <a:spcBef>
                <a:spcPts val="544"/>
              </a:spcBef>
              <a:spcAft>
                <a:spcPts val="0"/>
              </a:spcAft>
              <a:buClr>
                <a:schemeClr val="dk1"/>
              </a:buClr>
              <a:buSzPct val="114285"/>
              <a:buAutoNum type="alphaLcParenR"/>
            </a:pPr>
            <a:r>
              <a:rPr lang="cs-CZ"/>
              <a:t>Vazy</a:t>
            </a:r>
            <a:endParaRPr/>
          </a:p>
          <a:p>
            <a:pPr marL="514350" lvl="0" indent="-529590" algn="l" rtl="0">
              <a:spcBef>
                <a:spcPts val="544"/>
              </a:spcBef>
              <a:spcAft>
                <a:spcPts val="0"/>
              </a:spcAft>
              <a:buClr>
                <a:schemeClr val="dk1"/>
              </a:buClr>
              <a:buSzPct val="114285"/>
              <a:buAutoNum type="alphaLcParenR"/>
            </a:pPr>
            <a:r>
              <a:rPr lang="cs-CZ"/>
              <a:t>Femoropatelární skloubení</a:t>
            </a:r>
            <a:endParaRPr/>
          </a:p>
        </p:txBody>
      </p:sp>
      <p:pic>
        <p:nvPicPr>
          <p:cNvPr id="233" name="Google Shape;233;p13"/>
          <p:cNvPicPr preferRelativeResize="0"/>
          <p:nvPr/>
        </p:nvPicPr>
        <p:blipFill rotWithShape="1">
          <a:blip r:embed="rId3">
            <a:alphaModFix/>
          </a:blip>
          <a:srcRect/>
          <a:stretch/>
        </p:blipFill>
        <p:spPr>
          <a:xfrm>
            <a:off x="3795611" y="1772816"/>
            <a:ext cx="4608512" cy="30693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1. Anamnéza</a:t>
            </a:r>
            <a:endParaRPr/>
          </a:p>
        </p:txBody>
      </p:sp>
      <p:sp>
        <p:nvSpPr>
          <p:cNvPr id="239" name="Google Shape;239;p14"/>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chemeClr val="dk2"/>
              </a:buClr>
              <a:buSzPct val="114285"/>
              <a:buChar char="●"/>
            </a:pPr>
            <a:r>
              <a:rPr lang="cs-CZ" dirty="0"/>
              <a:t>Bolest KOK je často přenesenou bolestí z jiných </a:t>
            </a:r>
            <a:r>
              <a:rPr lang="cs-CZ" dirty="0" err="1"/>
              <a:t>pohyb.segmentů</a:t>
            </a:r>
            <a:r>
              <a:rPr lang="cs-CZ" dirty="0"/>
              <a:t> - velká souvislost s postižením KYK (např. </a:t>
            </a:r>
            <a:r>
              <a:rPr lang="cs-CZ" dirty="0" err="1"/>
              <a:t>M.Perthes</a:t>
            </a:r>
            <a:r>
              <a:rPr lang="cs-CZ" dirty="0"/>
              <a:t>, koxitida, artróza KYK), páteře (</a:t>
            </a:r>
            <a:r>
              <a:rPr lang="cs-CZ" dirty="0" err="1"/>
              <a:t>radikulární</a:t>
            </a:r>
            <a:r>
              <a:rPr lang="cs-CZ" dirty="0"/>
              <a:t> </a:t>
            </a:r>
            <a:r>
              <a:rPr lang="cs-CZ" dirty="0" err="1"/>
              <a:t>sy</a:t>
            </a:r>
            <a:r>
              <a:rPr lang="cs-CZ" dirty="0"/>
              <a:t> L4), orgánu (ledviny při </a:t>
            </a:r>
            <a:r>
              <a:rPr lang="cs-CZ" dirty="0" err="1"/>
              <a:t>úpon.bolesti</a:t>
            </a:r>
            <a:r>
              <a:rPr lang="cs-CZ" dirty="0"/>
              <a:t> pes </a:t>
            </a:r>
            <a:r>
              <a:rPr lang="cs-CZ" dirty="0" err="1"/>
              <a:t>anserinus</a:t>
            </a:r>
            <a:r>
              <a:rPr lang="cs-CZ" dirty="0"/>
              <a:t>), nebo hlezenního kloubu- </a:t>
            </a:r>
            <a:r>
              <a:rPr lang="cs-CZ" b="1" dirty="0"/>
              <a:t>ALE NEMUSÍ</a:t>
            </a:r>
            <a:endParaRPr b="1" dirty="0"/>
          </a:p>
          <a:p>
            <a:pPr marL="342900" lvl="0" indent="-342900" algn="l" rtl="0">
              <a:spcBef>
                <a:spcPts val="544"/>
              </a:spcBef>
              <a:spcAft>
                <a:spcPts val="0"/>
              </a:spcAft>
              <a:buClr>
                <a:schemeClr val="dk2"/>
              </a:buClr>
              <a:buSzPct val="114285"/>
              <a:buChar char="●"/>
            </a:pPr>
            <a:r>
              <a:rPr lang="cs-CZ" dirty="0"/>
              <a:t>Schopnost zátěže postižené končetiny?</a:t>
            </a:r>
            <a:endParaRPr dirty="0"/>
          </a:p>
          <a:p>
            <a:pPr marL="342900" lvl="0" indent="-342900" algn="l" rtl="0">
              <a:spcBef>
                <a:spcPts val="544"/>
              </a:spcBef>
              <a:spcAft>
                <a:spcPts val="0"/>
              </a:spcAft>
              <a:buClr>
                <a:schemeClr val="dk2"/>
              </a:buClr>
              <a:buSzPct val="114285"/>
              <a:buChar char="●"/>
            </a:pPr>
            <a:r>
              <a:rPr lang="cs-CZ" dirty="0"/>
              <a:t>Charakter bolesti?- při chůzi ze schodů- </a:t>
            </a:r>
            <a:r>
              <a:rPr lang="cs-CZ" dirty="0" err="1"/>
              <a:t>patelofem.kloub</a:t>
            </a:r>
            <a:r>
              <a:rPr lang="cs-CZ" dirty="0"/>
              <a:t>, startovací b.-artróza, klidová a noční b.-zánět nebo metastázy</a:t>
            </a:r>
            <a:endParaRPr dirty="0"/>
          </a:p>
          <a:p>
            <a:pPr marL="342900" lvl="0" indent="-342900" algn="l" rtl="0">
              <a:spcBef>
                <a:spcPts val="544"/>
              </a:spcBef>
              <a:spcAft>
                <a:spcPts val="0"/>
              </a:spcAft>
              <a:buClr>
                <a:schemeClr val="dk2"/>
              </a:buClr>
              <a:buSzPct val="114285"/>
              <a:buChar char="●"/>
            </a:pPr>
            <a:r>
              <a:rPr lang="cs-CZ" dirty="0"/>
              <a:t>Ranní ztuhlost, která se s pohybem zlepšuje? artritida</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2. Aspekce</a:t>
            </a:r>
            <a:endParaRPr/>
          </a:p>
        </p:txBody>
      </p:sp>
      <p:sp>
        <p:nvSpPr>
          <p:cNvPr id="245" name="Google Shape;245;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cs-CZ"/>
              <a:t>a) </a:t>
            </a:r>
            <a:r>
              <a:rPr lang="cs-CZ" b="1"/>
              <a:t>Osové postavení KOK, resp. celé DK je ovlivněno:</a:t>
            </a:r>
            <a:endParaRPr/>
          </a:p>
          <a:p>
            <a:pPr marL="342900" lvl="0" indent="-342900" algn="l" rtl="0">
              <a:spcBef>
                <a:spcPts val="640"/>
              </a:spcBef>
              <a:spcAft>
                <a:spcPts val="0"/>
              </a:spcAft>
              <a:buClr>
                <a:schemeClr val="dk2"/>
              </a:buClr>
              <a:buSzPts val="3200"/>
              <a:buChar char="●"/>
            </a:pPr>
            <a:r>
              <a:rPr lang="cs-CZ"/>
              <a:t>Postavením LS přechodu- horizontální postavení sakra vede k VR femurů</a:t>
            </a:r>
            <a:endParaRPr/>
          </a:p>
          <a:p>
            <a:pPr marL="342900" lvl="0" indent="-342900" algn="l" rtl="0">
              <a:spcBef>
                <a:spcPts val="640"/>
              </a:spcBef>
              <a:spcAft>
                <a:spcPts val="0"/>
              </a:spcAft>
              <a:buClr>
                <a:schemeClr val="dk2"/>
              </a:buClr>
              <a:buSzPts val="3200"/>
              <a:buChar char="●"/>
            </a:pPr>
            <a:r>
              <a:rPr lang="cs-CZ"/>
              <a:t>Torzním postavení krčků femurů</a:t>
            </a:r>
            <a:endParaRPr/>
          </a:p>
          <a:p>
            <a:pPr marL="342900" lvl="0" indent="-342900" algn="l" rtl="0">
              <a:spcBef>
                <a:spcPts val="640"/>
              </a:spcBef>
              <a:spcAft>
                <a:spcPts val="0"/>
              </a:spcAft>
              <a:buClr>
                <a:schemeClr val="dk2"/>
              </a:buClr>
              <a:buSzPts val="3200"/>
              <a:buChar char="●"/>
            </a:pPr>
            <a:r>
              <a:rPr lang="cs-CZ"/>
              <a:t>Postavením a tvarem nohou</a:t>
            </a:r>
            <a:endParaRPr/>
          </a:p>
          <a:p>
            <a:pPr marL="342900" lvl="0" indent="-342900" algn="l" rtl="0">
              <a:spcBef>
                <a:spcPts val="640"/>
              </a:spcBef>
              <a:spcAft>
                <a:spcPts val="0"/>
              </a:spcAft>
              <a:buClr>
                <a:schemeClr val="dk2"/>
              </a:buClr>
              <a:buSzPts val="3200"/>
              <a:buChar char="●"/>
            </a:pPr>
            <a:r>
              <a:rPr lang="cs-CZ"/>
              <a:t>Genua valga x genua vara</a:t>
            </a:r>
            <a:endParaRPr/>
          </a:p>
          <a:p>
            <a:pPr marL="342900" lvl="0" indent="-342900" algn="l" rtl="0">
              <a:spcBef>
                <a:spcPts val="640"/>
              </a:spcBef>
              <a:spcAft>
                <a:spcPts val="0"/>
              </a:spcAft>
              <a:buClr>
                <a:schemeClr val="dk2"/>
              </a:buClr>
              <a:buSzPts val="3200"/>
              <a:buChar char="●"/>
            </a:pPr>
            <a:r>
              <a:rPr lang="cs-CZ"/>
              <a:t>Genu recurvatum</a:t>
            </a:r>
            <a:endParaRPr/>
          </a:p>
          <a:p>
            <a:pPr marL="342900" lvl="0" indent="-139700" algn="l" rtl="0">
              <a:spcBef>
                <a:spcPts val="640"/>
              </a:spcBef>
              <a:spcAft>
                <a:spcPts val="0"/>
              </a:spcAft>
              <a:buClr>
                <a:schemeClr val="dk1"/>
              </a:buClr>
              <a:buSzPts val="3200"/>
              <a:buNone/>
            </a:pPr>
            <a:endParaRPr/>
          </a:p>
        </p:txBody>
      </p:sp>
      <p:pic>
        <p:nvPicPr>
          <p:cNvPr id="246" name="Google Shape;246;p15"/>
          <p:cNvPicPr preferRelativeResize="0"/>
          <p:nvPr/>
        </p:nvPicPr>
        <p:blipFill rotWithShape="1">
          <a:blip r:embed="rId3">
            <a:alphaModFix/>
          </a:blip>
          <a:srcRect l="12082" t="20013" r="13267" b="9915"/>
          <a:stretch/>
        </p:blipFill>
        <p:spPr>
          <a:xfrm>
            <a:off x="5831631" y="4523717"/>
            <a:ext cx="3312369" cy="23342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2. Aspekce- pokračování</a:t>
            </a:r>
            <a:endParaRPr/>
          </a:p>
        </p:txBody>
      </p:sp>
      <p:sp>
        <p:nvSpPr>
          <p:cNvPr id="252" name="Google Shape;252;p16"/>
          <p:cNvSpPr txBox="1">
            <a:spLocks noGrp="1"/>
          </p:cNvSpPr>
          <p:nvPr>
            <p:ph type="body" idx="1"/>
          </p:nvPr>
        </p:nvSpPr>
        <p:spPr>
          <a:xfrm>
            <a:off x="457200" y="1600200"/>
            <a:ext cx="8229600" cy="4525963"/>
          </a:xfrm>
          <a:prstGeom prst="rect">
            <a:avLst/>
          </a:prstGeom>
          <a:noFill/>
          <a:ln>
            <a:noFill/>
          </a:ln>
        </p:spPr>
        <p:txBody>
          <a:bodyPr spcFirstLastPara="1" wrap="square" lIns="90000" tIns="45700" rIns="91425" bIns="45700" anchor="t" anchorCtr="0">
            <a:noAutofit/>
          </a:bodyPr>
          <a:lstStyle/>
          <a:p>
            <a:pPr marL="0" lvl="0" indent="0" algn="l" rtl="0">
              <a:spcBef>
                <a:spcPts val="0"/>
              </a:spcBef>
              <a:spcAft>
                <a:spcPts val="0"/>
              </a:spcAft>
              <a:buClr>
                <a:schemeClr val="dk1"/>
              </a:buClr>
              <a:buSzPts val="3200"/>
              <a:buNone/>
            </a:pPr>
            <a:r>
              <a:rPr lang="cs-CZ" b="1"/>
              <a:t>b)</a:t>
            </a:r>
            <a:r>
              <a:rPr lang="cs-CZ"/>
              <a:t> </a:t>
            </a:r>
            <a:r>
              <a:rPr lang="cs-CZ" b="1"/>
              <a:t>zbytnění Hoffova tělesa</a:t>
            </a:r>
            <a:r>
              <a:rPr lang="cs-CZ"/>
              <a:t>- typický příznak nitrokloubního poškození a synovialitidy</a:t>
            </a:r>
            <a:endParaRPr/>
          </a:p>
          <a:p>
            <a:pPr marL="179999" lvl="0" indent="-177800" algn="l" rtl="0">
              <a:spcBef>
                <a:spcPts val="640"/>
              </a:spcBef>
              <a:spcAft>
                <a:spcPts val="0"/>
              </a:spcAft>
              <a:buClr>
                <a:schemeClr val="dk1"/>
              </a:buClr>
              <a:buSzPts val="2800"/>
              <a:buAutoNum type="alphaLcParenR" startAt="3"/>
            </a:pPr>
            <a:r>
              <a:rPr lang="cs-CZ" b="1"/>
              <a:t> náplň kloubu</a:t>
            </a:r>
            <a:r>
              <a:rPr lang="cs-CZ"/>
              <a:t>- setření normální kontury KOK</a:t>
            </a:r>
            <a:endParaRPr/>
          </a:p>
          <a:p>
            <a:pPr marL="179999" lvl="0" indent="-177800" algn="l" rtl="0">
              <a:spcBef>
                <a:spcPts val="640"/>
              </a:spcBef>
              <a:spcAft>
                <a:spcPts val="0"/>
              </a:spcAft>
              <a:buClr>
                <a:schemeClr val="dk1"/>
              </a:buClr>
              <a:buSzPts val="2800"/>
              <a:buAutoNum type="alphaLcParenR" startAt="3"/>
            </a:pPr>
            <a:r>
              <a:rPr lang="cs-CZ" b="1"/>
              <a:t> zduření některé burzy</a:t>
            </a:r>
            <a:r>
              <a:rPr lang="cs-CZ"/>
              <a:t>- např. Bakerova pseudocysta</a:t>
            </a:r>
            <a:endParaRPr/>
          </a:p>
          <a:p>
            <a:pPr marL="179999" lvl="0" indent="-177800" algn="l" rtl="0">
              <a:spcBef>
                <a:spcPts val="640"/>
              </a:spcBef>
              <a:spcAft>
                <a:spcPts val="0"/>
              </a:spcAft>
              <a:buClr>
                <a:schemeClr val="dk1"/>
              </a:buClr>
              <a:buSzPts val="2800"/>
              <a:buAutoNum type="alphaLcParenR" startAt="3"/>
            </a:pPr>
            <a:r>
              <a:rPr lang="cs-CZ" b="1"/>
              <a:t> reliéf tuberositas tibiae</a:t>
            </a:r>
            <a:endParaRPr b="1"/>
          </a:p>
          <a:p>
            <a:pPr marL="179999" lvl="0" indent="-177800" algn="l" rtl="0">
              <a:spcBef>
                <a:spcPts val="640"/>
              </a:spcBef>
              <a:spcAft>
                <a:spcPts val="0"/>
              </a:spcAft>
              <a:buClr>
                <a:schemeClr val="dk1"/>
              </a:buClr>
              <a:buSzPts val="2800"/>
              <a:buAutoNum type="alphaLcParenR" startAt="3"/>
            </a:pPr>
            <a:r>
              <a:rPr lang="cs-CZ" b="1"/>
              <a:t> konfigurace m.quadriceps a bazální napětí hamstringů; </a:t>
            </a:r>
            <a:r>
              <a:rPr lang="cs-CZ" b="1" u="sng">
                <a:solidFill>
                  <a:srgbClr val="FF0000"/>
                </a:solidFill>
              </a:rPr>
              <a:t>m.vastus med</a:t>
            </a:r>
            <a:r>
              <a:rPr lang="cs-CZ" b="1"/>
              <a:t>.- </a:t>
            </a:r>
            <a:r>
              <a:rPr lang="cs-CZ"/>
              <a:t>hypotonická a hypotrof. reakce na strukturální poruchu KOK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3. Palpace</a:t>
            </a:r>
            <a:endParaRPr/>
          </a:p>
        </p:txBody>
      </p:sp>
      <p:sp>
        <p:nvSpPr>
          <p:cNvPr id="258" name="Google Shape;258;p17"/>
          <p:cNvSpPr txBox="1">
            <a:spLocks noGrp="1"/>
          </p:cNvSpPr>
          <p:nvPr>
            <p:ph type="body" idx="1"/>
          </p:nvPr>
        </p:nvSpPr>
        <p:spPr>
          <a:xfrm>
            <a:off x="457200" y="1600200"/>
            <a:ext cx="4906888"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2"/>
              </a:buClr>
              <a:buSzPct val="114285"/>
              <a:buChar char="●"/>
            </a:pPr>
            <a:r>
              <a:rPr lang="cs-CZ"/>
              <a:t>Otok nebo náplň KOK</a:t>
            </a:r>
            <a:endParaRPr/>
          </a:p>
          <a:p>
            <a:pPr marL="342900" lvl="0" indent="-342900" algn="l" rtl="0">
              <a:spcBef>
                <a:spcPts val="544"/>
              </a:spcBef>
              <a:spcAft>
                <a:spcPts val="0"/>
              </a:spcAft>
              <a:buClr>
                <a:schemeClr val="dk2"/>
              </a:buClr>
              <a:buSzPct val="114285"/>
              <a:buChar char="●"/>
            </a:pPr>
            <a:r>
              <a:rPr lang="cs-CZ"/>
              <a:t>Tzv. </a:t>
            </a:r>
            <a:r>
              <a:rPr lang="cs-CZ" b="1"/>
              <a:t>ballottement</a:t>
            </a:r>
            <a:r>
              <a:rPr lang="cs-CZ"/>
              <a:t> [balotman] pately - vyšetřujeme tlakem na suprapatelární recessus- patela ,,plave“ (z franc. -kymácení-)</a:t>
            </a:r>
            <a:endParaRPr/>
          </a:p>
          <a:p>
            <a:pPr marL="342900" lvl="0" indent="-342900" algn="l" rtl="0">
              <a:spcBef>
                <a:spcPts val="544"/>
              </a:spcBef>
              <a:spcAft>
                <a:spcPts val="0"/>
              </a:spcAft>
              <a:buClr>
                <a:schemeClr val="dk2"/>
              </a:buClr>
              <a:buSzPct val="114285"/>
              <a:buChar char="●"/>
            </a:pPr>
            <a:r>
              <a:rPr lang="cs-CZ"/>
              <a:t>Pohyblivost a drásoty pately</a:t>
            </a:r>
            <a:endParaRPr/>
          </a:p>
          <a:p>
            <a:pPr marL="342900" lvl="0" indent="-342900" algn="l" rtl="0">
              <a:spcBef>
                <a:spcPts val="544"/>
              </a:spcBef>
              <a:spcAft>
                <a:spcPts val="0"/>
              </a:spcAft>
              <a:buClr>
                <a:schemeClr val="dk2"/>
              </a:buClr>
              <a:buSzPct val="114285"/>
              <a:buChar char="●"/>
            </a:pPr>
            <a:r>
              <a:rPr lang="cs-CZ"/>
              <a:t>Posuzujeme postavení pately ve femorálním žlábku</a:t>
            </a:r>
            <a:endParaRPr/>
          </a:p>
          <a:p>
            <a:pPr marL="342900" lvl="0" indent="-342900" algn="l" rtl="0">
              <a:spcBef>
                <a:spcPts val="544"/>
              </a:spcBef>
              <a:spcAft>
                <a:spcPts val="0"/>
              </a:spcAft>
              <a:buClr>
                <a:schemeClr val="dk2"/>
              </a:buClr>
              <a:buSzPct val="114285"/>
              <a:buChar char="●"/>
            </a:pPr>
            <a:r>
              <a:rPr lang="cs-CZ"/>
              <a:t>Bolestivost kl.štěrbiny, okrajů kl.ploch a postranních vazů</a:t>
            </a:r>
            <a:endParaRPr/>
          </a:p>
        </p:txBody>
      </p:sp>
      <p:pic>
        <p:nvPicPr>
          <p:cNvPr id="259" name="Google Shape;259;p17"/>
          <p:cNvPicPr preferRelativeResize="0"/>
          <p:nvPr/>
        </p:nvPicPr>
        <p:blipFill rotWithShape="1">
          <a:blip r:embed="rId3">
            <a:alphaModFix/>
          </a:blip>
          <a:srcRect/>
          <a:stretch/>
        </p:blipFill>
        <p:spPr>
          <a:xfrm>
            <a:off x="5351543" y="1628800"/>
            <a:ext cx="3456384" cy="259228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3. Palpace- pokračování</a:t>
            </a:r>
            <a:endParaRPr/>
          </a:p>
        </p:txBody>
      </p:sp>
      <p:sp>
        <p:nvSpPr>
          <p:cNvPr id="265" name="Google Shape;265;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b="1"/>
              <a:t>Palpační bolestivost mediální kl.štěrbiny</a:t>
            </a:r>
            <a:r>
              <a:rPr lang="cs-CZ"/>
              <a:t>: vnitřní meniskus, nebo kolaterální vaz, nebo entezopatie pes anserinus</a:t>
            </a:r>
            <a:endParaRPr/>
          </a:p>
          <a:p>
            <a:pPr marL="342900" lvl="0" indent="-342900" algn="l" rtl="0">
              <a:spcBef>
                <a:spcPts val="640"/>
              </a:spcBef>
              <a:spcAft>
                <a:spcPts val="0"/>
              </a:spcAft>
              <a:buClr>
                <a:schemeClr val="dk2"/>
              </a:buClr>
              <a:buSzPts val="3200"/>
              <a:buChar char="●"/>
            </a:pPr>
            <a:r>
              <a:rPr lang="cs-CZ" b="1"/>
              <a:t>Palpační bolestivost laterální kl.štěrbiny: </a:t>
            </a:r>
            <a:r>
              <a:rPr lang="cs-CZ"/>
              <a:t>zevní meniskus, nebo kolaterální vaz, nebo fibuly, nebo úponů m.biceps fem. či m.TFL</a:t>
            </a:r>
            <a:endParaRPr/>
          </a:p>
          <a:p>
            <a:pPr marL="342900" lvl="0" indent="-342900" algn="l" rtl="0">
              <a:spcBef>
                <a:spcPts val="640"/>
              </a:spcBef>
              <a:spcAft>
                <a:spcPts val="0"/>
              </a:spcAft>
              <a:buClr>
                <a:schemeClr val="dk2"/>
              </a:buClr>
              <a:buSzPts val="3200"/>
              <a:buChar char="●"/>
            </a:pPr>
            <a:r>
              <a:rPr lang="cs-CZ" b="1"/>
              <a:t>Úponové bolesti: </a:t>
            </a:r>
            <a:r>
              <a:rPr lang="cs-CZ"/>
              <a:t>vyšetřujeme bolestivost baze, apexu a ligamenta pately + tuberozity tibie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Palpace</a:t>
            </a:r>
            <a:endParaRPr/>
          </a:p>
        </p:txBody>
      </p:sp>
      <p:sp>
        <p:nvSpPr>
          <p:cNvPr id="166" name="Google Shape;166;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Mediální tibiální plató, mediální meniscus, ligamentum patellae, tuberositas tibiae, pes anserinus, hrana mediálního kondylu femuru, mediální epikondyl femuru, tuberculum adductorium, laterální epikondyl femuru, hlavička fibuly, chrupavka femuru, chrupavka pately, šlacha v pes anserinus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4. Pasivní pohyby</a:t>
            </a:r>
            <a:endParaRPr/>
          </a:p>
        </p:txBody>
      </p:sp>
      <p:sp>
        <p:nvSpPr>
          <p:cNvPr id="271" name="Google Shape;271;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Sledujeme rozsah pohybu do flexe a extenze + pohyb pately ve femorálním žlábku</a:t>
            </a:r>
            <a:endParaRPr/>
          </a:p>
          <a:p>
            <a:pPr marL="342900" lvl="0" indent="-342900" algn="l" rtl="0">
              <a:spcBef>
                <a:spcPts val="640"/>
              </a:spcBef>
              <a:spcAft>
                <a:spcPts val="0"/>
              </a:spcAft>
              <a:buClr>
                <a:schemeClr val="dk2"/>
              </a:buClr>
              <a:buSzPts val="3200"/>
              <a:buChar char="●"/>
            </a:pPr>
            <a:r>
              <a:rPr lang="cs-CZ"/>
              <a:t>Při omezení pohybu sledujeme, zda je patrná </a:t>
            </a:r>
            <a:r>
              <a:rPr lang="cs-CZ" b="1"/>
              <a:t>tuhá zarážka, nebo pružný odpor</a:t>
            </a:r>
            <a:endParaRPr/>
          </a:p>
          <a:p>
            <a:pPr marL="342900" lvl="0" indent="-342900" algn="l" rtl="0">
              <a:spcBef>
                <a:spcPts val="640"/>
              </a:spcBef>
              <a:spcAft>
                <a:spcPts val="0"/>
              </a:spcAft>
              <a:buClr>
                <a:schemeClr val="dk2"/>
              </a:buClr>
              <a:buSzPts val="3200"/>
              <a:buChar char="●"/>
            </a:pPr>
            <a:r>
              <a:rPr lang="cs-CZ" b="1"/>
              <a:t>Omezení EXT v KOK, </a:t>
            </a:r>
            <a:r>
              <a:rPr lang="cs-CZ"/>
              <a:t>ve kterém je pružení a bolest při snaze o dotažení pohybu- může být známkou</a:t>
            </a:r>
            <a:r>
              <a:rPr lang="cs-CZ" b="1"/>
              <a:t> LÉZE MENISKU </a:t>
            </a:r>
            <a:r>
              <a:rPr lang="cs-CZ"/>
              <a:t>(blokáda kloubu)</a:t>
            </a:r>
            <a:endParaRPr/>
          </a:p>
          <a:p>
            <a:pPr marL="342900" lvl="0" indent="-342900" algn="l" rtl="0">
              <a:spcBef>
                <a:spcPts val="640"/>
              </a:spcBef>
              <a:spcAft>
                <a:spcPts val="0"/>
              </a:spcAft>
              <a:buClr>
                <a:schemeClr val="dk2"/>
              </a:buClr>
              <a:buSzPts val="3200"/>
              <a:buChar char="●"/>
            </a:pPr>
            <a:r>
              <a:rPr lang="cs-CZ" b="1"/>
              <a:t>Rotace</a:t>
            </a:r>
            <a:r>
              <a:rPr lang="cs-CZ"/>
              <a:t> KOK – nejfragilnější, jako první se ztrácí</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5. Aktivní pohyby</a:t>
            </a:r>
            <a:endParaRPr/>
          </a:p>
        </p:txBody>
      </p:sp>
      <p:sp>
        <p:nvSpPr>
          <p:cNvPr id="277" name="Google Shape;277;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aktivní pohyb vyšetřujeme v otevřených i uzavřených kinematických řetězcích</a:t>
            </a:r>
            <a:endParaRPr/>
          </a:p>
          <a:p>
            <a:pPr marL="342900" lvl="0" indent="-342900" algn="l" rtl="0">
              <a:spcBef>
                <a:spcPts val="640"/>
              </a:spcBef>
              <a:spcAft>
                <a:spcPts val="0"/>
              </a:spcAft>
              <a:buClr>
                <a:schemeClr val="dk2"/>
              </a:buClr>
              <a:buSzPts val="3200"/>
              <a:buChar char="●"/>
            </a:pPr>
            <a:r>
              <a:rPr lang="cs-CZ"/>
              <a:t>sledujeme kvalitu zapojení svalů m. quadriceps fem. (vastus med.), zevních rotátorů KYK a m.TFL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6. Funkční vyšetření</a:t>
            </a:r>
            <a:endParaRPr/>
          </a:p>
        </p:txBody>
      </p:sp>
      <p:sp>
        <p:nvSpPr>
          <p:cNvPr id="283" name="Google Shape;283;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Clr>
                <a:schemeClr val="dk2"/>
              </a:buClr>
              <a:buSzPts val="3200"/>
              <a:buChar char="●"/>
            </a:pPr>
            <a:r>
              <a:rPr lang="cs-CZ"/>
              <a:t>Menisky</a:t>
            </a:r>
            <a:endParaRPr/>
          </a:p>
          <a:p>
            <a:pPr marL="514350" lvl="0" indent="-514350" algn="l" rtl="0">
              <a:spcBef>
                <a:spcPts val="640"/>
              </a:spcBef>
              <a:spcAft>
                <a:spcPts val="0"/>
              </a:spcAft>
              <a:buClr>
                <a:schemeClr val="dk2"/>
              </a:buClr>
              <a:buSzPts val="3200"/>
              <a:buChar char="●"/>
            </a:pPr>
            <a:r>
              <a:rPr lang="cs-CZ"/>
              <a:t>Vazy</a:t>
            </a:r>
            <a:endParaRPr/>
          </a:p>
          <a:p>
            <a:pPr marL="514350" lvl="0" indent="-514350" algn="l" rtl="0">
              <a:spcBef>
                <a:spcPts val="640"/>
              </a:spcBef>
              <a:spcAft>
                <a:spcPts val="0"/>
              </a:spcAft>
              <a:buClr>
                <a:schemeClr val="dk2"/>
              </a:buClr>
              <a:buSzPts val="3200"/>
              <a:buChar char="●"/>
            </a:pPr>
            <a:r>
              <a:rPr lang="cs-CZ"/>
              <a:t>Femoropatelární skloubení</a:t>
            </a:r>
            <a:endParaRPr/>
          </a:p>
        </p:txBody>
      </p:sp>
      <p:pic>
        <p:nvPicPr>
          <p:cNvPr id="284" name="Google Shape;284;p21"/>
          <p:cNvPicPr preferRelativeResize="0"/>
          <p:nvPr/>
        </p:nvPicPr>
        <p:blipFill rotWithShape="1">
          <a:blip r:embed="rId3">
            <a:alphaModFix/>
          </a:blip>
          <a:srcRect/>
          <a:stretch/>
        </p:blipFill>
        <p:spPr>
          <a:xfrm>
            <a:off x="2248608" y="3429000"/>
            <a:ext cx="4457700" cy="3028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6a Funkční vyš.- menisky</a:t>
            </a:r>
            <a:endParaRPr/>
          </a:p>
        </p:txBody>
      </p:sp>
      <p:sp>
        <p:nvSpPr>
          <p:cNvPr id="290" name="Google Shape;290;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17500" algn="l" rtl="0">
              <a:spcBef>
                <a:spcPts val="0"/>
              </a:spcBef>
              <a:spcAft>
                <a:spcPts val="0"/>
              </a:spcAft>
              <a:buClr>
                <a:schemeClr val="dk2"/>
              </a:buClr>
              <a:buSzPts val="2800"/>
              <a:buChar char="●"/>
            </a:pPr>
            <a:r>
              <a:rPr lang="cs-CZ" dirty="0" err="1"/>
              <a:t>Apleyův</a:t>
            </a:r>
            <a:r>
              <a:rPr lang="cs-CZ" dirty="0"/>
              <a:t> test</a:t>
            </a:r>
            <a:endParaRPr dirty="0"/>
          </a:p>
          <a:p>
            <a:pPr marL="342900" lvl="0" indent="-317500" algn="l" rtl="0">
              <a:spcBef>
                <a:spcPts val="640"/>
              </a:spcBef>
              <a:spcAft>
                <a:spcPts val="0"/>
              </a:spcAft>
              <a:buClr>
                <a:schemeClr val="dk2"/>
              </a:buClr>
              <a:buSzPts val="2800"/>
              <a:buChar char="●"/>
            </a:pPr>
            <a:r>
              <a:rPr lang="cs-CZ" dirty="0" err="1"/>
              <a:t>Steinmannův</a:t>
            </a:r>
            <a:r>
              <a:rPr lang="cs-CZ" dirty="0"/>
              <a:t> příznak I a II</a:t>
            </a:r>
            <a:endParaRPr dirty="0"/>
          </a:p>
          <a:p>
            <a:pPr marL="342900" lvl="0" indent="-317500" algn="l" rtl="0">
              <a:spcBef>
                <a:spcPts val="640"/>
              </a:spcBef>
              <a:spcAft>
                <a:spcPts val="0"/>
              </a:spcAft>
              <a:buClr>
                <a:schemeClr val="dk2"/>
              </a:buClr>
              <a:buSzPts val="2800"/>
              <a:buChar char="●"/>
            </a:pPr>
            <a:r>
              <a:rPr lang="cs-CZ" dirty="0"/>
              <a:t>Chůze ve dřepu</a:t>
            </a:r>
            <a:endParaRPr dirty="0"/>
          </a:p>
          <a:p>
            <a:pPr marL="342900" lvl="0" indent="-317500" algn="l" rtl="0">
              <a:spcBef>
                <a:spcPts val="640"/>
              </a:spcBef>
              <a:spcAft>
                <a:spcPts val="0"/>
              </a:spcAft>
              <a:buClr>
                <a:schemeClr val="dk2"/>
              </a:buClr>
              <a:buSzPts val="2800"/>
              <a:buChar char="●"/>
            </a:pPr>
            <a:r>
              <a:rPr lang="cs-CZ" dirty="0" err="1"/>
              <a:t>McMurray</a:t>
            </a:r>
            <a:endParaRPr lang="cs-CZ" dirty="0"/>
          </a:p>
          <a:p>
            <a:pPr marL="342900" lvl="0" indent="-317500" algn="l" rtl="0">
              <a:spcBef>
                <a:spcPts val="640"/>
              </a:spcBef>
              <a:spcAft>
                <a:spcPts val="0"/>
              </a:spcAft>
              <a:buClr>
                <a:schemeClr val="dk2"/>
              </a:buClr>
              <a:buSzPts val="2800"/>
              <a:buChar char="●"/>
            </a:pPr>
            <a:r>
              <a:rPr lang="cs-CZ" dirty="0" err="1"/>
              <a:t>Payr</a:t>
            </a:r>
            <a:r>
              <a:rPr lang="cs-CZ" dirty="0"/>
              <a:t> test- turecký sed</a:t>
            </a:r>
          </a:p>
          <a:p>
            <a:pPr marL="342900" lvl="0" indent="-317500" algn="l" rtl="0">
              <a:spcBef>
                <a:spcPts val="640"/>
              </a:spcBef>
              <a:spcAft>
                <a:spcPts val="0"/>
              </a:spcAft>
              <a:buClr>
                <a:schemeClr val="dk2"/>
              </a:buClr>
              <a:buSzPts val="2800"/>
              <a:buChar char="●"/>
            </a:pPr>
            <a:r>
              <a:rPr lang="cs-CZ" dirty="0"/>
              <a:t>Který meniskus je víc ohrožen a proč?</a:t>
            </a:r>
            <a:endParaRPr dirty="0"/>
          </a:p>
        </p:txBody>
      </p:sp>
      <p:pic>
        <p:nvPicPr>
          <p:cNvPr id="291" name="Google Shape;291;p22"/>
          <p:cNvPicPr preferRelativeResize="0"/>
          <p:nvPr/>
        </p:nvPicPr>
        <p:blipFill rotWithShape="1">
          <a:blip r:embed="rId3">
            <a:alphaModFix/>
          </a:blip>
          <a:srcRect/>
          <a:stretch/>
        </p:blipFill>
        <p:spPr>
          <a:xfrm>
            <a:off x="5231876" y="1515699"/>
            <a:ext cx="3702448" cy="25566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Apleyův test</a:t>
            </a:r>
            <a:endParaRPr/>
          </a:p>
        </p:txBody>
      </p:sp>
      <p:pic>
        <p:nvPicPr>
          <p:cNvPr id="297" name="Google Shape;297;p23"/>
          <p:cNvPicPr preferRelativeResize="0">
            <a:picLocks noGrp="1"/>
          </p:cNvPicPr>
          <p:nvPr>
            <p:ph type="body" idx="1"/>
          </p:nvPr>
        </p:nvPicPr>
        <p:blipFill rotWithShape="1">
          <a:blip r:embed="rId3">
            <a:alphaModFix/>
          </a:blip>
          <a:srcRect/>
          <a:stretch/>
        </p:blipFill>
        <p:spPr>
          <a:xfrm>
            <a:off x="1490531" y="1484325"/>
            <a:ext cx="6665100" cy="4032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Apleyův test</a:t>
            </a:r>
            <a:endParaRPr/>
          </a:p>
        </p:txBody>
      </p:sp>
      <p:sp>
        <p:nvSpPr>
          <p:cNvPr id="303" name="Google Shape;30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b="1"/>
              <a:t>Slouží k odlišení poranění menisků od poranění postranních kloubních vazů</a:t>
            </a:r>
            <a:endParaRPr/>
          </a:p>
          <a:p>
            <a:pPr marL="342900" lvl="0" indent="-342900" algn="l" rtl="0">
              <a:spcBef>
                <a:spcPts val="640"/>
              </a:spcBef>
              <a:spcAft>
                <a:spcPts val="0"/>
              </a:spcAft>
              <a:buClr>
                <a:schemeClr val="dk2"/>
              </a:buClr>
              <a:buSzPts val="3200"/>
              <a:buChar char="●"/>
            </a:pPr>
            <a:r>
              <a:rPr lang="cs-CZ"/>
              <a:t>Leh na břiše, KYK v EXT, KOK v 90° FLX</a:t>
            </a:r>
            <a:endParaRPr/>
          </a:p>
          <a:p>
            <a:pPr marL="342900" lvl="0" indent="-342900" algn="l" rtl="0">
              <a:spcBef>
                <a:spcPts val="640"/>
              </a:spcBef>
              <a:spcAft>
                <a:spcPts val="0"/>
              </a:spcAft>
              <a:buClr>
                <a:schemeClr val="dk2"/>
              </a:buClr>
              <a:buSzPts val="3200"/>
              <a:buChar char="●"/>
            </a:pPr>
            <a:r>
              <a:rPr lang="cs-CZ"/>
              <a:t>Provádíme rotace bérce v axil. distrakci a posléze při kompresi v ose bérce</a:t>
            </a:r>
            <a:endParaRPr/>
          </a:p>
          <a:p>
            <a:pPr marL="342900" lvl="0" indent="-139700" algn="l" rtl="0">
              <a:spcBef>
                <a:spcPts val="640"/>
              </a:spcBef>
              <a:spcAft>
                <a:spcPts val="0"/>
              </a:spcAft>
              <a:buClr>
                <a:schemeClr val="dk1"/>
              </a:buClr>
              <a:buSzPts val="3200"/>
              <a:buNone/>
            </a:pPr>
            <a:endParaRPr b="1"/>
          </a:p>
          <a:p>
            <a:pPr marL="342900" lvl="0" indent="-342900" algn="l" rtl="0">
              <a:spcBef>
                <a:spcPts val="640"/>
              </a:spcBef>
              <a:spcAft>
                <a:spcPts val="0"/>
              </a:spcAft>
              <a:buClr>
                <a:schemeClr val="dk2"/>
              </a:buClr>
              <a:buSzPts val="3200"/>
              <a:buChar char="●"/>
            </a:pPr>
            <a:r>
              <a:rPr lang="cs-CZ" b="1"/>
              <a:t>Bolest při trakci: postižení postranních vazů </a:t>
            </a:r>
            <a:endParaRPr/>
          </a:p>
          <a:p>
            <a:pPr marL="342900" lvl="0" indent="-342900" algn="l" rtl="0">
              <a:spcBef>
                <a:spcPts val="640"/>
              </a:spcBef>
              <a:spcAft>
                <a:spcPts val="0"/>
              </a:spcAft>
              <a:buClr>
                <a:schemeClr val="dk2"/>
              </a:buClr>
              <a:buSzPts val="3200"/>
              <a:buChar char="●"/>
            </a:pPr>
            <a:r>
              <a:rPr lang="cs-CZ" b="1"/>
              <a:t>Bolest při tlaku: postižení menisků</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233019966a_2_235"/>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4400"/>
              <a:buFont typeface="Calibri"/>
              <a:buNone/>
            </a:pPr>
            <a:r>
              <a:rPr lang="cs-CZ"/>
              <a:t>Apleyův test</a:t>
            </a:r>
            <a:endParaRPr/>
          </a:p>
          <a:p>
            <a:pPr marL="0" lvl="0" indent="0" algn="l" rtl="0">
              <a:spcBef>
                <a:spcPts val="0"/>
              </a:spcBef>
              <a:spcAft>
                <a:spcPts val="0"/>
              </a:spcAft>
              <a:buNone/>
            </a:pPr>
            <a:endParaRPr/>
          </a:p>
        </p:txBody>
      </p:sp>
      <p:pic>
        <p:nvPicPr>
          <p:cNvPr id="310" name="Google Shape;310;g2233019966a_2_235"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Apley's Test for meniscus damage. Be sure to watch the McMurray and Thessaly Test at the end of the video or click on the &quot;i&quot; in the top right corner.&#10;&#10;Hegedus et al. (2007): https://www.ncbi.nlm.nih.gov/pubmed/17939613&#10;&#10;Useful Links Below:&#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Apley's Test | Meniscus Injury">
            <a:hlinkClick r:id="rId3"/>
          </p:cNvPr>
          <p:cNvPicPr preferRelativeResize="0"/>
          <p:nvPr/>
        </p:nvPicPr>
        <p:blipFill>
          <a:blip r:embed="rId4">
            <a:alphaModFix/>
          </a:blip>
          <a:stretch>
            <a:fillRect/>
          </a:stretch>
        </p:blipFill>
        <p:spPr>
          <a:xfrm>
            <a:off x="1669800" y="1576500"/>
            <a:ext cx="6586600" cy="3704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Steinmannův příznak I</a:t>
            </a:r>
            <a:endParaRPr/>
          </a:p>
        </p:txBody>
      </p:sp>
      <p:pic>
        <p:nvPicPr>
          <p:cNvPr id="316" name="Google Shape;316;p25"/>
          <p:cNvPicPr preferRelativeResize="0">
            <a:picLocks noGrp="1"/>
          </p:cNvPicPr>
          <p:nvPr>
            <p:ph type="body" idx="1"/>
          </p:nvPr>
        </p:nvPicPr>
        <p:blipFill rotWithShape="1">
          <a:blip r:embed="rId3">
            <a:alphaModFix/>
          </a:blip>
          <a:srcRect/>
          <a:stretch/>
        </p:blipFill>
        <p:spPr>
          <a:xfrm>
            <a:off x="3008151" y="1417650"/>
            <a:ext cx="3127800" cy="4526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Steinmannův příznak I</a:t>
            </a:r>
            <a:endParaRPr/>
          </a:p>
        </p:txBody>
      </p:sp>
      <p:sp>
        <p:nvSpPr>
          <p:cNvPr id="322" name="Google Shape;322;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Pacient sedí na okraji stolu, KOK v 90° FLX</a:t>
            </a:r>
            <a:endParaRPr/>
          </a:p>
          <a:p>
            <a:pPr marL="342900" lvl="0" indent="-342900" algn="l" rtl="0">
              <a:spcBef>
                <a:spcPts val="640"/>
              </a:spcBef>
              <a:spcAft>
                <a:spcPts val="0"/>
              </a:spcAft>
              <a:buClr>
                <a:schemeClr val="dk2"/>
              </a:buClr>
              <a:buSzPts val="3200"/>
              <a:buChar char="●"/>
            </a:pPr>
            <a:r>
              <a:rPr lang="cs-CZ"/>
              <a:t>Oběma rukama uchopíme nohu nemocného (za přednoží a patu)</a:t>
            </a:r>
            <a:endParaRPr/>
          </a:p>
          <a:p>
            <a:pPr marL="342900" lvl="0" indent="-342900" algn="l" rtl="0">
              <a:spcBef>
                <a:spcPts val="640"/>
              </a:spcBef>
              <a:spcAft>
                <a:spcPts val="0"/>
              </a:spcAft>
              <a:buClr>
                <a:schemeClr val="dk2"/>
              </a:buClr>
              <a:buSzPts val="3200"/>
              <a:buChar char="●"/>
            </a:pPr>
            <a:r>
              <a:rPr lang="cs-CZ"/>
              <a:t>Provádíme max ZR a VR bérce</a:t>
            </a:r>
            <a:endParaRPr/>
          </a:p>
          <a:p>
            <a:pPr marL="342900" lvl="0" indent="-342900" algn="l" rtl="0">
              <a:spcBef>
                <a:spcPts val="640"/>
              </a:spcBef>
              <a:spcAft>
                <a:spcPts val="0"/>
              </a:spcAft>
              <a:buClr>
                <a:schemeClr val="dk2"/>
              </a:buClr>
              <a:buSzPts val="3200"/>
              <a:buChar char="●"/>
            </a:pPr>
            <a:r>
              <a:rPr lang="cs-CZ"/>
              <a:t>Bolest na vnitřní straně kloubní štěrbiny při ZR: vnitřní meniskus</a:t>
            </a:r>
            <a:endParaRPr/>
          </a:p>
          <a:p>
            <a:pPr marL="342900" lvl="0" indent="-342900" algn="l" rtl="0">
              <a:spcBef>
                <a:spcPts val="640"/>
              </a:spcBef>
              <a:spcAft>
                <a:spcPts val="0"/>
              </a:spcAft>
              <a:buClr>
                <a:schemeClr val="dk2"/>
              </a:buClr>
              <a:buSzPts val="3200"/>
              <a:buChar char="●"/>
            </a:pPr>
            <a:r>
              <a:rPr lang="cs-CZ"/>
              <a:t>Bolest na zevní straně kloubní štěrbiny při VR: vnější meniskus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Steinmannův příznak II</a:t>
            </a:r>
            <a:endParaRPr/>
          </a:p>
        </p:txBody>
      </p:sp>
      <p:sp>
        <p:nvSpPr>
          <p:cNvPr id="328" name="Google Shape;328;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Pokud při FLX v KOK zjistíme palpační bolestivost při bázi mediálního menisku na ventrální části kloubní štěrbiny, provedeme úplnou EXT</a:t>
            </a:r>
            <a:endParaRPr/>
          </a:p>
          <a:p>
            <a:pPr marL="342900" lvl="0" indent="-342900" algn="l" rtl="0">
              <a:spcBef>
                <a:spcPts val="640"/>
              </a:spcBef>
              <a:spcAft>
                <a:spcPts val="0"/>
              </a:spcAft>
              <a:buClr>
                <a:schemeClr val="dk2"/>
              </a:buClr>
              <a:buSzPts val="3200"/>
              <a:buChar char="●"/>
            </a:pPr>
            <a:r>
              <a:rPr lang="cs-CZ"/>
              <a:t>Posunulo se bolestivé místo dopředu? Menisková léze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Orientace </a:t>
            </a:r>
            <a:endParaRPr/>
          </a:p>
        </p:txBody>
      </p:sp>
      <p:pic>
        <p:nvPicPr>
          <p:cNvPr id="172" name="Google Shape;172;p3" descr="Obsah obrázku text, mapa, kreslení&#10;&#10;Popis byl vytvořen automaticky"/>
          <p:cNvPicPr preferRelativeResize="0">
            <a:picLocks noGrp="1"/>
          </p:cNvPicPr>
          <p:nvPr>
            <p:ph type="body" idx="1"/>
          </p:nvPr>
        </p:nvPicPr>
        <p:blipFill rotWithShape="1">
          <a:blip r:embed="rId3">
            <a:alphaModFix/>
          </a:blip>
          <a:srcRect/>
          <a:stretch/>
        </p:blipFill>
        <p:spPr>
          <a:xfrm>
            <a:off x="1222720" y="2102489"/>
            <a:ext cx="6698700" cy="2926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233019966a_2_242"/>
          <p:cNvSpPr txBox="1">
            <a:spLocks noGrp="1"/>
          </p:cNvSpPr>
          <p:nvPr>
            <p:ph type="title"/>
          </p:nvPr>
        </p:nvSpPr>
        <p:spPr>
          <a:xfrm>
            <a:off x="539550" y="129692"/>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dirty="0" err="1"/>
              <a:t>Steinmannův</a:t>
            </a:r>
            <a:r>
              <a:rPr lang="cs-CZ" dirty="0"/>
              <a:t> příznak I, II</a:t>
            </a:r>
            <a:endParaRPr dirty="0"/>
          </a:p>
        </p:txBody>
      </p:sp>
      <p:pic>
        <p:nvPicPr>
          <p:cNvPr id="335" name="Google Shape;335;g2233019966a_2_242" descr="For more knee examination video tutorials, visit the AMBOSS Library: https://go.amboss.com/KneeJoint&#10;&#10;The Steinman test is used to evaluate for a meniscal injury. The patient is asked to lie supine with the hip and knee flexed. The flexed knee is stabilized with one hand, while the other hand rotates the leg internally and externally at the tibial condyles. Pain in the knee on external rotation indicates medial meniscal injury while pain on internal rotation indicates lateral meniscal injury. The Steinman test is similar to the Apley grind test, but the latter is performed with the patient in the prone position.&#10;&#10;Subscribe to AMBOSS YouTube for the latest clinical examination videos, medical student interviews, study tips and tricks, and live webinars! Video details below.&#10;&#10;Free 5 Day Trial: https://go.amboss.com/amboss-YT&#10;Instagram: https://www.instagram.com/amboss_med/&#10;Facebook: https://www.facebook.com/AMBOSS.Med/&#10;Twitter: https://twitter.com/ambossmed&#10;Blog: https://blog.amboss.com/us&#10;&#10;#AMBOSSMed #USMLE #Steinman Test" title="Steinman Test - Clinical Examination">
            <a:hlinkClick r:id="rId3"/>
          </p:cNvPr>
          <p:cNvPicPr preferRelativeResize="0"/>
          <p:nvPr/>
        </p:nvPicPr>
        <p:blipFill>
          <a:blip r:embed="rId4">
            <a:alphaModFix/>
          </a:blip>
          <a:stretch>
            <a:fillRect/>
          </a:stretch>
        </p:blipFill>
        <p:spPr>
          <a:xfrm>
            <a:off x="521500" y="1502425"/>
            <a:ext cx="4563400" cy="2566925"/>
          </a:xfrm>
          <a:prstGeom prst="rect">
            <a:avLst/>
          </a:prstGeom>
          <a:noFill/>
          <a:ln>
            <a:noFill/>
          </a:ln>
        </p:spPr>
      </p:pic>
      <p:pic>
        <p:nvPicPr>
          <p:cNvPr id="336" name="Google Shape;336;g2233019966a_2_242" descr="AMBOSS,  Wissen – von Medizinern für Mediziner. &#10;&#10;https://www.amboss.com/de&#10;&#10;Das Steinmann-II-Zeichen kann zur Untersuchung der Innen- und Außenmenisken genutzt werden. Wir erklären Dir die Durchführung dieser klinischen Prüfung und erläutern die Interpretation der Befunde, die im Rahmen einer Meniskusschädigung auftreten. Andere Videos zur Untersuchung der Menisken findest Du in unserem Kanal:&#10;Steinmann-I-Zeichen - https://www.youtube.com/watch?v=80l5A-uEj9I&amp;list=PLt75uzSS5bNwPHk8z8-deCpA981JBCzqo&amp;index=24&#10;Payr-Zeichen - https://www.youtube.com/watch?v=SHT5eKaeppg&amp;list=PLt75uzSS5bNwPHk8z8-deCpA981JBCzqo&amp;index=25&#10;Apley-Grinding-Test - https://www.youtube.com/watch?v=-I3a_zi9ZaY&amp;index=21&amp;list=PLt75uzSS5bNwPHk8z8-deCpA981JBCzqo&#10;&#10;Weitere Informationen rund um die Untersuchung des Knies und Verletzung der Menisken findest Du auf AMBOSS: https://www.amboss.com/de/wissen/Orthopädische_Untersuchung_des_Knies&#10;https://www.amboss.com/de/wissen/Meniskusruptur&#10;&#10;AMBOSS ist das ideale Nachschlagewerk für Ärztinnen und Ärzte im klinischen Alltag und das perfekte Lernsystem für Medizinstudierende. AMBOSS enthält das Wissen aller Fachgebiete  – so ausgearbeitet und vernetzt, dass Mediziner unmittelbar leitliniengerechte Antworten auf ihre Fragestellung erhalten. &#10;&#10;#ambossmed #Orthopädie #Klinik #Untersuchung #Knie #Innenmeniskus #Außenmeniskus #Meniskusschädigung #Steinmann-II-Zeichen" title="Steinmann-II-Zeichen - Orthopädie - klinische Untersuchung - AMBOSS Video">
            <a:hlinkClick r:id="rId5"/>
          </p:cNvPr>
          <p:cNvPicPr preferRelativeResize="0"/>
          <p:nvPr/>
        </p:nvPicPr>
        <p:blipFill>
          <a:blip r:embed="rId6">
            <a:alphaModFix/>
          </a:blip>
          <a:stretch>
            <a:fillRect/>
          </a:stretch>
        </p:blipFill>
        <p:spPr>
          <a:xfrm>
            <a:off x="3752475" y="4236600"/>
            <a:ext cx="4236125" cy="2382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Chůze ve dřepu</a:t>
            </a:r>
            <a:endParaRPr/>
          </a:p>
        </p:txBody>
      </p:sp>
      <p:sp>
        <p:nvSpPr>
          <p:cNvPr id="342" name="Google Shape;342;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a:t>Při lézi menisků je chůze ve dřepu nemožná</a:t>
            </a:r>
            <a:endParaRPr/>
          </a:p>
        </p:txBody>
      </p:sp>
      <p:pic>
        <p:nvPicPr>
          <p:cNvPr id="343" name="Google Shape;343;p28" descr="Enroll in our online course: http://bit.ly/PTMSK The duck walk test aka. childress test is a test for meniscus tears.&#10;GET OUR ASSESSMENT BOOK ▶︎▶︎ http://bit.ly/GETPT ◀︎◀︎&#10;OUR APP: &#10;📱 iPhone/iPad: https://goo.gl/eUuF7w&#10;🤖 Android: https://goo.gl/3NKzJX&#10;&#10;🚨 HELP TRANSLATE THIS VIDEO 🚨&#10;If you liked this video, help people in other countries enjoy it too by creating subtitles for it. Spread the love and impact. Here is how to do it: https://youtu.be/_3MMKHqoZrs&#10;&#10;👉🏼  SUPPORT THIS CHANNEL 😊 : http://bit.ly/SPPRTPT 👈🏼&#10;&#10;📚 ARTICLES: Van der Post et al. (2017): https://www.ncbi.nlm.nih.gov/pubmed/28808951&#10;Childress et al. (1957): https://www.ncbi.nlm.nih.gov/pubmed/13411376&#10;&#10;&#10;Visit our Website: http://bit.ly/web_PT&#10;Like us on Facebook: http://bit.ly/like_PT&#10;Follow on Instagram: http://bit.ly/IG_PT&#10;Follow on Twitter: http://bit.ly/Tweet_PT&#10;Snapchat: http://bit.ly/Snap_PT&#10;&#10;#physiotutors #duckwalk #meniscus&#10;------&#10;This is not medical advice! The content is intended to be educational only for health professionals and students. If you are a patient, seek care of a health care professional." title="Duck Walk / Childress Test | Meniscus Tear">
            <a:hlinkClick r:id="rId3"/>
          </p:cNvPr>
          <p:cNvPicPr preferRelativeResize="0"/>
          <p:nvPr/>
        </p:nvPicPr>
        <p:blipFill>
          <a:blip r:embed="rId4">
            <a:alphaModFix/>
          </a:blip>
          <a:stretch>
            <a:fillRect/>
          </a:stretch>
        </p:blipFill>
        <p:spPr>
          <a:xfrm>
            <a:off x="1238050" y="2199850"/>
            <a:ext cx="6667900" cy="3750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233019966a_2_253"/>
          <p:cNvSpPr txBox="1">
            <a:spLocks noGrp="1"/>
          </p:cNvSpPr>
          <p:nvPr>
            <p:ph type="title"/>
          </p:nvPr>
        </p:nvSpPr>
        <p:spPr>
          <a:xfrm>
            <a:off x="539550" y="17599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dirty="0" err="1"/>
              <a:t>McMurray</a:t>
            </a:r>
            <a:r>
              <a:rPr lang="cs-CZ" dirty="0"/>
              <a:t> test</a:t>
            </a:r>
            <a:endParaRPr dirty="0"/>
          </a:p>
        </p:txBody>
      </p:sp>
      <p:sp>
        <p:nvSpPr>
          <p:cNvPr id="350" name="Google Shape;350;g2233019966a_2_253"/>
          <p:cNvSpPr txBox="1">
            <a:spLocks noGrp="1"/>
          </p:cNvSpPr>
          <p:nvPr>
            <p:ph type="body" idx="1"/>
          </p:nvPr>
        </p:nvSpPr>
        <p:spPr>
          <a:xfrm>
            <a:off x="539550" y="1420663"/>
            <a:ext cx="3915000" cy="278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sz="2000" dirty="0"/>
              <a:t>P: leh na zádech s max. FLX testovaného KOK</a:t>
            </a:r>
            <a:endParaRPr sz="2000" dirty="0"/>
          </a:p>
          <a:p>
            <a:pPr marL="0" lvl="0" indent="0" algn="l" rtl="0">
              <a:spcBef>
                <a:spcPts val="0"/>
              </a:spcBef>
              <a:spcAft>
                <a:spcPts val="0"/>
              </a:spcAft>
              <a:buNone/>
            </a:pPr>
            <a:r>
              <a:rPr lang="cs-CZ" sz="2000" dirty="0"/>
              <a:t>V: stojí na testované straně, </a:t>
            </a:r>
            <a:r>
              <a:rPr lang="cs-CZ" sz="2000" dirty="0" err="1"/>
              <a:t>prox</a:t>
            </a:r>
            <a:r>
              <a:rPr lang="cs-CZ" sz="2000" dirty="0"/>
              <a:t>. (hlavová) ruka drží KOK a palpuje kl. štěrbinu KOK, palec a prsty proti sobě</a:t>
            </a:r>
            <a:endParaRPr sz="2000" dirty="0"/>
          </a:p>
          <a:p>
            <a:pPr marL="0" lvl="0" indent="0" algn="l" rtl="0">
              <a:spcBef>
                <a:spcPts val="0"/>
              </a:spcBef>
              <a:spcAft>
                <a:spcPts val="0"/>
              </a:spcAft>
              <a:buNone/>
            </a:pPr>
            <a:r>
              <a:rPr lang="cs-CZ" sz="2000" dirty="0"/>
              <a:t>T: z pozice max. FLX aplikujeme KOK s VR </a:t>
            </a:r>
            <a:r>
              <a:rPr lang="cs-CZ" sz="2000" dirty="0" err="1"/>
              <a:t>tibie</a:t>
            </a:r>
            <a:r>
              <a:rPr lang="cs-CZ" sz="2000" dirty="0"/>
              <a:t> a aplikací VARÓZNÍHO STRESU, poté návrat do pozice max. FLX a opět </a:t>
            </a:r>
            <a:r>
              <a:rPr lang="cs-CZ" sz="2000" dirty="0" err="1"/>
              <a:t>extendujeme</a:t>
            </a:r>
            <a:r>
              <a:rPr lang="cs-CZ" sz="2000" dirty="0"/>
              <a:t> KOK se ZR </a:t>
            </a:r>
            <a:r>
              <a:rPr lang="cs-CZ" sz="2000" dirty="0" err="1"/>
              <a:t>tibie</a:t>
            </a:r>
            <a:r>
              <a:rPr lang="cs-CZ" sz="2000" dirty="0"/>
              <a:t> a aplikujeme VALGÓZNÍ STRES na KOK</a:t>
            </a:r>
            <a:endParaRPr sz="2000" dirty="0"/>
          </a:p>
        </p:txBody>
      </p:sp>
      <p:pic>
        <p:nvPicPr>
          <p:cNvPr id="351" name="Google Shape;351;g2233019966a_2_253" descr="Enroll in our online course: http://bit.ly/PTMSK DOWNLOAD OUR APP:&#10;📱 iPhone/iPad: https://goo.gl/eUuF7w&#10;🤖 Android: https://goo.gl/3NKzJX GET OUR ASSESSMENT BOOK ▶︎▶︎ http://bit.ly/GETPT ◀︎◀︎ &#10;&#10;This is not medical advice. The content is intended as educational content for healthcare professionals and students. If you are a patient, seek care of a healthcare professional. Kai demonstrates the McMurray Test for meniscus damage! Check out the Apley's and Thessaly Test at the end of this video or by clicking the &quot;i&quot; in the top right corner!&#10;&#10;Smith et al. (2015): https://www.ncbi.nlm.nih.gov/pubmed/25724195&#10;Hegedus et al. (2007):&#10;https://www.ncbi.nlm.nih.gov/pubmed/17939613&#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McMurray Test | Meniscus Damage">
            <a:hlinkClick r:id="rId3"/>
          </p:cNvPr>
          <p:cNvPicPr preferRelativeResize="0"/>
          <p:nvPr/>
        </p:nvPicPr>
        <p:blipFill>
          <a:blip r:embed="rId4">
            <a:alphaModFix/>
          </a:blip>
          <a:stretch>
            <a:fillRect/>
          </a:stretch>
        </p:blipFill>
        <p:spPr>
          <a:xfrm>
            <a:off x="4335975" y="719998"/>
            <a:ext cx="4689025" cy="2637576"/>
          </a:xfrm>
          <a:prstGeom prst="rect">
            <a:avLst/>
          </a:prstGeom>
          <a:noFill/>
          <a:ln>
            <a:noFill/>
          </a:ln>
        </p:spPr>
      </p:pic>
      <p:sp>
        <p:nvSpPr>
          <p:cNvPr id="2" name="TextovéPole 1">
            <a:extLst>
              <a:ext uri="{FF2B5EF4-FFF2-40B4-BE49-F238E27FC236}">
                <a16:creationId xmlns:a16="http://schemas.microsoft.com/office/drawing/2014/main" id="{2C2CA3F0-B974-4D34-2BB8-323C335F129D}"/>
              </a:ext>
            </a:extLst>
          </p:cNvPr>
          <p:cNvSpPr txBox="1"/>
          <p:nvPr/>
        </p:nvSpPr>
        <p:spPr>
          <a:xfrm>
            <a:off x="5822066" y="3842795"/>
            <a:ext cx="2782384" cy="738664"/>
          </a:xfrm>
          <a:prstGeom prst="rect">
            <a:avLst/>
          </a:prstGeom>
          <a:noFill/>
        </p:spPr>
        <p:txBody>
          <a:bodyPr wrap="square" rtlCol="0">
            <a:spAutoFit/>
          </a:bodyPr>
          <a:lstStyle/>
          <a:p>
            <a:r>
              <a:rPr lang="cs-CZ" dirty="0">
                <a:hlinkClick r:id="rId5"/>
              </a:rPr>
              <a:t>://www.youtube.com/watch?v=CNnAMxhTYVw&amp;ab_channel=Světfyzioterapie</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6b Funkční vyšetření- vazy</a:t>
            </a:r>
            <a:endParaRPr/>
          </a:p>
        </p:txBody>
      </p:sp>
      <p:sp>
        <p:nvSpPr>
          <p:cNvPr id="357" name="Google Shape;357;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2"/>
              </a:buClr>
              <a:buSzPts val="3200"/>
              <a:buChar char="●"/>
            </a:pPr>
            <a:r>
              <a:rPr lang="cs-CZ" dirty="0"/>
              <a:t>!!! Musíme zohlednit </a:t>
            </a:r>
            <a:r>
              <a:rPr lang="cs-CZ" b="1" dirty="0"/>
              <a:t>značnou variabilitu volnosti vazivového aparátu- </a:t>
            </a:r>
            <a:r>
              <a:rPr lang="cs-CZ" dirty="0"/>
              <a:t>vždy porovnáme s 2. KOK a celkovým stavem měkkých tkání !!!</a:t>
            </a:r>
            <a:endParaRPr dirty="0"/>
          </a:p>
          <a:p>
            <a:pPr marL="342900" lvl="0" indent="-342900" algn="l" rtl="0">
              <a:spcBef>
                <a:spcPts val="640"/>
              </a:spcBef>
              <a:spcAft>
                <a:spcPts val="0"/>
              </a:spcAft>
              <a:buClr>
                <a:schemeClr val="dk2"/>
              </a:buClr>
              <a:buSzPts val="3200"/>
              <a:buChar char="●"/>
            </a:pPr>
            <a:r>
              <a:rPr lang="cs-CZ" dirty="0"/>
              <a:t>Lachmanův test</a:t>
            </a:r>
            <a:endParaRPr dirty="0"/>
          </a:p>
          <a:p>
            <a:pPr marL="342900" lvl="0" indent="-342900" algn="l" rtl="0">
              <a:spcBef>
                <a:spcPts val="640"/>
              </a:spcBef>
              <a:spcAft>
                <a:spcPts val="0"/>
              </a:spcAft>
              <a:buClr>
                <a:schemeClr val="dk2"/>
              </a:buClr>
              <a:buSzPts val="3200"/>
              <a:buChar char="●"/>
            </a:pPr>
            <a:r>
              <a:rPr lang="cs-CZ" dirty="0"/>
              <a:t>Přední zásuvkový test</a:t>
            </a:r>
            <a:endParaRPr dirty="0"/>
          </a:p>
          <a:p>
            <a:pPr marL="342900" lvl="0" indent="-342900" algn="l" rtl="0">
              <a:spcBef>
                <a:spcPts val="640"/>
              </a:spcBef>
              <a:spcAft>
                <a:spcPts val="0"/>
              </a:spcAft>
              <a:buClr>
                <a:schemeClr val="dk2"/>
              </a:buClr>
              <a:buSzPts val="3200"/>
              <a:buChar char="●"/>
            </a:pPr>
            <a:r>
              <a:rPr lang="cs-CZ" dirty="0"/>
              <a:t>Zadní zásuvkový test</a:t>
            </a:r>
          </a:p>
          <a:p>
            <a:pPr marL="342900" lvl="0" indent="-342900" algn="l" rtl="0">
              <a:spcBef>
                <a:spcPts val="640"/>
              </a:spcBef>
              <a:spcAft>
                <a:spcPts val="0"/>
              </a:spcAft>
              <a:buClr>
                <a:schemeClr val="dk2"/>
              </a:buClr>
              <a:buSzPts val="3200"/>
              <a:buChar char="●"/>
            </a:pPr>
            <a:r>
              <a:rPr lang="cs-CZ" dirty="0" err="1"/>
              <a:t>Adukční</a:t>
            </a:r>
            <a:r>
              <a:rPr lang="cs-CZ" dirty="0"/>
              <a:t> a abdukční test</a:t>
            </a:r>
          </a:p>
          <a:p>
            <a:pPr marL="342900" lvl="0" indent="-342900" algn="l" rtl="0">
              <a:spcBef>
                <a:spcPts val="640"/>
              </a:spcBef>
              <a:spcAft>
                <a:spcPts val="0"/>
              </a:spcAft>
              <a:buClr>
                <a:schemeClr val="dk2"/>
              </a:buClr>
              <a:buSzPts val="3200"/>
              <a:buChar char="●"/>
            </a:pPr>
            <a:r>
              <a:rPr lang="cs-CZ" dirty="0"/>
              <a:t>Co omezuje VR bérce- ACL, MCL, LM,</a:t>
            </a:r>
          </a:p>
          <a:p>
            <a:pPr marL="342900" lvl="0" indent="-342900" algn="l" rtl="0">
              <a:spcBef>
                <a:spcPts val="640"/>
              </a:spcBef>
              <a:spcAft>
                <a:spcPts val="0"/>
              </a:spcAft>
              <a:buClr>
                <a:schemeClr val="dk2"/>
              </a:buClr>
              <a:buSzPts val="3200"/>
              <a:buChar char="●"/>
            </a:pPr>
            <a:r>
              <a:rPr lang="cs-CZ" dirty="0"/>
              <a:t>Co omezuje ZR bérce- LCL, MM, </a:t>
            </a:r>
            <a:r>
              <a:rPr lang="cs-CZ" dirty="0" err="1"/>
              <a:t>popliteus</a:t>
            </a:r>
            <a:r>
              <a:rPr lang="cs-CZ" dirty="0"/>
              <a:t> a </a:t>
            </a:r>
            <a:r>
              <a:rPr lang="cs-CZ" dirty="0" err="1"/>
              <a:t>popliteofibular</a:t>
            </a:r>
            <a:r>
              <a:rPr lang="cs-CZ" dirty="0"/>
              <a:t> lig., </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D2847-2C01-FE62-F00D-50D8FA2E4AC2}"/>
              </a:ext>
            </a:extLst>
          </p:cNvPr>
          <p:cNvSpPr>
            <a:spLocks noGrp="1"/>
          </p:cNvSpPr>
          <p:nvPr>
            <p:ph type="title"/>
          </p:nvPr>
        </p:nvSpPr>
        <p:spPr>
          <a:xfrm>
            <a:off x="539550" y="135538"/>
            <a:ext cx="8064900" cy="451500"/>
          </a:xfrm>
        </p:spPr>
        <p:txBody>
          <a:bodyPr/>
          <a:lstStyle/>
          <a:p>
            <a:r>
              <a:rPr lang="sk-SK" sz="3200" dirty="0" err="1"/>
              <a:t>Posteriolaterální</a:t>
            </a:r>
            <a:r>
              <a:rPr lang="sk-SK" sz="3200" dirty="0"/>
              <a:t> </a:t>
            </a:r>
            <a:r>
              <a:rPr lang="sk-SK" sz="3200" dirty="0" err="1"/>
              <a:t>kompartment</a:t>
            </a:r>
            <a:r>
              <a:rPr lang="sk-SK" sz="3200" dirty="0"/>
              <a:t>- PLC </a:t>
            </a:r>
          </a:p>
        </p:txBody>
      </p:sp>
      <p:sp>
        <p:nvSpPr>
          <p:cNvPr id="3" name="Zástupný text 2">
            <a:extLst>
              <a:ext uri="{FF2B5EF4-FFF2-40B4-BE49-F238E27FC236}">
                <a16:creationId xmlns:a16="http://schemas.microsoft.com/office/drawing/2014/main" id="{F2E011D4-9195-786F-3052-2706AE9366FE}"/>
              </a:ext>
            </a:extLst>
          </p:cNvPr>
          <p:cNvSpPr>
            <a:spLocks noGrp="1"/>
          </p:cNvSpPr>
          <p:nvPr>
            <p:ph type="body" idx="1"/>
          </p:nvPr>
        </p:nvSpPr>
        <p:spPr>
          <a:xfrm>
            <a:off x="539550" y="1359000"/>
            <a:ext cx="8064900" cy="4140000"/>
          </a:xfrm>
        </p:spPr>
        <p:txBody>
          <a:bodyPr/>
          <a:lstStyle/>
          <a:p>
            <a:r>
              <a:rPr lang="sk-SK" dirty="0"/>
              <a:t>LCL</a:t>
            </a:r>
          </a:p>
          <a:p>
            <a:r>
              <a:rPr lang="sk-SK" dirty="0"/>
              <a:t>LM</a:t>
            </a:r>
          </a:p>
          <a:p>
            <a:r>
              <a:rPr lang="sk-SK" dirty="0" err="1"/>
              <a:t>Popliteus</a:t>
            </a:r>
            <a:endParaRPr lang="sk-SK" dirty="0"/>
          </a:p>
          <a:p>
            <a:r>
              <a:rPr lang="sk-SK" dirty="0"/>
              <a:t>Laterálna hlava </a:t>
            </a:r>
            <a:r>
              <a:rPr lang="sk-SK" dirty="0" err="1"/>
              <a:t>gastrocnemiu</a:t>
            </a:r>
            <a:endParaRPr lang="sk-SK" dirty="0"/>
          </a:p>
          <a:p>
            <a:r>
              <a:rPr lang="sk-SK" dirty="0" err="1"/>
              <a:t>Popliteofibularne</a:t>
            </a:r>
            <a:r>
              <a:rPr lang="sk-SK" dirty="0"/>
              <a:t> </a:t>
            </a:r>
            <a:r>
              <a:rPr lang="sk-SK" dirty="0" err="1"/>
              <a:t>lig</a:t>
            </a:r>
            <a:r>
              <a:rPr lang="sk-SK" dirty="0"/>
              <a:t>.</a:t>
            </a:r>
          </a:p>
          <a:p>
            <a:r>
              <a:rPr lang="cs-CZ" dirty="0" err="1"/>
              <a:t>fabelofibulárne</a:t>
            </a:r>
            <a:r>
              <a:rPr lang="cs-CZ" dirty="0"/>
              <a:t> lig.</a:t>
            </a:r>
          </a:p>
          <a:p>
            <a:r>
              <a:rPr lang="cs-CZ" dirty="0"/>
              <a:t>Biceps </a:t>
            </a:r>
            <a:r>
              <a:rPr lang="cs-CZ" dirty="0" err="1"/>
              <a:t>femoris</a:t>
            </a:r>
            <a:r>
              <a:rPr lang="cs-CZ" dirty="0"/>
              <a:t>/ITB</a:t>
            </a:r>
            <a:endParaRPr lang="sk-SK" dirty="0"/>
          </a:p>
          <a:p>
            <a:endParaRPr lang="sk-SK" dirty="0"/>
          </a:p>
        </p:txBody>
      </p:sp>
      <p:pic>
        <p:nvPicPr>
          <p:cNvPr id="1026" name="Picture 2" descr="knee posterior lateral corner">
            <a:extLst>
              <a:ext uri="{FF2B5EF4-FFF2-40B4-BE49-F238E27FC236}">
                <a16:creationId xmlns:a16="http://schemas.microsoft.com/office/drawing/2014/main" id="{2F29C041-8C73-8E3F-9289-70E62A893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348" y="1488029"/>
            <a:ext cx="3297238" cy="3428175"/>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id="{6A0D14E8-CC82-FFA6-EF6D-170CC1105ECE}"/>
              </a:ext>
            </a:extLst>
          </p:cNvPr>
          <p:cNvSpPr txBox="1"/>
          <p:nvPr/>
        </p:nvSpPr>
        <p:spPr>
          <a:xfrm>
            <a:off x="4572000" y="5062194"/>
            <a:ext cx="4496586" cy="307777"/>
          </a:xfrm>
          <a:prstGeom prst="rect">
            <a:avLst/>
          </a:prstGeom>
          <a:noFill/>
        </p:spPr>
        <p:txBody>
          <a:bodyPr wrap="square" rtlCol="0">
            <a:spAutoFit/>
          </a:bodyPr>
          <a:lstStyle/>
          <a:p>
            <a:r>
              <a:rPr lang="sk-SK" dirty="0"/>
              <a:t>https://regenexx.com/blog/posterolateral-corner-injury/</a:t>
            </a:r>
          </a:p>
        </p:txBody>
      </p:sp>
      <p:pic>
        <p:nvPicPr>
          <p:cNvPr id="1028" name="Picture 4" descr="anatomy of the knee">
            <a:extLst>
              <a:ext uri="{FF2B5EF4-FFF2-40B4-BE49-F238E27FC236}">
                <a16:creationId xmlns:a16="http://schemas.microsoft.com/office/drawing/2014/main" id="{7545EB5B-8F44-4B79-1BCF-59AA7B016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383" y="5145284"/>
            <a:ext cx="1998737" cy="178991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915BC063-7975-9B39-DCE1-4524561C2BC1}"/>
              </a:ext>
            </a:extLst>
          </p:cNvPr>
          <p:cNvSpPr txBox="1"/>
          <p:nvPr/>
        </p:nvSpPr>
        <p:spPr>
          <a:xfrm>
            <a:off x="4732256" y="5778631"/>
            <a:ext cx="2809187" cy="523220"/>
          </a:xfrm>
          <a:prstGeom prst="rect">
            <a:avLst/>
          </a:prstGeom>
          <a:noFill/>
        </p:spPr>
        <p:txBody>
          <a:bodyPr wrap="square" rtlCol="0">
            <a:spAutoFit/>
          </a:bodyPr>
          <a:lstStyle/>
          <a:p>
            <a:r>
              <a:rPr lang="sk-SK" dirty="0"/>
              <a:t>https://info.mrionline.com/arcuate-ligament</a:t>
            </a:r>
          </a:p>
        </p:txBody>
      </p:sp>
    </p:spTree>
    <p:extLst>
      <p:ext uri="{BB962C8B-B14F-4D97-AF65-F5344CB8AC3E}">
        <p14:creationId xmlns:p14="http://schemas.microsoft.com/office/powerpoint/2010/main" val="1873245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Lachmanův test</a:t>
            </a:r>
            <a:endParaRPr/>
          </a:p>
        </p:txBody>
      </p:sp>
      <p:pic>
        <p:nvPicPr>
          <p:cNvPr id="363" name="Google Shape;363;p30"/>
          <p:cNvPicPr preferRelativeResize="0">
            <a:picLocks noGrp="1"/>
          </p:cNvPicPr>
          <p:nvPr>
            <p:ph type="body" idx="1"/>
          </p:nvPr>
        </p:nvPicPr>
        <p:blipFill rotWithShape="1">
          <a:blip r:embed="rId3">
            <a:alphaModFix/>
          </a:blip>
          <a:srcRect/>
          <a:stretch/>
        </p:blipFill>
        <p:spPr>
          <a:xfrm>
            <a:off x="548922" y="1600200"/>
            <a:ext cx="8046156" cy="45259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Lachmanův test</a:t>
            </a:r>
            <a:endParaRPr/>
          </a:p>
        </p:txBody>
      </p:sp>
      <p:sp>
        <p:nvSpPr>
          <p:cNvPr id="369" name="Google Shape;369;p31"/>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2"/>
              </a:buClr>
              <a:buSzPts val="3200"/>
              <a:buChar char="●"/>
            </a:pPr>
            <a:r>
              <a:rPr lang="cs-CZ" dirty="0"/>
              <a:t>Vyšetřujeme na zádech</a:t>
            </a:r>
            <a:endParaRPr dirty="0"/>
          </a:p>
          <a:p>
            <a:pPr marL="342900" lvl="0" indent="-342900" algn="l" rtl="0">
              <a:spcBef>
                <a:spcPts val="640"/>
              </a:spcBef>
              <a:spcAft>
                <a:spcPts val="0"/>
              </a:spcAft>
              <a:buClr>
                <a:schemeClr val="dk2"/>
              </a:buClr>
              <a:buSzPts val="3200"/>
              <a:buChar char="●"/>
            </a:pPr>
            <a:r>
              <a:rPr lang="cs-CZ" dirty="0"/>
              <a:t>Uchopíme pacientovu končetinu pod a nad KOK, které flektujeme do 15°</a:t>
            </a:r>
            <a:endParaRPr dirty="0"/>
          </a:p>
          <a:p>
            <a:pPr marL="342900" lvl="0" indent="-342900" algn="l" rtl="0">
              <a:spcBef>
                <a:spcPts val="640"/>
              </a:spcBef>
              <a:spcAft>
                <a:spcPts val="0"/>
              </a:spcAft>
              <a:buClr>
                <a:schemeClr val="dk2"/>
              </a:buClr>
              <a:buSzPts val="3200"/>
              <a:buChar char="●"/>
            </a:pPr>
            <a:r>
              <a:rPr lang="cs-CZ" b="1" dirty="0"/>
              <a:t>Horní konec </a:t>
            </a:r>
            <a:r>
              <a:rPr lang="cs-CZ" b="1" dirty="0" err="1"/>
              <a:t>tibie</a:t>
            </a:r>
            <a:r>
              <a:rPr lang="cs-CZ" b="1" dirty="0"/>
              <a:t> se snažíme vysunout ventrálně oproti kondylům femuru</a:t>
            </a:r>
            <a:endParaRPr dirty="0"/>
          </a:p>
          <a:p>
            <a:pPr marL="342900" lvl="0" indent="-342900" algn="l" rtl="0">
              <a:spcBef>
                <a:spcPts val="640"/>
              </a:spcBef>
              <a:spcAft>
                <a:spcPts val="0"/>
              </a:spcAft>
              <a:buClr>
                <a:schemeClr val="dk2"/>
              </a:buClr>
              <a:buSzPts val="3200"/>
              <a:buChar char="●"/>
            </a:pPr>
            <a:r>
              <a:rPr lang="cs-CZ" dirty="0"/>
              <a:t>Při lézi ACL se daří vyvolat zásuvkový fenomén, který je ukončen v maximálním vysunutí měkkým, plynulým odporem</a:t>
            </a:r>
            <a:endParaRPr dirty="0"/>
          </a:p>
          <a:p>
            <a:pPr marL="342900" lvl="0" indent="-342900" algn="l" rtl="0">
              <a:spcBef>
                <a:spcPts val="640"/>
              </a:spcBef>
              <a:spcAft>
                <a:spcPts val="0"/>
              </a:spcAft>
              <a:buClr>
                <a:schemeClr val="dk2"/>
              </a:buClr>
              <a:buSzPts val="3200"/>
              <a:buChar char="●"/>
            </a:pPr>
            <a:r>
              <a:rPr lang="cs-CZ" dirty="0"/>
              <a:t>Ideální na diagnostiku akutního poranění ACL</a:t>
            </a:r>
          </a:p>
          <a:p>
            <a:pPr marL="342900" lvl="0" indent="-342900" algn="l" rtl="0">
              <a:spcBef>
                <a:spcPts val="640"/>
              </a:spcBef>
              <a:spcAft>
                <a:spcPts val="0"/>
              </a:spcAft>
              <a:buClr>
                <a:schemeClr val="dk2"/>
              </a:buClr>
              <a:buSzPts val="3200"/>
              <a:buChar char="●"/>
            </a:pPr>
            <a:r>
              <a:rPr lang="sk-SK" dirty="0" err="1"/>
              <a:t>Prvně</a:t>
            </a:r>
            <a:r>
              <a:rPr lang="sk-SK" dirty="0"/>
              <a:t> je </a:t>
            </a:r>
            <a:r>
              <a:rPr lang="sk-SK" dirty="0" err="1"/>
              <a:t>potřeba</a:t>
            </a:r>
            <a:r>
              <a:rPr lang="sk-SK" dirty="0"/>
              <a:t> </a:t>
            </a:r>
            <a:r>
              <a:rPr lang="sk-SK" dirty="0" err="1"/>
              <a:t>vyšetřit</a:t>
            </a:r>
            <a:r>
              <a:rPr lang="sk-SK" dirty="0"/>
              <a:t> PCL</a:t>
            </a:r>
          </a:p>
          <a:p>
            <a:pPr marL="342900" lvl="0" indent="-342900" algn="l" rtl="0">
              <a:spcBef>
                <a:spcPts val="640"/>
              </a:spcBef>
              <a:spcAft>
                <a:spcPts val="0"/>
              </a:spcAft>
              <a:buClr>
                <a:schemeClr val="dk2"/>
              </a:buClr>
              <a:buSzPts val="3200"/>
              <a:buChar char="●"/>
            </a:pPr>
            <a:r>
              <a:rPr lang="sk-SK" dirty="0"/>
              <a:t>LCA je slabší než LCP</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233019966a_2_261"/>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4400"/>
              <a:buFont typeface="Calibri"/>
              <a:buNone/>
            </a:pPr>
            <a:r>
              <a:rPr lang="cs-CZ"/>
              <a:t>Lachmanův test</a:t>
            </a:r>
            <a:endParaRPr/>
          </a:p>
          <a:p>
            <a:pPr marL="0" lvl="0" indent="0" algn="l" rtl="0">
              <a:spcBef>
                <a:spcPts val="0"/>
              </a:spcBef>
              <a:spcAft>
                <a:spcPts val="0"/>
              </a:spcAft>
              <a:buNone/>
            </a:pPr>
            <a:endParaRPr/>
          </a:p>
        </p:txBody>
      </p:sp>
      <p:pic>
        <p:nvPicPr>
          <p:cNvPr id="376" name="Google Shape;376;g2233019966a_2_261"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performs the most valid test for anterior cruciate ligament assessment: The Lachman Test.&#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10;&#10;Visit our school's website: http://www.espamsterdam.com&#10;&#10;Tags: Physio, therapy, physical, anamnesis, treatment, medical, Magee, assessment, tutorial, student, ESP, HVA, Hogeschool van, amsterdam, tutors, video, HD, test,&#10;Physio therapy Physiotherapy assessment tutorial student ESP HVA amsterdam Physiotutors video HD Hogeschool van Amsterdam anamnesis treatment medical magee Orthopedic educational videos e-learning medicine physiotherapeutic physicaltherapy" title="Lachman Test | Cruciate Ligament">
            <a:hlinkClick r:id="rId3"/>
          </p:cNvPr>
          <p:cNvPicPr preferRelativeResize="0"/>
          <p:nvPr/>
        </p:nvPicPr>
        <p:blipFill>
          <a:blip r:embed="rId4">
            <a:alphaModFix/>
          </a:blip>
          <a:stretch>
            <a:fillRect/>
          </a:stretch>
        </p:blipFill>
        <p:spPr>
          <a:xfrm>
            <a:off x="703625" y="1484325"/>
            <a:ext cx="7479175" cy="420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Přední zásuvkový test</a:t>
            </a:r>
            <a:endParaRPr/>
          </a:p>
        </p:txBody>
      </p:sp>
      <p:sp>
        <p:nvSpPr>
          <p:cNvPr id="382" name="Google Shape;382;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2"/>
              </a:buClr>
              <a:buSzPts val="3200"/>
              <a:buChar char="●"/>
            </a:pPr>
            <a:r>
              <a:rPr lang="cs-CZ"/>
              <a:t>Vyšetřujeme přední posun tibie </a:t>
            </a:r>
            <a:endParaRPr/>
          </a:p>
          <a:p>
            <a:pPr marL="0" lvl="0" indent="0" algn="l" rtl="0">
              <a:spcBef>
                <a:spcPts val="640"/>
              </a:spcBef>
              <a:spcAft>
                <a:spcPts val="0"/>
              </a:spcAft>
              <a:buNone/>
            </a:pPr>
            <a:r>
              <a:rPr lang="cs-CZ"/>
              <a:t>proti femuru v 90° FLX KOK </a:t>
            </a:r>
            <a:endParaRPr/>
          </a:p>
          <a:p>
            <a:pPr marL="342900" lvl="0" indent="-342900" algn="l" rtl="0">
              <a:spcBef>
                <a:spcPts val="640"/>
              </a:spcBef>
              <a:spcAft>
                <a:spcPts val="0"/>
              </a:spcAft>
              <a:buClr>
                <a:schemeClr val="dk2"/>
              </a:buClr>
              <a:buSzPts val="3200"/>
              <a:buChar char="●"/>
            </a:pPr>
            <a:r>
              <a:rPr lang="cs-CZ"/>
              <a:t>Lehce přisedneme špičku pacientovy nohy a oběma rukama uchopíme proximální konec tibie, který tlačíme ventrálně</a:t>
            </a:r>
            <a:endParaRPr/>
          </a:p>
          <a:p>
            <a:pPr marL="342900" lvl="0" indent="-342900" algn="l" rtl="0">
              <a:spcBef>
                <a:spcPts val="640"/>
              </a:spcBef>
              <a:spcAft>
                <a:spcPts val="0"/>
              </a:spcAft>
              <a:buClr>
                <a:schemeClr val="dk2"/>
              </a:buClr>
              <a:buSzPts val="3200"/>
              <a:buChar char="●"/>
            </a:pPr>
            <a:r>
              <a:rPr lang="cs-CZ" b="1"/>
              <a:t>Zvětšený ventrální posun tibie proti femuru svědčí o poranění ACL</a:t>
            </a:r>
            <a:endParaRPr/>
          </a:p>
          <a:p>
            <a:pPr marL="342900" lvl="0" indent="-342900" algn="l" rtl="0">
              <a:spcBef>
                <a:spcPts val="640"/>
              </a:spcBef>
              <a:spcAft>
                <a:spcPts val="0"/>
              </a:spcAft>
              <a:buClr>
                <a:schemeClr val="dk2"/>
              </a:buClr>
              <a:buSzPts val="3200"/>
              <a:buChar char="●"/>
            </a:pPr>
            <a:r>
              <a:rPr lang="cs-CZ"/>
              <a:t>(Při akutním poranění je tento test falešně negativní kvůli ochrannému spasmu svalů)</a:t>
            </a:r>
            <a:endParaRPr/>
          </a:p>
        </p:txBody>
      </p:sp>
      <p:pic>
        <p:nvPicPr>
          <p:cNvPr id="383" name="Google Shape;383;p32"/>
          <p:cNvPicPr preferRelativeResize="0"/>
          <p:nvPr/>
        </p:nvPicPr>
        <p:blipFill rotWithShape="1">
          <a:blip r:embed="rId3">
            <a:alphaModFix/>
          </a:blip>
          <a:srcRect/>
          <a:stretch/>
        </p:blipFill>
        <p:spPr>
          <a:xfrm>
            <a:off x="5885613" y="1095622"/>
            <a:ext cx="2514600" cy="1600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233019966a_2_268"/>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4400"/>
              <a:buFont typeface="Calibri"/>
              <a:buNone/>
            </a:pPr>
            <a:r>
              <a:rPr lang="cs-CZ"/>
              <a:t>Přední zásuvkový test</a:t>
            </a:r>
            <a:endParaRPr/>
          </a:p>
          <a:p>
            <a:pPr marL="0" lvl="0" indent="0" algn="l" rtl="0">
              <a:spcBef>
                <a:spcPts val="0"/>
              </a:spcBef>
              <a:spcAft>
                <a:spcPts val="0"/>
              </a:spcAft>
              <a:buNone/>
            </a:pPr>
            <a:endParaRPr/>
          </a:p>
        </p:txBody>
      </p:sp>
      <p:pic>
        <p:nvPicPr>
          <p:cNvPr id="390" name="Google Shape;390;g2233019966a_2_268"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anterior drawer test used in the assessment of anterior cruciate ligament injury&#10;Useful Links Below:&#10;&#10;Article: http://www.ncbi.nlm.nih.gov/pubmed/16715828&#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Anterior Drawer Test | Anterior Cruciate Ligament Rupture">
            <a:hlinkClick r:id="rId3"/>
          </p:cNvPr>
          <p:cNvPicPr preferRelativeResize="0"/>
          <p:nvPr/>
        </p:nvPicPr>
        <p:blipFill>
          <a:blip r:embed="rId4">
            <a:alphaModFix/>
          </a:blip>
          <a:stretch>
            <a:fillRect/>
          </a:stretch>
        </p:blipFill>
        <p:spPr>
          <a:xfrm>
            <a:off x="818200" y="1484324"/>
            <a:ext cx="7786700" cy="438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Mediální tibialní plató</a:t>
            </a:r>
            <a:endParaRPr/>
          </a:p>
        </p:txBody>
      </p:sp>
      <p:pic>
        <p:nvPicPr>
          <p:cNvPr id="178" name="Google Shape;178;p4" descr="Obsah obrázku text, kreslení&#10;&#10;Popis byl vytvořen automaticky"/>
          <p:cNvPicPr preferRelativeResize="0">
            <a:picLocks noGrp="1"/>
          </p:cNvPicPr>
          <p:nvPr>
            <p:ph type="body" idx="1"/>
          </p:nvPr>
        </p:nvPicPr>
        <p:blipFill rotWithShape="1">
          <a:blip r:embed="rId3">
            <a:alphaModFix/>
          </a:blip>
          <a:srcRect/>
          <a:stretch/>
        </p:blipFill>
        <p:spPr>
          <a:xfrm>
            <a:off x="1272254" y="2070567"/>
            <a:ext cx="6599400" cy="3109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Zadní zásuvkový test</a:t>
            </a:r>
            <a:endParaRPr/>
          </a:p>
        </p:txBody>
      </p:sp>
      <p:sp>
        <p:nvSpPr>
          <p:cNvPr id="396" name="Google Shape;396;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2"/>
              </a:buClr>
              <a:buSzPts val="3200"/>
              <a:buChar char="●"/>
            </a:pPr>
            <a:r>
              <a:rPr lang="cs-CZ"/>
              <a:t>Stejné, ale vyšetřujeme dorsální posun tibie</a:t>
            </a:r>
            <a:endParaRPr/>
          </a:p>
          <a:p>
            <a:pPr marL="342900" lvl="0" indent="-342900" algn="l" rtl="0">
              <a:spcBef>
                <a:spcPts val="640"/>
              </a:spcBef>
              <a:spcAft>
                <a:spcPts val="0"/>
              </a:spcAft>
              <a:buClr>
                <a:schemeClr val="dk2"/>
              </a:buClr>
              <a:buSzPts val="3200"/>
              <a:buChar char="●"/>
            </a:pPr>
            <a:r>
              <a:rPr lang="cs-CZ"/>
              <a:t>Zadní zkřížený vaz </a:t>
            </a:r>
            <a:endParaRPr/>
          </a:p>
          <a:p>
            <a:pPr marL="342900" lvl="0" indent="-342900" algn="l" rtl="0">
              <a:spcBef>
                <a:spcPts val="640"/>
              </a:spcBef>
              <a:spcAft>
                <a:spcPts val="0"/>
              </a:spcAft>
              <a:buClr>
                <a:schemeClr val="dk2"/>
              </a:buClr>
              <a:buSzPts val="3200"/>
              <a:buChar char="●"/>
            </a:pPr>
            <a:r>
              <a:rPr lang="cs-CZ"/>
              <a:t>!! Před zahájením testování u obou zásuvkových testů je zcela zásadní správné posouzení výchozího postavení KOK, protože poranění každého ze zkřížených vazů tuto výchozí polohu ovlivňuje a mění a může tak dojít k záměně předního zás.testu za opačnou fázi testu zadního !!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Zadní zásuvkový test - doplnění</a:t>
            </a:r>
            <a:endParaRPr/>
          </a:p>
        </p:txBody>
      </p:sp>
      <p:sp>
        <p:nvSpPr>
          <p:cNvPr id="402" name="Google Shape;402;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Posuzujeme rovněž reliéf obou kolen - tibie je na postiž. straně zapadlá směrem dozadu</a:t>
            </a:r>
            <a:endParaRPr/>
          </a:p>
          <a:p>
            <a:pPr marL="342900" lvl="0" indent="-342900" algn="l" rtl="0">
              <a:spcBef>
                <a:spcPts val="640"/>
              </a:spcBef>
              <a:spcAft>
                <a:spcPts val="0"/>
              </a:spcAft>
              <a:buClr>
                <a:schemeClr val="dk2"/>
              </a:buClr>
              <a:buSzPts val="3200"/>
              <a:buChar char="●"/>
            </a:pPr>
            <a:r>
              <a:rPr lang="cs-CZ" b="1"/>
              <a:t>Při 90° trojflexi na zádech se také projeví porucha zadního zkříženého vazu</a:t>
            </a:r>
            <a:endParaRPr/>
          </a:p>
          <a:p>
            <a:pPr marL="342900" lvl="0" indent="-342900" algn="l" rtl="0">
              <a:spcBef>
                <a:spcPts val="640"/>
              </a:spcBef>
              <a:spcAft>
                <a:spcPts val="0"/>
              </a:spcAft>
              <a:buClr>
                <a:schemeClr val="dk2"/>
              </a:buClr>
              <a:buSzPts val="3200"/>
              <a:buChar char="●"/>
            </a:pPr>
            <a:r>
              <a:rPr lang="cs-CZ"/>
              <a:t>Vyšetřující podrží nohy pacienta za paty nad podložkou, srovnává reliéf horního konce tibie oproti femuru- při ruptuře zadního z.v. –padá- bérec dorzálně, je patrný schodovitý posun 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233019966a_2_275"/>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4400"/>
              <a:buFont typeface="Calibri"/>
              <a:buNone/>
            </a:pPr>
            <a:r>
              <a:rPr lang="cs-CZ"/>
              <a:t>Zadní zásuvkový test</a:t>
            </a:r>
            <a:endParaRPr/>
          </a:p>
          <a:p>
            <a:pPr marL="0" lvl="0" indent="0" algn="l" rtl="0">
              <a:spcBef>
                <a:spcPts val="0"/>
              </a:spcBef>
              <a:spcAft>
                <a:spcPts val="0"/>
              </a:spcAft>
              <a:buNone/>
            </a:pPr>
            <a:endParaRPr/>
          </a:p>
        </p:txBody>
      </p:sp>
      <p:pic>
        <p:nvPicPr>
          <p:cNvPr id="409" name="Google Shape;409;g2233019966a_2_275" descr="Enroll in our online course: http://bit.ly/PTMSK DOWNLOAD OUR APP:&#10;📱 iPhone/iPad: https://goo.gl/eUuF7w&#10;🤖 Android: https://goo.gl/3NKzJX GET OUR ASSESSMENT BOOK ▶︎▶︎ http://bit.ly/GETPT ◀︎◀︎ &#10;&#10;This is not medical advice. The content is intended as educational content for health care professionals and students. If you are a patient, seek care of a health care professional. Kai demonstrates the posterior drawer test to assess for posterior cruciate ligament tears. Be sure to check out the other cruciate ligament test videos on our channel!&#10;Useful Links Below:&#10;&#10;Please like and subscribe and feel free to leave a comment down below. We are happy to hear from you!&#10;Until next time!&#10;Your PhysioTutors&#10;&#10;Like our FB-Page http://www.facebook.com/Physiotutors&#10;Follow on Instagram: http://www.instagram.com/Physiotutors&#10;Visit our website: http://www.physiotutors.com" title="Posterior Drawer Test⎟Posterior Cruciate Ligament">
            <a:hlinkClick r:id="rId3"/>
          </p:cNvPr>
          <p:cNvPicPr preferRelativeResize="0"/>
          <p:nvPr/>
        </p:nvPicPr>
        <p:blipFill>
          <a:blip r:embed="rId4">
            <a:alphaModFix/>
          </a:blip>
          <a:stretch>
            <a:fillRect/>
          </a:stretch>
        </p:blipFill>
        <p:spPr>
          <a:xfrm>
            <a:off x="540000" y="1410575"/>
            <a:ext cx="7915525" cy="44524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6c funkční testy- femoropat.kloub</a:t>
            </a:r>
            <a:endParaRPr/>
          </a:p>
        </p:txBody>
      </p:sp>
      <p:sp>
        <p:nvSpPr>
          <p:cNvPr id="415" name="Google Shape;415;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Vyšetřujeme </a:t>
            </a:r>
            <a:r>
              <a:rPr lang="cs-CZ" b="1"/>
              <a:t>stabilitu pately</a:t>
            </a:r>
            <a:r>
              <a:rPr lang="cs-CZ"/>
              <a:t> ve femoropat. žlábku a </a:t>
            </a:r>
            <a:r>
              <a:rPr lang="cs-CZ" b="1"/>
              <a:t>kvalitu chrupavek </a:t>
            </a:r>
            <a:r>
              <a:rPr lang="cs-CZ"/>
              <a:t>na patele a na femuru</a:t>
            </a:r>
            <a:endParaRPr/>
          </a:p>
          <a:p>
            <a:pPr marL="342900" lvl="0" indent="-342900" algn="l" rtl="0">
              <a:spcBef>
                <a:spcPts val="640"/>
              </a:spcBef>
              <a:spcAft>
                <a:spcPts val="0"/>
              </a:spcAft>
              <a:buClr>
                <a:schemeClr val="dk2"/>
              </a:buClr>
              <a:buSzPts val="3200"/>
              <a:buChar char="●"/>
            </a:pPr>
            <a:r>
              <a:rPr lang="cs-CZ"/>
              <a:t>Stabilita femoropat. skloubení je dána tvarem a postavením pately, patelárními vazy (retinakula) a svaly (m.vastus medialis je hlavním dynamickým stabilizátorem)</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Příznak hoblíku (na kvalitu chrupavek)</a:t>
            </a:r>
            <a:endParaRPr/>
          </a:p>
        </p:txBody>
      </p:sp>
      <p:sp>
        <p:nvSpPr>
          <p:cNvPr id="421" name="Google Shape;421;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Pasivní stlačení pately distálně, aktivní kontrakce m.quadriceps vytahuje patellu proximálně (patelu tlačíme proti femoropat. žlábku)</a:t>
            </a:r>
            <a:endParaRPr/>
          </a:p>
          <a:p>
            <a:pPr marL="342900" lvl="0" indent="-342900" algn="l" rtl="0">
              <a:spcBef>
                <a:spcPts val="640"/>
              </a:spcBef>
              <a:spcAft>
                <a:spcPts val="0"/>
              </a:spcAft>
              <a:buClr>
                <a:schemeClr val="dk2"/>
              </a:buClr>
              <a:buSzPts val="3200"/>
              <a:buChar char="●"/>
            </a:pPr>
            <a:r>
              <a:rPr lang="cs-CZ"/>
              <a:t>Bolest signalizuje větší přítlak patelly k chrupavce kolene</a:t>
            </a:r>
            <a:endParaRPr/>
          </a:p>
        </p:txBody>
      </p:sp>
      <p:sp>
        <p:nvSpPr>
          <p:cNvPr id="2" name="TextovéPole 1">
            <a:extLst>
              <a:ext uri="{FF2B5EF4-FFF2-40B4-BE49-F238E27FC236}">
                <a16:creationId xmlns:a16="http://schemas.microsoft.com/office/drawing/2014/main" id="{D540E05F-5C84-2851-CB8C-F68C86BD958B}"/>
              </a:ext>
            </a:extLst>
          </p:cNvPr>
          <p:cNvSpPr txBox="1"/>
          <p:nvPr/>
        </p:nvSpPr>
        <p:spPr>
          <a:xfrm>
            <a:off x="4676172" y="5139159"/>
            <a:ext cx="2500132" cy="738664"/>
          </a:xfrm>
          <a:prstGeom prst="rect">
            <a:avLst/>
          </a:prstGeom>
          <a:noFill/>
        </p:spPr>
        <p:txBody>
          <a:bodyPr wrap="square" rtlCol="0">
            <a:spAutoFit/>
          </a:bodyPr>
          <a:lstStyle/>
          <a:p>
            <a:r>
              <a:rPr lang="cs-CZ" dirty="0">
                <a:hlinkClick r:id="rId3"/>
              </a:rPr>
              <a:t>https://www.youtube.com/watch?v=x3Ep9_rw5UU&amp;ab_channel=Světfyzioterapie</a:t>
            </a:r>
            <a:endParaRPr lang="cs-CZ"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Mobilizace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Mobilizace hlavičky fibuly</a:t>
            </a:r>
            <a:br>
              <a:rPr lang="cs-CZ"/>
            </a:br>
            <a:r>
              <a:rPr lang="cs-CZ" sz="3600"/>
              <a:t>pružení vidličkou</a:t>
            </a:r>
            <a:endParaRPr/>
          </a:p>
        </p:txBody>
      </p:sp>
      <p:sp>
        <p:nvSpPr>
          <p:cNvPr id="432" name="Google Shape;432;p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dirty="0"/>
              <a:t>P: leh na zádech, DK pokrčena a postavena na podložku</a:t>
            </a:r>
          </a:p>
          <a:p>
            <a:pPr marL="342900" lvl="0" indent="-139700" algn="l" rtl="0">
              <a:spcBef>
                <a:spcPts val="640"/>
              </a:spcBef>
              <a:spcAft>
                <a:spcPts val="0"/>
              </a:spcAft>
              <a:buClr>
                <a:schemeClr val="dk1"/>
              </a:buClr>
              <a:buSzPts val="3200"/>
              <a:buNone/>
            </a:pPr>
            <a:r>
              <a:rPr lang="cs-CZ" dirty="0"/>
              <a:t>V: terapeut lehce přisedne špičku ošetřované DK, jedna ruka fixuje koleno z mediální strany, druhá ruka vytvoří vidličku z distálního článku palce a prostředního článku ukazováku, </a:t>
            </a:r>
            <a:r>
              <a:rPr lang="cs-CZ" dirty="0" err="1"/>
              <a:t>kt</a:t>
            </a:r>
            <a:r>
              <a:rPr lang="cs-CZ" dirty="0"/>
              <a:t>. přiloží z ventrální strany fibuly a uvede do bariéry </a:t>
            </a:r>
            <a:r>
              <a:rPr lang="cs-CZ" dirty="0" err="1"/>
              <a:t>dorzomediálním</a:t>
            </a:r>
            <a:r>
              <a:rPr lang="cs-CZ" dirty="0"/>
              <a:t> směrem, </a:t>
            </a:r>
            <a:r>
              <a:rPr lang="cs-CZ" dirty="0" err="1"/>
              <a:t>dopružit</a:t>
            </a:r>
            <a:endParaRPr 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Trakce KOK – v ose bérce</a:t>
            </a:r>
            <a:endParaRPr/>
          </a:p>
        </p:txBody>
      </p:sp>
      <p:sp>
        <p:nvSpPr>
          <p:cNvPr id="438" name="Google Shape;438;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dirty="0"/>
              <a:t>P: leží na břiše, ošetřované KOK v 90° FLX</a:t>
            </a:r>
            <a:endParaRPr dirty="0"/>
          </a:p>
          <a:p>
            <a:pPr marL="342900" lvl="0" indent="-139700" algn="l" rtl="0">
              <a:spcBef>
                <a:spcPts val="640"/>
              </a:spcBef>
              <a:spcAft>
                <a:spcPts val="0"/>
              </a:spcAft>
              <a:buClr>
                <a:schemeClr val="dk1"/>
              </a:buClr>
              <a:buSzPts val="3200"/>
              <a:buNone/>
            </a:pPr>
            <a:r>
              <a:rPr lang="cs-CZ" dirty="0"/>
              <a:t>V: stojí na ošetřované straně DK a svým bércem opatrně fixuje dolní konec pacientova stehna k podložce, oběma rukama drží bérec nad kotníkem</a:t>
            </a:r>
            <a:endParaRPr dirty="0"/>
          </a:p>
          <a:p>
            <a:pPr marL="342900" lvl="0" indent="-139700" algn="l" rtl="0">
              <a:spcBef>
                <a:spcPts val="640"/>
              </a:spcBef>
              <a:spcAft>
                <a:spcPts val="0"/>
              </a:spcAft>
              <a:buClr>
                <a:schemeClr val="dk1"/>
              </a:buClr>
              <a:buSzPts val="3200"/>
              <a:buNone/>
            </a:pPr>
            <a:r>
              <a:rPr lang="cs-CZ" dirty="0"/>
              <a:t>T: Terapeut provede tah v ose bérce oběma rukama</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Trakce KOK – v ose femuru</a:t>
            </a:r>
            <a:endParaRPr/>
          </a:p>
        </p:txBody>
      </p:sp>
      <p:sp>
        <p:nvSpPr>
          <p:cNvPr id="444" name="Google Shape;444;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a:t>P: leží na břiše, koleno v 90° flexi</a:t>
            </a:r>
            <a:endParaRPr/>
          </a:p>
          <a:p>
            <a:pPr marL="342900" lvl="0" indent="-139700" algn="l" rtl="0">
              <a:spcBef>
                <a:spcPts val="640"/>
              </a:spcBef>
              <a:spcAft>
                <a:spcPts val="0"/>
              </a:spcAft>
              <a:buClr>
                <a:schemeClr val="dk1"/>
              </a:buClr>
              <a:buSzPts val="3200"/>
              <a:buNone/>
            </a:pPr>
            <a:r>
              <a:rPr lang="cs-CZ"/>
              <a:t>V: sedí na straně ošetř. DK, čelem k hlavě pacienta</a:t>
            </a:r>
            <a:endParaRPr/>
          </a:p>
          <a:p>
            <a:pPr marL="342900" lvl="0" indent="-139700" algn="l" rtl="0">
              <a:spcBef>
                <a:spcPts val="640"/>
              </a:spcBef>
              <a:spcAft>
                <a:spcPts val="0"/>
              </a:spcAft>
              <a:buClr>
                <a:schemeClr val="dk1"/>
              </a:buClr>
              <a:buSzPts val="3200"/>
              <a:buNone/>
            </a:pPr>
            <a:r>
              <a:rPr lang="cs-CZ"/>
              <a:t>T: T oběma rukama uchopí proximální konec bérce v podkolenní jamce, distální konec bérce si opře o rameno a provede trakci v ose femuru</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Mediální a laterální pružení – otevírání kloubní štěrbiny</a:t>
            </a:r>
            <a:endParaRPr/>
          </a:p>
        </p:txBody>
      </p:sp>
      <p:sp>
        <p:nvSpPr>
          <p:cNvPr id="450" name="Google Shape;450;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lnSpcReduction="10000"/>
          </a:bodyPr>
          <a:lstStyle/>
          <a:p>
            <a:pPr marL="342900" lvl="0" indent="-139700" algn="l" rtl="0">
              <a:spcBef>
                <a:spcPts val="0"/>
              </a:spcBef>
              <a:spcAft>
                <a:spcPts val="0"/>
              </a:spcAft>
              <a:buClr>
                <a:schemeClr val="dk1"/>
              </a:buClr>
              <a:buSzPct val="114285"/>
              <a:buNone/>
            </a:pPr>
            <a:r>
              <a:rPr lang="cs-CZ"/>
              <a:t>A) </a:t>
            </a:r>
            <a:r>
              <a:rPr lang="cs-CZ" u="sng"/>
              <a:t>,,mediální“</a:t>
            </a:r>
            <a:endParaRPr/>
          </a:p>
          <a:p>
            <a:pPr marL="342900" lvl="0" indent="-139700" algn="l" rtl="0">
              <a:spcBef>
                <a:spcPts val="640"/>
              </a:spcBef>
              <a:spcAft>
                <a:spcPts val="0"/>
              </a:spcAft>
              <a:buClr>
                <a:schemeClr val="dk1"/>
              </a:buClr>
              <a:buSzPct val="114285"/>
              <a:buNone/>
            </a:pPr>
            <a:r>
              <a:rPr lang="cs-CZ"/>
              <a:t>V: stoj vedle lehátka, uchopíme bérec nad kotníkem a fixujeme ho ke svému trupu; DK končetinu držíme v minimální flexi, druhá ruka pruží (repetitivně nebo třepáním) kořenem dlaně na laterální ploše KOK co nejblíže ke kloubní štěrbině směrem mediálním</a:t>
            </a:r>
            <a:endParaRPr/>
          </a:p>
          <a:p>
            <a:pPr marL="342900" lvl="0" indent="-139700" algn="l" rtl="0">
              <a:spcBef>
                <a:spcPts val="640"/>
              </a:spcBef>
              <a:spcAft>
                <a:spcPts val="0"/>
              </a:spcAft>
              <a:buSzPct val="64285"/>
              <a:buNone/>
            </a:pPr>
            <a:r>
              <a:rPr lang="cs-CZ" b="1"/>
              <a:t>- nejdříve v EXT KOK (s uzamčením) - nebolí? - tak můžu s FLX v KOK (s povolením vazů)</a:t>
            </a:r>
            <a:endParaRPr b="1"/>
          </a:p>
          <a:p>
            <a:pPr marL="342900" lvl="0" indent="-139700" algn="l" rtl="0">
              <a:spcBef>
                <a:spcPts val="640"/>
              </a:spcBef>
              <a:spcAft>
                <a:spcPts val="0"/>
              </a:spcAft>
              <a:buSzPct val="64285"/>
              <a:buNone/>
            </a:pPr>
            <a:r>
              <a:rPr lang="cs-CZ" b="1"/>
              <a:t>HlHK T na kl. št. 1. meziprstní řasou hypomochlion, PÁHK T na bérci - zaúhlení</a:t>
            </a:r>
            <a:endParaRPr b="1"/>
          </a:p>
          <a:p>
            <a:pPr marL="342900" lvl="0" indent="-139700" algn="l" rtl="0">
              <a:spcBef>
                <a:spcPts val="640"/>
              </a:spcBef>
              <a:spcAft>
                <a:spcPts val="0"/>
              </a:spcAft>
              <a:buClr>
                <a:schemeClr val="dk1"/>
              </a:buClr>
              <a:buSzPct val="114285"/>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Trochlea</a:t>
            </a:r>
            <a:endParaRPr/>
          </a:p>
        </p:txBody>
      </p:sp>
      <p:pic>
        <p:nvPicPr>
          <p:cNvPr id="184" name="Google Shape;184;p5" descr="Obsah obrázku text, mapa, kreslení&#10;&#10;Popis byl vytvořen automaticky"/>
          <p:cNvPicPr preferRelativeResize="0">
            <a:picLocks noGrp="1"/>
          </p:cNvPicPr>
          <p:nvPr>
            <p:ph type="body" idx="1"/>
          </p:nvPr>
        </p:nvPicPr>
        <p:blipFill rotWithShape="1">
          <a:blip r:embed="rId3">
            <a:alphaModFix/>
          </a:blip>
          <a:srcRect/>
          <a:stretch/>
        </p:blipFill>
        <p:spPr>
          <a:xfrm>
            <a:off x="3268163" y="1417650"/>
            <a:ext cx="2607600" cy="4526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Mediální a laterální pružení – otevírání kloubní štěrbiny</a:t>
            </a:r>
            <a:endParaRPr/>
          </a:p>
        </p:txBody>
      </p:sp>
      <p:sp>
        <p:nvSpPr>
          <p:cNvPr id="456" name="Google Shape;456;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139700" algn="l" rtl="0">
              <a:spcBef>
                <a:spcPts val="0"/>
              </a:spcBef>
              <a:spcAft>
                <a:spcPts val="0"/>
              </a:spcAft>
              <a:buClr>
                <a:schemeClr val="dk1"/>
              </a:buClr>
              <a:buSzPts val="3200"/>
              <a:buNone/>
            </a:pPr>
            <a:r>
              <a:rPr lang="cs-CZ"/>
              <a:t>B) </a:t>
            </a:r>
            <a:r>
              <a:rPr lang="cs-CZ" u="sng"/>
              <a:t>„Laterální“</a:t>
            </a:r>
            <a:endParaRPr/>
          </a:p>
          <a:p>
            <a:pPr marL="342900" lvl="0" indent="-139700" algn="l" rtl="0">
              <a:spcBef>
                <a:spcPts val="640"/>
              </a:spcBef>
              <a:spcAft>
                <a:spcPts val="0"/>
              </a:spcAft>
              <a:buClr>
                <a:schemeClr val="dk1"/>
              </a:buClr>
              <a:buSzPts val="3200"/>
              <a:buNone/>
            </a:pPr>
            <a:r>
              <a:rPr lang="cs-CZ"/>
              <a:t>V: sedí na lehátku mezi bérci pacienta, páHK fixuje bérec k svému tělu a druhá leží kořenem dlaně na mediální kloubní štěrbině, pružení hlavovou rukou laterálně</a:t>
            </a:r>
            <a:endParaRPr/>
          </a:p>
          <a:p>
            <a:pPr marL="342900" lvl="0" indent="-228600" algn="l" rtl="0">
              <a:spcBef>
                <a:spcPts val="640"/>
              </a:spcBef>
              <a:spcAft>
                <a:spcPts val="0"/>
              </a:spcAft>
              <a:buSzPts val="1800"/>
              <a:buNone/>
            </a:pPr>
            <a:r>
              <a:rPr lang="cs-CZ" b="1"/>
              <a:t>- nejdříve v EXT KOK (s uzamčením) - nebolí? - tak můžu s FLX v KOK (s povolením vazů)</a:t>
            </a:r>
            <a:endParaRPr b="1"/>
          </a:p>
          <a:p>
            <a:pPr marL="342900" lvl="0" indent="-228600" algn="l" rtl="0">
              <a:spcBef>
                <a:spcPts val="640"/>
              </a:spcBef>
              <a:spcAft>
                <a:spcPts val="0"/>
              </a:spcAft>
              <a:buSzPts val="1800"/>
              <a:buNone/>
            </a:pPr>
            <a:r>
              <a:rPr lang="cs-CZ" b="1"/>
              <a:t>HlHK T na kl. št. 1. meziprstní řasou hypomochlion, PÁHK T na bérci - zaúhlení</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Mobilizace patelly</a:t>
            </a:r>
            <a:endParaRPr/>
          </a:p>
        </p:txBody>
      </p:sp>
      <p:sp>
        <p:nvSpPr>
          <p:cNvPr id="470" name="Google Shape;470;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a:t>Mediální, laterální, proximální a distální směr</a:t>
            </a:r>
            <a:endParaRPr/>
          </a:p>
          <a:p>
            <a:pPr marL="342900" lvl="0" indent="-139700" algn="l" rtl="0">
              <a:spcBef>
                <a:spcPts val="640"/>
              </a:spcBef>
              <a:spcAft>
                <a:spcPts val="0"/>
              </a:spcAft>
              <a:buClr>
                <a:schemeClr val="dk1"/>
              </a:buClr>
              <a:buSzPts val="3200"/>
              <a:buNone/>
            </a:pPr>
            <a:r>
              <a:rPr lang="cs-CZ"/>
              <a:t>P: leh na zádech</a:t>
            </a:r>
            <a:endParaRPr/>
          </a:p>
          <a:p>
            <a:pPr marL="342900" lvl="0" indent="-139700" algn="l" rtl="0">
              <a:spcBef>
                <a:spcPts val="640"/>
              </a:spcBef>
              <a:spcAft>
                <a:spcPts val="0"/>
              </a:spcAft>
              <a:buClr>
                <a:schemeClr val="dk1"/>
              </a:buClr>
              <a:buSzPts val="3200"/>
              <a:buNone/>
            </a:pPr>
            <a:r>
              <a:rPr lang="cs-CZ"/>
              <a:t>V: terapeut stoj z ošetřované strany, úchop pately mezi palec a ostatní prsty do vidličky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Vytírání patelly</a:t>
            </a:r>
            <a:endParaRPr/>
          </a:p>
        </p:txBody>
      </p:sp>
      <p:sp>
        <p:nvSpPr>
          <p:cNvPr id="476" name="Google Shape;476;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r>
              <a:rPr lang="cs-CZ"/>
              <a:t>P: leh na zádech</a:t>
            </a:r>
            <a:endParaRPr/>
          </a:p>
          <a:p>
            <a:pPr marL="342900" lvl="0" indent="-139700" algn="l" rtl="0">
              <a:spcBef>
                <a:spcPts val="640"/>
              </a:spcBef>
              <a:spcAft>
                <a:spcPts val="0"/>
              </a:spcAft>
              <a:buClr>
                <a:schemeClr val="dk1"/>
              </a:buClr>
              <a:buSzPts val="3200"/>
              <a:buNone/>
            </a:pPr>
            <a:r>
              <a:rPr lang="cs-CZ"/>
              <a:t>V: terapeut stoj na ošetřované straně pacienta, položí dlaně přes sebe na patelu</a:t>
            </a:r>
            <a:endParaRPr/>
          </a:p>
          <a:p>
            <a:pPr marL="342900" lvl="0" indent="-139700" algn="l" rtl="0">
              <a:spcBef>
                <a:spcPts val="640"/>
              </a:spcBef>
              <a:spcAft>
                <a:spcPts val="0"/>
              </a:spcAft>
              <a:buClr>
                <a:schemeClr val="dk1"/>
              </a:buClr>
              <a:buSzPts val="3200"/>
              <a:buNone/>
            </a:pPr>
            <a:r>
              <a:rPr lang="cs-CZ"/>
              <a:t>MOB: krouživé pohyby pately na hranicích posunlivosti</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5"/>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Měkké techniky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Svaly kolenního kloubu</a:t>
            </a:r>
            <a:endParaRPr/>
          </a:p>
        </p:txBody>
      </p:sp>
      <p:sp>
        <p:nvSpPr>
          <p:cNvPr id="487" name="Google Shape;487;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cs-CZ"/>
              <a:t>m. quadriceps femoris</a:t>
            </a:r>
            <a:endParaRPr/>
          </a:p>
          <a:p>
            <a:pPr marL="342900" lvl="0" indent="-342900" algn="l" rtl="0">
              <a:spcBef>
                <a:spcPts val="640"/>
              </a:spcBef>
              <a:spcAft>
                <a:spcPts val="0"/>
              </a:spcAft>
              <a:buClr>
                <a:schemeClr val="dk2"/>
              </a:buClr>
              <a:buSzPts val="3200"/>
              <a:buChar char="●"/>
            </a:pPr>
            <a:r>
              <a:rPr lang="cs-CZ"/>
              <a:t>m. sartorius</a:t>
            </a:r>
            <a:endParaRPr/>
          </a:p>
          <a:p>
            <a:pPr marL="342900" lvl="0" indent="-342900" algn="l" rtl="0">
              <a:spcBef>
                <a:spcPts val="640"/>
              </a:spcBef>
              <a:spcAft>
                <a:spcPts val="0"/>
              </a:spcAft>
              <a:buClr>
                <a:schemeClr val="dk2"/>
              </a:buClr>
              <a:buSzPts val="3200"/>
              <a:buChar char="●"/>
            </a:pPr>
            <a:r>
              <a:rPr lang="cs-CZ"/>
              <a:t>m. semitendinosus</a:t>
            </a:r>
            <a:endParaRPr/>
          </a:p>
          <a:p>
            <a:pPr marL="342900" lvl="0" indent="-342900" algn="l" rtl="0">
              <a:spcBef>
                <a:spcPts val="640"/>
              </a:spcBef>
              <a:spcAft>
                <a:spcPts val="0"/>
              </a:spcAft>
              <a:buClr>
                <a:schemeClr val="dk2"/>
              </a:buClr>
              <a:buSzPts val="3200"/>
              <a:buChar char="●"/>
            </a:pPr>
            <a:r>
              <a:rPr lang="cs-CZ"/>
              <a:t>m. semimembranosus</a:t>
            </a:r>
            <a:endParaRPr/>
          </a:p>
          <a:p>
            <a:pPr marL="342900" lvl="0" indent="-342900" algn="l" rtl="0">
              <a:spcBef>
                <a:spcPts val="640"/>
              </a:spcBef>
              <a:spcAft>
                <a:spcPts val="0"/>
              </a:spcAft>
              <a:buClr>
                <a:schemeClr val="dk2"/>
              </a:buClr>
              <a:buSzPts val="3200"/>
              <a:buChar char="●"/>
            </a:pPr>
            <a:r>
              <a:rPr lang="cs-CZ"/>
              <a:t>m. biceps femoris</a:t>
            </a:r>
            <a:endParaRPr/>
          </a:p>
          <a:p>
            <a:pPr marL="342900" lvl="0" indent="-342900" algn="l" rtl="0">
              <a:spcBef>
                <a:spcPts val="640"/>
              </a:spcBef>
              <a:spcAft>
                <a:spcPts val="0"/>
              </a:spcAft>
              <a:buClr>
                <a:schemeClr val="dk2"/>
              </a:buClr>
              <a:buSzPts val="3200"/>
              <a:buChar char="●"/>
            </a:pPr>
            <a:r>
              <a:rPr lang="cs-CZ"/>
              <a:t>m.popliteus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47"/>
          <p:cNvPicPr preferRelativeResize="0"/>
          <p:nvPr/>
        </p:nvPicPr>
        <p:blipFill rotWithShape="1">
          <a:blip r:embed="rId3">
            <a:alphaModFix/>
          </a:blip>
          <a:srcRect/>
          <a:stretch/>
        </p:blipFill>
        <p:spPr>
          <a:xfrm>
            <a:off x="1201803" y="-14427"/>
            <a:ext cx="6754573" cy="687242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48"/>
          <p:cNvPicPr preferRelativeResize="0"/>
          <p:nvPr/>
        </p:nvPicPr>
        <p:blipFill rotWithShape="1">
          <a:blip r:embed="rId3">
            <a:alphaModFix/>
          </a:blip>
          <a:srcRect/>
          <a:stretch/>
        </p:blipFill>
        <p:spPr>
          <a:xfrm>
            <a:off x="1938528" y="0"/>
            <a:ext cx="5266944"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 Quadriceps femoris</a:t>
            </a:r>
            <a:endParaRPr/>
          </a:p>
        </p:txBody>
      </p:sp>
      <p:sp>
        <p:nvSpPr>
          <p:cNvPr id="504" name="Google Shape;504;p49"/>
          <p:cNvSpPr txBox="1">
            <a:spLocks noGrp="1"/>
          </p:cNvSpPr>
          <p:nvPr>
            <p:ph type="body" idx="1"/>
          </p:nvPr>
        </p:nvSpPr>
        <p:spPr>
          <a:xfrm>
            <a:off x="457200" y="1600200"/>
            <a:ext cx="5050904" cy="4525963"/>
          </a:xfrm>
          <a:prstGeom prst="rect">
            <a:avLst/>
          </a:prstGeom>
          <a:noFill/>
          <a:ln>
            <a:noFill/>
          </a:ln>
        </p:spPr>
        <p:txBody>
          <a:bodyPr spcFirstLastPara="1" wrap="square" lIns="91425" tIns="45700" rIns="91425" bIns="45700" anchor="t" anchorCtr="0">
            <a:normAutofit fontScale="55000" lnSpcReduction="20000"/>
          </a:bodyPr>
          <a:lstStyle/>
          <a:p>
            <a:pPr algn="l"/>
            <a:r>
              <a:rPr lang="sk-SK" b="1" i="0" dirty="0" err="1">
                <a:solidFill>
                  <a:schemeClr val="tx1"/>
                </a:solidFill>
                <a:effectLst/>
                <a:latin typeface="+mj-lt"/>
              </a:rPr>
              <a:t>Začátek</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1" dirty="0">
                <a:solidFill>
                  <a:schemeClr val="tx1"/>
                </a:solidFill>
                <a:effectLst/>
                <a:latin typeface="+mj-lt"/>
              </a:rPr>
              <a:t>m. </a:t>
            </a:r>
            <a:r>
              <a:rPr lang="sk-SK" b="0" i="1" dirty="0" err="1">
                <a:solidFill>
                  <a:schemeClr val="tx1"/>
                </a:solidFill>
                <a:effectLst/>
                <a:latin typeface="+mj-lt"/>
              </a:rPr>
              <a:t>rectus</a:t>
            </a:r>
            <a:r>
              <a:rPr lang="sk-SK" b="0" i="1" dirty="0">
                <a:solidFill>
                  <a:schemeClr val="tx1"/>
                </a:solidFill>
                <a:effectLst/>
                <a:latin typeface="+mj-lt"/>
              </a:rPr>
              <a:t> </a:t>
            </a:r>
            <a:r>
              <a:rPr lang="sk-SK" b="0" i="1" dirty="0" err="1">
                <a:solidFill>
                  <a:schemeClr val="tx1"/>
                </a:solidFill>
                <a:effectLst/>
                <a:latin typeface="+mj-lt"/>
              </a:rPr>
              <a:t>femoris</a:t>
            </a:r>
            <a:r>
              <a:rPr lang="sk-SK" b="0" i="0" dirty="0">
                <a:solidFill>
                  <a:schemeClr val="tx1"/>
                </a:solidFill>
                <a:effectLst/>
                <a:latin typeface="+mj-lt"/>
              </a:rPr>
              <a:t> − </a:t>
            </a:r>
            <a:r>
              <a:rPr lang="sk-SK" b="0" i="1" dirty="0" err="1">
                <a:solidFill>
                  <a:schemeClr val="tx1"/>
                </a:solidFill>
                <a:effectLst/>
                <a:latin typeface="+mj-lt"/>
              </a:rPr>
              <a:t>spina</a:t>
            </a:r>
            <a:r>
              <a:rPr lang="sk-SK" b="0" i="1" dirty="0">
                <a:solidFill>
                  <a:schemeClr val="tx1"/>
                </a:solidFill>
                <a:effectLst/>
                <a:latin typeface="+mj-lt"/>
              </a:rPr>
              <a:t> </a:t>
            </a:r>
            <a:r>
              <a:rPr lang="sk-SK" b="0" i="1" dirty="0" err="1">
                <a:solidFill>
                  <a:schemeClr val="tx1"/>
                </a:solidFill>
                <a:effectLst/>
                <a:latin typeface="+mj-lt"/>
              </a:rPr>
              <a:t>iliaca</a:t>
            </a:r>
            <a:r>
              <a:rPr lang="sk-SK" b="0" i="1" dirty="0">
                <a:solidFill>
                  <a:schemeClr val="tx1"/>
                </a:solidFill>
                <a:effectLst/>
                <a:latin typeface="+mj-lt"/>
              </a:rPr>
              <a:t> </a:t>
            </a:r>
            <a:r>
              <a:rPr lang="sk-SK" b="0" i="1" dirty="0" err="1">
                <a:solidFill>
                  <a:schemeClr val="tx1"/>
                </a:solidFill>
                <a:effectLst/>
                <a:latin typeface="+mj-lt"/>
              </a:rPr>
              <a:t>anterior</a:t>
            </a:r>
            <a:r>
              <a:rPr lang="sk-SK" b="0" i="1" dirty="0">
                <a:solidFill>
                  <a:schemeClr val="tx1"/>
                </a:solidFill>
                <a:effectLst/>
                <a:latin typeface="+mj-lt"/>
              </a:rPr>
              <a:t> </a:t>
            </a:r>
            <a:r>
              <a:rPr lang="sk-SK" b="0" i="1" dirty="0" err="1">
                <a:solidFill>
                  <a:schemeClr val="tx1"/>
                </a:solidFill>
                <a:effectLst/>
                <a:latin typeface="+mj-lt"/>
              </a:rPr>
              <a:t>inferior</a:t>
            </a:r>
            <a:r>
              <a:rPr lang="sk-SK" b="0" i="0" dirty="0">
                <a:solidFill>
                  <a:schemeClr val="tx1"/>
                </a:solidFill>
                <a:effectLst/>
                <a:latin typeface="+mj-lt"/>
              </a:rPr>
              <a:t>; (</a:t>
            </a: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rectum</a:t>
            </a:r>
            <a:r>
              <a:rPr lang="sk-SK" b="0" i="0" dirty="0">
                <a:solidFill>
                  <a:schemeClr val="tx1"/>
                </a:solidFill>
                <a:effectLst/>
                <a:latin typeface="+mj-lt"/>
              </a:rPr>
              <a:t> et </a:t>
            </a: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reflectum</a:t>
            </a:r>
            <a:r>
              <a:rPr lang="sk-SK" b="0" i="0" dirty="0">
                <a:solidFill>
                  <a:schemeClr val="tx1"/>
                </a:solidFill>
                <a:effectLst/>
                <a:latin typeface="+mj-lt"/>
              </a:rPr>
              <a:t>)</a:t>
            </a:r>
          </a:p>
          <a:p>
            <a:pPr algn="l">
              <a:buFont typeface="+mj-lt"/>
              <a:buAutoNum type="arabicPeriod"/>
            </a:pPr>
            <a:r>
              <a:rPr lang="sk-SK" b="0" i="1" dirty="0">
                <a:solidFill>
                  <a:schemeClr val="tx1"/>
                </a:solidFill>
                <a:effectLst/>
                <a:latin typeface="+mj-lt"/>
              </a:rPr>
              <a:t>m. </a:t>
            </a:r>
            <a:r>
              <a:rPr lang="sk-SK" b="0" i="1" dirty="0" err="1">
                <a:solidFill>
                  <a:schemeClr val="tx1"/>
                </a:solidFill>
                <a:effectLst/>
                <a:latin typeface="+mj-lt"/>
              </a:rPr>
              <a:t>vastus</a:t>
            </a:r>
            <a:r>
              <a:rPr lang="sk-SK" b="0" i="1" dirty="0">
                <a:solidFill>
                  <a:schemeClr val="tx1"/>
                </a:solidFill>
                <a:effectLst/>
                <a:latin typeface="+mj-lt"/>
              </a:rPr>
              <a:t> </a:t>
            </a:r>
            <a:r>
              <a:rPr lang="sk-SK" b="0" i="1" dirty="0" err="1">
                <a:solidFill>
                  <a:schemeClr val="tx1"/>
                </a:solidFill>
                <a:effectLst/>
                <a:latin typeface="+mj-lt"/>
              </a:rPr>
              <a:t>medialis</a:t>
            </a:r>
            <a:r>
              <a:rPr lang="sk-SK" b="0" i="0" dirty="0">
                <a:solidFill>
                  <a:schemeClr val="tx1"/>
                </a:solidFill>
                <a:effectLst/>
                <a:latin typeface="+mj-lt"/>
              </a:rPr>
              <a:t> −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labium</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mediale</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lineae</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asperae</a:t>
            </a:r>
            <a:r>
              <a:rPr lang="sk-SK" b="0" i="0" dirty="0">
                <a:solidFill>
                  <a:schemeClr val="tx1"/>
                </a:solidFill>
                <a:effectLst/>
                <a:latin typeface="+mj-lt"/>
              </a:rPr>
              <a:t>;</a:t>
            </a:r>
          </a:p>
          <a:p>
            <a:pPr algn="l">
              <a:buFont typeface="+mj-lt"/>
              <a:buAutoNum type="arabicPeriod"/>
            </a:pPr>
            <a:r>
              <a:rPr lang="sk-SK" b="0" i="1" dirty="0">
                <a:solidFill>
                  <a:schemeClr val="tx1"/>
                </a:solidFill>
                <a:effectLst/>
                <a:latin typeface="+mj-lt"/>
              </a:rPr>
              <a:t>m. </a:t>
            </a:r>
            <a:r>
              <a:rPr lang="sk-SK" b="0" i="1" dirty="0" err="1">
                <a:solidFill>
                  <a:schemeClr val="tx1"/>
                </a:solidFill>
                <a:effectLst/>
                <a:latin typeface="+mj-lt"/>
              </a:rPr>
              <a:t>vastus</a:t>
            </a:r>
            <a:r>
              <a:rPr lang="sk-SK" b="0" i="1" dirty="0">
                <a:solidFill>
                  <a:schemeClr val="tx1"/>
                </a:solidFill>
                <a:effectLst/>
                <a:latin typeface="+mj-lt"/>
              </a:rPr>
              <a:t> </a:t>
            </a:r>
            <a:r>
              <a:rPr lang="sk-SK" b="0" i="1" dirty="0" err="1">
                <a:solidFill>
                  <a:schemeClr val="tx1"/>
                </a:solidFill>
                <a:effectLst/>
                <a:latin typeface="+mj-lt"/>
              </a:rPr>
              <a:t>intermedius</a:t>
            </a:r>
            <a:r>
              <a:rPr lang="sk-SK" b="0" i="0" dirty="0">
                <a:solidFill>
                  <a:schemeClr val="tx1"/>
                </a:solidFill>
                <a:effectLst/>
                <a:latin typeface="+mj-lt"/>
              </a:rPr>
              <a:t> − </a:t>
            </a:r>
            <a:r>
              <a:rPr lang="sk-SK" b="0" i="0" dirty="0" err="1">
                <a:solidFill>
                  <a:schemeClr val="tx1"/>
                </a:solidFill>
                <a:effectLst/>
                <a:latin typeface="+mj-lt"/>
              </a:rPr>
              <a:t>přední</a:t>
            </a:r>
            <a:r>
              <a:rPr lang="sk-SK" b="0" i="0" dirty="0">
                <a:solidFill>
                  <a:schemeClr val="tx1"/>
                </a:solidFill>
                <a:effectLst/>
                <a:latin typeface="+mj-lt"/>
              </a:rPr>
              <a:t> plocha </a:t>
            </a:r>
            <a:r>
              <a:rPr lang="sk-SK" b="0" i="0" dirty="0" err="1">
                <a:solidFill>
                  <a:schemeClr val="tx1"/>
                </a:solidFill>
                <a:effectLst/>
                <a:latin typeface="+mj-lt"/>
              </a:rPr>
              <a:t>femuru</a:t>
            </a:r>
            <a:r>
              <a:rPr lang="sk-SK" b="0" i="0" dirty="0">
                <a:solidFill>
                  <a:schemeClr val="tx1"/>
                </a:solidFill>
                <a:effectLst/>
                <a:latin typeface="+mj-lt"/>
              </a:rPr>
              <a:t>, </a:t>
            </a:r>
            <a:r>
              <a:rPr lang="sk-SK" b="0" i="0" dirty="0" err="1">
                <a:solidFill>
                  <a:schemeClr val="tx1"/>
                </a:solidFill>
                <a:effectLst/>
                <a:latin typeface="+mj-lt"/>
              </a:rPr>
              <a:t>distálně</a:t>
            </a:r>
            <a:r>
              <a:rPr lang="sk-SK" b="0" i="0" dirty="0">
                <a:solidFill>
                  <a:schemeClr val="tx1"/>
                </a:solidFill>
                <a:effectLst/>
                <a:latin typeface="+mj-lt"/>
              </a:rPr>
              <a:t> od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linea</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intertrochanterica</a:t>
            </a:r>
            <a:r>
              <a:rPr lang="sk-SK" b="0" i="0" dirty="0">
                <a:solidFill>
                  <a:schemeClr val="tx1"/>
                </a:solidFill>
                <a:effectLst/>
                <a:latin typeface="+mj-lt"/>
              </a:rPr>
              <a:t>; </a:t>
            </a:r>
            <a:r>
              <a:rPr lang="sk-SK" b="0" i="0" dirty="0" err="1">
                <a:solidFill>
                  <a:schemeClr val="tx1"/>
                </a:solidFill>
                <a:effectLst/>
                <a:latin typeface="+mj-lt"/>
              </a:rPr>
              <a:t>část</a:t>
            </a:r>
            <a:r>
              <a:rPr lang="sk-SK" b="0" i="0" dirty="0">
                <a:solidFill>
                  <a:schemeClr val="tx1"/>
                </a:solidFill>
                <a:effectLst/>
                <a:latin typeface="+mj-lt"/>
              </a:rPr>
              <a:t> svalových vláken </a:t>
            </a:r>
            <a:r>
              <a:rPr lang="sk-SK" b="0" i="0" dirty="0" err="1">
                <a:solidFill>
                  <a:schemeClr val="tx1"/>
                </a:solidFill>
                <a:effectLst/>
                <a:latin typeface="+mj-lt"/>
              </a:rPr>
              <a:t>se</a:t>
            </a:r>
            <a:r>
              <a:rPr lang="sk-SK" b="0" i="0" dirty="0">
                <a:solidFill>
                  <a:schemeClr val="tx1"/>
                </a:solidFill>
                <a:effectLst/>
                <a:latin typeface="+mj-lt"/>
              </a:rPr>
              <a:t> </a:t>
            </a:r>
            <a:r>
              <a:rPr lang="sk-SK" b="0" i="0" dirty="0" err="1">
                <a:solidFill>
                  <a:schemeClr val="tx1"/>
                </a:solidFill>
                <a:effectLst/>
                <a:latin typeface="+mj-lt"/>
              </a:rPr>
              <a:t>upíná</a:t>
            </a:r>
            <a:r>
              <a:rPr lang="sk-SK" b="0" i="0" dirty="0">
                <a:solidFill>
                  <a:schemeClr val="tx1"/>
                </a:solidFill>
                <a:effectLst/>
                <a:latin typeface="+mj-lt"/>
              </a:rPr>
              <a:t> </a:t>
            </a:r>
            <a:r>
              <a:rPr lang="sk-SK" b="0" i="0" dirty="0" err="1">
                <a:solidFill>
                  <a:schemeClr val="tx1"/>
                </a:solidFill>
                <a:effectLst/>
                <a:latin typeface="+mj-lt"/>
              </a:rPr>
              <a:t>přímo</a:t>
            </a:r>
            <a:r>
              <a:rPr lang="sk-SK" b="0" i="0" dirty="0">
                <a:solidFill>
                  <a:schemeClr val="tx1"/>
                </a:solidFill>
                <a:effectLst/>
                <a:latin typeface="+mj-lt"/>
              </a:rPr>
              <a:t> do </a:t>
            </a:r>
            <a:r>
              <a:rPr lang="sk-SK" b="0" i="0" dirty="0" err="1">
                <a:solidFill>
                  <a:schemeClr val="tx1"/>
                </a:solidFill>
                <a:effectLst/>
                <a:latin typeface="+mj-lt"/>
              </a:rPr>
              <a:t>kloubního</a:t>
            </a:r>
            <a:r>
              <a:rPr lang="sk-SK" b="0" i="0" dirty="0">
                <a:solidFill>
                  <a:schemeClr val="tx1"/>
                </a:solidFill>
                <a:effectLst/>
                <a:latin typeface="+mj-lt"/>
              </a:rPr>
              <a:t> </a:t>
            </a:r>
            <a:r>
              <a:rPr lang="sk-SK" b="0" i="0" dirty="0" err="1">
                <a:solidFill>
                  <a:schemeClr val="tx1"/>
                </a:solidFill>
                <a:effectLst/>
                <a:latin typeface="+mj-lt"/>
              </a:rPr>
              <a:t>pozdra</a:t>
            </a:r>
            <a:r>
              <a:rPr lang="sk-SK" b="0" i="0" dirty="0">
                <a:solidFill>
                  <a:schemeClr val="tx1"/>
                </a:solidFill>
                <a:effectLst/>
                <a:latin typeface="+mj-lt"/>
              </a:rPr>
              <a:t>, </a:t>
            </a:r>
            <a:r>
              <a:rPr lang="sk-SK" b="0" i="0" dirty="0" err="1">
                <a:solidFill>
                  <a:schemeClr val="tx1"/>
                </a:solidFill>
                <a:effectLst/>
                <a:latin typeface="+mj-lt"/>
              </a:rPr>
              <a:t>čímž</a:t>
            </a:r>
            <a:r>
              <a:rPr lang="sk-SK" b="0" i="0" dirty="0">
                <a:solidFill>
                  <a:schemeClr val="tx1"/>
                </a:solidFill>
                <a:effectLst/>
                <a:latin typeface="+mj-lt"/>
              </a:rPr>
              <a:t> </a:t>
            </a:r>
            <a:r>
              <a:rPr lang="sk-SK" b="0" i="0" dirty="0" err="1">
                <a:solidFill>
                  <a:schemeClr val="tx1"/>
                </a:solidFill>
                <a:effectLst/>
                <a:latin typeface="+mj-lt"/>
              </a:rPr>
              <a:t>zamezuje</a:t>
            </a:r>
            <a:r>
              <a:rPr lang="sk-SK" b="0" i="0" dirty="0">
                <a:solidFill>
                  <a:schemeClr val="tx1"/>
                </a:solidFill>
                <a:effectLst/>
                <a:latin typeface="+mj-lt"/>
              </a:rPr>
              <a:t> jeho </a:t>
            </a:r>
            <a:r>
              <a:rPr lang="sk-SK" b="0" i="0" dirty="0" err="1">
                <a:solidFill>
                  <a:schemeClr val="tx1"/>
                </a:solidFill>
                <a:effectLst/>
                <a:latin typeface="+mj-lt"/>
              </a:rPr>
              <a:t>uskřinutí</a:t>
            </a:r>
            <a:r>
              <a:rPr lang="sk-SK" b="0" i="0" dirty="0">
                <a:solidFill>
                  <a:schemeClr val="tx1"/>
                </a:solidFill>
                <a:effectLst/>
                <a:latin typeface="+mj-lt"/>
              </a:rPr>
              <a:t> - m. </a:t>
            </a:r>
            <a:r>
              <a:rPr lang="sk-SK" b="0" i="0" dirty="0" err="1">
                <a:solidFill>
                  <a:schemeClr val="tx1"/>
                </a:solidFill>
                <a:effectLst/>
                <a:latin typeface="+mj-lt"/>
              </a:rPr>
              <a:t>articularis</a:t>
            </a:r>
            <a:r>
              <a:rPr lang="sk-SK" b="0" i="0" dirty="0">
                <a:solidFill>
                  <a:schemeClr val="tx1"/>
                </a:solidFill>
                <a:effectLst/>
                <a:latin typeface="+mj-lt"/>
              </a:rPr>
              <a:t> </a:t>
            </a:r>
            <a:r>
              <a:rPr lang="sk-SK" b="0" i="0" dirty="0" err="1">
                <a:solidFill>
                  <a:schemeClr val="tx1"/>
                </a:solidFill>
                <a:effectLst/>
                <a:latin typeface="+mj-lt"/>
              </a:rPr>
              <a:t>genu</a:t>
            </a:r>
            <a:endParaRPr lang="sk-SK" b="0" i="0" dirty="0">
              <a:solidFill>
                <a:schemeClr val="tx1"/>
              </a:solidFill>
              <a:effectLst/>
              <a:latin typeface="+mj-lt"/>
            </a:endParaRPr>
          </a:p>
          <a:p>
            <a:pPr algn="l">
              <a:buFont typeface="+mj-lt"/>
              <a:buAutoNum type="arabicPeriod"/>
            </a:pPr>
            <a:r>
              <a:rPr lang="sk-SK" b="0" i="1" dirty="0">
                <a:solidFill>
                  <a:schemeClr val="tx1"/>
                </a:solidFill>
                <a:effectLst/>
                <a:latin typeface="+mj-lt"/>
              </a:rPr>
              <a:t>m. </a:t>
            </a:r>
            <a:r>
              <a:rPr lang="sk-SK" b="0" i="1" dirty="0" err="1">
                <a:solidFill>
                  <a:schemeClr val="tx1"/>
                </a:solidFill>
                <a:effectLst/>
                <a:latin typeface="+mj-lt"/>
              </a:rPr>
              <a:t>vastus</a:t>
            </a:r>
            <a:r>
              <a:rPr lang="sk-SK" b="0" i="1" dirty="0">
                <a:solidFill>
                  <a:schemeClr val="tx1"/>
                </a:solidFill>
                <a:effectLst/>
                <a:latin typeface="+mj-lt"/>
              </a:rPr>
              <a:t> </a:t>
            </a:r>
            <a:r>
              <a:rPr lang="sk-SK" b="0" i="1" dirty="0" err="1">
                <a:solidFill>
                  <a:schemeClr val="tx1"/>
                </a:solidFill>
                <a:effectLst/>
                <a:latin typeface="+mj-lt"/>
              </a:rPr>
              <a:t>lateralis</a:t>
            </a:r>
            <a:r>
              <a:rPr lang="sk-SK" b="0" i="0" dirty="0">
                <a:solidFill>
                  <a:schemeClr val="tx1"/>
                </a:solidFill>
                <a:effectLst/>
                <a:latin typeface="+mj-lt"/>
              </a:rPr>
              <a:t> −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labium</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laterale</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lineae</a:t>
            </a:r>
            <a:r>
              <a:rPr lang="sk-SK" b="0" i="1"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1"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asperae</a:t>
            </a:r>
            <a:r>
              <a:rPr lang="sk-SK" b="0" i="1" dirty="0">
                <a:solidFill>
                  <a:schemeClr val="tx1"/>
                </a:solidFill>
                <a:effectLst/>
                <a:latin typeface="+mj-lt"/>
              </a:rPr>
              <a:t> a </a:t>
            </a:r>
            <a:r>
              <a:rPr lang="sk-SK" b="0" i="1" dirty="0" err="1">
                <a:solidFill>
                  <a:schemeClr val="tx1"/>
                </a:solidFill>
                <a:effectLst/>
                <a:latin typeface="+mj-lt"/>
              </a:rPr>
              <a:t>linea</a:t>
            </a:r>
            <a:r>
              <a:rPr lang="sk-SK" b="0" i="1" dirty="0">
                <a:solidFill>
                  <a:schemeClr val="tx1"/>
                </a:solidFill>
                <a:effectLst/>
                <a:latin typeface="+mj-lt"/>
              </a:rPr>
              <a:t> </a:t>
            </a:r>
            <a:r>
              <a:rPr lang="sk-SK" b="0" i="1" dirty="0" err="1">
                <a:solidFill>
                  <a:schemeClr val="tx1"/>
                </a:solidFill>
                <a:effectLst/>
                <a:latin typeface="+mj-lt"/>
              </a:rPr>
              <a:t>intertrochanterica</a:t>
            </a:r>
            <a:r>
              <a:rPr lang="sk-SK" b="0" i="1" dirty="0">
                <a:solidFill>
                  <a:schemeClr val="tx1"/>
                </a:solidFill>
                <a:effectLst/>
                <a:latin typeface="+mj-lt"/>
              </a:rPr>
              <a:t> - </a:t>
            </a:r>
            <a:r>
              <a:rPr lang="sk-SK" b="0" i="1" dirty="0" err="1">
                <a:solidFill>
                  <a:schemeClr val="tx1"/>
                </a:solidFill>
                <a:effectLst/>
                <a:latin typeface="+mj-lt"/>
              </a:rPr>
              <a:t>její</a:t>
            </a:r>
            <a:r>
              <a:rPr lang="sk-SK" b="0" i="1" dirty="0">
                <a:solidFill>
                  <a:schemeClr val="tx1"/>
                </a:solidFill>
                <a:effectLst/>
                <a:latin typeface="+mj-lt"/>
              </a:rPr>
              <a:t> </a:t>
            </a:r>
            <a:r>
              <a:rPr lang="sk-SK" b="0" i="1" dirty="0" err="1">
                <a:solidFill>
                  <a:schemeClr val="tx1"/>
                </a:solidFill>
                <a:effectLst/>
                <a:latin typeface="+mj-lt"/>
              </a:rPr>
              <a:t>proximální</a:t>
            </a:r>
            <a:r>
              <a:rPr lang="sk-SK" b="0" i="1" dirty="0">
                <a:solidFill>
                  <a:schemeClr val="tx1"/>
                </a:solidFill>
                <a:effectLst/>
                <a:latin typeface="+mj-lt"/>
              </a:rPr>
              <a:t> </a:t>
            </a:r>
            <a:r>
              <a:rPr lang="sk-SK" b="0" i="1" dirty="0" err="1">
                <a:solidFill>
                  <a:schemeClr val="tx1"/>
                </a:solidFill>
                <a:effectLst/>
                <a:latin typeface="+mj-lt"/>
              </a:rPr>
              <a:t>část</a:t>
            </a:r>
            <a:endParaRPr lang="sk-SK" b="0" i="0" dirty="0">
              <a:solidFill>
                <a:schemeClr val="tx1"/>
              </a:solidFill>
              <a:effectLst/>
              <a:latin typeface="+mj-lt"/>
            </a:endParaRPr>
          </a:p>
          <a:p>
            <a:pPr algn="l"/>
            <a:r>
              <a:rPr lang="sk-SK" b="1" i="0" dirty="0">
                <a:solidFill>
                  <a:schemeClr val="tx1"/>
                </a:solidFill>
                <a:effectLst/>
                <a:latin typeface="+mj-lt"/>
              </a:rPr>
              <a:t>Úpon:</a:t>
            </a:r>
            <a:r>
              <a:rPr lang="sk-SK" b="0" i="0" dirty="0">
                <a:solidFill>
                  <a:schemeClr val="tx1"/>
                </a:solidFill>
                <a:effectLst/>
                <a:latin typeface="+mj-lt"/>
              </a:rPr>
              <a:t> </a:t>
            </a:r>
            <a:r>
              <a:rPr lang="sk-SK" b="0" i="1" dirty="0" err="1">
                <a:solidFill>
                  <a:schemeClr val="tx1"/>
                </a:solidFill>
                <a:effectLst/>
                <a:latin typeface="+mj-lt"/>
              </a:rPr>
              <a:t>tuberositas</a:t>
            </a:r>
            <a:r>
              <a:rPr lang="sk-SK" b="0" i="1" dirty="0">
                <a:solidFill>
                  <a:schemeClr val="tx1"/>
                </a:solidFill>
                <a:effectLst/>
                <a:latin typeface="+mj-lt"/>
              </a:rPr>
              <a:t> </a:t>
            </a:r>
            <a:r>
              <a:rPr lang="sk-SK" b="0" i="1" strike="noStrike" dirty="0" err="1">
                <a:solidFill>
                  <a:schemeClr val="tx1"/>
                </a:solidFill>
                <a:effectLst/>
                <a:latin typeface="+mj-lt"/>
                <a:hlinkClick r:id="rId4" tooltip="Tibia">
                  <a:extLst>
                    <a:ext uri="{A12FA001-AC4F-418D-AE19-62706E023703}">
                      <ahyp:hlinkClr xmlns:ahyp="http://schemas.microsoft.com/office/drawing/2018/hyperlinkcolor" val="tx"/>
                    </a:ext>
                  </a:extLst>
                </a:hlinkClick>
              </a:rPr>
              <a:t>tibiae</a:t>
            </a:r>
            <a:r>
              <a:rPr lang="sk-SK" b="0" i="1" dirty="0">
                <a:solidFill>
                  <a:schemeClr val="tx1"/>
                </a:solidFill>
                <a:effectLst/>
                <a:latin typeface="+mj-lt"/>
              </a:rPr>
              <a:t> (</a:t>
            </a:r>
            <a:r>
              <a:rPr lang="sk-SK" b="0" i="1" dirty="0" err="1">
                <a:solidFill>
                  <a:schemeClr val="tx1"/>
                </a:solidFill>
                <a:effectLst/>
                <a:latin typeface="+mj-lt"/>
              </a:rPr>
              <a:t>ligamentum</a:t>
            </a:r>
            <a:r>
              <a:rPr lang="sk-SK" b="0" i="1" dirty="0">
                <a:solidFill>
                  <a:schemeClr val="tx1"/>
                </a:solidFill>
                <a:effectLst/>
                <a:latin typeface="+mj-lt"/>
              </a:rPr>
              <a:t> </a:t>
            </a:r>
            <a:r>
              <a:rPr lang="sk-SK" b="0" i="1" dirty="0" err="1">
                <a:solidFill>
                  <a:schemeClr val="tx1"/>
                </a:solidFill>
                <a:effectLst/>
                <a:latin typeface="+mj-lt"/>
              </a:rPr>
              <a:t>patellae</a:t>
            </a:r>
            <a:r>
              <a:rPr lang="sk-SK" b="0" i="1" dirty="0">
                <a:solidFill>
                  <a:schemeClr val="tx1"/>
                </a:solidFill>
                <a:effectLst/>
                <a:latin typeface="+mj-lt"/>
              </a:rPr>
              <a:t>)</a:t>
            </a:r>
            <a:endParaRPr lang="sk-SK" b="0" i="0" dirty="0">
              <a:solidFill>
                <a:schemeClr val="tx1"/>
              </a:solidFill>
              <a:effectLst/>
              <a:latin typeface="+mj-lt"/>
            </a:endParaRPr>
          </a:p>
          <a:p>
            <a:pPr algn="l"/>
            <a:r>
              <a:rPr lang="sk-SK" b="1" i="0" dirty="0" err="1">
                <a:solidFill>
                  <a:schemeClr val="tx1"/>
                </a:solidFill>
                <a:effectLst/>
                <a:latin typeface="+mj-lt"/>
              </a:rPr>
              <a:t>Inervace</a:t>
            </a:r>
            <a:r>
              <a:rPr lang="sk-SK" b="1" i="0" dirty="0">
                <a:solidFill>
                  <a:schemeClr val="tx1"/>
                </a:solidFill>
                <a:effectLst/>
                <a:latin typeface="+mj-lt"/>
              </a:rPr>
              <a:t>:</a:t>
            </a:r>
            <a:r>
              <a:rPr lang="sk-SK" b="0" i="0" dirty="0">
                <a:solidFill>
                  <a:schemeClr val="tx1"/>
                </a:solidFill>
                <a:effectLst/>
                <a:latin typeface="+mj-lt"/>
              </a:rPr>
              <a:t> </a:t>
            </a:r>
            <a:r>
              <a:rPr lang="sk-SK" b="0" i="1" strike="noStrike" dirty="0">
                <a:solidFill>
                  <a:schemeClr val="tx1"/>
                </a:solidFill>
                <a:effectLst/>
                <a:latin typeface="+mj-lt"/>
                <a:hlinkClick r:id="rId5" tooltip="N. femoralis">
                  <a:extLst>
                    <a:ext uri="{A12FA001-AC4F-418D-AE19-62706E023703}">
                      <ahyp:hlinkClr xmlns:ahyp="http://schemas.microsoft.com/office/drawing/2018/hyperlinkcolor" val="tx"/>
                    </a:ext>
                  </a:extLst>
                </a:hlinkClick>
              </a:rPr>
              <a:t>n. </a:t>
            </a:r>
            <a:r>
              <a:rPr lang="sk-SK" b="0" i="1" strike="noStrike" dirty="0" err="1">
                <a:solidFill>
                  <a:schemeClr val="tx1"/>
                </a:solidFill>
                <a:effectLst/>
                <a:latin typeface="+mj-lt"/>
                <a:hlinkClick r:id="rId5" tooltip="N. femoralis">
                  <a:extLst>
                    <a:ext uri="{A12FA001-AC4F-418D-AE19-62706E023703}">
                      <ahyp:hlinkClr xmlns:ahyp="http://schemas.microsoft.com/office/drawing/2018/hyperlinkcolor" val="tx"/>
                    </a:ext>
                  </a:extLst>
                </a:hlinkClick>
              </a:rPr>
              <a:t>femoralis</a:t>
            </a:r>
            <a:r>
              <a:rPr lang="sk-SK" b="0" i="0" dirty="0">
                <a:solidFill>
                  <a:schemeClr val="tx1"/>
                </a:solidFill>
                <a:effectLst/>
                <a:latin typeface="+mj-lt"/>
              </a:rPr>
              <a:t> (z L</a:t>
            </a:r>
            <a:r>
              <a:rPr lang="sk-SK" b="0" i="0" baseline="-25000" dirty="0">
                <a:solidFill>
                  <a:schemeClr val="tx1"/>
                </a:solidFill>
                <a:effectLst/>
                <a:latin typeface="+mj-lt"/>
              </a:rPr>
              <a:t>2</a:t>
            </a:r>
            <a:r>
              <a:rPr lang="sk-SK" b="0" i="0" dirty="0">
                <a:solidFill>
                  <a:schemeClr val="tx1"/>
                </a:solidFill>
                <a:effectLst/>
                <a:latin typeface="+mj-lt"/>
              </a:rPr>
              <a:t>−L</a:t>
            </a:r>
            <a:r>
              <a:rPr lang="sk-SK" b="0" i="0" baseline="-25000" dirty="0">
                <a:solidFill>
                  <a:schemeClr val="tx1"/>
                </a:solidFill>
                <a:effectLst/>
                <a:latin typeface="+mj-lt"/>
              </a:rPr>
              <a:t>4</a:t>
            </a:r>
            <a:r>
              <a:rPr lang="sk-SK" b="0" i="0" dirty="0">
                <a:solidFill>
                  <a:schemeClr val="tx1"/>
                </a:solidFill>
                <a:effectLst/>
                <a:latin typeface="+mj-lt"/>
              </a:rPr>
              <a:t>)</a:t>
            </a:r>
          </a:p>
          <a:p>
            <a:pPr algn="l"/>
            <a:r>
              <a:rPr lang="sk-SK" b="1" i="0" dirty="0" err="1">
                <a:solidFill>
                  <a:schemeClr val="tx1"/>
                </a:solidFill>
                <a:effectLst/>
                <a:latin typeface="+mj-lt"/>
              </a:rPr>
              <a:t>Funkce</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0" strike="noStrike" dirty="0" err="1">
                <a:solidFill>
                  <a:schemeClr val="tx1"/>
                </a:solidFill>
                <a:effectLst/>
                <a:latin typeface="+mj-lt"/>
                <a:hlinkClick r:id="rId6" tooltip="Kyčelní kloub">
                  <a:extLst>
                    <a:ext uri="{A12FA001-AC4F-418D-AE19-62706E023703}">
                      <ahyp:hlinkClr xmlns:ahyp="http://schemas.microsoft.com/office/drawing/2018/hyperlinkcolor" val="tx"/>
                    </a:ext>
                  </a:extLst>
                </a:hlinkClick>
              </a:rPr>
              <a:t>kyčelní</a:t>
            </a:r>
            <a:r>
              <a:rPr lang="sk-SK" b="0" i="0" strike="noStrike" dirty="0">
                <a:solidFill>
                  <a:schemeClr val="tx1"/>
                </a:solidFill>
                <a:effectLst/>
                <a:latin typeface="+mj-lt"/>
                <a:hlinkClick r:id="rId6" tooltip="Kyčelní kloub">
                  <a:extLst>
                    <a:ext uri="{A12FA001-AC4F-418D-AE19-62706E023703}">
                      <ahyp:hlinkClr xmlns:ahyp="http://schemas.microsoft.com/office/drawing/2018/hyperlinkcolor" val="tx"/>
                    </a:ext>
                  </a:extLst>
                </a:hlinkClick>
              </a:rPr>
              <a:t> </a:t>
            </a:r>
            <a:r>
              <a:rPr lang="sk-SK" b="0" i="0" strike="noStrike" dirty="0" err="1">
                <a:solidFill>
                  <a:schemeClr val="tx1"/>
                </a:solidFill>
                <a:effectLst/>
                <a:latin typeface="+mj-lt"/>
                <a:hlinkClick r:id="rId6" tooltip="Kyčelní kloub">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flexe</a:t>
            </a:r>
            <a:r>
              <a:rPr lang="sk-SK" b="0" i="0" dirty="0">
                <a:solidFill>
                  <a:schemeClr val="tx1"/>
                </a:solidFill>
                <a:effectLst/>
                <a:latin typeface="+mj-lt"/>
              </a:rPr>
              <a:t>;</a:t>
            </a:r>
          </a:p>
          <a:p>
            <a:pPr algn="l">
              <a:buFont typeface="+mj-lt"/>
              <a:buAutoNum type="arabicPeriod"/>
            </a:pPr>
            <a:r>
              <a:rPr lang="sk-SK" b="0" i="0" strike="noStrike" dirty="0">
                <a:solidFill>
                  <a:schemeClr val="tx1"/>
                </a:solidFill>
                <a:effectLst/>
                <a:latin typeface="+mj-lt"/>
                <a:hlinkClick r:id="rId7" tooltip="Kolenní kloub">
                  <a:extLst>
                    <a:ext uri="{A12FA001-AC4F-418D-AE19-62706E023703}">
                      <ahyp:hlinkClr xmlns:ahyp="http://schemas.microsoft.com/office/drawing/2018/hyperlinkcolor" val="tx"/>
                    </a:ext>
                  </a:extLst>
                </a:hlinkClick>
              </a:rPr>
              <a:t>kolenní </a:t>
            </a:r>
            <a:r>
              <a:rPr lang="sk-SK" b="0" i="0" strike="noStrike" dirty="0" err="1">
                <a:solidFill>
                  <a:schemeClr val="tx1"/>
                </a:solidFill>
                <a:effectLst/>
                <a:latin typeface="+mj-lt"/>
                <a:hlinkClick r:id="rId7" tooltip="Kolenní kloub">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extenze</a:t>
            </a:r>
            <a:r>
              <a:rPr lang="sk-SK" b="0" i="0" dirty="0">
                <a:solidFill>
                  <a:srgbClr val="212529"/>
                </a:solidFill>
                <a:effectLst/>
                <a:latin typeface="system-ui"/>
              </a:rPr>
              <a:t>.</a:t>
            </a:r>
          </a:p>
          <a:p>
            <a:pPr marL="342900" lvl="0" indent="-165100" algn="l" rtl="0">
              <a:spcBef>
                <a:spcPts val="560"/>
              </a:spcBef>
              <a:spcAft>
                <a:spcPts val="0"/>
              </a:spcAft>
              <a:buClr>
                <a:schemeClr val="dk1"/>
              </a:buClr>
              <a:buSzPts val="2800"/>
              <a:buFont typeface="Calibri"/>
              <a:buNone/>
            </a:pPr>
            <a:endParaRPr sz="2800" dirty="0"/>
          </a:p>
        </p:txBody>
      </p:sp>
      <p:pic>
        <p:nvPicPr>
          <p:cNvPr id="505" name="Google Shape;505;p49"/>
          <p:cNvPicPr preferRelativeResize="0"/>
          <p:nvPr/>
        </p:nvPicPr>
        <p:blipFill rotWithShape="1">
          <a:blip r:embed="rId8">
            <a:alphaModFix/>
          </a:blip>
          <a:srcRect/>
          <a:stretch/>
        </p:blipFill>
        <p:spPr>
          <a:xfrm>
            <a:off x="5295975" y="1568175"/>
            <a:ext cx="3594275" cy="40758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27cb88dbda_0_0"/>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cs-CZ"/>
              <a:t>m. Quadriceps femoris</a:t>
            </a:r>
            <a:endParaRPr/>
          </a:p>
        </p:txBody>
      </p:sp>
      <p:pic>
        <p:nvPicPr>
          <p:cNvPr id="512" name="Google Shape;512;g227cb88dbda_0_0" title="Quadriceps Femoris Palpation">
            <a:hlinkClick r:id="rId3"/>
          </p:cNvPr>
          <p:cNvPicPr preferRelativeResize="0"/>
          <p:nvPr/>
        </p:nvPicPr>
        <p:blipFill>
          <a:blip r:embed="rId4">
            <a:alphaModFix/>
          </a:blip>
          <a:stretch>
            <a:fillRect/>
          </a:stretch>
        </p:blipFill>
        <p:spPr>
          <a:xfrm>
            <a:off x="1137401" y="2213530"/>
            <a:ext cx="7156675" cy="4025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10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227cb88dbda_0_8"/>
          <p:cNvPicPr preferRelativeResize="0"/>
          <p:nvPr/>
        </p:nvPicPr>
        <p:blipFill rotWithShape="1">
          <a:blip r:embed="rId3">
            <a:alphaModFix/>
          </a:blip>
          <a:srcRect l="4449" t="23971" r="39584" b="31255"/>
          <a:stretch/>
        </p:blipFill>
        <p:spPr>
          <a:xfrm>
            <a:off x="295050" y="430175"/>
            <a:ext cx="5997650" cy="2998826"/>
          </a:xfrm>
          <a:prstGeom prst="rect">
            <a:avLst/>
          </a:prstGeom>
          <a:noFill/>
          <a:ln>
            <a:noFill/>
          </a:ln>
        </p:spPr>
      </p:pic>
      <p:pic>
        <p:nvPicPr>
          <p:cNvPr id="519" name="Google Shape;519;g227cb88dbda_0_8"/>
          <p:cNvPicPr preferRelativeResize="0"/>
          <p:nvPr/>
        </p:nvPicPr>
        <p:blipFill rotWithShape="1">
          <a:blip r:embed="rId4">
            <a:alphaModFix/>
          </a:blip>
          <a:srcRect l="15023" t="24230" r="36007" b="28654"/>
          <a:stretch/>
        </p:blipFill>
        <p:spPr>
          <a:xfrm>
            <a:off x="3378287" y="3429000"/>
            <a:ext cx="5349166" cy="3216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Pes anserinus</a:t>
            </a:r>
            <a:endParaRPr/>
          </a:p>
        </p:txBody>
      </p:sp>
      <p:pic>
        <p:nvPicPr>
          <p:cNvPr id="190" name="Google Shape;190;p6" descr="Obsah obrázku kreslení, strom&#10;&#10;Popis byl vytvořen automaticky"/>
          <p:cNvPicPr preferRelativeResize="0">
            <a:picLocks noGrp="1"/>
          </p:cNvPicPr>
          <p:nvPr>
            <p:ph type="body" idx="1"/>
          </p:nvPr>
        </p:nvPicPr>
        <p:blipFill rotWithShape="1">
          <a:blip r:embed="rId3">
            <a:alphaModFix/>
          </a:blip>
          <a:srcRect/>
          <a:stretch/>
        </p:blipFill>
        <p:spPr>
          <a:xfrm>
            <a:off x="1245581" y="1908685"/>
            <a:ext cx="6652800" cy="3040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g227cb88dbda_0_16"/>
          <p:cNvPicPr preferRelativeResize="0"/>
          <p:nvPr/>
        </p:nvPicPr>
        <p:blipFill rotWithShape="1">
          <a:blip r:embed="rId3">
            <a:alphaModFix/>
          </a:blip>
          <a:srcRect l="13069" t="23971" r="48861" b="28133"/>
          <a:stretch/>
        </p:blipFill>
        <p:spPr>
          <a:xfrm>
            <a:off x="3971975" y="2960375"/>
            <a:ext cx="4507525" cy="3544374"/>
          </a:xfrm>
          <a:prstGeom prst="rect">
            <a:avLst/>
          </a:prstGeom>
          <a:noFill/>
          <a:ln>
            <a:noFill/>
          </a:ln>
        </p:spPr>
      </p:pic>
      <p:pic>
        <p:nvPicPr>
          <p:cNvPr id="526" name="Google Shape;526;g227cb88dbda_0_16"/>
          <p:cNvPicPr preferRelativeResize="0"/>
          <p:nvPr/>
        </p:nvPicPr>
        <p:blipFill rotWithShape="1">
          <a:blip r:embed="rId4">
            <a:alphaModFix/>
          </a:blip>
          <a:srcRect l="5823" t="24406" r="35710" b="28576"/>
          <a:stretch/>
        </p:blipFill>
        <p:spPr>
          <a:xfrm>
            <a:off x="458725" y="190075"/>
            <a:ext cx="5851402" cy="25884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27cb88dbda_0_22"/>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sz="2400"/>
              <a:t>A co když je quadriceps těžko aspekčně rozeznatelný? Pomůže patella…</a:t>
            </a:r>
            <a:endParaRPr sz="2400"/>
          </a:p>
        </p:txBody>
      </p:sp>
      <p:pic>
        <p:nvPicPr>
          <p:cNvPr id="533" name="Google Shape;533;g227cb88dbda_0_22"/>
          <p:cNvPicPr preferRelativeResize="0"/>
          <p:nvPr/>
        </p:nvPicPr>
        <p:blipFill rotWithShape="1">
          <a:blip r:embed="rId3">
            <a:alphaModFix/>
          </a:blip>
          <a:srcRect l="4125" t="25057" r="35028" b="28394"/>
          <a:stretch/>
        </p:blipFill>
        <p:spPr>
          <a:xfrm>
            <a:off x="807387" y="2358793"/>
            <a:ext cx="7529226" cy="360005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233019966a_2_211"/>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cs-CZ"/>
              <a:t>m. Quadriceps femoris</a:t>
            </a:r>
            <a:endParaRPr/>
          </a:p>
        </p:txBody>
      </p:sp>
      <p:pic>
        <p:nvPicPr>
          <p:cNvPr id="540" name="Google Shape;540;g2233019966a_2_211"/>
          <p:cNvPicPr preferRelativeResize="0"/>
          <p:nvPr/>
        </p:nvPicPr>
        <p:blipFill>
          <a:blip r:embed="rId3">
            <a:alphaModFix/>
          </a:blip>
          <a:stretch>
            <a:fillRect/>
          </a:stretch>
        </p:blipFill>
        <p:spPr>
          <a:xfrm>
            <a:off x="721500" y="1353650"/>
            <a:ext cx="7302624" cy="51027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233019966a_2_218"/>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cs-CZ"/>
              <a:t>m. Quadriceps femoris</a:t>
            </a:r>
            <a:endParaRPr/>
          </a:p>
        </p:txBody>
      </p:sp>
      <p:pic>
        <p:nvPicPr>
          <p:cNvPr id="547" name="Google Shape;547;g2233019966a_2_218"/>
          <p:cNvPicPr preferRelativeResize="0"/>
          <p:nvPr/>
        </p:nvPicPr>
        <p:blipFill>
          <a:blip r:embed="rId3">
            <a:alphaModFix/>
          </a:blip>
          <a:stretch>
            <a:fillRect/>
          </a:stretch>
        </p:blipFill>
        <p:spPr>
          <a:xfrm>
            <a:off x="1909200" y="1889579"/>
            <a:ext cx="2662800" cy="4662121"/>
          </a:xfrm>
          <a:prstGeom prst="rect">
            <a:avLst/>
          </a:prstGeom>
          <a:noFill/>
          <a:ln>
            <a:noFill/>
          </a:ln>
        </p:spPr>
      </p:pic>
      <p:sp>
        <p:nvSpPr>
          <p:cNvPr id="548" name="Google Shape;548;g2233019966a_2_218"/>
          <p:cNvSpPr txBox="1"/>
          <p:nvPr/>
        </p:nvSpPr>
        <p:spPr>
          <a:xfrm>
            <a:off x="3240600" y="6397800"/>
            <a:ext cx="266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800">
                <a:solidFill>
                  <a:srgbClr val="B7B7B7"/>
                </a:solidFill>
              </a:rPr>
              <a:t>https://www.hindawi.com/journals/bmri/2022/9569101/</a:t>
            </a:r>
            <a:endParaRPr sz="800">
              <a:solidFill>
                <a:srgbClr val="B7B7B7"/>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737B2-994A-E1C5-20F5-B6FEAE13E01D}"/>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9646AD05-7BA6-7652-D67F-358A3BB94A06}"/>
              </a:ext>
            </a:extLst>
          </p:cNvPr>
          <p:cNvSpPr>
            <a:spLocks noGrp="1"/>
          </p:cNvSpPr>
          <p:nvPr>
            <p:ph type="body" idx="1"/>
          </p:nvPr>
        </p:nvSpPr>
        <p:spPr/>
        <p:txBody>
          <a:bodyPr/>
          <a:lstStyle/>
          <a:p>
            <a:endParaRPr lang="cs-CZ"/>
          </a:p>
        </p:txBody>
      </p:sp>
      <p:pic>
        <p:nvPicPr>
          <p:cNvPr id="1026" name="Picture 2" descr="Deep Dive: Knee Pain — Encompass Wellness Studio">
            <a:extLst>
              <a:ext uri="{FF2B5EF4-FFF2-40B4-BE49-F238E27FC236}">
                <a16:creationId xmlns:a16="http://schemas.microsoft.com/office/drawing/2014/main" id="{58F609AD-D3F9-7D1E-FDDF-E8C4E8065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0"/>
            <a:ext cx="6548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7749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DBF7D0-0251-90A7-6235-1867C65E8F2C}"/>
              </a:ext>
            </a:extLst>
          </p:cNvPr>
          <p:cNvSpPr>
            <a:spLocks noGrp="1"/>
          </p:cNvSpPr>
          <p:nvPr>
            <p:ph type="title"/>
          </p:nvPr>
        </p:nvSpPr>
        <p:spPr>
          <a:xfrm>
            <a:off x="540000" y="314886"/>
            <a:ext cx="8064900" cy="451500"/>
          </a:xfrm>
        </p:spPr>
        <p:txBody>
          <a:bodyPr/>
          <a:lstStyle/>
          <a:p>
            <a:r>
              <a:rPr lang="cs-CZ" dirty="0"/>
              <a:t>Terapie</a:t>
            </a:r>
          </a:p>
        </p:txBody>
      </p:sp>
      <p:sp>
        <p:nvSpPr>
          <p:cNvPr id="3" name="Zástupný text 2">
            <a:extLst>
              <a:ext uri="{FF2B5EF4-FFF2-40B4-BE49-F238E27FC236}">
                <a16:creationId xmlns:a16="http://schemas.microsoft.com/office/drawing/2014/main" id="{AC703E34-0D88-4687-AA3D-4B14A8349B2D}"/>
              </a:ext>
            </a:extLst>
          </p:cNvPr>
          <p:cNvSpPr>
            <a:spLocks noGrp="1"/>
          </p:cNvSpPr>
          <p:nvPr>
            <p:ph type="body" idx="1"/>
          </p:nvPr>
        </p:nvSpPr>
        <p:spPr/>
        <p:txBody>
          <a:bodyPr/>
          <a:lstStyle/>
          <a:p>
            <a:r>
              <a:rPr lang="cs-CZ" dirty="0"/>
              <a:t>Dobeš na břiše…</a:t>
            </a:r>
          </a:p>
          <a:p>
            <a:r>
              <a:rPr lang="cs-CZ" dirty="0"/>
              <a:t>Poděbradští na boku</a:t>
            </a:r>
          </a:p>
          <a:p>
            <a:endParaRPr lang="cs-CZ" dirty="0"/>
          </a:p>
          <a:p>
            <a:r>
              <a:rPr lang="cs-CZ" dirty="0"/>
              <a:t>PIR – </a:t>
            </a:r>
            <a:r>
              <a:rPr lang="cs-CZ" dirty="0" err="1"/>
              <a:t>rectus</a:t>
            </a:r>
            <a:r>
              <a:rPr lang="cs-CZ" dirty="0"/>
              <a:t> </a:t>
            </a:r>
            <a:r>
              <a:rPr lang="cs-CZ" dirty="0" err="1"/>
              <a:t>femoris</a:t>
            </a:r>
            <a:r>
              <a:rPr lang="cs-CZ" dirty="0"/>
              <a:t> (1. flexe KOK, 2. </a:t>
            </a:r>
            <a:r>
              <a:rPr lang="cs-CZ" dirty="0" err="1"/>
              <a:t>ext</a:t>
            </a:r>
            <a:r>
              <a:rPr lang="cs-CZ" dirty="0"/>
              <a:t> KYK)</a:t>
            </a:r>
          </a:p>
          <a:p>
            <a:r>
              <a:rPr lang="cs-CZ" dirty="0" err="1"/>
              <a:t>Pressura</a:t>
            </a:r>
            <a:r>
              <a:rPr lang="cs-CZ" dirty="0"/>
              <a:t> </a:t>
            </a:r>
            <a:r>
              <a:rPr lang="cs-CZ" dirty="0" err="1"/>
              <a:t>vasty</a:t>
            </a:r>
            <a:endParaRPr lang="cs-CZ" dirty="0"/>
          </a:p>
          <a:p>
            <a:r>
              <a:rPr lang="cs-CZ" dirty="0"/>
              <a:t>Fixace pánve</a:t>
            </a:r>
          </a:p>
          <a:p>
            <a:endParaRPr lang="cs-CZ" dirty="0"/>
          </a:p>
          <a:p>
            <a:r>
              <a:rPr lang="cs-CZ" dirty="0"/>
              <a:t>PALPACE kolmo na vlákna!</a:t>
            </a:r>
          </a:p>
        </p:txBody>
      </p:sp>
    </p:spTree>
    <p:extLst>
      <p:ext uri="{BB962C8B-B14F-4D97-AF65-F5344CB8AC3E}">
        <p14:creationId xmlns:p14="http://schemas.microsoft.com/office/powerpoint/2010/main" val="3015791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1"/>
          <p:cNvSpPr txBox="1">
            <a:spLocks noGrp="1"/>
          </p:cNvSpPr>
          <p:nvPr>
            <p:ph type="title"/>
          </p:nvPr>
        </p:nvSpPr>
        <p:spPr>
          <a:xfrm>
            <a:off x="-1049393" y="285750"/>
            <a:ext cx="7648575" cy="928688"/>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0478B"/>
              </a:buClr>
              <a:buSzPct val="110000"/>
              <a:buFont typeface="Calibri"/>
              <a:buNone/>
            </a:pPr>
            <a:br>
              <a:rPr lang="cs-CZ">
                <a:solidFill>
                  <a:srgbClr val="10478B"/>
                </a:solidFill>
              </a:rPr>
            </a:br>
            <a:r>
              <a:rPr lang="cs-CZ" sz="5600"/>
              <a:t>m.sartorius</a:t>
            </a:r>
            <a:br>
              <a:rPr lang="cs-CZ">
                <a:solidFill>
                  <a:srgbClr val="10478B"/>
                </a:solidFill>
              </a:rPr>
            </a:br>
            <a:endParaRPr>
              <a:solidFill>
                <a:srgbClr val="10478B"/>
              </a:solidFill>
            </a:endParaRPr>
          </a:p>
        </p:txBody>
      </p:sp>
      <p:pic>
        <p:nvPicPr>
          <p:cNvPr id="560" name="Google Shape;560;p51" descr="Sartorius_muscle.png"/>
          <p:cNvPicPr preferRelativeResize="0">
            <a:picLocks noGrp="1"/>
          </p:cNvPicPr>
          <p:nvPr>
            <p:ph type="body" idx="1"/>
          </p:nvPr>
        </p:nvPicPr>
        <p:blipFill rotWithShape="1">
          <a:blip r:embed="rId3">
            <a:alphaModFix/>
          </a:blip>
          <a:srcRect/>
          <a:stretch/>
        </p:blipFill>
        <p:spPr>
          <a:xfrm>
            <a:off x="6572250" y="386825"/>
            <a:ext cx="1500300" cy="3571800"/>
          </a:xfrm>
          <a:prstGeom prst="rect">
            <a:avLst/>
          </a:prstGeom>
          <a:noFill/>
          <a:ln>
            <a:noFill/>
          </a:ln>
        </p:spPr>
      </p:pic>
      <p:sp>
        <p:nvSpPr>
          <p:cNvPr id="561" name="Google Shape;561;p51"/>
          <p:cNvSpPr txBox="1"/>
          <p:nvPr/>
        </p:nvSpPr>
        <p:spPr>
          <a:xfrm>
            <a:off x="683575" y="1071425"/>
            <a:ext cx="5915700" cy="3109200"/>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2"/>
              </a:buClr>
              <a:buSzPts val="2800"/>
              <a:buFont typeface="Arial"/>
              <a:buChar char="•"/>
            </a:pPr>
            <a:r>
              <a:rPr lang="cs-CZ" sz="2800" i="0" u="none" strike="noStrike" cap="none" dirty="0">
                <a:solidFill>
                  <a:schemeClr val="dk1"/>
                </a:solidFill>
              </a:rPr>
              <a:t>  Začátek-SIAS</a:t>
            </a:r>
            <a:endParaRPr sz="2800" b="1" i="0" u="none" strike="noStrike" cap="none" dirty="0">
              <a:solidFill>
                <a:schemeClr val="dk1"/>
              </a:solidFill>
            </a:endParaRPr>
          </a:p>
          <a:p>
            <a:pPr marL="0" marR="0" lvl="0" indent="-177800" algn="l" rtl="0">
              <a:spcBef>
                <a:spcPts val="0"/>
              </a:spcBef>
              <a:spcAft>
                <a:spcPts val="0"/>
              </a:spcAft>
              <a:buClr>
                <a:schemeClr val="dk2"/>
              </a:buClr>
              <a:buSzPts val="2800"/>
              <a:buChar char="•"/>
            </a:pPr>
            <a:r>
              <a:rPr lang="cs-CZ" sz="2800" dirty="0">
                <a:solidFill>
                  <a:schemeClr val="dk1"/>
                </a:solidFill>
              </a:rPr>
              <a:t> </a:t>
            </a:r>
            <a:r>
              <a:rPr lang="cs-CZ" sz="2800" i="0" u="none" strike="noStrike" cap="none" dirty="0" err="1">
                <a:solidFill>
                  <a:schemeClr val="dk1"/>
                </a:solidFill>
              </a:rPr>
              <a:t>Fce</a:t>
            </a:r>
            <a:r>
              <a:rPr lang="cs-CZ" sz="2800" i="0" u="none" strike="noStrike" cap="none" dirty="0">
                <a:solidFill>
                  <a:schemeClr val="dk1"/>
                </a:solidFill>
              </a:rPr>
              <a:t>: </a:t>
            </a:r>
            <a:endParaRPr sz="2800" dirty="0"/>
          </a:p>
          <a:p>
            <a:pPr marL="0" marR="0" lvl="0" indent="0" algn="l" rtl="0">
              <a:spcBef>
                <a:spcPts val="0"/>
              </a:spcBef>
              <a:spcAft>
                <a:spcPts val="0"/>
              </a:spcAft>
              <a:buNone/>
            </a:pPr>
            <a:r>
              <a:rPr lang="cs-CZ" sz="2800" i="0" u="sng" strike="noStrike" cap="none" dirty="0">
                <a:solidFill>
                  <a:schemeClr val="dk1"/>
                </a:solidFill>
                <a:hlinkClick r:id="rId4">
                  <a:extLst>
                    <a:ext uri="{A12FA001-AC4F-418D-AE19-62706E023703}">
                      <ahyp:hlinkClr xmlns:ahyp="http://schemas.microsoft.com/office/drawing/2018/hyperlinkcolor" val="tx"/>
                    </a:ext>
                  </a:extLst>
                </a:hlinkClick>
              </a:rPr>
              <a:t>kyčelní kloub</a:t>
            </a:r>
            <a:r>
              <a:rPr lang="cs-CZ" sz="2800" i="0" u="none" strike="noStrike" cap="none" dirty="0">
                <a:solidFill>
                  <a:schemeClr val="dk1"/>
                </a:solidFill>
              </a:rPr>
              <a:t> – flexe, vnější rotace, mírná abdukce</a:t>
            </a:r>
            <a:endParaRPr sz="2800" dirty="0"/>
          </a:p>
          <a:p>
            <a:pPr marL="0" marR="0" lvl="0" indent="0" algn="l" rtl="0">
              <a:spcBef>
                <a:spcPts val="0"/>
              </a:spcBef>
              <a:spcAft>
                <a:spcPts val="0"/>
              </a:spcAft>
              <a:buNone/>
            </a:pPr>
            <a:r>
              <a:rPr lang="cs-CZ" sz="2800" i="0" u="sng" strike="noStrike" cap="none" dirty="0">
                <a:solidFill>
                  <a:schemeClr val="dk1"/>
                </a:solidFill>
                <a:hlinkClick r:id="rId5">
                  <a:extLst>
                    <a:ext uri="{A12FA001-AC4F-418D-AE19-62706E023703}">
                      <ahyp:hlinkClr xmlns:ahyp="http://schemas.microsoft.com/office/drawing/2018/hyperlinkcolor" val="tx"/>
                    </a:ext>
                  </a:extLst>
                </a:hlinkClick>
              </a:rPr>
              <a:t>kolenní kloub</a:t>
            </a:r>
            <a:r>
              <a:rPr lang="cs-CZ" sz="2800" i="0" u="none" strike="noStrike" cap="none" dirty="0">
                <a:solidFill>
                  <a:schemeClr val="dk1"/>
                </a:solidFill>
              </a:rPr>
              <a:t> – flexe, vnitřní rotace</a:t>
            </a:r>
            <a:endParaRPr sz="2800" dirty="0"/>
          </a:p>
          <a:p>
            <a:pPr marL="0" marR="0" lvl="0" indent="-177800" algn="l" rtl="0">
              <a:spcBef>
                <a:spcPts val="0"/>
              </a:spcBef>
              <a:spcAft>
                <a:spcPts val="0"/>
              </a:spcAft>
              <a:buClr>
                <a:schemeClr val="dk2"/>
              </a:buClr>
              <a:buSzPts val="2800"/>
              <a:buChar char="•"/>
            </a:pPr>
            <a:r>
              <a:rPr lang="cs-CZ" sz="2800" dirty="0">
                <a:solidFill>
                  <a:schemeClr val="dk1"/>
                </a:solidFill>
              </a:rPr>
              <a:t> </a:t>
            </a:r>
            <a:r>
              <a:rPr lang="sk-SK" sz="2800" i="0" u="none" strike="noStrike" cap="none" dirty="0">
                <a:solidFill>
                  <a:schemeClr val="dk1"/>
                </a:solidFill>
              </a:rPr>
              <a:t>Úpon-pes </a:t>
            </a:r>
            <a:r>
              <a:rPr lang="sk-SK" sz="2800" i="0" u="none" strike="noStrike" cap="none" dirty="0" err="1">
                <a:solidFill>
                  <a:schemeClr val="dk1"/>
                </a:solidFill>
              </a:rPr>
              <a:t>anserinus</a:t>
            </a:r>
            <a:endParaRPr sz="2800" i="0" u="none" strike="noStrike" cap="none" dirty="0">
              <a:solidFill>
                <a:schemeClr val="dk1"/>
              </a:solidFill>
            </a:endParaRPr>
          </a:p>
          <a:p>
            <a:pPr marL="0" marR="0" lvl="0" indent="0" algn="l" rtl="0">
              <a:spcBef>
                <a:spcPts val="0"/>
              </a:spcBef>
              <a:spcAft>
                <a:spcPts val="0"/>
              </a:spcAft>
              <a:buClr>
                <a:schemeClr val="dk1"/>
              </a:buClr>
              <a:buSzPts val="2800"/>
              <a:buFont typeface="Arial"/>
              <a:buNone/>
            </a:pPr>
            <a:endParaRPr sz="2800" i="0" u="none" strike="noStrike" cap="none" dirty="0">
              <a:solidFill>
                <a:schemeClr val="dk1"/>
              </a:solidFill>
            </a:endParaRPr>
          </a:p>
        </p:txBody>
      </p:sp>
      <p:pic>
        <p:nvPicPr>
          <p:cNvPr id="562" name="Google Shape;562;p51" descr="E:\DCIM\102_FUJI\DSCF2998.JPG"/>
          <p:cNvPicPr preferRelativeResize="0"/>
          <p:nvPr/>
        </p:nvPicPr>
        <p:blipFill rotWithShape="1">
          <a:blip r:embed="rId6">
            <a:alphaModFix/>
          </a:blip>
          <a:srcRect r="24927"/>
          <a:stretch/>
        </p:blipFill>
        <p:spPr>
          <a:xfrm>
            <a:off x="6572250" y="4071938"/>
            <a:ext cx="2000250" cy="2282825"/>
          </a:xfrm>
          <a:prstGeom prst="rect">
            <a:avLst/>
          </a:prstGeom>
          <a:noFill/>
          <a:ln>
            <a:noFill/>
          </a:ln>
        </p:spPr>
      </p:pic>
      <p:pic>
        <p:nvPicPr>
          <p:cNvPr id="563" name="Google Shape;563;p51"/>
          <p:cNvPicPr preferRelativeResize="0"/>
          <p:nvPr/>
        </p:nvPicPr>
        <p:blipFill rotWithShape="1">
          <a:blip r:embed="rId7">
            <a:alphaModFix/>
          </a:blip>
          <a:srcRect l="32675" t="24799" r="38187" b="31799"/>
          <a:stretch/>
        </p:blipFill>
        <p:spPr>
          <a:xfrm>
            <a:off x="453852" y="3958617"/>
            <a:ext cx="3384376" cy="2835558"/>
          </a:xfrm>
          <a:prstGeom prst="rect">
            <a:avLst/>
          </a:prstGeom>
          <a:noFill/>
          <a:ln>
            <a:noFill/>
          </a:ln>
        </p:spPr>
      </p:pic>
      <p:sp>
        <p:nvSpPr>
          <p:cNvPr id="564" name="Google Shape;564;p51"/>
          <p:cNvSpPr txBox="1"/>
          <p:nvPr/>
        </p:nvSpPr>
        <p:spPr>
          <a:xfrm>
            <a:off x="3779912" y="6307486"/>
            <a:ext cx="4792588"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cs-CZ" sz="1400" b="0" i="0" u="none" strike="noStrike" cap="none">
                <a:solidFill>
                  <a:schemeClr val="dk1"/>
                </a:solidFill>
                <a:latin typeface="Calibri"/>
                <a:ea typeface="Calibri"/>
                <a:cs typeface="Calibri"/>
                <a:sym typeface="Calibri"/>
              </a:rPr>
              <a:t>©Radana Poděbradská: Atlas ošetření svalů v manuální terapii, s. 277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227cb88dbda_0_109"/>
          <p:cNvSpPr txBox="1">
            <a:spLocks noGrp="1"/>
          </p:cNvSpPr>
          <p:nvPr>
            <p:ph type="title"/>
          </p:nvPr>
        </p:nvSpPr>
        <p:spPr>
          <a:xfrm>
            <a:off x="539549" y="199139"/>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dirty="0"/>
              <a:t>m. </a:t>
            </a:r>
            <a:r>
              <a:rPr lang="cs-CZ" dirty="0" err="1"/>
              <a:t>sartorius</a:t>
            </a:r>
            <a:endParaRPr dirty="0"/>
          </a:p>
        </p:txBody>
      </p:sp>
      <p:pic>
        <p:nvPicPr>
          <p:cNvPr id="571" name="Google Shape;571;g227cb88dbda_0_109"/>
          <p:cNvPicPr preferRelativeResize="0"/>
          <p:nvPr/>
        </p:nvPicPr>
        <p:blipFill>
          <a:blip r:embed="rId3">
            <a:alphaModFix/>
          </a:blip>
          <a:stretch>
            <a:fillRect/>
          </a:stretch>
        </p:blipFill>
        <p:spPr>
          <a:xfrm>
            <a:off x="997237" y="1747125"/>
            <a:ext cx="7149525" cy="4289725"/>
          </a:xfrm>
          <a:prstGeom prst="rect">
            <a:avLst/>
          </a:prstGeom>
          <a:noFill/>
          <a:ln>
            <a:noFill/>
          </a:ln>
        </p:spPr>
      </p:pic>
      <p:sp>
        <p:nvSpPr>
          <p:cNvPr id="572" name="Google Shape;572;g227cb88dbda_0_109"/>
          <p:cNvSpPr txBox="1"/>
          <p:nvPr/>
        </p:nvSpPr>
        <p:spPr>
          <a:xfrm>
            <a:off x="3469800" y="5573850"/>
            <a:ext cx="2204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800"/>
              <a:t>http://www.triggerpoints.net/muscle/sartorius</a:t>
            </a:r>
            <a:endParaRPr sz="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58B66-DFDD-3BEB-A9B6-F1387B73CA4B}"/>
              </a:ext>
            </a:extLst>
          </p:cNvPr>
          <p:cNvSpPr>
            <a:spLocks noGrp="1"/>
          </p:cNvSpPr>
          <p:nvPr>
            <p:ph type="title"/>
          </p:nvPr>
        </p:nvSpPr>
        <p:spPr>
          <a:xfrm>
            <a:off x="540000" y="326460"/>
            <a:ext cx="8064900" cy="451500"/>
          </a:xfrm>
        </p:spPr>
        <p:txBody>
          <a:bodyPr/>
          <a:lstStyle/>
          <a:p>
            <a:r>
              <a:rPr lang="cs-CZ" dirty="0"/>
              <a:t>Pes </a:t>
            </a:r>
            <a:r>
              <a:rPr lang="cs-CZ" dirty="0" err="1"/>
              <a:t>anserinus</a:t>
            </a:r>
            <a:endParaRPr lang="cs-CZ" dirty="0"/>
          </a:p>
        </p:txBody>
      </p:sp>
      <p:sp>
        <p:nvSpPr>
          <p:cNvPr id="3" name="Zástupný text 2">
            <a:extLst>
              <a:ext uri="{FF2B5EF4-FFF2-40B4-BE49-F238E27FC236}">
                <a16:creationId xmlns:a16="http://schemas.microsoft.com/office/drawing/2014/main" id="{31458BF9-4F18-47B5-0A42-F7945D170C24}"/>
              </a:ext>
            </a:extLst>
          </p:cNvPr>
          <p:cNvSpPr>
            <a:spLocks noGrp="1"/>
          </p:cNvSpPr>
          <p:nvPr>
            <p:ph type="body" idx="1"/>
          </p:nvPr>
        </p:nvSpPr>
        <p:spPr/>
        <p:txBody>
          <a:bodyPr/>
          <a:lstStyle/>
          <a:p>
            <a:endParaRPr lang="cs-CZ"/>
          </a:p>
        </p:txBody>
      </p:sp>
      <p:pic>
        <p:nvPicPr>
          <p:cNvPr id="2050" name="Picture 2" descr="Sto rokov akadémie reaktor pes anserinus výdavok sa pomýlili dcéra">
            <a:extLst>
              <a:ext uri="{FF2B5EF4-FFF2-40B4-BE49-F238E27FC236}">
                <a16:creationId xmlns:a16="http://schemas.microsoft.com/office/drawing/2014/main" id="{A9246F27-BCF2-BCDC-1491-BC153D1BB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529" y="1692002"/>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32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2"/>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dirty="0" err="1"/>
              <a:t>hamstrings</a:t>
            </a:r>
            <a:endParaRPr dirty="0"/>
          </a:p>
        </p:txBody>
      </p:sp>
      <p:pic>
        <p:nvPicPr>
          <p:cNvPr id="3074" name="Picture 2" descr="News - Proximale Hamstring-Tendinopathie (PHT)">
            <a:extLst>
              <a:ext uri="{FF2B5EF4-FFF2-40B4-BE49-F238E27FC236}">
                <a16:creationId xmlns:a16="http://schemas.microsoft.com/office/drawing/2014/main" id="{48203DEC-6F06-F01B-B500-24F447128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36" y="1035512"/>
            <a:ext cx="8328282" cy="554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Hrana mediálního kondylu </a:t>
            </a:r>
            <a:endParaRPr/>
          </a:p>
        </p:txBody>
      </p:sp>
      <p:pic>
        <p:nvPicPr>
          <p:cNvPr id="196" name="Google Shape;196;p7" descr="Obsah obrázku kreslení&#10;&#10;Popis byl vytvořen automaticky"/>
          <p:cNvPicPr preferRelativeResize="0">
            <a:picLocks noGrp="1"/>
          </p:cNvPicPr>
          <p:nvPr>
            <p:ph type="body" idx="1"/>
          </p:nvPr>
        </p:nvPicPr>
        <p:blipFill rotWithShape="1">
          <a:blip r:embed="rId3">
            <a:alphaModFix/>
          </a:blip>
          <a:srcRect/>
          <a:stretch/>
        </p:blipFill>
        <p:spPr>
          <a:xfrm>
            <a:off x="1287495" y="1982218"/>
            <a:ext cx="6569100" cy="2720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 biceps femoris</a:t>
            </a:r>
            <a:endParaRPr/>
          </a:p>
        </p:txBody>
      </p:sp>
      <p:sp>
        <p:nvSpPr>
          <p:cNvPr id="584" name="Google Shape;584;p53"/>
          <p:cNvSpPr txBox="1">
            <a:spLocks noGrp="1"/>
          </p:cNvSpPr>
          <p:nvPr>
            <p:ph type="body" idx="1"/>
          </p:nvPr>
        </p:nvSpPr>
        <p:spPr>
          <a:xfrm>
            <a:off x="457200" y="1600200"/>
            <a:ext cx="5734500" cy="3740400"/>
          </a:xfrm>
          <a:prstGeom prst="rect">
            <a:avLst/>
          </a:prstGeom>
          <a:noFill/>
          <a:ln>
            <a:noFill/>
          </a:ln>
        </p:spPr>
        <p:txBody>
          <a:bodyPr spcFirstLastPara="1" wrap="square" lIns="91425" tIns="45700" rIns="91425" bIns="45700" anchor="t" anchorCtr="0">
            <a:normAutofit fontScale="70000" lnSpcReduction="20000"/>
          </a:bodyPr>
          <a:lstStyle/>
          <a:p>
            <a:pPr algn="l"/>
            <a:r>
              <a:rPr lang="sk-SK" b="1" i="0" dirty="0" err="1">
                <a:solidFill>
                  <a:schemeClr val="tx1"/>
                </a:solidFill>
                <a:effectLst/>
                <a:latin typeface="+mj-lt"/>
              </a:rPr>
              <a:t>Začátek</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longum</a:t>
            </a:r>
            <a:r>
              <a:rPr lang="sk-SK" b="0" i="0" dirty="0">
                <a:solidFill>
                  <a:schemeClr val="tx1"/>
                </a:solidFill>
                <a:effectLst/>
                <a:latin typeface="+mj-lt"/>
              </a:rPr>
              <a:t> – </a:t>
            </a:r>
            <a:r>
              <a:rPr lang="sk-SK" b="0" i="0" dirty="0" err="1">
                <a:solidFill>
                  <a:schemeClr val="tx1"/>
                </a:solidFill>
                <a:effectLst/>
                <a:latin typeface="+mj-lt"/>
              </a:rPr>
              <a:t>tuber</a:t>
            </a:r>
            <a:r>
              <a:rPr lang="sk-SK" b="0" i="0" dirty="0">
                <a:solidFill>
                  <a:schemeClr val="tx1"/>
                </a:solidFill>
                <a:effectLst/>
                <a:latin typeface="+mj-lt"/>
              </a:rPr>
              <a:t> </a:t>
            </a:r>
            <a:r>
              <a:rPr lang="sk-SK" b="0" i="0" dirty="0" err="1">
                <a:solidFill>
                  <a:schemeClr val="tx1"/>
                </a:solidFill>
                <a:effectLst/>
                <a:latin typeface="+mj-lt"/>
              </a:rPr>
              <a:t>ischiadicum</a:t>
            </a:r>
            <a:r>
              <a:rPr lang="sk-SK" b="0" i="0" dirty="0">
                <a:solidFill>
                  <a:schemeClr val="tx1"/>
                </a:solidFill>
                <a:effectLst/>
                <a:latin typeface="+mj-lt"/>
              </a:rPr>
              <a:t>;</a:t>
            </a:r>
          </a:p>
          <a:p>
            <a:pPr algn="l">
              <a:buFont typeface="+mj-lt"/>
              <a:buAutoNum type="arabicPeriod"/>
            </a:pP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breve</a:t>
            </a:r>
            <a:r>
              <a:rPr lang="sk-SK" b="0" i="0" dirty="0">
                <a:solidFill>
                  <a:schemeClr val="tx1"/>
                </a:solidFill>
                <a:effectLst/>
                <a:latin typeface="+mj-lt"/>
              </a:rPr>
              <a:t> – </a:t>
            </a:r>
            <a:r>
              <a:rPr lang="sk-SK" b="0" i="0"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labium</a:t>
            </a:r>
            <a:r>
              <a:rPr lang="sk-SK" b="0" i="0"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0"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laterale</a:t>
            </a:r>
            <a:r>
              <a:rPr lang="sk-SK" b="0" i="0"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0"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lineae</a:t>
            </a:r>
            <a:r>
              <a:rPr lang="sk-SK" b="0" i="0" strike="noStrike" dirty="0">
                <a:solidFill>
                  <a:schemeClr val="tx1"/>
                </a:solidFill>
                <a:effectLst/>
                <a:latin typeface="+mj-lt"/>
                <a:hlinkClick r:id="rId3" tooltip="Femur">
                  <a:extLst>
                    <a:ext uri="{A12FA001-AC4F-418D-AE19-62706E023703}">
                      <ahyp:hlinkClr xmlns:ahyp="http://schemas.microsoft.com/office/drawing/2018/hyperlinkcolor" val="tx"/>
                    </a:ext>
                  </a:extLst>
                </a:hlinkClick>
              </a:rPr>
              <a:t> </a:t>
            </a:r>
            <a:r>
              <a:rPr lang="sk-SK" b="0" i="0"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asperae</a:t>
            </a:r>
            <a:r>
              <a:rPr lang="sk-SK" b="0" i="0" dirty="0">
                <a:solidFill>
                  <a:schemeClr val="tx1"/>
                </a:solidFill>
                <a:effectLst/>
                <a:latin typeface="+mj-lt"/>
              </a:rPr>
              <a:t>.</a:t>
            </a:r>
          </a:p>
          <a:p>
            <a:pPr algn="l"/>
            <a:r>
              <a:rPr lang="sk-SK" b="1" i="0" dirty="0">
                <a:solidFill>
                  <a:schemeClr val="tx1"/>
                </a:solidFill>
                <a:effectLst/>
                <a:latin typeface="+mj-lt"/>
              </a:rPr>
              <a:t>Úpon:</a:t>
            </a:r>
            <a:r>
              <a:rPr lang="sk-SK" b="0" i="0" dirty="0">
                <a:solidFill>
                  <a:schemeClr val="tx1"/>
                </a:solidFill>
                <a:effectLst/>
                <a:latin typeface="+mj-lt"/>
              </a:rPr>
              <a:t> </a:t>
            </a:r>
            <a:r>
              <a:rPr lang="sk-SK" b="0" i="0" dirty="0" err="1">
                <a:solidFill>
                  <a:schemeClr val="tx1"/>
                </a:solidFill>
                <a:effectLst/>
                <a:latin typeface="+mj-lt"/>
              </a:rPr>
              <a:t>capitulum</a:t>
            </a:r>
            <a:r>
              <a:rPr lang="sk-SK" b="0" i="0" dirty="0">
                <a:solidFill>
                  <a:schemeClr val="tx1"/>
                </a:solidFill>
                <a:effectLst/>
                <a:latin typeface="+mj-lt"/>
              </a:rPr>
              <a:t> </a:t>
            </a:r>
            <a:r>
              <a:rPr lang="sk-SK" b="0" i="0" strike="noStrike" dirty="0" err="1">
                <a:solidFill>
                  <a:schemeClr val="tx1"/>
                </a:solidFill>
                <a:effectLst/>
                <a:latin typeface="+mj-lt"/>
                <a:hlinkClick r:id="rId4" tooltip="Fibula">
                  <a:extLst>
                    <a:ext uri="{A12FA001-AC4F-418D-AE19-62706E023703}">
                      <ahyp:hlinkClr xmlns:ahyp="http://schemas.microsoft.com/office/drawing/2018/hyperlinkcolor" val="tx"/>
                    </a:ext>
                  </a:extLst>
                </a:hlinkClick>
              </a:rPr>
              <a:t>fibulae</a:t>
            </a:r>
            <a:r>
              <a:rPr lang="sk-SK" b="0" i="0" dirty="0">
                <a:solidFill>
                  <a:schemeClr val="tx1"/>
                </a:solidFill>
                <a:effectLst/>
                <a:latin typeface="+mj-lt"/>
              </a:rPr>
              <a:t>.</a:t>
            </a:r>
          </a:p>
          <a:p>
            <a:pPr algn="l"/>
            <a:r>
              <a:rPr lang="sk-SK" b="1" i="0" dirty="0" err="1">
                <a:solidFill>
                  <a:schemeClr val="tx1"/>
                </a:solidFill>
                <a:effectLst/>
                <a:latin typeface="+mj-lt"/>
              </a:rPr>
              <a:t>Inervace</a:t>
            </a:r>
            <a:r>
              <a:rPr lang="sk-SK" b="1" i="0" dirty="0">
                <a:solidFill>
                  <a:schemeClr val="tx1"/>
                </a:solidFill>
                <a:effectLst/>
                <a:latin typeface="+mj-lt"/>
              </a:rPr>
              <a:t>:</a:t>
            </a:r>
            <a:r>
              <a:rPr lang="sk-SK" b="0" i="0" dirty="0">
                <a:solidFill>
                  <a:schemeClr val="tx1"/>
                </a:solidFill>
                <a:effectLst/>
                <a:latin typeface="+mj-lt"/>
              </a:rPr>
              <a:t> </a:t>
            </a:r>
            <a:r>
              <a:rPr lang="sk-SK" b="0" i="0" strike="noStrike" dirty="0">
                <a:solidFill>
                  <a:schemeClr val="tx1"/>
                </a:solidFill>
                <a:effectLst/>
                <a:latin typeface="+mj-lt"/>
                <a:hlinkClick r:id="rId5" tooltip="Nervus ischiadicus">
                  <a:extLst>
                    <a:ext uri="{A12FA001-AC4F-418D-AE19-62706E023703}">
                      <ahyp:hlinkClr xmlns:ahyp="http://schemas.microsoft.com/office/drawing/2018/hyperlinkcolor" val="tx"/>
                    </a:ext>
                  </a:extLst>
                </a:hlinkClick>
              </a:rPr>
              <a:t>n. </a:t>
            </a:r>
            <a:r>
              <a:rPr lang="sk-SK" b="0" i="0" strike="noStrike" dirty="0" err="1">
                <a:solidFill>
                  <a:schemeClr val="tx1"/>
                </a:solidFill>
                <a:effectLst/>
                <a:latin typeface="+mj-lt"/>
                <a:hlinkClick r:id="rId5" tooltip="Nervus ischiadicus">
                  <a:extLst>
                    <a:ext uri="{A12FA001-AC4F-418D-AE19-62706E023703}">
                      <ahyp:hlinkClr xmlns:ahyp="http://schemas.microsoft.com/office/drawing/2018/hyperlinkcolor" val="tx"/>
                    </a:ext>
                  </a:extLst>
                </a:hlinkClick>
              </a:rPr>
              <a:t>ischiadicus</a:t>
            </a:r>
            <a:r>
              <a:rPr lang="sk-SK" b="0" i="0" dirty="0">
                <a:solidFill>
                  <a:schemeClr val="tx1"/>
                </a:solidFill>
                <a:effectLst/>
                <a:latin typeface="+mj-lt"/>
              </a:rPr>
              <a:t> / </a:t>
            </a:r>
            <a:r>
              <a:rPr lang="sk-SK" b="0" i="0" dirty="0" err="1">
                <a:solidFill>
                  <a:schemeClr val="tx1"/>
                </a:solidFill>
                <a:effectLst/>
                <a:latin typeface="+mj-lt"/>
              </a:rPr>
              <a:t>při</a:t>
            </a:r>
            <a:r>
              <a:rPr lang="sk-SK" b="0" i="0" dirty="0">
                <a:solidFill>
                  <a:schemeClr val="tx1"/>
                </a:solidFill>
                <a:effectLst/>
                <a:latin typeface="+mj-lt"/>
              </a:rPr>
              <a:t> </a:t>
            </a:r>
            <a:r>
              <a:rPr lang="sk-SK" b="0" i="0" dirty="0" err="1">
                <a:solidFill>
                  <a:schemeClr val="tx1"/>
                </a:solidFill>
                <a:effectLst/>
                <a:latin typeface="+mj-lt"/>
              </a:rPr>
              <a:t>vysokém</a:t>
            </a:r>
            <a:r>
              <a:rPr lang="sk-SK" b="0" i="0" dirty="0">
                <a:solidFill>
                  <a:schemeClr val="tx1"/>
                </a:solidFill>
                <a:effectLst/>
                <a:latin typeface="+mj-lt"/>
              </a:rPr>
              <a:t> </a:t>
            </a:r>
            <a:r>
              <a:rPr lang="sk-SK" b="0" i="0" dirty="0" err="1">
                <a:solidFill>
                  <a:schemeClr val="tx1"/>
                </a:solidFill>
                <a:effectLst/>
                <a:latin typeface="+mj-lt"/>
              </a:rPr>
              <a:t>štěpení</a:t>
            </a:r>
            <a:r>
              <a:rPr lang="sk-SK" b="0" i="0" dirty="0">
                <a:solidFill>
                  <a:schemeClr val="tx1"/>
                </a:solidFill>
                <a:effectLst/>
                <a:latin typeface="+mj-lt"/>
              </a:rPr>
              <a:t>: </a:t>
            </a:r>
            <a:r>
              <a:rPr lang="sk-SK" b="0" i="0" strike="noStrike" dirty="0">
                <a:solidFill>
                  <a:schemeClr val="tx1"/>
                </a:solidFill>
                <a:effectLst/>
                <a:latin typeface="+mj-lt"/>
                <a:hlinkClick r:id="rId6" tooltip="Nervus tibialis">
                  <a:extLst>
                    <a:ext uri="{A12FA001-AC4F-418D-AE19-62706E023703}">
                      <ahyp:hlinkClr xmlns:ahyp="http://schemas.microsoft.com/office/drawing/2018/hyperlinkcolor" val="tx"/>
                    </a:ext>
                  </a:extLst>
                </a:hlinkClick>
              </a:rPr>
              <a:t>n. </a:t>
            </a:r>
            <a:r>
              <a:rPr lang="sk-SK" b="0" i="0" strike="noStrike" dirty="0" err="1">
                <a:solidFill>
                  <a:schemeClr val="tx1"/>
                </a:solidFill>
                <a:effectLst/>
                <a:latin typeface="+mj-lt"/>
                <a:hlinkClick r:id="rId6" tooltip="Nervus tibialis">
                  <a:extLst>
                    <a:ext uri="{A12FA001-AC4F-418D-AE19-62706E023703}">
                      <ahyp:hlinkClr xmlns:ahyp="http://schemas.microsoft.com/office/drawing/2018/hyperlinkcolor" val="tx"/>
                    </a:ext>
                  </a:extLst>
                </a:hlinkClick>
              </a:rPr>
              <a:t>tibialis</a:t>
            </a:r>
            <a:r>
              <a:rPr lang="sk-SK" b="0" i="0" dirty="0">
                <a:solidFill>
                  <a:schemeClr val="tx1"/>
                </a:solidFill>
                <a:effectLst/>
                <a:latin typeface="+mj-lt"/>
              </a:rPr>
              <a:t> (</a:t>
            </a: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longum</a:t>
            </a:r>
            <a:r>
              <a:rPr lang="sk-SK" b="0" i="0" dirty="0">
                <a:solidFill>
                  <a:schemeClr val="tx1"/>
                </a:solidFill>
                <a:effectLst/>
                <a:latin typeface="+mj-lt"/>
              </a:rPr>
              <a:t>), n. </a:t>
            </a:r>
            <a:r>
              <a:rPr lang="sk-SK" b="0" i="0" dirty="0" err="1">
                <a:solidFill>
                  <a:schemeClr val="tx1"/>
                </a:solidFill>
                <a:effectLst/>
                <a:latin typeface="+mj-lt"/>
              </a:rPr>
              <a:t>fibularis</a:t>
            </a:r>
            <a:r>
              <a:rPr lang="sk-SK" b="0" i="0" dirty="0">
                <a:solidFill>
                  <a:schemeClr val="tx1"/>
                </a:solidFill>
                <a:effectLst/>
                <a:latin typeface="+mj-lt"/>
              </a:rPr>
              <a:t> </a:t>
            </a:r>
            <a:r>
              <a:rPr lang="sk-SK" b="0" i="0" dirty="0" err="1">
                <a:solidFill>
                  <a:schemeClr val="tx1"/>
                </a:solidFill>
                <a:effectLst/>
                <a:latin typeface="+mj-lt"/>
              </a:rPr>
              <a:t>commmunis</a:t>
            </a:r>
            <a:r>
              <a:rPr lang="sk-SK" b="0" i="0" dirty="0">
                <a:solidFill>
                  <a:schemeClr val="tx1"/>
                </a:solidFill>
                <a:effectLst/>
                <a:latin typeface="+mj-lt"/>
              </a:rPr>
              <a:t> (</a:t>
            </a:r>
            <a:r>
              <a:rPr lang="sk-SK" b="0" i="0" dirty="0" err="1">
                <a:solidFill>
                  <a:schemeClr val="tx1"/>
                </a:solidFill>
                <a:effectLst/>
                <a:latin typeface="+mj-lt"/>
              </a:rPr>
              <a:t>caput</a:t>
            </a:r>
            <a:r>
              <a:rPr lang="sk-SK" b="0" i="0" dirty="0">
                <a:solidFill>
                  <a:schemeClr val="tx1"/>
                </a:solidFill>
                <a:effectLst/>
                <a:latin typeface="+mj-lt"/>
              </a:rPr>
              <a:t> </a:t>
            </a:r>
            <a:r>
              <a:rPr lang="sk-SK" b="0" i="0" dirty="0" err="1">
                <a:solidFill>
                  <a:schemeClr val="tx1"/>
                </a:solidFill>
                <a:effectLst/>
                <a:latin typeface="+mj-lt"/>
              </a:rPr>
              <a:t>breve</a:t>
            </a:r>
            <a:r>
              <a:rPr lang="sk-SK" b="0" i="0" dirty="0">
                <a:solidFill>
                  <a:schemeClr val="tx1"/>
                </a:solidFill>
                <a:effectLst/>
                <a:latin typeface="+mj-lt"/>
              </a:rPr>
              <a:t>).</a:t>
            </a:r>
          </a:p>
          <a:p>
            <a:pPr algn="l"/>
            <a:r>
              <a:rPr lang="sk-SK" b="1" i="0" dirty="0" err="1">
                <a:solidFill>
                  <a:schemeClr val="tx1"/>
                </a:solidFill>
                <a:effectLst/>
                <a:latin typeface="+mj-lt"/>
              </a:rPr>
              <a:t>Funkce</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0" strike="noStrike" dirty="0">
                <a:solidFill>
                  <a:schemeClr val="tx1"/>
                </a:solidFill>
                <a:effectLst/>
                <a:latin typeface="+mj-lt"/>
                <a:hlinkClick r:id="rId7" tooltip="Biomechanika kolenního kloubu">
                  <a:extLst>
                    <a:ext uri="{A12FA001-AC4F-418D-AE19-62706E023703}">
                      <ahyp:hlinkClr xmlns:ahyp="http://schemas.microsoft.com/office/drawing/2018/hyperlinkcolor" val="tx"/>
                    </a:ext>
                  </a:extLst>
                </a:hlinkClick>
              </a:rPr>
              <a:t>kolenní </a:t>
            </a:r>
            <a:r>
              <a:rPr lang="sk-SK" b="0" i="0" strike="noStrike" dirty="0" err="1">
                <a:solidFill>
                  <a:schemeClr val="tx1"/>
                </a:solidFill>
                <a:effectLst/>
                <a:latin typeface="+mj-lt"/>
                <a:hlinkClick r:id="rId7" tooltip="Biomechanika kolenního kloubu">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flexe</a:t>
            </a:r>
            <a:r>
              <a:rPr lang="sk-SK" b="0" i="0" dirty="0">
                <a:solidFill>
                  <a:schemeClr val="tx1"/>
                </a:solidFill>
                <a:effectLst/>
                <a:latin typeface="+mj-lt"/>
              </a:rPr>
              <a:t>;</a:t>
            </a:r>
          </a:p>
          <a:p>
            <a:pPr algn="l">
              <a:buFont typeface="+mj-lt"/>
              <a:buAutoNum type="arabicPeriod"/>
            </a:pPr>
            <a:r>
              <a:rPr lang="sk-SK" b="0" i="0" strike="noStrike" dirty="0" err="1">
                <a:solidFill>
                  <a:schemeClr val="tx1"/>
                </a:solidFill>
                <a:effectLst/>
                <a:latin typeface="+mj-lt"/>
                <a:hlinkClick r:id="rId8" tooltip="Articulatio coxae">
                  <a:extLst>
                    <a:ext uri="{A12FA001-AC4F-418D-AE19-62706E023703}">
                      <ahyp:hlinkClr xmlns:ahyp="http://schemas.microsoft.com/office/drawing/2018/hyperlinkcolor" val="tx"/>
                    </a:ext>
                  </a:extLst>
                </a:hlinkClick>
              </a:rPr>
              <a:t>kyčelní</a:t>
            </a:r>
            <a:r>
              <a:rPr lang="sk-SK" b="0" i="0" strike="noStrike" dirty="0">
                <a:solidFill>
                  <a:schemeClr val="tx1"/>
                </a:solidFill>
                <a:effectLst/>
                <a:latin typeface="+mj-lt"/>
                <a:hlinkClick r:id="rId8" tooltip="Articulatio coxae">
                  <a:extLst>
                    <a:ext uri="{A12FA001-AC4F-418D-AE19-62706E023703}">
                      <ahyp:hlinkClr xmlns:ahyp="http://schemas.microsoft.com/office/drawing/2018/hyperlinkcolor" val="tx"/>
                    </a:ext>
                  </a:extLst>
                </a:hlinkClick>
              </a:rPr>
              <a:t> </a:t>
            </a:r>
            <a:r>
              <a:rPr lang="sk-SK" b="0" i="0" strike="noStrike" dirty="0" err="1">
                <a:solidFill>
                  <a:schemeClr val="tx1"/>
                </a:solidFill>
                <a:effectLst/>
                <a:latin typeface="+mj-lt"/>
                <a:hlinkClick r:id="rId8" tooltip="Articulatio coxae">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extenze</a:t>
            </a:r>
            <a:r>
              <a:rPr lang="sk-SK" b="0" i="0" dirty="0">
                <a:solidFill>
                  <a:schemeClr val="tx1"/>
                </a:solidFill>
                <a:effectLst/>
                <a:latin typeface="+mj-lt"/>
              </a:rPr>
              <a:t>, </a:t>
            </a:r>
            <a:r>
              <a:rPr lang="sk-SK" b="0" i="0" dirty="0" err="1">
                <a:solidFill>
                  <a:schemeClr val="tx1"/>
                </a:solidFill>
                <a:effectLst/>
                <a:latin typeface="+mj-lt"/>
              </a:rPr>
              <a:t>zevní</a:t>
            </a:r>
            <a:r>
              <a:rPr lang="sk-SK" b="0" i="0" dirty="0">
                <a:solidFill>
                  <a:schemeClr val="tx1"/>
                </a:solidFill>
                <a:effectLst/>
                <a:latin typeface="+mj-lt"/>
              </a:rPr>
              <a:t> </a:t>
            </a:r>
            <a:r>
              <a:rPr lang="sk-SK" b="0" i="0" dirty="0" err="1">
                <a:solidFill>
                  <a:schemeClr val="tx1"/>
                </a:solidFill>
                <a:effectLst/>
                <a:latin typeface="+mj-lt"/>
              </a:rPr>
              <a:t>rotace</a:t>
            </a:r>
            <a:r>
              <a:rPr lang="sk-SK" b="0" i="0" dirty="0">
                <a:solidFill>
                  <a:schemeClr val="tx1"/>
                </a:solidFill>
                <a:effectLst/>
                <a:latin typeface="+mj-lt"/>
              </a:rPr>
              <a:t>.</a:t>
            </a:r>
          </a:p>
          <a:p>
            <a:pPr marL="342900" lvl="0" indent="-342900" algn="l" rtl="0">
              <a:spcBef>
                <a:spcPts val="0"/>
              </a:spcBef>
              <a:spcAft>
                <a:spcPts val="0"/>
              </a:spcAft>
              <a:buClr>
                <a:schemeClr val="dk2"/>
              </a:buClr>
              <a:buSzPts val="3200"/>
              <a:buChar char="●"/>
            </a:pPr>
            <a:endParaRPr dirty="0"/>
          </a:p>
        </p:txBody>
      </p:sp>
      <p:pic>
        <p:nvPicPr>
          <p:cNvPr id="585" name="Google Shape;585;p53"/>
          <p:cNvPicPr preferRelativeResize="0"/>
          <p:nvPr/>
        </p:nvPicPr>
        <p:blipFill rotWithShape="1">
          <a:blip r:embed="rId9">
            <a:alphaModFix/>
          </a:blip>
          <a:srcRect r="61266"/>
          <a:stretch/>
        </p:blipFill>
        <p:spPr>
          <a:xfrm>
            <a:off x="6191672" y="1268760"/>
            <a:ext cx="2952328" cy="535243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10000"/>
              <a:buFont typeface="Calibri"/>
              <a:buNone/>
            </a:pPr>
            <a:r>
              <a:rPr lang="cs-CZ"/>
              <a:t>Semisvaly (m. semitendinosus et. m. semimembranosus)</a:t>
            </a:r>
            <a:endParaRPr/>
          </a:p>
        </p:txBody>
      </p:sp>
      <p:sp>
        <p:nvSpPr>
          <p:cNvPr id="614" name="Google Shape;614;p55"/>
          <p:cNvSpPr txBox="1">
            <a:spLocks noGrp="1"/>
          </p:cNvSpPr>
          <p:nvPr>
            <p:ph type="body" idx="1"/>
          </p:nvPr>
        </p:nvSpPr>
        <p:spPr>
          <a:xfrm>
            <a:off x="457200" y="1600200"/>
            <a:ext cx="4618856" cy="4525963"/>
          </a:xfrm>
          <a:prstGeom prst="rect">
            <a:avLst/>
          </a:prstGeom>
          <a:noFill/>
          <a:ln>
            <a:noFill/>
          </a:ln>
        </p:spPr>
        <p:txBody>
          <a:bodyPr spcFirstLastPara="1" wrap="square" lIns="91425" tIns="45700" rIns="91425" bIns="45700" anchor="t" anchorCtr="0">
            <a:normAutofit fontScale="47500" lnSpcReduction="20000"/>
          </a:bodyPr>
          <a:lstStyle/>
          <a:p>
            <a:pPr algn="l"/>
            <a:r>
              <a:rPr lang="sk-SK" i="0" dirty="0">
                <a:solidFill>
                  <a:schemeClr val="tx1"/>
                </a:solidFill>
                <a:effectLst/>
                <a:latin typeface="+mj-lt"/>
              </a:rPr>
              <a:t>SM</a:t>
            </a:r>
          </a:p>
          <a:p>
            <a:pPr algn="l"/>
            <a:r>
              <a:rPr lang="sk-SK" b="1" i="0" dirty="0" err="1">
                <a:solidFill>
                  <a:schemeClr val="tx1"/>
                </a:solidFill>
                <a:effectLst/>
                <a:latin typeface="+mj-lt"/>
              </a:rPr>
              <a:t>Začátek</a:t>
            </a:r>
            <a:r>
              <a:rPr lang="sk-SK" b="1" i="0" dirty="0">
                <a:solidFill>
                  <a:schemeClr val="tx1"/>
                </a:solidFill>
                <a:effectLst/>
                <a:latin typeface="+mj-lt"/>
              </a:rPr>
              <a:t>:</a:t>
            </a:r>
            <a:r>
              <a:rPr lang="sk-SK" b="0" i="0" dirty="0">
                <a:solidFill>
                  <a:schemeClr val="tx1"/>
                </a:solidFill>
                <a:effectLst/>
                <a:latin typeface="+mj-lt"/>
              </a:rPr>
              <a:t> </a:t>
            </a:r>
            <a:r>
              <a:rPr lang="sk-SK" b="0" i="0" dirty="0" err="1">
                <a:solidFill>
                  <a:schemeClr val="tx1"/>
                </a:solidFill>
                <a:effectLst/>
                <a:latin typeface="+mj-lt"/>
              </a:rPr>
              <a:t>tuber</a:t>
            </a:r>
            <a:r>
              <a:rPr lang="sk-SK" b="0" i="0" dirty="0">
                <a:solidFill>
                  <a:schemeClr val="tx1"/>
                </a:solidFill>
                <a:effectLst/>
                <a:latin typeface="+mj-lt"/>
              </a:rPr>
              <a:t> </a:t>
            </a:r>
            <a:r>
              <a:rPr lang="sk-SK" b="0" i="0" dirty="0" err="1">
                <a:solidFill>
                  <a:schemeClr val="tx1"/>
                </a:solidFill>
                <a:effectLst/>
                <a:latin typeface="+mj-lt"/>
              </a:rPr>
              <a:t>ischiadicum</a:t>
            </a:r>
            <a:r>
              <a:rPr lang="sk-SK" b="0" i="0" dirty="0">
                <a:solidFill>
                  <a:schemeClr val="tx1"/>
                </a:solidFill>
                <a:effectLst/>
                <a:latin typeface="+mj-lt"/>
              </a:rPr>
              <a:t>.</a:t>
            </a:r>
          </a:p>
          <a:p>
            <a:pPr algn="l"/>
            <a:r>
              <a:rPr lang="sk-SK" b="1" i="0" dirty="0">
                <a:solidFill>
                  <a:schemeClr val="tx1"/>
                </a:solidFill>
                <a:effectLst/>
                <a:latin typeface="+mj-lt"/>
              </a:rPr>
              <a:t>Úpon:</a:t>
            </a:r>
            <a:r>
              <a:rPr lang="sk-SK" b="0" i="0" dirty="0">
                <a:solidFill>
                  <a:schemeClr val="tx1"/>
                </a:solidFill>
                <a:effectLst/>
                <a:latin typeface="+mj-lt"/>
              </a:rPr>
              <a:t> </a:t>
            </a:r>
            <a:r>
              <a:rPr lang="sk-SK" b="0" i="0" dirty="0" err="1">
                <a:solidFill>
                  <a:schemeClr val="tx1"/>
                </a:solidFill>
                <a:effectLst/>
                <a:latin typeface="+mj-lt"/>
              </a:rPr>
              <a:t>condylus</a:t>
            </a:r>
            <a:r>
              <a:rPr lang="sk-SK" b="0" i="0" dirty="0">
                <a:solidFill>
                  <a:schemeClr val="tx1"/>
                </a:solidFill>
                <a:effectLst/>
                <a:latin typeface="+mj-lt"/>
              </a:rPr>
              <a:t> </a:t>
            </a:r>
            <a:r>
              <a:rPr lang="sk-SK" b="0" i="0" dirty="0" err="1">
                <a:solidFill>
                  <a:schemeClr val="tx1"/>
                </a:solidFill>
                <a:effectLst/>
                <a:latin typeface="+mj-lt"/>
              </a:rPr>
              <a:t>medialis</a:t>
            </a:r>
            <a:r>
              <a:rPr lang="sk-SK" b="0" i="0" dirty="0">
                <a:solidFill>
                  <a:schemeClr val="tx1"/>
                </a:solidFill>
                <a:effectLst/>
                <a:latin typeface="+mj-lt"/>
              </a:rPr>
              <a:t> </a:t>
            </a:r>
            <a:r>
              <a:rPr lang="sk-SK" b="0" i="0" u="none" strike="noStrike" dirty="0" err="1">
                <a:solidFill>
                  <a:schemeClr val="tx1"/>
                </a:solidFill>
                <a:effectLst/>
                <a:latin typeface="+mj-lt"/>
                <a:hlinkClick r:id="rId3" tooltip="Tibia">
                  <a:extLst>
                    <a:ext uri="{A12FA001-AC4F-418D-AE19-62706E023703}">
                      <ahyp:hlinkClr xmlns:ahyp="http://schemas.microsoft.com/office/drawing/2018/hyperlinkcolor" val="tx"/>
                    </a:ext>
                  </a:extLst>
                </a:hlinkClick>
              </a:rPr>
              <a:t>tibiae</a:t>
            </a:r>
            <a:r>
              <a:rPr lang="sk-SK" b="0" i="0" dirty="0">
                <a:solidFill>
                  <a:schemeClr val="tx1"/>
                </a:solidFill>
                <a:effectLst/>
                <a:latin typeface="+mj-lt"/>
              </a:rPr>
              <a:t>, </a:t>
            </a:r>
            <a:r>
              <a:rPr lang="sk-SK" b="0" i="0" dirty="0" err="1">
                <a:solidFill>
                  <a:schemeClr val="tx1"/>
                </a:solidFill>
                <a:effectLst/>
                <a:latin typeface="+mj-lt"/>
              </a:rPr>
              <a:t>fascia</a:t>
            </a:r>
            <a:r>
              <a:rPr lang="sk-SK" b="0" i="0" dirty="0">
                <a:solidFill>
                  <a:schemeClr val="tx1"/>
                </a:solidFill>
                <a:effectLst/>
                <a:latin typeface="+mj-lt"/>
              </a:rPr>
              <a:t> m. </a:t>
            </a:r>
            <a:r>
              <a:rPr lang="sk-SK" b="0" i="0" dirty="0" err="1">
                <a:solidFill>
                  <a:schemeClr val="tx1"/>
                </a:solidFill>
                <a:effectLst/>
                <a:latin typeface="+mj-lt"/>
              </a:rPr>
              <a:t>popliteus</a:t>
            </a:r>
            <a:r>
              <a:rPr lang="sk-SK" b="0" i="0" dirty="0">
                <a:solidFill>
                  <a:schemeClr val="tx1"/>
                </a:solidFill>
                <a:effectLst/>
                <a:latin typeface="+mj-lt"/>
              </a:rPr>
              <a:t>, </a:t>
            </a:r>
            <a:r>
              <a:rPr lang="sk-SK" b="0" i="0" dirty="0" err="1">
                <a:solidFill>
                  <a:schemeClr val="tx1"/>
                </a:solidFill>
                <a:effectLst/>
                <a:latin typeface="+mj-lt"/>
              </a:rPr>
              <a:t>ligamentum</a:t>
            </a:r>
            <a:r>
              <a:rPr lang="sk-SK" b="0" i="0" dirty="0">
                <a:solidFill>
                  <a:schemeClr val="tx1"/>
                </a:solidFill>
                <a:effectLst/>
                <a:latin typeface="+mj-lt"/>
              </a:rPr>
              <a:t> </a:t>
            </a:r>
            <a:r>
              <a:rPr lang="sk-SK" b="0" i="0" dirty="0" err="1">
                <a:solidFill>
                  <a:schemeClr val="tx1"/>
                </a:solidFill>
                <a:effectLst/>
                <a:latin typeface="+mj-lt"/>
              </a:rPr>
              <a:t>popliteum</a:t>
            </a:r>
            <a:r>
              <a:rPr lang="sk-SK" b="0" i="0" dirty="0">
                <a:solidFill>
                  <a:schemeClr val="tx1"/>
                </a:solidFill>
                <a:effectLst/>
                <a:latin typeface="+mj-lt"/>
              </a:rPr>
              <a:t> </a:t>
            </a:r>
            <a:r>
              <a:rPr lang="sk-SK" b="0" i="0" dirty="0" err="1">
                <a:solidFill>
                  <a:schemeClr val="tx1"/>
                </a:solidFill>
                <a:effectLst/>
                <a:latin typeface="+mj-lt"/>
              </a:rPr>
              <a:t>obliquum</a:t>
            </a:r>
            <a:endParaRPr lang="sk-SK" b="0" i="0" dirty="0">
              <a:solidFill>
                <a:schemeClr val="tx1"/>
              </a:solidFill>
              <a:effectLst/>
              <a:latin typeface="+mj-lt"/>
            </a:endParaRPr>
          </a:p>
          <a:p>
            <a:pPr algn="l"/>
            <a:r>
              <a:rPr lang="sk-SK" b="1" i="0" dirty="0" err="1">
                <a:solidFill>
                  <a:schemeClr val="tx1"/>
                </a:solidFill>
                <a:effectLst/>
                <a:latin typeface="+mj-lt"/>
              </a:rPr>
              <a:t>Inervace</a:t>
            </a:r>
            <a:r>
              <a:rPr lang="sk-SK" b="1" i="0" dirty="0">
                <a:solidFill>
                  <a:schemeClr val="tx1"/>
                </a:solidFill>
                <a:effectLst/>
                <a:latin typeface="+mj-lt"/>
              </a:rPr>
              <a:t>:</a:t>
            </a:r>
            <a:r>
              <a:rPr lang="sk-SK" b="0" i="0" dirty="0">
                <a:solidFill>
                  <a:schemeClr val="tx1"/>
                </a:solidFill>
                <a:effectLst/>
                <a:latin typeface="+mj-lt"/>
              </a:rPr>
              <a:t> </a:t>
            </a:r>
            <a:r>
              <a:rPr lang="sk-SK" b="0" i="0" u="none" strike="noStrike" dirty="0">
                <a:solidFill>
                  <a:schemeClr val="tx1"/>
                </a:solidFill>
                <a:effectLst/>
                <a:latin typeface="+mj-lt"/>
                <a:hlinkClick r:id="rId4" tooltip="Nervus ischiadicus">
                  <a:extLst>
                    <a:ext uri="{A12FA001-AC4F-418D-AE19-62706E023703}">
                      <ahyp:hlinkClr xmlns:ahyp="http://schemas.microsoft.com/office/drawing/2018/hyperlinkcolor" val="tx"/>
                    </a:ext>
                  </a:extLst>
                </a:hlinkClick>
              </a:rPr>
              <a:t>n. </a:t>
            </a:r>
            <a:r>
              <a:rPr lang="sk-SK" b="0" i="0" u="none" strike="noStrike" dirty="0" err="1">
                <a:solidFill>
                  <a:schemeClr val="tx1"/>
                </a:solidFill>
                <a:effectLst/>
                <a:latin typeface="+mj-lt"/>
                <a:hlinkClick r:id="rId4" tooltip="Nervus ischiadicus">
                  <a:extLst>
                    <a:ext uri="{A12FA001-AC4F-418D-AE19-62706E023703}">
                      <ahyp:hlinkClr xmlns:ahyp="http://schemas.microsoft.com/office/drawing/2018/hyperlinkcolor" val="tx"/>
                    </a:ext>
                  </a:extLst>
                </a:hlinkClick>
              </a:rPr>
              <a:t>ischiadicus</a:t>
            </a:r>
            <a:r>
              <a:rPr lang="sk-SK" b="0" i="0" dirty="0">
                <a:solidFill>
                  <a:schemeClr val="tx1"/>
                </a:solidFill>
                <a:effectLst/>
                <a:latin typeface="+mj-lt"/>
              </a:rPr>
              <a:t> (vysoké </a:t>
            </a:r>
            <a:r>
              <a:rPr lang="sk-SK" b="0" i="0" dirty="0" err="1">
                <a:solidFill>
                  <a:schemeClr val="tx1"/>
                </a:solidFill>
                <a:effectLst/>
                <a:latin typeface="+mj-lt"/>
              </a:rPr>
              <a:t>štěpení</a:t>
            </a:r>
            <a:r>
              <a:rPr lang="sk-SK" b="0" i="0" dirty="0">
                <a:solidFill>
                  <a:schemeClr val="tx1"/>
                </a:solidFill>
                <a:effectLst/>
                <a:latin typeface="+mj-lt"/>
              </a:rPr>
              <a:t>: </a:t>
            </a:r>
            <a:r>
              <a:rPr lang="sk-SK" b="0" i="0" u="none" strike="noStrike" dirty="0">
                <a:solidFill>
                  <a:schemeClr val="tx1"/>
                </a:solidFill>
                <a:effectLst/>
                <a:latin typeface="+mj-lt"/>
                <a:hlinkClick r:id="rId5" tooltip="Nervus tibialis">
                  <a:extLst>
                    <a:ext uri="{A12FA001-AC4F-418D-AE19-62706E023703}">
                      <ahyp:hlinkClr xmlns:ahyp="http://schemas.microsoft.com/office/drawing/2018/hyperlinkcolor" val="tx"/>
                    </a:ext>
                  </a:extLst>
                </a:hlinkClick>
              </a:rPr>
              <a:t>n. </a:t>
            </a:r>
            <a:r>
              <a:rPr lang="sk-SK" b="0" i="0" u="none" strike="noStrike" dirty="0" err="1">
                <a:solidFill>
                  <a:schemeClr val="tx1"/>
                </a:solidFill>
                <a:effectLst/>
                <a:latin typeface="+mj-lt"/>
                <a:hlinkClick r:id="rId5" tooltip="Nervus tibialis">
                  <a:extLst>
                    <a:ext uri="{A12FA001-AC4F-418D-AE19-62706E023703}">
                      <ahyp:hlinkClr xmlns:ahyp="http://schemas.microsoft.com/office/drawing/2018/hyperlinkcolor" val="tx"/>
                    </a:ext>
                  </a:extLst>
                </a:hlinkClick>
              </a:rPr>
              <a:t>tibialis</a:t>
            </a:r>
            <a:r>
              <a:rPr lang="sk-SK" b="0" i="0" dirty="0">
                <a:solidFill>
                  <a:schemeClr val="tx1"/>
                </a:solidFill>
                <a:effectLst/>
                <a:latin typeface="+mj-lt"/>
              </a:rPr>
              <a:t>).</a:t>
            </a:r>
          </a:p>
          <a:p>
            <a:pPr algn="l"/>
            <a:r>
              <a:rPr lang="sk-SK" b="1" i="0" dirty="0" err="1">
                <a:solidFill>
                  <a:schemeClr val="tx1"/>
                </a:solidFill>
                <a:effectLst/>
                <a:latin typeface="+mj-lt"/>
              </a:rPr>
              <a:t>Funkce</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0" u="none" strike="noStrike" dirty="0">
                <a:solidFill>
                  <a:schemeClr val="tx1"/>
                </a:solidFill>
                <a:effectLst/>
                <a:latin typeface="+mj-lt"/>
                <a:hlinkClick r:id="rId6" tooltip="Biomechanika kolenního kloubu">
                  <a:extLst>
                    <a:ext uri="{A12FA001-AC4F-418D-AE19-62706E023703}">
                      <ahyp:hlinkClr xmlns:ahyp="http://schemas.microsoft.com/office/drawing/2018/hyperlinkcolor" val="tx"/>
                    </a:ext>
                  </a:extLst>
                </a:hlinkClick>
              </a:rPr>
              <a:t>kolenní </a:t>
            </a:r>
            <a:r>
              <a:rPr lang="sk-SK" b="0" i="0" u="none" strike="noStrike" dirty="0" err="1">
                <a:solidFill>
                  <a:schemeClr val="tx1"/>
                </a:solidFill>
                <a:effectLst/>
                <a:latin typeface="+mj-lt"/>
                <a:hlinkClick r:id="rId6" tooltip="Biomechanika kolenního kloubu">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flexe</a:t>
            </a:r>
            <a:r>
              <a:rPr lang="sk-SK" b="0" i="0" dirty="0">
                <a:solidFill>
                  <a:schemeClr val="tx1"/>
                </a:solidFill>
                <a:effectLst/>
                <a:latin typeface="+mj-lt"/>
              </a:rPr>
              <a:t>, </a:t>
            </a:r>
            <a:r>
              <a:rPr lang="sk-SK" b="0" i="0" dirty="0" err="1">
                <a:solidFill>
                  <a:schemeClr val="tx1"/>
                </a:solidFill>
                <a:effectLst/>
                <a:latin typeface="+mj-lt"/>
              </a:rPr>
              <a:t>vnitřní</a:t>
            </a:r>
            <a:r>
              <a:rPr lang="sk-SK" b="0" i="0" dirty="0">
                <a:solidFill>
                  <a:schemeClr val="tx1"/>
                </a:solidFill>
                <a:effectLst/>
                <a:latin typeface="+mj-lt"/>
              </a:rPr>
              <a:t> </a:t>
            </a:r>
            <a:r>
              <a:rPr lang="sk-SK" b="0" i="0" dirty="0" err="1">
                <a:solidFill>
                  <a:schemeClr val="tx1"/>
                </a:solidFill>
                <a:effectLst/>
                <a:latin typeface="+mj-lt"/>
              </a:rPr>
              <a:t>rotace</a:t>
            </a:r>
            <a:r>
              <a:rPr lang="sk-SK" b="0" i="0" dirty="0">
                <a:solidFill>
                  <a:schemeClr val="tx1"/>
                </a:solidFill>
                <a:effectLst/>
                <a:latin typeface="+mj-lt"/>
              </a:rPr>
              <a:t>.</a:t>
            </a:r>
          </a:p>
          <a:p>
            <a:pPr algn="l">
              <a:buFont typeface="+mj-lt"/>
              <a:buAutoNum type="arabicPeriod"/>
            </a:pPr>
            <a:r>
              <a:rPr lang="sk-SK" b="0" i="0" u="none" strike="noStrike" dirty="0" err="1">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kyčelní</a:t>
            </a:r>
            <a:r>
              <a:rPr lang="sk-SK" b="0" i="0" u="none" strike="noStrike" dirty="0">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 </a:t>
            </a:r>
            <a:r>
              <a:rPr lang="sk-SK" b="0" i="0" u="none" strike="noStrike" dirty="0" err="1">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extenze</a:t>
            </a:r>
            <a:r>
              <a:rPr lang="sk-SK" b="0" i="0" dirty="0">
                <a:solidFill>
                  <a:schemeClr val="tx1"/>
                </a:solidFill>
                <a:effectLst/>
                <a:latin typeface="+mj-lt"/>
              </a:rPr>
              <a:t>;</a:t>
            </a:r>
          </a:p>
          <a:p>
            <a:pPr marL="228600" indent="0" algn="l"/>
            <a:r>
              <a:rPr lang="sk-SK" b="0" i="0" dirty="0">
                <a:solidFill>
                  <a:schemeClr val="tx1"/>
                </a:solidFill>
                <a:effectLst/>
                <a:latin typeface="+mj-lt"/>
              </a:rPr>
              <a:t>ST</a:t>
            </a:r>
          </a:p>
          <a:p>
            <a:pPr algn="l"/>
            <a:r>
              <a:rPr lang="sk-SK" b="1" i="0" dirty="0" err="1">
                <a:solidFill>
                  <a:schemeClr val="tx1"/>
                </a:solidFill>
                <a:effectLst/>
                <a:latin typeface="+mj-lt"/>
              </a:rPr>
              <a:t>Začátek</a:t>
            </a:r>
            <a:r>
              <a:rPr lang="sk-SK" b="1" i="0" dirty="0">
                <a:solidFill>
                  <a:schemeClr val="tx1"/>
                </a:solidFill>
                <a:effectLst/>
                <a:latin typeface="+mj-lt"/>
              </a:rPr>
              <a:t>:</a:t>
            </a:r>
            <a:r>
              <a:rPr lang="sk-SK" b="0" i="0" dirty="0">
                <a:solidFill>
                  <a:schemeClr val="tx1"/>
                </a:solidFill>
                <a:effectLst/>
                <a:latin typeface="+mj-lt"/>
              </a:rPr>
              <a:t> </a:t>
            </a:r>
            <a:r>
              <a:rPr lang="sk-SK" b="0" i="0" dirty="0" err="1">
                <a:solidFill>
                  <a:schemeClr val="tx1"/>
                </a:solidFill>
                <a:effectLst/>
                <a:latin typeface="+mj-lt"/>
              </a:rPr>
              <a:t>tuber</a:t>
            </a:r>
            <a:r>
              <a:rPr lang="sk-SK" b="0" i="0" dirty="0">
                <a:solidFill>
                  <a:schemeClr val="tx1"/>
                </a:solidFill>
                <a:effectLst/>
                <a:latin typeface="+mj-lt"/>
              </a:rPr>
              <a:t> </a:t>
            </a:r>
            <a:r>
              <a:rPr lang="sk-SK" b="0" i="0" dirty="0" err="1">
                <a:solidFill>
                  <a:schemeClr val="tx1"/>
                </a:solidFill>
                <a:effectLst/>
                <a:latin typeface="+mj-lt"/>
              </a:rPr>
              <a:t>ischiadicum</a:t>
            </a:r>
            <a:r>
              <a:rPr lang="sk-SK" b="0" i="0" dirty="0">
                <a:solidFill>
                  <a:schemeClr val="tx1"/>
                </a:solidFill>
                <a:effectLst/>
                <a:latin typeface="+mj-lt"/>
              </a:rPr>
              <a:t>.</a:t>
            </a:r>
          </a:p>
          <a:p>
            <a:pPr algn="l"/>
            <a:r>
              <a:rPr lang="sk-SK" b="1" i="0" dirty="0">
                <a:solidFill>
                  <a:schemeClr val="tx1"/>
                </a:solidFill>
                <a:effectLst/>
                <a:latin typeface="+mj-lt"/>
              </a:rPr>
              <a:t>Úpon:</a:t>
            </a:r>
            <a:r>
              <a:rPr lang="sk-SK" b="0" i="0" dirty="0">
                <a:solidFill>
                  <a:schemeClr val="tx1"/>
                </a:solidFill>
                <a:effectLst/>
                <a:latin typeface="+mj-lt"/>
              </a:rPr>
              <a:t> </a:t>
            </a:r>
            <a:r>
              <a:rPr lang="sk-SK" b="0" i="0" dirty="0" err="1">
                <a:solidFill>
                  <a:schemeClr val="tx1"/>
                </a:solidFill>
                <a:effectLst/>
                <a:latin typeface="+mj-lt"/>
              </a:rPr>
              <a:t>condylus</a:t>
            </a:r>
            <a:r>
              <a:rPr lang="sk-SK" b="0" i="0" dirty="0">
                <a:solidFill>
                  <a:schemeClr val="tx1"/>
                </a:solidFill>
                <a:effectLst/>
                <a:latin typeface="+mj-lt"/>
              </a:rPr>
              <a:t> </a:t>
            </a:r>
            <a:r>
              <a:rPr lang="sk-SK" b="0" i="0" dirty="0" err="1">
                <a:solidFill>
                  <a:schemeClr val="tx1"/>
                </a:solidFill>
                <a:effectLst/>
                <a:latin typeface="+mj-lt"/>
              </a:rPr>
              <a:t>medialis</a:t>
            </a:r>
            <a:r>
              <a:rPr lang="sk-SK" b="0" i="0" dirty="0">
                <a:solidFill>
                  <a:schemeClr val="tx1"/>
                </a:solidFill>
                <a:effectLst/>
                <a:latin typeface="+mj-lt"/>
              </a:rPr>
              <a:t> </a:t>
            </a:r>
            <a:r>
              <a:rPr lang="sk-SK" b="0" i="0" u="none" strike="noStrike" dirty="0" err="1">
                <a:solidFill>
                  <a:schemeClr val="tx1"/>
                </a:solidFill>
                <a:effectLst/>
                <a:latin typeface="+mj-lt"/>
                <a:hlinkClick r:id="rId3" tooltip="Tibia">
                  <a:extLst>
                    <a:ext uri="{A12FA001-AC4F-418D-AE19-62706E023703}">
                      <ahyp:hlinkClr xmlns:ahyp="http://schemas.microsoft.com/office/drawing/2018/hyperlinkcolor" val="tx"/>
                    </a:ext>
                  </a:extLst>
                </a:hlinkClick>
              </a:rPr>
              <a:t>tibiae</a:t>
            </a:r>
            <a:r>
              <a:rPr lang="sk-SK" b="0" i="0" dirty="0">
                <a:solidFill>
                  <a:schemeClr val="tx1"/>
                </a:solidFill>
                <a:effectLst/>
                <a:latin typeface="+mj-lt"/>
              </a:rPr>
              <a:t> (</a:t>
            </a:r>
            <a:r>
              <a:rPr lang="sk-SK" b="0" i="0" u="none" strike="noStrike" dirty="0">
                <a:solidFill>
                  <a:schemeClr val="tx1"/>
                </a:solidFill>
                <a:effectLst/>
                <a:latin typeface="+mj-lt"/>
                <a:hlinkClick r:id="rId8" tooltip="Pes anserinus">
                  <a:extLst>
                    <a:ext uri="{A12FA001-AC4F-418D-AE19-62706E023703}">
                      <ahyp:hlinkClr xmlns:ahyp="http://schemas.microsoft.com/office/drawing/2018/hyperlinkcolor" val="tx"/>
                    </a:ext>
                  </a:extLst>
                </a:hlinkClick>
              </a:rPr>
              <a:t>pes </a:t>
            </a:r>
            <a:r>
              <a:rPr lang="sk-SK" b="0" i="0" u="none" strike="noStrike" dirty="0" err="1">
                <a:solidFill>
                  <a:schemeClr val="tx1"/>
                </a:solidFill>
                <a:effectLst/>
                <a:latin typeface="+mj-lt"/>
                <a:hlinkClick r:id="rId8" tooltip="Pes anserinus">
                  <a:extLst>
                    <a:ext uri="{A12FA001-AC4F-418D-AE19-62706E023703}">
                      <ahyp:hlinkClr xmlns:ahyp="http://schemas.microsoft.com/office/drawing/2018/hyperlinkcolor" val="tx"/>
                    </a:ext>
                  </a:extLst>
                </a:hlinkClick>
              </a:rPr>
              <a:t>anserinus</a:t>
            </a:r>
            <a:r>
              <a:rPr lang="sk-SK" b="0" i="0" dirty="0">
                <a:solidFill>
                  <a:schemeClr val="tx1"/>
                </a:solidFill>
                <a:effectLst/>
                <a:latin typeface="+mj-lt"/>
              </a:rPr>
              <a:t>).</a:t>
            </a:r>
          </a:p>
          <a:p>
            <a:pPr algn="l"/>
            <a:r>
              <a:rPr lang="sk-SK" b="1" i="0" dirty="0" err="1">
                <a:solidFill>
                  <a:schemeClr val="tx1"/>
                </a:solidFill>
                <a:effectLst/>
                <a:latin typeface="+mj-lt"/>
              </a:rPr>
              <a:t>Inervace</a:t>
            </a:r>
            <a:r>
              <a:rPr lang="sk-SK" b="1" i="0" dirty="0">
                <a:solidFill>
                  <a:schemeClr val="tx1"/>
                </a:solidFill>
                <a:effectLst/>
                <a:latin typeface="+mj-lt"/>
              </a:rPr>
              <a:t>:</a:t>
            </a:r>
            <a:r>
              <a:rPr lang="sk-SK" b="0" i="0" dirty="0">
                <a:solidFill>
                  <a:schemeClr val="tx1"/>
                </a:solidFill>
                <a:effectLst/>
                <a:latin typeface="+mj-lt"/>
              </a:rPr>
              <a:t> </a:t>
            </a:r>
            <a:r>
              <a:rPr lang="sk-SK" b="0" i="0" u="none" strike="noStrike" dirty="0">
                <a:solidFill>
                  <a:schemeClr val="tx1"/>
                </a:solidFill>
                <a:effectLst/>
                <a:latin typeface="+mj-lt"/>
                <a:hlinkClick r:id="rId4" tooltip="Nervus ischiadicus">
                  <a:extLst>
                    <a:ext uri="{A12FA001-AC4F-418D-AE19-62706E023703}">
                      <ahyp:hlinkClr xmlns:ahyp="http://schemas.microsoft.com/office/drawing/2018/hyperlinkcolor" val="tx"/>
                    </a:ext>
                  </a:extLst>
                </a:hlinkClick>
              </a:rPr>
              <a:t>n. </a:t>
            </a:r>
            <a:r>
              <a:rPr lang="sk-SK" b="0" i="0" u="none" strike="noStrike" dirty="0" err="1">
                <a:solidFill>
                  <a:schemeClr val="tx1"/>
                </a:solidFill>
                <a:effectLst/>
                <a:latin typeface="+mj-lt"/>
                <a:hlinkClick r:id="rId4" tooltip="Nervus ischiadicus">
                  <a:extLst>
                    <a:ext uri="{A12FA001-AC4F-418D-AE19-62706E023703}">
                      <ahyp:hlinkClr xmlns:ahyp="http://schemas.microsoft.com/office/drawing/2018/hyperlinkcolor" val="tx"/>
                    </a:ext>
                  </a:extLst>
                </a:hlinkClick>
              </a:rPr>
              <a:t>ischiadicus</a:t>
            </a:r>
            <a:r>
              <a:rPr lang="sk-SK" b="0" i="0" dirty="0">
                <a:solidFill>
                  <a:schemeClr val="tx1"/>
                </a:solidFill>
                <a:effectLst/>
                <a:latin typeface="+mj-lt"/>
              </a:rPr>
              <a:t> (vysoké </a:t>
            </a:r>
            <a:r>
              <a:rPr lang="sk-SK" b="0" i="0" dirty="0" err="1">
                <a:solidFill>
                  <a:schemeClr val="tx1"/>
                </a:solidFill>
                <a:effectLst/>
                <a:latin typeface="+mj-lt"/>
              </a:rPr>
              <a:t>štěpení</a:t>
            </a:r>
            <a:r>
              <a:rPr lang="sk-SK" b="0" i="0" dirty="0">
                <a:solidFill>
                  <a:schemeClr val="tx1"/>
                </a:solidFill>
                <a:effectLst/>
                <a:latin typeface="+mj-lt"/>
              </a:rPr>
              <a:t>: </a:t>
            </a:r>
            <a:r>
              <a:rPr lang="sk-SK" b="0" i="0" u="none" strike="noStrike" dirty="0">
                <a:solidFill>
                  <a:schemeClr val="tx1"/>
                </a:solidFill>
                <a:effectLst/>
                <a:latin typeface="+mj-lt"/>
                <a:hlinkClick r:id="rId5" tooltip="Nervus tibialis">
                  <a:extLst>
                    <a:ext uri="{A12FA001-AC4F-418D-AE19-62706E023703}">
                      <ahyp:hlinkClr xmlns:ahyp="http://schemas.microsoft.com/office/drawing/2018/hyperlinkcolor" val="tx"/>
                    </a:ext>
                  </a:extLst>
                </a:hlinkClick>
              </a:rPr>
              <a:t>n. </a:t>
            </a:r>
            <a:r>
              <a:rPr lang="sk-SK" b="0" i="0" u="none" strike="noStrike" dirty="0" err="1">
                <a:solidFill>
                  <a:schemeClr val="tx1"/>
                </a:solidFill>
                <a:effectLst/>
                <a:latin typeface="+mj-lt"/>
                <a:hlinkClick r:id="rId5" tooltip="Nervus tibialis">
                  <a:extLst>
                    <a:ext uri="{A12FA001-AC4F-418D-AE19-62706E023703}">
                      <ahyp:hlinkClr xmlns:ahyp="http://schemas.microsoft.com/office/drawing/2018/hyperlinkcolor" val="tx"/>
                    </a:ext>
                  </a:extLst>
                </a:hlinkClick>
              </a:rPr>
              <a:t>tibialis</a:t>
            </a:r>
            <a:r>
              <a:rPr lang="sk-SK" b="0" i="0" dirty="0">
                <a:solidFill>
                  <a:schemeClr val="tx1"/>
                </a:solidFill>
                <a:effectLst/>
                <a:latin typeface="+mj-lt"/>
              </a:rPr>
              <a:t>).</a:t>
            </a:r>
          </a:p>
          <a:p>
            <a:pPr algn="l"/>
            <a:r>
              <a:rPr lang="sk-SK" b="1" i="0" dirty="0" err="1">
                <a:solidFill>
                  <a:schemeClr val="tx1"/>
                </a:solidFill>
                <a:effectLst/>
                <a:latin typeface="+mj-lt"/>
              </a:rPr>
              <a:t>Funkce</a:t>
            </a:r>
            <a:r>
              <a:rPr lang="sk-SK" b="1" i="0" dirty="0">
                <a:solidFill>
                  <a:schemeClr val="tx1"/>
                </a:solidFill>
                <a:effectLst/>
                <a:latin typeface="+mj-lt"/>
              </a:rPr>
              <a:t>:</a:t>
            </a:r>
            <a:endParaRPr lang="sk-SK" b="0" i="0" dirty="0">
              <a:solidFill>
                <a:schemeClr val="tx1"/>
              </a:solidFill>
              <a:effectLst/>
              <a:latin typeface="+mj-lt"/>
            </a:endParaRPr>
          </a:p>
          <a:p>
            <a:pPr algn="l">
              <a:buFont typeface="+mj-lt"/>
              <a:buAutoNum type="arabicPeriod"/>
            </a:pPr>
            <a:r>
              <a:rPr lang="sk-SK" b="0" i="0" u="none" strike="noStrike" dirty="0">
                <a:solidFill>
                  <a:schemeClr val="tx1"/>
                </a:solidFill>
                <a:effectLst/>
                <a:latin typeface="+mj-lt"/>
                <a:hlinkClick r:id="rId6" tooltip="Biomechanika kolenního kloubu">
                  <a:extLst>
                    <a:ext uri="{A12FA001-AC4F-418D-AE19-62706E023703}">
                      <ahyp:hlinkClr xmlns:ahyp="http://schemas.microsoft.com/office/drawing/2018/hyperlinkcolor" val="tx"/>
                    </a:ext>
                  </a:extLst>
                </a:hlinkClick>
              </a:rPr>
              <a:t>kolenní </a:t>
            </a:r>
            <a:r>
              <a:rPr lang="sk-SK" b="0" i="0" u="none" strike="noStrike" dirty="0" err="1">
                <a:solidFill>
                  <a:schemeClr val="tx1"/>
                </a:solidFill>
                <a:effectLst/>
                <a:latin typeface="+mj-lt"/>
                <a:hlinkClick r:id="rId6" tooltip="Biomechanika kolenního kloubu">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flexe</a:t>
            </a:r>
            <a:r>
              <a:rPr lang="sk-SK" b="0" i="0" dirty="0">
                <a:solidFill>
                  <a:schemeClr val="tx1"/>
                </a:solidFill>
                <a:effectLst/>
                <a:latin typeface="+mj-lt"/>
              </a:rPr>
              <a:t>, </a:t>
            </a:r>
            <a:r>
              <a:rPr lang="sk-SK" b="0" i="0" dirty="0" err="1">
                <a:solidFill>
                  <a:schemeClr val="tx1"/>
                </a:solidFill>
                <a:effectLst/>
                <a:latin typeface="+mj-lt"/>
              </a:rPr>
              <a:t>vnitřní</a:t>
            </a:r>
            <a:r>
              <a:rPr lang="sk-SK" b="0" i="0" dirty="0">
                <a:solidFill>
                  <a:schemeClr val="tx1"/>
                </a:solidFill>
                <a:effectLst/>
                <a:latin typeface="+mj-lt"/>
              </a:rPr>
              <a:t> </a:t>
            </a:r>
            <a:r>
              <a:rPr lang="sk-SK" b="0" i="0" dirty="0" err="1">
                <a:solidFill>
                  <a:schemeClr val="tx1"/>
                </a:solidFill>
                <a:effectLst/>
                <a:latin typeface="+mj-lt"/>
              </a:rPr>
              <a:t>rotace</a:t>
            </a:r>
            <a:r>
              <a:rPr lang="sk-SK" b="0" i="0" dirty="0">
                <a:solidFill>
                  <a:schemeClr val="tx1"/>
                </a:solidFill>
                <a:effectLst/>
                <a:latin typeface="+mj-lt"/>
              </a:rPr>
              <a:t>.</a:t>
            </a:r>
          </a:p>
          <a:p>
            <a:pPr algn="l">
              <a:buFont typeface="+mj-lt"/>
              <a:buAutoNum type="arabicPeriod"/>
            </a:pPr>
            <a:r>
              <a:rPr lang="sk-SK" b="0" i="0" u="none" strike="noStrike" dirty="0" err="1">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kyčelní</a:t>
            </a:r>
            <a:r>
              <a:rPr lang="sk-SK" b="0" i="0" u="none" strike="noStrike" dirty="0">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 </a:t>
            </a:r>
            <a:r>
              <a:rPr lang="sk-SK" b="0" i="0" u="none" strike="noStrike" dirty="0" err="1">
                <a:solidFill>
                  <a:schemeClr val="tx1"/>
                </a:solidFill>
                <a:effectLst/>
                <a:latin typeface="+mj-lt"/>
                <a:hlinkClick r:id="rId7" tooltip="Articulatio coxae">
                  <a:extLst>
                    <a:ext uri="{A12FA001-AC4F-418D-AE19-62706E023703}">
                      <ahyp:hlinkClr xmlns:ahyp="http://schemas.microsoft.com/office/drawing/2018/hyperlinkcolor" val="tx"/>
                    </a:ext>
                  </a:extLst>
                </a:hlinkClick>
              </a:rPr>
              <a:t>kloub</a:t>
            </a:r>
            <a:r>
              <a:rPr lang="sk-SK" b="0" i="0" dirty="0">
                <a:solidFill>
                  <a:schemeClr val="tx1"/>
                </a:solidFill>
                <a:effectLst/>
                <a:latin typeface="+mj-lt"/>
              </a:rPr>
              <a:t> – </a:t>
            </a:r>
            <a:r>
              <a:rPr lang="sk-SK" b="0" i="0" dirty="0" err="1">
                <a:solidFill>
                  <a:schemeClr val="tx1"/>
                </a:solidFill>
                <a:effectLst/>
                <a:latin typeface="+mj-lt"/>
              </a:rPr>
              <a:t>extenze</a:t>
            </a:r>
            <a:r>
              <a:rPr lang="sk-SK" b="0" i="0" dirty="0">
                <a:solidFill>
                  <a:schemeClr val="tx1"/>
                </a:solidFill>
                <a:effectLst/>
                <a:latin typeface="+mj-lt"/>
              </a:rPr>
              <a:t>;</a:t>
            </a:r>
          </a:p>
          <a:p>
            <a:br>
              <a:rPr lang="sk-SK" dirty="0"/>
            </a:br>
            <a:endParaRPr lang="sk-SK" b="0" i="0" dirty="0">
              <a:solidFill>
                <a:srgbClr val="212529"/>
              </a:solidFill>
              <a:effectLst/>
              <a:latin typeface="system-ui"/>
            </a:endParaRPr>
          </a:p>
          <a:p>
            <a:pPr marL="342900" lvl="0" indent="-342900" algn="l" rtl="0">
              <a:spcBef>
                <a:spcPts val="0"/>
              </a:spcBef>
              <a:spcAft>
                <a:spcPts val="0"/>
              </a:spcAft>
              <a:buClr>
                <a:schemeClr val="dk2"/>
              </a:buClr>
              <a:buSzPts val="3200"/>
              <a:buChar char="●"/>
            </a:pPr>
            <a:endParaRPr dirty="0"/>
          </a:p>
        </p:txBody>
      </p:sp>
      <p:pic>
        <p:nvPicPr>
          <p:cNvPr id="615" name="Google Shape;615;p55"/>
          <p:cNvPicPr preferRelativeResize="0"/>
          <p:nvPr/>
        </p:nvPicPr>
        <p:blipFill rotWithShape="1">
          <a:blip r:embed="rId9">
            <a:alphaModFix/>
          </a:blip>
          <a:srcRect/>
          <a:stretch/>
        </p:blipFill>
        <p:spPr>
          <a:xfrm>
            <a:off x="5055298" y="1417638"/>
            <a:ext cx="3541059" cy="5018248"/>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7C5E19-F145-D6B2-3B68-0E8559373CF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E284AEEF-AB9E-68AE-262B-BB9395D6FB14}"/>
              </a:ext>
            </a:extLst>
          </p:cNvPr>
          <p:cNvSpPr>
            <a:spLocks noGrp="1"/>
          </p:cNvSpPr>
          <p:nvPr>
            <p:ph type="body" idx="1"/>
          </p:nvPr>
        </p:nvSpPr>
        <p:spPr/>
        <p:txBody>
          <a:bodyPr/>
          <a:lstStyle/>
          <a:p>
            <a:endParaRPr lang="cs-CZ"/>
          </a:p>
        </p:txBody>
      </p:sp>
      <p:pic>
        <p:nvPicPr>
          <p:cNvPr id="6146" name="Picture 2" descr="Hamstrings And Pain At The Back Of The Knee - Body Heal Therapy">
            <a:extLst>
              <a:ext uri="{FF2B5EF4-FFF2-40B4-BE49-F238E27FC236}">
                <a16:creationId xmlns:a16="http://schemas.microsoft.com/office/drawing/2014/main" id="{A12517F8-4508-6C30-B9B9-B7A177F91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628650"/>
            <a:ext cx="65024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3481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F59451-FD1B-CEE0-7DC1-5F06E0C722EC}"/>
              </a:ext>
            </a:extLst>
          </p:cNvPr>
          <p:cNvSpPr>
            <a:spLocks noGrp="1"/>
          </p:cNvSpPr>
          <p:nvPr>
            <p:ph type="title"/>
          </p:nvPr>
        </p:nvSpPr>
        <p:spPr>
          <a:xfrm>
            <a:off x="540000" y="257013"/>
            <a:ext cx="8064900" cy="451500"/>
          </a:xfrm>
        </p:spPr>
        <p:txBody>
          <a:bodyPr/>
          <a:lstStyle/>
          <a:p>
            <a:r>
              <a:rPr lang="cs-CZ" dirty="0"/>
              <a:t>Terapie</a:t>
            </a:r>
          </a:p>
        </p:txBody>
      </p:sp>
      <p:sp>
        <p:nvSpPr>
          <p:cNvPr id="3" name="Zástupný text 2">
            <a:extLst>
              <a:ext uri="{FF2B5EF4-FFF2-40B4-BE49-F238E27FC236}">
                <a16:creationId xmlns:a16="http://schemas.microsoft.com/office/drawing/2014/main" id="{E4DEF541-F698-50AA-54C9-A68BDBCA24E4}"/>
              </a:ext>
            </a:extLst>
          </p:cNvPr>
          <p:cNvSpPr>
            <a:spLocks noGrp="1"/>
          </p:cNvSpPr>
          <p:nvPr>
            <p:ph type="body" idx="1"/>
          </p:nvPr>
        </p:nvSpPr>
        <p:spPr/>
        <p:txBody>
          <a:bodyPr/>
          <a:lstStyle/>
          <a:p>
            <a:r>
              <a:rPr lang="cs-CZ" dirty="0"/>
              <a:t>M. biceps </a:t>
            </a:r>
            <a:r>
              <a:rPr lang="cs-CZ" dirty="0" err="1"/>
              <a:t>femoris</a:t>
            </a:r>
            <a:r>
              <a:rPr lang="cs-CZ" dirty="0"/>
              <a:t> </a:t>
            </a:r>
          </a:p>
          <a:p>
            <a:pPr lvl="1"/>
            <a:r>
              <a:rPr lang="cs-CZ" dirty="0"/>
              <a:t>protažení do flexe v KYK, mírná ADD a VR, KOK v EXT</a:t>
            </a:r>
          </a:p>
          <a:p>
            <a:pPr lvl="1"/>
            <a:r>
              <a:rPr lang="cs-CZ" dirty="0"/>
              <a:t> izometrie do EXT, ZR v KYK</a:t>
            </a:r>
          </a:p>
          <a:p>
            <a:r>
              <a:rPr lang="cs-CZ" dirty="0"/>
              <a:t>M. </a:t>
            </a:r>
            <a:r>
              <a:rPr lang="cs-CZ" dirty="0" err="1"/>
              <a:t>semisvaly</a:t>
            </a:r>
            <a:endParaRPr lang="cs-CZ" dirty="0"/>
          </a:p>
          <a:p>
            <a:pPr lvl="1"/>
            <a:r>
              <a:rPr lang="cs-CZ" dirty="0"/>
              <a:t>Protažení do flexe v KYK, ABD, ZR v KYK</a:t>
            </a:r>
          </a:p>
          <a:p>
            <a:pPr lvl="1"/>
            <a:r>
              <a:rPr lang="cs-CZ" dirty="0"/>
              <a:t>Izometrie do EXT, VR v KYK</a:t>
            </a:r>
          </a:p>
          <a:p>
            <a:pPr lvl="1"/>
            <a:endParaRPr lang="cs-CZ" dirty="0"/>
          </a:p>
          <a:p>
            <a:pPr lvl="1"/>
            <a:r>
              <a:rPr lang="cs-CZ" dirty="0"/>
              <a:t>Poděbradští – opření klientova kotníku o rameno terapeuta</a:t>
            </a:r>
          </a:p>
        </p:txBody>
      </p:sp>
    </p:spTree>
    <p:extLst>
      <p:ext uri="{BB962C8B-B14F-4D97-AF65-F5344CB8AC3E}">
        <p14:creationId xmlns:p14="http://schemas.microsoft.com/office/powerpoint/2010/main" val="1197323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27cb88dbda_0_48"/>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Semisvaly</a:t>
            </a:r>
            <a:endParaRPr/>
          </a:p>
        </p:txBody>
      </p:sp>
      <p:pic>
        <p:nvPicPr>
          <p:cNvPr id="628" name="Google Shape;628;g227cb88dbda_0_48" title="Hamstrings Palpation">
            <a:hlinkClick r:id="rId3"/>
          </p:cNvPr>
          <p:cNvPicPr preferRelativeResize="0"/>
          <p:nvPr/>
        </p:nvPicPr>
        <p:blipFill>
          <a:blip r:embed="rId4">
            <a:alphaModFix/>
          </a:blip>
          <a:stretch>
            <a:fillRect/>
          </a:stretch>
        </p:blipFill>
        <p:spPr>
          <a:xfrm>
            <a:off x="932893" y="1930975"/>
            <a:ext cx="7479175" cy="420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8"/>
                                        </p:tgtEl>
                                        <p:attrNameLst>
                                          <p:attrName>style.visibility</p:attrName>
                                        </p:attrNameLst>
                                      </p:cBhvr>
                                      <p:to>
                                        <p:strVal val="visible"/>
                                      </p:to>
                                    </p:set>
                                    <p:animEffect transition="in" filter="fade">
                                      <p:cBhvr>
                                        <p:cTn id="7" dur="10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27cb88dbda_0_69"/>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Semisvaly</a:t>
            </a:r>
            <a:endParaRPr/>
          </a:p>
        </p:txBody>
      </p:sp>
      <p:pic>
        <p:nvPicPr>
          <p:cNvPr id="635" name="Google Shape;635;g227cb88dbda_0_69"/>
          <p:cNvPicPr preferRelativeResize="0"/>
          <p:nvPr/>
        </p:nvPicPr>
        <p:blipFill rotWithShape="1">
          <a:blip r:embed="rId3">
            <a:alphaModFix/>
          </a:blip>
          <a:srcRect l="4017" t="23452" r="35299" b="26047"/>
          <a:stretch/>
        </p:blipFill>
        <p:spPr>
          <a:xfrm>
            <a:off x="898023" y="2168800"/>
            <a:ext cx="7631575" cy="3969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227cb88dbda_0_76"/>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Semisvaly  </a:t>
            </a:r>
            <a:endParaRPr/>
          </a:p>
        </p:txBody>
      </p:sp>
      <p:pic>
        <p:nvPicPr>
          <p:cNvPr id="642" name="Google Shape;642;g227cb88dbda_0_76"/>
          <p:cNvPicPr preferRelativeResize="0"/>
          <p:nvPr/>
        </p:nvPicPr>
        <p:blipFill rotWithShape="1">
          <a:blip r:embed="rId3">
            <a:alphaModFix/>
          </a:blip>
          <a:srcRect l="6890" t="10690" r="867" b="10176"/>
          <a:stretch/>
        </p:blipFill>
        <p:spPr>
          <a:xfrm>
            <a:off x="354551" y="2149219"/>
            <a:ext cx="8434898" cy="45224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227cb88dbda_0_84"/>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Semisvaly</a:t>
            </a:r>
            <a:endParaRPr/>
          </a:p>
        </p:txBody>
      </p:sp>
      <p:pic>
        <p:nvPicPr>
          <p:cNvPr id="649" name="Google Shape;649;g227cb88dbda_0_84"/>
          <p:cNvPicPr preferRelativeResize="0"/>
          <p:nvPr/>
        </p:nvPicPr>
        <p:blipFill>
          <a:blip r:embed="rId3">
            <a:alphaModFix/>
          </a:blip>
          <a:stretch>
            <a:fillRect/>
          </a:stretch>
        </p:blipFill>
        <p:spPr>
          <a:xfrm>
            <a:off x="556199" y="2021653"/>
            <a:ext cx="8031601" cy="390554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27cb88dbda_0_95"/>
          <p:cNvSpPr txBox="1">
            <a:spLocks noGrp="1"/>
          </p:cNvSpPr>
          <p:nvPr>
            <p:ph type="title"/>
          </p:nvPr>
        </p:nvSpPr>
        <p:spPr>
          <a:xfrm>
            <a:off x="539550" y="566925"/>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“Hamstringy”</a:t>
            </a:r>
            <a:endParaRPr/>
          </a:p>
        </p:txBody>
      </p:sp>
      <p:pic>
        <p:nvPicPr>
          <p:cNvPr id="656" name="Google Shape;656;g227cb88dbda_0_95"/>
          <p:cNvPicPr preferRelativeResize="0"/>
          <p:nvPr/>
        </p:nvPicPr>
        <p:blipFill>
          <a:blip r:embed="rId3">
            <a:alphaModFix/>
          </a:blip>
          <a:stretch>
            <a:fillRect/>
          </a:stretch>
        </p:blipFill>
        <p:spPr>
          <a:xfrm>
            <a:off x="521500" y="1926080"/>
            <a:ext cx="3681075" cy="4707475"/>
          </a:xfrm>
          <a:prstGeom prst="rect">
            <a:avLst/>
          </a:prstGeom>
          <a:noFill/>
          <a:ln>
            <a:noFill/>
          </a:ln>
        </p:spPr>
      </p:pic>
      <p:pic>
        <p:nvPicPr>
          <p:cNvPr id="657" name="Google Shape;657;g227cb88dbda_0_95"/>
          <p:cNvPicPr preferRelativeResize="0"/>
          <p:nvPr/>
        </p:nvPicPr>
        <p:blipFill>
          <a:blip r:embed="rId4">
            <a:alphaModFix/>
          </a:blip>
          <a:stretch>
            <a:fillRect/>
          </a:stretch>
        </p:blipFill>
        <p:spPr>
          <a:xfrm>
            <a:off x="4202576" y="2048628"/>
            <a:ext cx="4789024" cy="3375648"/>
          </a:xfrm>
          <a:prstGeom prst="rect">
            <a:avLst/>
          </a:prstGeom>
          <a:noFill/>
          <a:ln>
            <a:noFill/>
          </a:ln>
        </p:spPr>
      </p:pic>
      <p:sp>
        <p:nvSpPr>
          <p:cNvPr id="658" name="Google Shape;658;g227cb88dbda_0_95"/>
          <p:cNvSpPr txBox="1"/>
          <p:nvPr/>
        </p:nvSpPr>
        <p:spPr>
          <a:xfrm>
            <a:off x="4453888" y="4623000"/>
            <a:ext cx="428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800"/>
              <a:t>https://www.cureus.com/articles/14043-additional-attachment-of-the-semitendinosus-and-gracilis-muscles-to-the-crural-fascia-a-review-and-case-illustration#!/</a:t>
            </a:r>
            <a:endParaRPr sz="800"/>
          </a:p>
        </p:txBody>
      </p:sp>
      <p:sp>
        <p:nvSpPr>
          <p:cNvPr id="659" name="Google Shape;659;g227cb88dbda_0_95"/>
          <p:cNvSpPr txBox="1"/>
          <p:nvPr/>
        </p:nvSpPr>
        <p:spPr>
          <a:xfrm>
            <a:off x="808188" y="5954825"/>
            <a:ext cx="3107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cs-CZ" sz="800"/>
              <a:t>https://link.springer.com/chapter/10.1007/978-3-030-31638-9_1</a:t>
            </a:r>
            <a:endParaRPr sz="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7"/>
          <p:cNvSpPr txBox="1">
            <a:spLocks noGrp="1"/>
          </p:cNvSpPr>
          <p:nvPr>
            <p:ph type="title"/>
          </p:nvPr>
        </p:nvSpPr>
        <p:spPr>
          <a:xfrm>
            <a:off x="-1116632" y="277812"/>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m.popliteus</a:t>
            </a:r>
            <a:endParaRPr/>
          </a:p>
        </p:txBody>
      </p:sp>
      <p:sp>
        <p:nvSpPr>
          <p:cNvPr id="665" name="Google Shape;665;p57"/>
          <p:cNvSpPr txBox="1">
            <a:spLocks noGrp="1"/>
          </p:cNvSpPr>
          <p:nvPr>
            <p:ph type="body" idx="1"/>
          </p:nvPr>
        </p:nvSpPr>
        <p:spPr>
          <a:xfrm>
            <a:off x="1168238" y="2444939"/>
            <a:ext cx="4505400" cy="3827400"/>
          </a:xfrm>
          <a:prstGeom prst="rect">
            <a:avLst/>
          </a:prstGeom>
          <a:noFill/>
          <a:ln>
            <a:noFill/>
          </a:ln>
        </p:spPr>
        <p:txBody>
          <a:bodyPr spcFirstLastPara="1" wrap="square" lIns="91425" tIns="45700" rIns="91425" bIns="45700" anchor="t" anchorCtr="0">
            <a:normAutofit/>
          </a:bodyPr>
          <a:lstStyle/>
          <a:p>
            <a:pPr algn="l"/>
            <a:r>
              <a:rPr lang="sk-SK" sz="2000" b="1" i="0" dirty="0" err="1">
                <a:solidFill>
                  <a:schemeClr val="tx1"/>
                </a:solidFill>
                <a:effectLst/>
                <a:latin typeface="+mj-lt"/>
              </a:rPr>
              <a:t>Začátek</a:t>
            </a:r>
            <a:r>
              <a:rPr lang="sk-SK" sz="2000" b="1" i="0" dirty="0">
                <a:solidFill>
                  <a:schemeClr val="tx1"/>
                </a:solidFill>
                <a:effectLst/>
                <a:latin typeface="+mj-lt"/>
              </a:rPr>
              <a:t>:</a:t>
            </a:r>
            <a:r>
              <a:rPr lang="sk-SK" sz="2000" b="0" i="0" dirty="0">
                <a:solidFill>
                  <a:schemeClr val="tx1"/>
                </a:solidFill>
                <a:effectLst/>
                <a:latin typeface="+mj-lt"/>
              </a:rPr>
              <a:t> </a:t>
            </a:r>
            <a:r>
              <a:rPr lang="sk-SK" sz="2000" b="0" i="0" dirty="0" err="1">
                <a:solidFill>
                  <a:schemeClr val="tx1"/>
                </a:solidFill>
                <a:effectLst/>
                <a:latin typeface="+mj-lt"/>
              </a:rPr>
              <a:t>laterální</a:t>
            </a:r>
            <a:r>
              <a:rPr lang="sk-SK" sz="2000" b="0" i="0" dirty="0">
                <a:solidFill>
                  <a:schemeClr val="tx1"/>
                </a:solidFill>
                <a:effectLst/>
                <a:latin typeface="+mj-lt"/>
              </a:rPr>
              <a:t> </a:t>
            </a:r>
            <a:r>
              <a:rPr lang="sk-SK" sz="2000" b="0" i="0" dirty="0" err="1">
                <a:solidFill>
                  <a:schemeClr val="tx1"/>
                </a:solidFill>
                <a:effectLst/>
                <a:latin typeface="+mj-lt"/>
              </a:rPr>
              <a:t>epikondyl</a:t>
            </a:r>
            <a:r>
              <a:rPr lang="sk-SK" sz="2000" b="0" i="0" dirty="0">
                <a:solidFill>
                  <a:schemeClr val="tx1"/>
                </a:solidFill>
                <a:effectLst/>
                <a:latin typeface="+mj-lt"/>
              </a:rPr>
              <a:t> </a:t>
            </a:r>
            <a:r>
              <a:rPr lang="sk-SK" sz="2000" b="0" i="0" u="none" strike="noStrike" dirty="0" err="1">
                <a:solidFill>
                  <a:schemeClr val="tx1"/>
                </a:solidFill>
                <a:effectLst/>
                <a:latin typeface="+mj-lt"/>
                <a:hlinkClick r:id="rId3" tooltip="Femur">
                  <a:extLst>
                    <a:ext uri="{A12FA001-AC4F-418D-AE19-62706E023703}">
                      <ahyp:hlinkClr xmlns:ahyp="http://schemas.microsoft.com/office/drawing/2018/hyperlinkcolor" val="tx"/>
                    </a:ext>
                  </a:extLst>
                </a:hlinkClick>
              </a:rPr>
              <a:t>femuru</a:t>
            </a:r>
            <a:endParaRPr lang="sk-SK" sz="2000" b="0" i="0" dirty="0">
              <a:solidFill>
                <a:schemeClr val="tx1"/>
              </a:solidFill>
              <a:effectLst/>
              <a:latin typeface="+mj-lt"/>
            </a:endParaRPr>
          </a:p>
          <a:p>
            <a:pPr algn="l"/>
            <a:r>
              <a:rPr lang="sk-SK" sz="2000" b="1" i="0" dirty="0">
                <a:solidFill>
                  <a:schemeClr val="tx1"/>
                </a:solidFill>
                <a:effectLst/>
                <a:latin typeface="+mj-lt"/>
              </a:rPr>
              <a:t>Úpon:</a:t>
            </a:r>
            <a:r>
              <a:rPr lang="sk-SK" sz="2000" b="0" i="0" dirty="0">
                <a:solidFill>
                  <a:schemeClr val="tx1"/>
                </a:solidFill>
                <a:effectLst/>
                <a:latin typeface="+mj-lt"/>
              </a:rPr>
              <a:t> zadní plocha </a:t>
            </a:r>
            <a:r>
              <a:rPr lang="sk-SK" sz="2000" b="0" i="0" dirty="0" err="1">
                <a:solidFill>
                  <a:schemeClr val="tx1"/>
                </a:solidFill>
                <a:effectLst/>
                <a:latin typeface="+mj-lt"/>
              </a:rPr>
              <a:t>proximální</a:t>
            </a:r>
            <a:r>
              <a:rPr lang="sk-SK" sz="2000" b="0" i="0" dirty="0">
                <a:solidFill>
                  <a:schemeClr val="tx1"/>
                </a:solidFill>
                <a:effectLst/>
                <a:latin typeface="+mj-lt"/>
              </a:rPr>
              <a:t> </a:t>
            </a:r>
            <a:r>
              <a:rPr lang="sk-SK" sz="2000" b="0" i="0" dirty="0" err="1">
                <a:solidFill>
                  <a:schemeClr val="tx1"/>
                </a:solidFill>
                <a:effectLst/>
                <a:latin typeface="+mj-lt"/>
              </a:rPr>
              <a:t>části</a:t>
            </a:r>
            <a:r>
              <a:rPr lang="sk-SK" sz="2000" b="0" i="0" dirty="0">
                <a:solidFill>
                  <a:schemeClr val="tx1"/>
                </a:solidFill>
                <a:effectLst/>
                <a:latin typeface="+mj-lt"/>
              </a:rPr>
              <a:t> </a:t>
            </a:r>
            <a:r>
              <a:rPr lang="sk-SK" sz="2000" b="0" i="0" u="none" strike="noStrike" dirty="0" err="1">
                <a:solidFill>
                  <a:schemeClr val="tx1"/>
                </a:solidFill>
                <a:effectLst/>
                <a:latin typeface="+mj-lt"/>
                <a:hlinkClick r:id="rId4" tooltip="Tibia">
                  <a:extLst>
                    <a:ext uri="{A12FA001-AC4F-418D-AE19-62706E023703}">
                      <ahyp:hlinkClr xmlns:ahyp="http://schemas.microsoft.com/office/drawing/2018/hyperlinkcolor" val="tx"/>
                    </a:ext>
                  </a:extLst>
                </a:hlinkClick>
              </a:rPr>
              <a:t>tibiae</a:t>
            </a:r>
            <a:endParaRPr lang="sk-SK" sz="2000" b="0" i="0" dirty="0">
              <a:solidFill>
                <a:schemeClr val="tx1"/>
              </a:solidFill>
              <a:effectLst/>
              <a:latin typeface="+mj-lt"/>
            </a:endParaRPr>
          </a:p>
          <a:p>
            <a:pPr algn="l"/>
            <a:r>
              <a:rPr lang="sk-SK" sz="2000" b="1" i="0" dirty="0" err="1">
                <a:solidFill>
                  <a:schemeClr val="tx1"/>
                </a:solidFill>
                <a:effectLst/>
                <a:latin typeface="+mj-lt"/>
              </a:rPr>
              <a:t>Inervace</a:t>
            </a:r>
            <a:r>
              <a:rPr lang="sk-SK" sz="2000" b="1" i="0" dirty="0">
                <a:solidFill>
                  <a:schemeClr val="tx1"/>
                </a:solidFill>
                <a:effectLst/>
                <a:latin typeface="+mj-lt"/>
              </a:rPr>
              <a:t>:</a:t>
            </a:r>
            <a:r>
              <a:rPr lang="sk-SK" sz="2000" b="0" i="0" dirty="0">
                <a:solidFill>
                  <a:schemeClr val="tx1"/>
                </a:solidFill>
                <a:effectLst/>
                <a:latin typeface="+mj-lt"/>
              </a:rPr>
              <a:t> </a:t>
            </a:r>
            <a:r>
              <a:rPr lang="sk-SK" sz="2000" b="0" i="0" u="none" strike="noStrike" dirty="0">
                <a:solidFill>
                  <a:schemeClr val="tx1"/>
                </a:solidFill>
                <a:effectLst/>
                <a:latin typeface="+mj-lt"/>
                <a:hlinkClick r:id="rId5" tooltip="Nervus tibialis">
                  <a:extLst>
                    <a:ext uri="{A12FA001-AC4F-418D-AE19-62706E023703}">
                      <ahyp:hlinkClr xmlns:ahyp="http://schemas.microsoft.com/office/drawing/2018/hyperlinkcolor" val="tx"/>
                    </a:ext>
                  </a:extLst>
                </a:hlinkClick>
              </a:rPr>
              <a:t>n. </a:t>
            </a:r>
            <a:r>
              <a:rPr lang="sk-SK" sz="2000" b="0" i="0" u="none" strike="noStrike" dirty="0" err="1">
                <a:solidFill>
                  <a:schemeClr val="tx1"/>
                </a:solidFill>
                <a:effectLst/>
                <a:latin typeface="+mj-lt"/>
                <a:hlinkClick r:id="rId5" tooltip="Nervus tibialis">
                  <a:extLst>
                    <a:ext uri="{A12FA001-AC4F-418D-AE19-62706E023703}">
                      <ahyp:hlinkClr xmlns:ahyp="http://schemas.microsoft.com/office/drawing/2018/hyperlinkcolor" val="tx"/>
                    </a:ext>
                  </a:extLst>
                </a:hlinkClick>
              </a:rPr>
              <a:t>tibialis</a:t>
            </a:r>
            <a:r>
              <a:rPr lang="sk-SK" sz="2000" b="0" i="0" dirty="0">
                <a:solidFill>
                  <a:schemeClr val="tx1"/>
                </a:solidFill>
                <a:effectLst/>
                <a:latin typeface="+mj-lt"/>
              </a:rPr>
              <a:t> (L</a:t>
            </a:r>
            <a:r>
              <a:rPr lang="sk-SK" sz="2000" b="0" i="0" baseline="-25000" dirty="0">
                <a:solidFill>
                  <a:schemeClr val="tx1"/>
                </a:solidFill>
                <a:effectLst/>
                <a:latin typeface="+mj-lt"/>
              </a:rPr>
              <a:t>4</a:t>
            </a:r>
            <a:r>
              <a:rPr lang="sk-SK" sz="2000" b="0" i="0" dirty="0">
                <a:solidFill>
                  <a:schemeClr val="tx1"/>
                </a:solidFill>
                <a:effectLst/>
                <a:latin typeface="+mj-lt"/>
              </a:rPr>
              <a:t>-S</a:t>
            </a:r>
            <a:r>
              <a:rPr lang="sk-SK" sz="2000" b="0" i="0" baseline="-25000" dirty="0">
                <a:solidFill>
                  <a:schemeClr val="tx1"/>
                </a:solidFill>
                <a:effectLst/>
                <a:latin typeface="+mj-lt"/>
              </a:rPr>
              <a:t>1</a:t>
            </a:r>
            <a:r>
              <a:rPr lang="sk-SK" sz="2000" b="0" i="0" dirty="0">
                <a:solidFill>
                  <a:schemeClr val="tx1"/>
                </a:solidFill>
                <a:effectLst/>
                <a:latin typeface="+mj-lt"/>
              </a:rPr>
              <a:t>)</a:t>
            </a:r>
          </a:p>
          <a:p>
            <a:pPr algn="l"/>
            <a:r>
              <a:rPr lang="sk-SK" sz="2000" b="1" i="0" dirty="0" err="1">
                <a:solidFill>
                  <a:schemeClr val="tx1"/>
                </a:solidFill>
                <a:effectLst/>
                <a:latin typeface="+mj-lt"/>
              </a:rPr>
              <a:t>Funkce</a:t>
            </a:r>
            <a:r>
              <a:rPr lang="sk-SK" sz="2000" b="1" i="0" dirty="0">
                <a:solidFill>
                  <a:schemeClr val="tx1"/>
                </a:solidFill>
                <a:effectLst/>
                <a:latin typeface="+mj-lt"/>
              </a:rPr>
              <a:t>:</a:t>
            </a:r>
            <a:r>
              <a:rPr lang="sk-SK" sz="2000" b="0" i="0" dirty="0">
                <a:solidFill>
                  <a:schemeClr val="tx1"/>
                </a:solidFill>
                <a:effectLst/>
                <a:latin typeface="+mj-lt"/>
              </a:rPr>
              <a:t> </a:t>
            </a:r>
            <a:r>
              <a:rPr lang="sk-SK" sz="2000" b="0" i="0" dirty="0" err="1">
                <a:solidFill>
                  <a:schemeClr val="tx1"/>
                </a:solidFill>
                <a:effectLst/>
                <a:latin typeface="+mj-lt"/>
              </a:rPr>
              <a:t>flexe</a:t>
            </a:r>
            <a:r>
              <a:rPr lang="sk-SK" sz="2000" b="0" i="0" dirty="0">
                <a:solidFill>
                  <a:schemeClr val="tx1"/>
                </a:solidFill>
                <a:effectLst/>
                <a:latin typeface="+mj-lt"/>
              </a:rPr>
              <a:t> v </a:t>
            </a:r>
            <a:r>
              <a:rPr lang="sk-SK" sz="2000" b="0" i="0" dirty="0" err="1">
                <a:solidFill>
                  <a:schemeClr val="tx1"/>
                </a:solidFill>
                <a:effectLst/>
                <a:latin typeface="+mj-lt"/>
              </a:rPr>
              <a:t>koleni</a:t>
            </a:r>
            <a:r>
              <a:rPr lang="sk-SK" sz="2000" b="0" i="0" dirty="0">
                <a:solidFill>
                  <a:schemeClr val="tx1"/>
                </a:solidFill>
                <a:effectLst/>
                <a:latin typeface="+mj-lt"/>
              </a:rPr>
              <a:t>, </a:t>
            </a:r>
            <a:r>
              <a:rPr lang="sk-SK" sz="2000" b="0" i="0" dirty="0" err="1">
                <a:solidFill>
                  <a:schemeClr val="tx1"/>
                </a:solidFill>
                <a:effectLst/>
                <a:latin typeface="+mj-lt"/>
              </a:rPr>
              <a:t>vnitřní</a:t>
            </a:r>
            <a:r>
              <a:rPr lang="sk-SK" sz="2000" b="0" i="0" dirty="0">
                <a:solidFill>
                  <a:schemeClr val="tx1"/>
                </a:solidFill>
                <a:effectLst/>
                <a:latin typeface="+mj-lt"/>
              </a:rPr>
              <a:t> </a:t>
            </a:r>
            <a:r>
              <a:rPr lang="sk-SK" sz="2000" b="0" i="0" dirty="0" err="1">
                <a:solidFill>
                  <a:schemeClr val="tx1"/>
                </a:solidFill>
                <a:effectLst/>
                <a:latin typeface="+mj-lt"/>
              </a:rPr>
              <a:t>rotace</a:t>
            </a:r>
            <a:r>
              <a:rPr lang="sk-SK" sz="2000" b="0" i="0" dirty="0">
                <a:solidFill>
                  <a:schemeClr val="tx1"/>
                </a:solidFill>
                <a:effectLst/>
                <a:latin typeface="+mj-lt"/>
              </a:rPr>
              <a:t> </a:t>
            </a:r>
            <a:r>
              <a:rPr lang="sk-SK" sz="2000" b="0" i="0" dirty="0" err="1">
                <a:solidFill>
                  <a:schemeClr val="tx1"/>
                </a:solidFill>
                <a:effectLst/>
                <a:latin typeface="+mj-lt"/>
              </a:rPr>
              <a:t>bérce</a:t>
            </a:r>
            <a:endParaRPr lang="sk-SK" sz="2000" b="0" i="0" dirty="0">
              <a:solidFill>
                <a:schemeClr val="tx1"/>
              </a:solidFill>
              <a:effectLst/>
              <a:latin typeface="+mj-lt"/>
            </a:endParaRPr>
          </a:p>
        </p:txBody>
      </p:sp>
      <p:sp>
        <p:nvSpPr>
          <p:cNvPr id="666" name="Google Shape;666;p57"/>
          <p:cNvSpPr txBox="1"/>
          <p:nvPr/>
        </p:nvSpPr>
        <p:spPr>
          <a:xfrm>
            <a:off x="1468114" y="1145013"/>
            <a:ext cx="439261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cs-CZ" sz="2400" b="1">
                <a:solidFill>
                  <a:schemeClr val="dk1"/>
                </a:solidFill>
                <a:latin typeface="Arial"/>
                <a:ea typeface="Arial"/>
                <a:cs typeface="Arial"/>
                <a:sym typeface="Arial"/>
              </a:rPr>
              <a:t>,,výrobce problémů flektovaného kolene“</a:t>
            </a:r>
            <a:endParaRPr/>
          </a:p>
        </p:txBody>
      </p:sp>
      <p:pic>
        <p:nvPicPr>
          <p:cNvPr id="667" name="Google Shape;667;p57" descr="popliteus05"/>
          <p:cNvPicPr preferRelativeResize="0"/>
          <p:nvPr/>
        </p:nvPicPr>
        <p:blipFill rotWithShape="1">
          <a:blip r:embed="rId6">
            <a:alphaModFix/>
          </a:blip>
          <a:srcRect/>
          <a:stretch/>
        </p:blipFill>
        <p:spPr>
          <a:xfrm>
            <a:off x="5765238" y="434563"/>
            <a:ext cx="2667000" cy="2600325"/>
          </a:xfrm>
          <a:prstGeom prst="rect">
            <a:avLst/>
          </a:prstGeom>
          <a:noFill/>
          <a:ln>
            <a:noFill/>
          </a:ln>
        </p:spPr>
      </p:pic>
      <p:pic>
        <p:nvPicPr>
          <p:cNvPr id="668" name="Google Shape;668;p57" descr="popliteus"/>
          <p:cNvPicPr preferRelativeResize="0"/>
          <p:nvPr/>
        </p:nvPicPr>
        <p:blipFill rotWithShape="1">
          <a:blip r:embed="rId7">
            <a:alphaModFix/>
          </a:blip>
          <a:srcRect/>
          <a:stretch/>
        </p:blipFill>
        <p:spPr>
          <a:xfrm>
            <a:off x="5148277" y="3429002"/>
            <a:ext cx="2989100" cy="2989100"/>
          </a:xfrm>
          <a:prstGeom prst="rect">
            <a:avLst/>
          </a:prstGeom>
          <a:noFill/>
          <a:ln>
            <a:noFill/>
          </a:ln>
        </p:spPr>
      </p:pic>
      <p:cxnSp>
        <p:nvCxnSpPr>
          <p:cNvPr id="669" name="Google Shape;669;p57"/>
          <p:cNvCxnSpPr/>
          <p:nvPr/>
        </p:nvCxnSpPr>
        <p:spPr>
          <a:xfrm>
            <a:off x="4787900" y="2852738"/>
            <a:ext cx="647700" cy="0"/>
          </a:xfrm>
          <a:prstGeom prst="straightConnector1">
            <a:avLst/>
          </a:prstGeom>
          <a:noFill/>
          <a:ln w="9525" cap="flat" cmpd="sng">
            <a:solidFill>
              <a:schemeClr val="dk1"/>
            </a:solidFill>
            <a:prstDash val="solid"/>
            <a:round/>
            <a:headEnd type="none" w="med" len="med"/>
            <a:tailEnd type="none" w="med" len="med"/>
          </a:ln>
        </p:spPr>
      </p:cxnSp>
      <p:cxnSp>
        <p:nvCxnSpPr>
          <p:cNvPr id="670" name="Google Shape;670;p57"/>
          <p:cNvCxnSpPr/>
          <p:nvPr/>
        </p:nvCxnSpPr>
        <p:spPr>
          <a:xfrm rot="10800000" flipH="1">
            <a:off x="4787900" y="2276475"/>
            <a:ext cx="360363" cy="576263"/>
          </a:xfrm>
          <a:prstGeom prst="straightConnector1">
            <a:avLst/>
          </a:prstGeom>
          <a:noFill/>
          <a:ln w="9525" cap="flat" cmpd="sng">
            <a:solidFill>
              <a:schemeClr val="dk1"/>
            </a:solidFill>
            <a:prstDash val="solid"/>
            <a:round/>
            <a:headEnd type="none" w="med" len="med"/>
            <a:tailEnd type="none" w="med" len="med"/>
          </a:ln>
        </p:spPr>
      </p:cxnSp>
      <p:cxnSp>
        <p:nvCxnSpPr>
          <p:cNvPr id="671" name="Google Shape;671;p57"/>
          <p:cNvCxnSpPr/>
          <p:nvPr/>
        </p:nvCxnSpPr>
        <p:spPr>
          <a:xfrm>
            <a:off x="5133326" y="2276474"/>
            <a:ext cx="287337" cy="576263"/>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Tuberculum adductorium</a:t>
            </a:r>
            <a:endParaRPr/>
          </a:p>
        </p:txBody>
      </p:sp>
      <p:pic>
        <p:nvPicPr>
          <p:cNvPr id="202" name="Google Shape;202;p8" descr="Obsah obrázku kreslení, mapa&#10;&#10;Popis byl vytvořen automaticky"/>
          <p:cNvPicPr preferRelativeResize="0">
            <a:picLocks noGrp="1"/>
          </p:cNvPicPr>
          <p:nvPr>
            <p:ph type="body" idx="1"/>
          </p:nvPr>
        </p:nvPicPr>
        <p:blipFill rotWithShape="1">
          <a:blip r:embed="rId3">
            <a:alphaModFix/>
          </a:blip>
          <a:srcRect/>
          <a:stretch/>
        </p:blipFill>
        <p:spPr>
          <a:xfrm>
            <a:off x="1436098" y="2167787"/>
            <a:ext cx="6271800" cy="25224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227cb88dbda_0_42"/>
          <p:cNvSpPr txBox="1">
            <a:spLocks noGrp="1"/>
          </p:cNvSpPr>
          <p:nvPr>
            <p:ph type="title"/>
          </p:nvPr>
        </p:nvSpPr>
        <p:spPr>
          <a:xfrm>
            <a:off x="540000" y="720000"/>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a:t>m. popliteus</a:t>
            </a:r>
            <a:endParaRPr/>
          </a:p>
        </p:txBody>
      </p:sp>
      <p:pic>
        <p:nvPicPr>
          <p:cNvPr id="678" name="Google Shape;678;g227cb88dbda_0_42" title="Popliteus Palpation">
            <a:hlinkClick r:id="rId3"/>
          </p:cNvPr>
          <p:cNvPicPr preferRelativeResize="0"/>
          <p:nvPr/>
        </p:nvPicPr>
        <p:blipFill>
          <a:blip r:embed="rId4">
            <a:alphaModFix/>
          </a:blip>
          <a:stretch>
            <a:fillRect/>
          </a:stretch>
        </p:blipFill>
        <p:spPr>
          <a:xfrm>
            <a:off x="3879800" y="526450"/>
            <a:ext cx="5160075" cy="2902550"/>
          </a:xfrm>
          <a:prstGeom prst="rect">
            <a:avLst/>
          </a:prstGeom>
          <a:noFill/>
          <a:ln>
            <a:noFill/>
          </a:ln>
        </p:spPr>
      </p:pic>
      <p:pic>
        <p:nvPicPr>
          <p:cNvPr id="679" name="Google Shape;679;g227cb88dbda_0_42"/>
          <p:cNvPicPr preferRelativeResize="0"/>
          <p:nvPr/>
        </p:nvPicPr>
        <p:blipFill rotWithShape="1">
          <a:blip r:embed="rId5">
            <a:alphaModFix/>
          </a:blip>
          <a:srcRect l="12197" t="24672" r="36205" b="31276"/>
          <a:stretch/>
        </p:blipFill>
        <p:spPr>
          <a:xfrm>
            <a:off x="194225" y="3557725"/>
            <a:ext cx="5711698" cy="3047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10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27cb88dbda_0_60"/>
          <p:cNvSpPr txBox="1">
            <a:spLocks noGrp="1"/>
          </p:cNvSpPr>
          <p:nvPr>
            <p:ph type="title"/>
          </p:nvPr>
        </p:nvSpPr>
        <p:spPr>
          <a:xfrm>
            <a:off x="539550" y="419058"/>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dirty="0"/>
              <a:t>m. </a:t>
            </a:r>
            <a:r>
              <a:rPr lang="cs-CZ" dirty="0" err="1"/>
              <a:t>popliteus</a:t>
            </a:r>
            <a:r>
              <a:rPr lang="cs-CZ" dirty="0"/>
              <a:t> </a:t>
            </a:r>
            <a:endParaRPr dirty="0"/>
          </a:p>
        </p:txBody>
      </p:sp>
      <p:pic>
        <p:nvPicPr>
          <p:cNvPr id="4098" name="Picture 2" descr="Popliteus: Anatomie und Funktion vom Kniekehlenmuskel">
            <a:extLst>
              <a:ext uri="{FF2B5EF4-FFF2-40B4-BE49-F238E27FC236}">
                <a16:creationId xmlns:a16="http://schemas.microsoft.com/office/drawing/2014/main" id="{2A391A87-D0C6-3870-A060-A8D511600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66942"/>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2CCBE1-22DC-426E-4518-65B511AEF741}"/>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75F66EE1-A47E-6129-690F-B9FA127EE4C4}"/>
              </a:ext>
            </a:extLst>
          </p:cNvPr>
          <p:cNvSpPr>
            <a:spLocks noGrp="1"/>
          </p:cNvSpPr>
          <p:nvPr>
            <p:ph type="body" idx="1"/>
          </p:nvPr>
        </p:nvSpPr>
        <p:spPr/>
        <p:txBody>
          <a:bodyPr/>
          <a:lstStyle/>
          <a:p>
            <a:endParaRPr lang="cs-CZ"/>
          </a:p>
        </p:txBody>
      </p:sp>
      <p:pic>
        <p:nvPicPr>
          <p:cNvPr id="7170" name="Picture 2" descr="Popliteus | The Trigger Point &amp; Referred Pain Guide">
            <a:extLst>
              <a:ext uri="{FF2B5EF4-FFF2-40B4-BE49-F238E27FC236}">
                <a16:creationId xmlns:a16="http://schemas.microsoft.com/office/drawing/2014/main" id="{6D3A973F-CB9E-8BCB-C8D2-C48C8030D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203200"/>
            <a:ext cx="6502400"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518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BD557-5074-425B-9E26-0CC70FBDFFB2}"/>
              </a:ext>
            </a:extLst>
          </p:cNvPr>
          <p:cNvSpPr>
            <a:spLocks noGrp="1"/>
          </p:cNvSpPr>
          <p:nvPr>
            <p:ph type="title"/>
          </p:nvPr>
        </p:nvSpPr>
        <p:spPr>
          <a:xfrm>
            <a:off x="540000" y="349610"/>
            <a:ext cx="8064900" cy="451500"/>
          </a:xfrm>
        </p:spPr>
        <p:txBody>
          <a:bodyPr/>
          <a:lstStyle/>
          <a:p>
            <a:r>
              <a:rPr lang="cs-CZ" dirty="0"/>
              <a:t>Terapie</a:t>
            </a:r>
          </a:p>
        </p:txBody>
      </p:sp>
      <p:sp>
        <p:nvSpPr>
          <p:cNvPr id="3" name="Zástupný text 2">
            <a:extLst>
              <a:ext uri="{FF2B5EF4-FFF2-40B4-BE49-F238E27FC236}">
                <a16:creationId xmlns:a16="http://schemas.microsoft.com/office/drawing/2014/main" id="{43AC7132-196A-3F70-1EAB-467AE5379FDF}"/>
              </a:ext>
            </a:extLst>
          </p:cNvPr>
          <p:cNvSpPr>
            <a:spLocks noGrp="1"/>
          </p:cNvSpPr>
          <p:nvPr>
            <p:ph type="body" idx="1"/>
          </p:nvPr>
        </p:nvSpPr>
        <p:spPr/>
        <p:txBody>
          <a:bodyPr/>
          <a:lstStyle/>
          <a:p>
            <a:r>
              <a:rPr lang="cs-CZ" dirty="0"/>
              <a:t>Leh na břiše</a:t>
            </a:r>
          </a:p>
          <a:p>
            <a:r>
              <a:rPr lang="cs-CZ" dirty="0"/>
              <a:t>Palpace mezi </a:t>
            </a:r>
            <a:r>
              <a:rPr lang="cs-CZ" dirty="0" err="1"/>
              <a:t>gastrocnemii</a:t>
            </a:r>
            <a:r>
              <a:rPr lang="cs-CZ" dirty="0"/>
              <a:t> ve flexi KOK</a:t>
            </a:r>
          </a:p>
          <a:p>
            <a:r>
              <a:rPr lang="cs-CZ" dirty="0"/>
              <a:t>Bariéra v 80 stupních v KOK</a:t>
            </a:r>
          </a:p>
          <a:p>
            <a:r>
              <a:rPr lang="cs-CZ" dirty="0"/>
              <a:t>Protažení - zevní rotace bérce</a:t>
            </a:r>
          </a:p>
          <a:p>
            <a:r>
              <a:rPr lang="cs-CZ" dirty="0"/>
              <a:t>PIR – do VR</a:t>
            </a:r>
          </a:p>
          <a:p>
            <a:endParaRPr lang="cs-CZ" dirty="0"/>
          </a:p>
        </p:txBody>
      </p:sp>
    </p:spTree>
    <p:extLst>
      <p:ext uri="{BB962C8B-B14F-4D97-AF65-F5344CB8AC3E}">
        <p14:creationId xmlns:p14="http://schemas.microsoft.com/office/powerpoint/2010/main" val="37542748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Odborné zdroje </a:t>
            </a:r>
            <a:endParaRPr/>
          </a:p>
        </p:txBody>
      </p:sp>
      <p:sp>
        <p:nvSpPr>
          <p:cNvPr id="699" name="Google Shape;699;p59"/>
          <p:cNvSpPr txBox="1">
            <a:spLocks noGrp="1"/>
          </p:cNvSpPr>
          <p:nvPr>
            <p:ph type="body" idx="1"/>
          </p:nvPr>
        </p:nvSpPr>
        <p:spPr>
          <a:xfrm>
            <a:off x="457200" y="1417650"/>
            <a:ext cx="8229600" cy="4526100"/>
          </a:xfrm>
          <a:prstGeom prst="rect">
            <a:avLst/>
          </a:prstGeom>
          <a:noFill/>
          <a:ln>
            <a:noFill/>
          </a:ln>
        </p:spPr>
        <p:txBody>
          <a:bodyPr spcFirstLastPara="1" wrap="square" lIns="91425" tIns="45700" rIns="91425" bIns="45700" anchor="t" anchorCtr="0">
            <a:noAutofit/>
          </a:bodyPr>
          <a:lstStyle/>
          <a:p>
            <a:pPr marL="342900" lvl="0" indent="-299720" algn="l" rtl="0">
              <a:lnSpc>
                <a:spcPct val="150000"/>
              </a:lnSpc>
              <a:spcBef>
                <a:spcPts val="0"/>
              </a:spcBef>
              <a:spcAft>
                <a:spcPts val="0"/>
              </a:spcAft>
              <a:buClr>
                <a:schemeClr val="dk2"/>
              </a:buClr>
              <a:buSzPts val="1800"/>
              <a:buChar char="●"/>
            </a:pPr>
            <a:r>
              <a:rPr lang="cs-CZ" sz="1800" dirty="0"/>
              <a:t>GROSS, </a:t>
            </a:r>
            <a:r>
              <a:rPr lang="cs-CZ" sz="1800" dirty="0" err="1"/>
              <a:t>Jeffrey</a:t>
            </a:r>
            <a:r>
              <a:rPr lang="cs-CZ" sz="1800" dirty="0"/>
              <a:t> M., Joseph FETTO a </a:t>
            </a:r>
            <a:r>
              <a:rPr lang="cs-CZ" sz="1800" dirty="0" err="1"/>
              <a:t>Elaine</a:t>
            </a:r>
            <a:r>
              <a:rPr lang="cs-CZ" sz="1800" dirty="0"/>
              <a:t> Rosen SUPNICK. Vyšetření pohybového aparátu: překlad druhého anglického vydání. Praha: Triton, 2005. ISBN 80-7254-720-8.</a:t>
            </a:r>
            <a:endParaRPr sz="1800" dirty="0"/>
          </a:p>
          <a:p>
            <a:pPr marL="342900" lvl="0" indent="-299720" algn="l" rtl="0">
              <a:lnSpc>
                <a:spcPct val="150000"/>
              </a:lnSpc>
              <a:spcBef>
                <a:spcPts val="496"/>
              </a:spcBef>
              <a:spcAft>
                <a:spcPts val="0"/>
              </a:spcAft>
              <a:buClr>
                <a:schemeClr val="dk2"/>
              </a:buClr>
              <a:buSzPts val="1800"/>
              <a:buChar char="●"/>
            </a:pPr>
            <a:r>
              <a:rPr lang="cs-CZ" sz="1800" dirty="0"/>
              <a:t>KOLÁŘ, Pavel. Rehabilitace v klinické praxi. Praha: </a:t>
            </a:r>
            <a:r>
              <a:rPr lang="cs-CZ" sz="1800" dirty="0" err="1"/>
              <a:t>Galén</a:t>
            </a:r>
            <a:r>
              <a:rPr lang="cs-CZ" sz="1800" dirty="0"/>
              <a:t>, c2009. ISBN 978-80-7262-657-1.</a:t>
            </a:r>
            <a:endParaRPr sz="1800" dirty="0"/>
          </a:p>
          <a:p>
            <a:pPr marL="342900" lvl="0" indent="-299720" algn="l" rtl="0">
              <a:lnSpc>
                <a:spcPct val="150000"/>
              </a:lnSpc>
              <a:spcBef>
                <a:spcPts val="496"/>
              </a:spcBef>
              <a:spcAft>
                <a:spcPts val="0"/>
              </a:spcAft>
              <a:buClr>
                <a:schemeClr val="dk2"/>
              </a:buClr>
              <a:buSzPts val="1800"/>
              <a:buChar char="●"/>
            </a:pPr>
            <a:r>
              <a:rPr lang="cs-CZ" sz="1800" dirty="0"/>
              <a:t>DOBEŠ, Miroslav et al. Diagnostika a terapie funkčních poruch pohybového systému (manuální terapie) pro fyzioterapeuty. Valašské Meziříčí: DOMIGA.</a:t>
            </a:r>
            <a:endParaRPr sz="1800" dirty="0"/>
          </a:p>
          <a:p>
            <a:pPr marL="342900" lvl="0" indent="-299720" algn="l" rtl="0">
              <a:lnSpc>
                <a:spcPct val="150000"/>
              </a:lnSpc>
              <a:spcBef>
                <a:spcPts val="496"/>
              </a:spcBef>
              <a:spcAft>
                <a:spcPts val="0"/>
              </a:spcAft>
              <a:buClr>
                <a:schemeClr val="dk2"/>
              </a:buClr>
              <a:buSzPts val="1800"/>
              <a:buChar char="●"/>
            </a:pPr>
            <a:r>
              <a:rPr lang="cs-CZ" sz="1800" dirty="0"/>
              <a:t>©Radana Poděbradská: Atlas ošetření svalů v manuální terapii,</a:t>
            </a:r>
            <a:endParaRPr sz="1800" dirty="0"/>
          </a:p>
          <a:p>
            <a:pPr marL="342900" lvl="0" indent="-299720" algn="l" rtl="0">
              <a:lnSpc>
                <a:spcPct val="150000"/>
              </a:lnSpc>
              <a:spcBef>
                <a:spcPts val="496"/>
              </a:spcBef>
              <a:spcAft>
                <a:spcPts val="0"/>
              </a:spcAft>
              <a:buClr>
                <a:schemeClr val="dk2"/>
              </a:buClr>
              <a:buSzPts val="1800"/>
              <a:buChar char="●"/>
            </a:pPr>
            <a:r>
              <a:rPr lang="cs-CZ" sz="1800" dirty="0"/>
              <a:t>Smékal, David. Výukové materiály k měkkým a mobilizačním technikám FTK UP.</a:t>
            </a:r>
            <a:endParaRPr sz="1800" dirty="0"/>
          </a:p>
          <a:p>
            <a:pPr marL="342900" lvl="0" indent="-299720" algn="l" rtl="0">
              <a:lnSpc>
                <a:spcPct val="150000"/>
              </a:lnSpc>
              <a:spcBef>
                <a:spcPts val="496"/>
              </a:spcBef>
              <a:spcAft>
                <a:spcPts val="0"/>
              </a:spcAft>
              <a:buClr>
                <a:schemeClr val="dk2"/>
              </a:buClr>
              <a:buSzPts val="1800"/>
              <a:buChar char="●"/>
            </a:pPr>
            <a:r>
              <a:rPr lang="cs-CZ" sz="1800" u="sng" dirty="0">
                <a:solidFill>
                  <a:schemeClr val="hlink"/>
                </a:solidFill>
                <a:hlinkClick r:id="rId3"/>
              </a:rPr>
              <a:t>https://www.physio-pedia.com/McMurrays_Test</a:t>
            </a:r>
            <a:r>
              <a:rPr lang="cs-CZ" sz="1800" dirty="0"/>
              <a:t> </a:t>
            </a:r>
          </a:p>
          <a:p>
            <a:pPr marL="342900" lvl="0" indent="-299720" algn="l" rtl="0">
              <a:lnSpc>
                <a:spcPct val="150000"/>
              </a:lnSpc>
              <a:spcBef>
                <a:spcPts val="496"/>
              </a:spcBef>
              <a:spcAft>
                <a:spcPts val="0"/>
              </a:spcAft>
              <a:buClr>
                <a:schemeClr val="dk2"/>
              </a:buClr>
              <a:buSzPts val="1800"/>
              <a:buChar char="●"/>
            </a:pPr>
            <a:r>
              <a:rPr lang="sk-SK" sz="1800" dirty="0"/>
              <a:t>https://www.physio-pedia.com/Knee_Rotary_Instability</a:t>
            </a:r>
            <a:endParaRPr sz="1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Zdroje použitých obrázků</a:t>
            </a:r>
            <a:endParaRPr/>
          </a:p>
        </p:txBody>
      </p:sp>
      <p:sp>
        <p:nvSpPr>
          <p:cNvPr id="705" name="Google Shape;705;p60"/>
          <p:cNvSpPr txBox="1">
            <a:spLocks noGrp="1"/>
          </p:cNvSpPr>
          <p:nvPr>
            <p:ph type="body" idx="1"/>
          </p:nvPr>
        </p:nvSpPr>
        <p:spPr>
          <a:xfrm>
            <a:off x="457200" y="1600200"/>
            <a:ext cx="8229600" cy="4052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80"/>
              <a:buNone/>
            </a:pPr>
            <a:r>
              <a:rPr lang="cs-CZ" sz="1220"/>
              <a:t>1. http://www.drsumitbadhwar.com/orthopaedic-treatments-noida/knee-replacement-surgery-in-noida/</a:t>
            </a:r>
            <a:endParaRPr sz="1220"/>
          </a:p>
          <a:p>
            <a:pPr marL="0" lvl="0" indent="0" algn="l" rtl="0">
              <a:spcBef>
                <a:spcPts val="304"/>
              </a:spcBef>
              <a:spcAft>
                <a:spcPts val="0"/>
              </a:spcAft>
              <a:buClr>
                <a:schemeClr val="dk1"/>
              </a:buClr>
              <a:buSzPts val="1280"/>
              <a:buNone/>
            </a:pPr>
            <a:r>
              <a:rPr lang="cs-CZ" sz="1220"/>
              <a:t>2. http://kneesafe.com/knee-examination-tests/</a:t>
            </a:r>
            <a:endParaRPr sz="1220"/>
          </a:p>
          <a:p>
            <a:pPr marL="0" lvl="0" indent="0" algn="l" rtl="0">
              <a:spcBef>
                <a:spcPts val="304"/>
              </a:spcBef>
              <a:spcAft>
                <a:spcPts val="0"/>
              </a:spcAft>
              <a:buClr>
                <a:schemeClr val="dk1"/>
              </a:buClr>
              <a:buSzPts val="1280"/>
              <a:buNone/>
            </a:pPr>
            <a:r>
              <a:rPr lang="cs-CZ" sz="1220"/>
              <a:t>3. http://slideplayer.com/slide/3433207/</a:t>
            </a:r>
            <a:endParaRPr sz="1220"/>
          </a:p>
          <a:p>
            <a:pPr marL="0" lvl="0" indent="0" algn="l" rtl="0">
              <a:spcBef>
                <a:spcPts val="304"/>
              </a:spcBef>
              <a:spcAft>
                <a:spcPts val="0"/>
              </a:spcAft>
              <a:buClr>
                <a:schemeClr val="dk1"/>
              </a:buClr>
              <a:buSzPts val="1280"/>
              <a:buNone/>
            </a:pPr>
            <a:r>
              <a:rPr lang="cs-CZ" sz="1220"/>
              <a:t>4. https://www.emedicinehealth.com/image-gallery/torn_meniscus_picture/images.htm</a:t>
            </a:r>
            <a:endParaRPr sz="1220"/>
          </a:p>
          <a:p>
            <a:pPr marL="0" lvl="0" indent="0" algn="l" rtl="0">
              <a:spcBef>
                <a:spcPts val="304"/>
              </a:spcBef>
              <a:spcAft>
                <a:spcPts val="0"/>
              </a:spcAft>
              <a:buClr>
                <a:schemeClr val="dk1"/>
              </a:buClr>
              <a:buSzPts val="1280"/>
              <a:buNone/>
            </a:pPr>
            <a:r>
              <a:rPr lang="cs-CZ" sz="1220"/>
              <a:t>5. https://williamsterett.com/blog-dr-william-sterett/2017/5/10/how-long-does-it-take-to-recover-from-a-meniscus-tear</a:t>
            </a:r>
            <a:endParaRPr sz="1220"/>
          </a:p>
          <a:p>
            <a:pPr marL="0" lvl="0" indent="0" algn="l" rtl="0">
              <a:spcBef>
                <a:spcPts val="304"/>
              </a:spcBef>
              <a:spcAft>
                <a:spcPts val="0"/>
              </a:spcAft>
              <a:buClr>
                <a:schemeClr val="dk1"/>
              </a:buClr>
              <a:buSzPts val="1280"/>
              <a:buNone/>
            </a:pPr>
            <a:r>
              <a:rPr lang="cs-CZ" sz="1220"/>
              <a:t>6. https://medisavvy.com/payrs-test/</a:t>
            </a:r>
            <a:endParaRPr sz="1220"/>
          </a:p>
          <a:p>
            <a:pPr marL="0" lvl="0" indent="0" algn="l" rtl="0">
              <a:spcBef>
                <a:spcPts val="304"/>
              </a:spcBef>
              <a:spcAft>
                <a:spcPts val="0"/>
              </a:spcAft>
              <a:buClr>
                <a:schemeClr val="dk1"/>
              </a:buClr>
              <a:buSzPts val="1280"/>
              <a:buNone/>
            </a:pPr>
            <a:r>
              <a:rPr lang="cs-CZ" sz="1220"/>
              <a:t>7. https://www.medscape.com/viewarticle/408520_4</a:t>
            </a:r>
            <a:endParaRPr sz="1220"/>
          </a:p>
          <a:p>
            <a:pPr marL="0" lvl="0" indent="0" algn="l" rtl="0">
              <a:spcBef>
                <a:spcPts val="304"/>
              </a:spcBef>
              <a:spcAft>
                <a:spcPts val="0"/>
              </a:spcAft>
              <a:buClr>
                <a:schemeClr val="dk1"/>
              </a:buClr>
              <a:buSzPts val="1280"/>
              <a:buNone/>
            </a:pPr>
            <a:r>
              <a:rPr lang="cs-CZ" sz="1220"/>
              <a:t>8. https://www.capetownorthopaedic.co.za/clinical-and-arthroscopic-diagnosis-of-meniscal-lesions.php</a:t>
            </a:r>
            <a:endParaRPr sz="1220"/>
          </a:p>
          <a:p>
            <a:pPr marL="0" lvl="0" indent="0" algn="l" rtl="0">
              <a:spcBef>
                <a:spcPts val="304"/>
              </a:spcBef>
              <a:spcAft>
                <a:spcPts val="0"/>
              </a:spcAft>
              <a:buClr>
                <a:schemeClr val="dk1"/>
              </a:buClr>
              <a:buSzPts val="1280"/>
              <a:buNone/>
            </a:pPr>
            <a:r>
              <a:rPr lang="cs-CZ" sz="1220"/>
              <a:t>9. https://www.slideshare.net/openmichigan/gemc-injuries-of-the-lower-extremity-knee-ankle-and-foot-resident-training</a:t>
            </a:r>
            <a:endParaRPr sz="1220"/>
          </a:p>
          <a:p>
            <a:pPr marL="0" lvl="0" indent="0" algn="l" rtl="0">
              <a:spcBef>
                <a:spcPts val="304"/>
              </a:spcBef>
              <a:spcAft>
                <a:spcPts val="0"/>
              </a:spcAft>
              <a:buClr>
                <a:schemeClr val="dk1"/>
              </a:buClr>
              <a:buSzPts val="1280"/>
              <a:buNone/>
            </a:pPr>
            <a:r>
              <a:rPr lang="cs-CZ" sz="1220"/>
              <a:t>10. https://www.youtube.com/watch?v=ArK_0labsNs</a:t>
            </a:r>
            <a:endParaRPr sz="1220"/>
          </a:p>
          <a:p>
            <a:pPr marL="0" lvl="0" indent="0" algn="l" rtl="0">
              <a:spcBef>
                <a:spcPts val="304"/>
              </a:spcBef>
              <a:spcAft>
                <a:spcPts val="0"/>
              </a:spcAft>
              <a:buClr>
                <a:schemeClr val="dk1"/>
              </a:buClr>
              <a:buSzPts val="1280"/>
              <a:buNone/>
            </a:pPr>
            <a:r>
              <a:rPr lang="cs-CZ" sz="1220"/>
              <a:t>11. http://www.hc-vsetin.cz/ftk/semi/baka_marta.htm</a:t>
            </a:r>
            <a:endParaRPr sz="1220"/>
          </a:p>
          <a:p>
            <a:pPr marL="0" lvl="0" indent="0" algn="l" rtl="0">
              <a:spcBef>
                <a:spcPts val="304"/>
              </a:spcBef>
              <a:spcAft>
                <a:spcPts val="0"/>
              </a:spcAft>
              <a:buClr>
                <a:schemeClr val="dk1"/>
              </a:buClr>
              <a:buSzPts val="1280"/>
              <a:buNone/>
            </a:pPr>
            <a:r>
              <a:rPr lang="cs-CZ" sz="1220"/>
              <a:t>12. https://twitter.com/iglesiasjuanjo/status/577040386323017728</a:t>
            </a:r>
            <a:endParaRPr sz="1220"/>
          </a:p>
          <a:p>
            <a:pPr marL="0" lvl="0" indent="0" algn="l" rtl="0">
              <a:spcBef>
                <a:spcPts val="304"/>
              </a:spcBef>
              <a:spcAft>
                <a:spcPts val="0"/>
              </a:spcAft>
              <a:buClr>
                <a:schemeClr val="dk1"/>
              </a:buClr>
              <a:buSzPts val="1280"/>
              <a:buNone/>
            </a:pPr>
            <a:r>
              <a:rPr lang="cs-CZ" sz="1220"/>
              <a:t>13. https://www.precisionmovement.coach/quadricep-stretches/</a:t>
            </a:r>
            <a:endParaRPr sz="1220"/>
          </a:p>
          <a:p>
            <a:pPr marL="0" lvl="0" indent="0" algn="l" rtl="0">
              <a:spcBef>
                <a:spcPts val="304"/>
              </a:spcBef>
              <a:spcAft>
                <a:spcPts val="0"/>
              </a:spcAft>
              <a:buClr>
                <a:schemeClr val="dk1"/>
              </a:buClr>
              <a:buSzPts val="1280"/>
              <a:buNone/>
            </a:pPr>
            <a:r>
              <a:rPr lang="cs-CZ" sz="1220"/>
              <a:t>14. http://www.strengthsensei.com/tag/hamstrings/</a:t>
            </a:r>
            <a:endParaRPr sz="1220"/>
          </a:p>
          <a:p>
            <a:pPr marL="0" lvl="0" indent="0" algn="l" rtl="0">
              <a:spcBef>
                <a:spcPts val="304"/>
              </a:spcBef>
              <a:spcAft>
                <a:spcPts val="0"/>
              </a:spcAft>
              <a:buClr>
                <a:schemeClr val="dk1"/>
              </a:buClr>
              <a:buSzPts val="1280"/>
              <a:buNone/>
            </a:pPr>
            <a:r>
              <a:rPr lang="cs-CZ" sz="1220"/>
              <a:t>15. http://medical-dictionary.thefreedictionary.com/biceps+femoris</a:t>
            </a:r>
            <a:endParaRPr sz="1220"/>
          </a:p>
          <a:p>
            <a:pPr marL="0" lvl="0" indent="0" algn="l" rtl="0">
              <a:spcBef>
                <a:spcPts val="304"/>
              </a:spcBef>
              <a:spcAft>
                <a:spcPts val="0"/>
              </a:spcAft>
              <a:buClr>
                <a:schemeClr val="dk1"/>
              </a:buClr>
              <a:buSzPts val="1280"/>
              <a:buNone/>
            </a:pPr>
            <a:r>
              <a:rPr lang="cs-CZ" sz="1220"/>
              <a:t>16. http://chirocentre.co.uk/hamstring-injury-torn-muscle-sports-injury-treatment/</a:t>
            </a:r>
            <a:endParaRPr sz="1220"/>
          </a:p>
          <a:p>
            <a:pPr marL="0" lvl="0" indent="0" algn="l" rtl="0">
              <a:spcBef>
                <a:spcPts val="304"/>
              </a:spcBef>
              <a:spcAft>
                <a:spcPts val="0"/>
              </a:spcAft>
              <a:buClr>
                <a:schemeClr val="dk1"/>
              </a:buClr>
              <a:buSzPts val="1280"/>
              <a:buNone/>
            </a:pPr>
            <a:r>
              <a:rPr lang="cs-CZ" sz="1220"/>
              <a:t>17. http://www.anatomyfacts.com/muscle/muscles.htm</a:t>
            </a:r>
            <a:endParaRPr sz="122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233019966a_2_229"/>
          <p:cNvSpPr txBox="1">
            <a:spLocks noGrp="1"/>
          </p:cNvSpPr>
          <p:nvPr>
            <p:ph type="title"/>
          </p:nvPr>
        </p:nvSpPr>
        <p:spPr>
          <a:xfrm>
            <a:off x="539537" y="233864"/>
            <a:ext cx="8064900" cy="45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cs-CZ" dirty="0"/>
              <a:t>Děkujeme za pozornost</a:t>
            </a:r>
            <a:endParaRPr dirty="0"/>
          </a:p>
        </p:txBody>
      </p:sp>
      <p:pic>
        <p:nvPicPr>
          <p:cNvPr id="712" name="Google Shape;712;g2233019966a_2_229"/>
          <p:cNvPicPr preferRelativeResize="0"/>
          <p:nvPr/>
        </p:nvPicPr>
        <p:blipFill>
          <a:blip r:embed="rId3">
            <a:alphaModFix/>
          </a:blip>
          <a:stretch>
            <a:fillRect/>
          </a:stretch>
        </p:blipFill>
        <p:spPr>
          <a:xfrm>
            <a:off x="2015600" y="1425325"/>
            <a:ext cx="5112775" cy="5112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cs-CZ"/>
              <a:t>Laterální kondyl tibiae</a:t>
            </a:r>
            <a:endParaRPr/>
          </a:p>
        </p:txBody>
      </p:sp>
      <p:pic>
        <p:nvPicPr>
          <p:cNvPr id="208" name="Google Shape;208;p9" descr="Obsah obrázku kreslení&#10;&#10;Popis byl vytvořen automaticky"/>
          <p:cNvPicPr preferRelativeResize="0">
            <a:picLocks noGrp="1"/>
          </p:cNvPicPr>
          <p:nvPr>
            <p:ph type="body" idx="1"/>
          </p:nvPr>
        </p:nvPicPr>
        <p:blipFill rotWithShape="1">
          <a:blip r:embed="rId3">
            <a:alphaModFix/>
          </a:blip>
          <a:srcRect/>
          <a:stretch/>
        </p:blipFill>
        <p:spPr>
          <a:xfrm>
            <a:off x="1123651" y="1878030"/>
            <a:ext cx="6896700" cy="2804400"/>
          </a:xfrm>
          <a:prstGeom prst="rect">
            <a:avLst/>
          </a:prstGeom>
          <a:noFill/>
          <a:ln>
            <a:noFill/>
          </a:ln>
        </p:spPr>
      </p:pic>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3011</Words>
  <Application>Microsoft Macintosh PowerPoint</Application>
  <PresentationFormat>Předvádění na obrazovce (4:3)</PresentationFormat>
  <Paragraphs>365</Paragraphs>
  <Slides>86</Slides>
  <Notes>77</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86</vt:i4>
      </vt:variant>
    </vt:vector>
  </HeadingPairs>
  <TitlesOfParts>
    <vt:vector size="93" baseType="lpstr">
      <vt:lpstr>Calibri</vt:lpstr>
      <vt:lpstr>Tahoma</vt:lpstr>
      <vt:lpstr>Arial</vt:lpstr>
      <vt:lpstr>Roboto</vt:lpstr>
      <vt:lpstr>Noto Sans Symbols</vt:lpstr>
      <vt:lpstr>system-ui</vt:lpstr>
      <vt:lpstr>Prezentace_MU_CZ</vt:lpstr>
      <vt:lpstr>bp4839 Kineziologie, Algeziologie a odvozené techniky diagnostiky a terapie 4 - Kolenní kloub</vt:lpstr>
      <vt:lpstr>Palpace</vt:lpstr>
      <vt:lpstr>Orientace </vt:lpstr>
      <vt:lpstr>Mediální tibialní plató</vt:lpstr>
      <vt:lpstr>Trochlea</vt:lpstr>
      <vt:lpstr>Pes anserinus</vt:lpstr>
      <vt:lpstr>Hrana mediálního kondylu </vt:lpstr>
      <vt:lpstr>Tuberculum adductorium</vt:lpstr>
      <vt:lpstr>Laterální kondyl tibiae</vt:lpstr>
      <vt:lpstr>Hrana laterálního kondylu femuru</vt:lpstr>
      <vt:lpstr>Hlavička fibuly</vt:lpstr>
      <vt:lpstr>Infrapatelární ligamentum lig. patellae</vt:lpstr>
      <vt:lpstr>Diferencionálna diagnostika KOK</vt:lpstr>
      <vt:lpstr>I. Vyšetření kolenního kloubu</vt:lpstr>
      <vt:lpstr>1. Anamnéza</vt:lpstr>
      <vt:lpstr>2. Aspekce</vt:lpstr>
      <vt:lpstr>2. Aspekce- pokračování</vt:lpstr>
      <vt:lpstr>3. Palpace</vt:lpstr>
      <vt:lpstr>3. Palpace- pokračování</vt:lpstr>
      <vt:lpstr>4. Pasivní pohyby</vt:lpstr>
      <vt:lpstr>5. Aktivní pohyby</vt:lpstr>
      <vt:lpstr>6. Funkční vyšetření</vt:lpstr>
      <vt:lpstr>6a Funkční vyš.- menisky</vt:lpstr>
      <vt:lpstr>Apleyův test</vt:lpstr>
      <vt:lpstr>Apleyův test</vt:lpstr>
      <vt:lpstr>Apleyův test </vt:lpstr>
      <vt:lpstr>Steinmannův příznak I</vt:lpstr>
      <vt:lpstr>Steinmannův příznak I</vt:lpstr>
      <vt:lpstr>Steinmannův příznak II</vt:lpstr>
      <vt:lpstr>Steinmannův příznak I, II</vt:lpstr>
      <vt:lpstr>Chůze ve dřepu</vt:lpstr>
      <vt:lpstr>McMurray test</vt:lpstr>
      <vt:lpstr>6b Funkční vyšetření- vazy</vt:lpstr>
      <vt:lpstr>Posteriolaterální kompartment- PLC </vt:lpstr>
      <vt:lpstr>Lachmanův test</vt:lpstr>
      <vt:lpstr>Lachmanův test</vt:lpstr>
      <vt:lpstr>Lachmanův test </vt:lpstr>
      <vt:lpstr>Přední zásuvkový test</vt:lpstr>
      <vt:lpstr>Přední zásuvkový test </vt:lpstr>
      <vt:lpstr>Zadní zásuvkový test</vt:lpstr>
      <vt:lpstr>Zadní zásuvkový test - doplnění</vt:lpstr>
      <vt:lpstr>Zadní zásuvkový test </vt:lpstr>
      <vt:lpstr>6c funkční testy- femoropat.kloub</vt:lpstr>
      <vt:lpstr>Příznak hoblíku (na kvalitu chrupavek)</vt:lpstr>
      <vt:lpstr>Mobilizace </vt:lpstr>
      <vt:lpstr>Mobilizace hlavičky fibuly pružení vidličkou</vt:lpstr>
      <vt:lpstr>Trakce KOK – v ose bérce</vt:lpstr>
      <vt:lpstr>Trakce KOK – v ose femuru</vt:lpstr>
      <vt:lpstr>Mediální a laterální pružení – otevírání kloubní štěrbiny</vt:lpstr>
      <vt:lpstr>Mediální a laterální pružení – otevírání kloubní štěrbiny</vt:lpstr>
      <vt:lpstr>Mobilizace patelly</vt:lpstr>
      <vt:lpstr>Vytírání patelly</vt:lpstr>
      <vt:lpstr>Měkké techniky</vt:lpstr>
      <vt:lpstr>Svaly kolenního kloubu</vt:lpstr>
      <vt:lpstr>Prezentace aplikace PowerPoint</vt:lpstr>
      <vt:lpstr>Prezentace aplikace PowerPoint</vt:lpstr>
      <vt:lpstr>m. Quadriceps femoris</vt:lpstr>
      <vt:lpstr>m. Quadriceps femoris</vt:lpstr>
      <vt:lpstr>Prezentace aplikace PowerPoint</vt:lpstr>
      <vt:lpstr>Prezentace aplikace PowerPoint</vt:lpstr>
      <vt:lpstr>A co když je quadriceps těžko aspekčně rozeznatelný? Pomůže patella…</vt:lpstr>
      <vt:lpstr>m. Quadriceps femoris</vt:lpstr>
      <vt:lpstr>m. Quadriceps femoris</vt:lpstr>
      <vt:lpstr>Prezentace aplikace PowerPoint</vt:lpstr>
      <vt:lpstr>Terapie</vt:lpstr>
      <vt:lpstr> m.sartorius </vt:lpstr>
      <vt:lpstr>m. sartorius</vt:lpstr>
      <vt:lpstr>Pes anserinus</vt:lpstr>
      <vt:lpstr>hamstrings</vt:lpstr>
      <vt:lpstr>m. biceps femoris</vt:lpstr>
      <vt:lpstr>Semisvaly (m. semitendinosus et. m. semimembranosus)</vt:lpstr>
      <vt:lpstr>Prezentace aplikace PowerPoint</vt:lpstr>
      <vt:lpstr>Terapie</vt:lpstr>
      <vt:lpstr>Semisvaly</vt:lpstr>
      <vt:lpstr>Semisvaly</vt:lpstr>
      <vt:lpstr>Semisvaly  </vt:lpstr>
      <vt:lpstr>Semisvaly</vt:lpstr>
      <vt:lpstr>“Hamstringy”</vt:lpstr>
      <vt:lpstr>m.popliteus</vt:lpstr>
      <vt:lpstr>m. popliteus</vt:lpstr>
      <vt:lpstr>m. popliteus </vt:lpstr>
      <vt:lpstr>Prezentace aplikace PowerPoint</vt:lpstr>
      <vt:lpstr>Terapie</vt:lpstr>
      <vt:lpstr>Odborné zdroje </vt:lpstr>
      <vt:lpstr>Zdroje použitých obrázků</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bp4839 Kineziologie, Algeziologie a odvozené techniky diagnostiky a terapie 4 - Kolenní kloub  </dc:title>
  <dc:creator>Zdeňka</dc:creator>
  <cp:lastModifiedBy>Klára Vomáčková</cp:lastModifiedBy>
  <cp:revision>13</cp:revision>
  <dcterms:created xsi:type="dcterms:W3CDTF">2017-10-13T17:19:16Z</dcterms:created>
  <dcterms:modified xsi:type="dcterms:W3CDTF">2024-03-10T12:20:07Z</dcterms:modified>
</cp:coreProperties>
</file>