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72" r:id="rId13"/>
    <p:sldId id="273" r:id="rId14"/>
    <p:sldId id="267" r:id="rId15"/>
    <p:sldId id="271" r:id="rId16"/>
    <p:sldId id="269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44"/>
    <p:restoredTop sz="95748"/>
  </p:normalViewPr>
  <p:slideViewPr>
    <p:cSldViewPr snapToGrid="0">
      <p:cViewPr varScale="1">
        <p:scale>
          <a:sx n="49" d="100"/>
          <a:sy n="49" d="100"/>
        </p:scale>
        <p:origin x="176" y="1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C1FD3-7278-B849-979B-BDBF51EB5CA1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C72C3-D65A-1246-A61B-A0C3F18FC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1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65f1a154e_0_7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065f1a154e_0_7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65f1a154e_0_7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065f1a154e_0_7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65f1a154e_0_7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065f1a154e_0_7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67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1D675-13A3-6A40-BFCA-6899E4222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CC7731-F02E-E3E5-FBF6-564324AB4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25F71F-1A44-3C4C-5C56-857F7897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9AC34-608A-6ADD-D7C0-AAA714D6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E4442A-BE36-E312-A3F0-7B0FCD034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06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7CF70-B1DC-AC46-9743-FBDFF72D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7831A8-74FA-8A92-E344-22485C91D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F6ADA8-375D-E4C9-DD49-2DEBBD082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0BE6C-C277-C5E7-AD5D-978F2EE6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F2C670-F4F4-8E57-8449-0BB9DAD0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83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31EAE7-617D-587C-1B83-AAE97AD00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3B5E1D-190F-F0B5-3FF4-8B3587817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B44A6F-4199-167F-E156-DDDDA08E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B71D88-12D4-A744-B479-11EDCBFD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6A9E-1D77-54CF-5285-8C0736F3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465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1_Úvodní sníme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sk" smtClean="0"/>
              <a:pPr/>
              <a:t>‹#›</a:t>
            </a:fld>
            <a:endParaRPr lang="sk"/>
          </a:p>
        </p:txBody>
      </p:sp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398501" y="2900365"/>
            <a:ext cx="11361600" cy="1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398501" y="4116403"/>
            <a:ext cx="11361600" cy="6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600"/>
            </a:lvl5pPr>
            <a:lvl6pPr lvl="5" algn="ctr">
              <a:spcBef>
                <a:spcPts val="267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3999" y="414001"/>
            <a:ext cx="2019357" cy="1065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660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1_Nadpis a obsah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k" smtClean="0"/>
              <a:pPr/>
              <a:t>‹#›</a:t>
            </a:fld>
            <a:endParaRPr lang="sk"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720000" y="1692003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82588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1219170" lvl="1" indent="-4317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2000"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600"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8" y="6048000"/>
            <a:ext cx="1132476" cy="59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659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7827E-DC6D-55CA-FBA2-7C6C65C8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1FB95-5494-F91E-A937-22070428D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5359B4-0DFD-4F3E-6693-6CAC9D13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AE58E6-92B2-092A-397F-21363F48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DE6B8F-4FDA-21EC-C6E9-24716197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83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641E1-518B-35CA-AB35-11C338C08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DEF64E-2FFB-78AF-BD0E-D3B045EDB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45293C-F29C-E2CA-8FA8-5539C5FE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174032-8224-5E0E-7522-A7600089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A6C71-D634-5E3C-EE91-7810B9AC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29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56CCE-170B-E85B-3E44-0D649C56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B0FAD-382C-A993-4276-CB6544A73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9AB12B-E457-794D-B35E-3DB00ADFF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7EAFEE-B5DD-2EF8-6CD7-3DAC6A3F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B4CED4-A32E-F1B5-F909-7ADC78EA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6B9C1E-7DFC-8797-8EB0-3DEFD412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1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CA99F-7F7A-E8AD-CDB6-0C2BCA231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459B1F-FF98-FAB4-D400-AC5069B2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C6A055-1264-1D9E-C4FB-9D7D88020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588D94B-9824-2699-6983-EE553C374C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85D5D9-E77D-5D24-49E7-65B892DE1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7C3374-B87B-1112-C575-9F02393A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9D471C-27E9-78E1-8494-1B0F8EA5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AE16DF-0113-1931-17C5-9C0E93ECD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9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F0E1E-D498-48B6-2CAB-7C94A4D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EBBDE7-B018-6F7B-03DF-E772F32D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19D68C-D9AF-F53C-056C-12792A45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E6CD4A-C9DF-37B4-68F3-DDCCD0249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9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E49FDE-4E46-C6C1-1765-6983882D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EF861D-4C7E-C82C-40A7-521272F5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D88B6C-564C-9C1C-DD8B-8842B5F7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96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45442-88BA-098E-8B15-34E56E304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94CE9-A525-E2F0-6757-D26AA8177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DDF71E-DC29-D48B-347D-1A5C96039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8F7140-0F0A-17D5-C587-8252C8E3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82F00D-D9D2-A313-E132-B31F3B57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1119CA-1863-9B21-B70C-41E6D85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5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BFB57-0DA4-05FF-105E-922F07CC2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3AC65C-E7A4-DEBE-41D9-02E6410C4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42C7F0-FB26-251F-32E0-AD7137BD1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12F25F-7F9A-1A51-1109-40B14E6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9889F7-2343-6B78-1019-58C91729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99D650-5C21-CE24-D710-7EFDC5601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1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064F49-F2C4-76B7-F68B-E11FB287D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FAB170-2B3B-7502-B91A-041BEF9ED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88E6E9-6474-82D8-1CFC-F32E466D5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172EC5-8FD9-E247-B2C8-FA85E01EC62B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A4C39D-1971-68EE-2CE3-DCC9E1DD1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0D39A-EE7D-7B15-61D5-C43D90B4C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B8AF1-4B65-2C49-9731-8A5F25470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80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 txBox="1">
            <a:spLocks noGrp="1"/>
          </p:cNvSpPr>
          <p:nvPr>
            <p:ph type="title"/>
          </p:nvPr>
        </p:nvSpPr>
        <p:spPr>
          <a:xfrm>
            <a:off x="398501" y="2689199"/>
            <a:ext cx="11361600" cy="11716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algn="ctr">
              <a:buClr>
                <a:schemeClr val="dk1"/>
              </a:buClr>
            </a:pPr>
            <a:r>
              <a:rPr lang="sk" sz="4240" b="1" dirty="0">
                <a:solidFill>
                  <a:srgbClr val="1200DC"/>
                </a:solidFill>
              </a:rPr>
              <a:t>bp4839 Kineziologie, Algeziologie a odvozené techniky diagnostiky a terapie 4</a:t>
            </a:r>
            <a:endParaRPr sz="4240" b="1" dirty="0">
              <a:solidFill>
                <a:srgbClr val="1200DC"/>
              </a:solidFill>
            </a:endParaRPr>
          </a:p>
          <a:p>
            <a:endParaRPr dirty="0"/>
          </a:p>
        </p:txBody>
      </p:sp>
      <p:sp>
        <p:nvSpPr>
          <p:cNvPr id="169" name="Google Shape;169;p21"/>
          <p:cNvSpPr txBox="1">
            <a:spLocks noGrp="1"/>
          </p:cNvSpPr>
          <p:nvPr>
            <p:ph type="subTitle" idx="1"/>
          </p:nvPr>
        </p:nvSpPr>
        <p:spPr>
          <a:xfrm>
            <a:off x="398501" y="4026736"/>
            <a:ext cx="11361600" cy="698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ctr"/>
            <a:r>
              <a:rPr lang="sk" dirty="0"/>
              <a:t>Jaro 2024, Mgr. Klára Vomáčková, Mgr. Jakub Zigo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7DD8A-5E0B-FC2E-E4F8-80E696B6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testy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FB353-4A55-3D49-6150-F7E341C3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Specifické testy pro ozřejmění poruchy, poškození</a:t>
            </a:r>
          </a:p>
          <a:p>
            <a:r>
              <a:rPr lang="cs-CZ" dirty="0"/>
              <a:t>Různá výtěžnost </a:t>
            </a:r>
          </a:p>
          <a:p>
            <a:r>
              <a:rPr lang="cs-CZ" dirty="0"/>
              <a:t>Pro každou oblast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99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CFDD0-16BD-3776-A646-1FA365EE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Mobilizační techniky –nekontraktilní tkáně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BFA21-F0CA-FB12-BCE9-ABFFD26B1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Joint play</a:t>
            </a:r>
          </a:p>
          <a:p>
            <a:r>
              <a:rPr lang="cs-CZ" dirty="0"/>
              <a:t>Práce v bariéře – fenomén tání (výdrž cca 10 sekund)</a:t>
            </a:r>
          </a:p>
          <a:p>
            <a:r>
              <a:rPr lang="cs-CZ" dirty="0"/>
              <a:t>Stranové porovnání</a:t>
            </a:r>
          </a:p>
          <a:p>
            <a:r>
              <a:rPr lang="cs-CZ" dirty="0"/>
              <a:t>Ošetření omezení rozsahu (vyjasnění patologie, hypermobilita…)</a:t>
            </a:r>
          </a:p>
          <a:p>
            <a:r>
              <a:rPr lang="cs-CZ" dirty="0"/>
              <a:t>Přešetření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47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9F834-9EEB-0A23-A907-5C43A353F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provedení mobilizace -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2B3C2-AABB-64A7-1F10-A8BCB69E7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Fixace jedné kostěné části (často proximální), druhou pohybujeme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Pohodlná poloha klienta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Stabilní poloha terapeuta, předloktí ve směru pružení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Úchop co nejblíže kloubní štěrbině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 distrakci pružíme ve směru, kde jme vyšetřili omezení kloubní hry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590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BA62-7DB2-FAA5-B687-B89DECFC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637CFD-E02E-3765-DFE9-189111346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Působení v podélné ose – oddálení styčných ploch</a:t>
            </a:r>
          </a:p>
          <a:p>
            <a:r>
              <a:rPr lang="cs-CZ" dirty="0"/>
              <a:t>Ovlivnění </a:t>
            </a:r>
            <a:r>
              <a:rPr lang="cs-CZ" dirty="0" err="1"/>
              <a:t>propriocepce</a:t>
            </a:r>
            <a:r>
              <a:rPr lang="cs-CZ" dirty="0"/>
              <a:t> – reflexní účinek na napětí svalů v okolí kloubu</a:t>
            </a:r>
          </a:p>
          <a:p>
            <a:r>
              <a:rPr lang="cs-CZ" dirty="0"/>
              <a:t>Trakční test!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8213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BB117-5D1F-3F1F-3381-19264210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Měkké techniky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C90828-F102-1ECE-1372-8BDAA5B1D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Ovlivnění spoušťových bodů – tender point, </a:t>
            </a:r>
            <a:r>
              <a:rPr lang="cs-CZ" dirty="0" err="1"/>
              <a:t>triger</a:t>
            </a:r>
            <a:r>
              <a:rPr lang="cs-CZ" dirty="0"/>
              <a:t> point…</a:t>
            </a:r>
          </a:p>
          <a:p>
            <a:r>
              <a:rPr lang="cs-CZ" dirty="0"/>
              <a:t>PIR – post izometrická relaxace</a:t>
            </a:r>
          </a:p>
          <a:p>
            <a:r>
              <a:rPr lang="cs-CZ" dirty="0"/>
              <a:t>MET –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technique</a:t>
            </a:r>
            <a:endParaRPr lang="cs-CZ" dirty="0"/>
          </a:p>
          <a:p>
            <a:r>
              <a:rPr lang="cs-CZ" dirty="0" err="1"/>
              <a:t>Periostové</a:t>
            </a:r>
            <a:r>
              <a:rPr lang="cs-CZ" dirty="0"/>
              <a:t> ošetření</a:t>
            </a:r>
          </a:p>
          <a:p>
            <a:r>
              <a:rPr lang="cs-CZ" dirty="0" err="1"/>
              <a:t>Presura</a:t>
            </a:r>
            <a:r>
              <a:rPr lang="cs-CZ" dirty="0"/>
              <a:t> </a:t>
            </a:r>
          </a:p>
          <a:p>
            <a:r>
              <a:rPr lang="cs-CZ" dirty="0"/>
              <a:t>Facilitační techniky </a:t>
            </a:r>
          </a:p>
        </p:txBody>
      </p:sp>
    </p:spTree>
    <p:extLst>
      <p:ext uri="{BB962C8B-B14F-4D97-AF65-F5344CB8AC3E}">
        <p14:creationId xmlns:p14="http://schemas.microsoft.com/office/powerpoint/2010/main" val="3027422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10A2D-DF35-4499-CA2E-76FB49A9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PIR (pro </a:t>
            </a:r>
            <a:r>
              <a:rPr lang="cs-CZ" dirty="0" err="1"/>
              <a:t>trigger</a:t>
            </a:r>
            <a:r>
              <a:rPr lang="cs-CZ" dirty="0"/>
              <a:t> pointy)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EF5217-AAAB-C90D-7C30-80E18DBA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Ozřejmění svalu/svalového vlákna</a:t>
            </a:r>
          </a:p>
          <a:p>
            <a:pPr marL="514350" indent="-514350">
              <a:buAutoNum type="arabicPeriod"/>
            </a:pPr>
            <a:r>
              <a:rPr lang="cs-CZ" dirty="0"/>
              <a:t>Izometrická kontrakce (cca 10s) proti odporu terapeuta</a:t>
            </a:r>
          </a:p>
          <a:p>
            <a:pPr marL="514350" indent="-514350">
              <a:buAutoNum type="arabicPeriod"/>
            </a:pPr>
            <a:r>
              <a:rPr lang="cs-CZ" dirty="0"/>
              <a:t>Relaxace svalu – sledujeme uvolnění svalu</a:t>
            </a:r>
          </a:p>
          <a:p>
            <a:pPr marL="514350" indent="-514350">
              <a:buAutoNum type="arabicPeriod"/>
            </a:pPr>
            <a:r>
              <a:rPr lang="cs-CZ" dirty="0"/>
              <a:t>Neopouštíme získaný terén</a:t>
            </a:r>
          </a:p>
          <a:p>
            <a:pPr marL="514350" indent="-514350">
              <a:buAutoNum type="arabicPeriod"/>
            </a:pPr>
            <a:r>
              <a:rPr lang="cs-CZ" dirty="0"/>
              <a:t>Pokračujeme z dosažené relaxované polohy 3-5x dle stavu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možno kombinovat s dalšími technikami inhibice, facilitace – pohled očí, dech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471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F47CDD-4A53-C28A-7103-25C0E9538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Centrace, stabilizace, trakce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8B04D-D56D-095E-1030-05ED2150A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Centrace</a:t>
            </a:r>
          </a:p>
          <a:p>
            <a:r>
              <a:rPr lang="cs-CZ" dirty="0"/>
              <a:t>Stabilizace </a:t>
            </a:r>
          </a:p>
          <a:p>
            <a:r>
              <a:rPr lang="cs-CZ" dirty="0"/>
              <a:t>Trakce </a:t>
            </a:r>
          </a:p>
        </p:txBody>
      </p:sp>
    </p:spTree>
    <p:extLst>
      <p:ext uri="{BB962C8B-B14F-4D97-AF65-F5344CB8AC3E}">
        <p14:creationId xmlns:p14="http://schemas.microsoft.com/office/powerpoint/2010/main" val="1738387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779C2-9A49-5687-301D-9A67CDDE1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Řetězení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B9ECB1-E271-963C-1769-3F5EC8345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provázanosti těla</a:t>
            </a:r>
          </a:p>
          <a:p>
            <a:r>
              <a:rPr lang="cs-CZ" dirty="0"/>
              <a:t>Svalové smyčky a řetězce </a:t>
            </a:r>
          </a:p>
          <a:p>
            <a:r>
              <a:rPr lang="cs-CZ" dirty="0"/>
              <a:t>Kloubní blokády – v řetězci</a:t>
            </a:r>
          </a:p>
          <a:p>
            <a:r>
              <a:rPr lang="cs-CZ" dirty="0" err="1"/>
              <a:t>Triger</a:t>
            </a:r>
            <a:r>
              <a:rPr lang="cs-CZ" dirty="0"/>
              <a:t> pointy – v řetězci</a:t>
            </a:r>
          </a:p>
          <a:p>
            <a:r>
              <a:rPr lang="cs-CZ" dirty="0"/>
              <a:t>Orientační znalost řetězců </a:t>
            </a:r>
          </a:p>
        </p:txBody>
      </p:sp>
    </p:spTree>
    <p:extLst>
      <p:ext uri="{BB962C8B-B14F-4D97-AF65-F5344CB8AC3E}">
        <p14:creationId xmlns:p14="http://schemas.microsoft.com/office/powerpoint/2010/main" val="215970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xfrm>
            <a:off x="720000" y="202764"/>
            <a:ext cx="10753200" cy="4516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400" b="1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Úvod do problematiky předmětu, anamnéza, kineziologický rozbor, vysvětlení pojmů a jednotlivých technik. Diagnostika a terapie kůže, podkoží a fascií v oblasti dolní končetiny</a:t>
            </a:r>
            <a:endParaRPr sz="3333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xfrm>
            <a:off x="720000" y="202764"/>
            <a:ext cx="10753200" cy="4516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r>
              <a:rPr lang="cs-CZ" dirty="0"/>
              <a:t>Úvod do problematiky předmětu</a:t>
            </a:r>
            <a:endParaRPr dirty="0"/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Praktická cvičení navazující na teoretické přednášky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Komplexní kineziologický rozbor, anamnéza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Aspekce, palpace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Diagnostika kůže, podkoží – bariéry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Vyšetřovací testy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Mobilizační techniky dolní končetiny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Měkké techniky – PIR, diagnostika a terapie </a:t>
            </a:r>
            <a:r>
              <a:rPr lang="cs-CZ" sz="2000" dirty="0" err="1"/>
              <a:t>periostových</a:t>
            </a:r>
            <a:r>
              <a:rPr lang="cs-CZ" sz="2000" dirty="0"/>
              <a:t> bodů, fascie 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Centrace, stabilizace</a:t>
            </a:r>
          </a:p>
          <a:p>
            <a:pPr indent="-423323">
              <a:lnSpc>
                <a:spcPct val="150000"/>
              </a:lnSpc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cs-CZ" sz="2000" dirty="0"/>
              <a:t>Řetězení </a:t>
            </a:r>
          </a:p>
        </p:txBody>
      </p:sp>
    </p:spTree>
    <p:extLst>
      <p:ext uri="{BB962C8B-B14F-4D97-AF65-F5344CB8AC3E}">
        <p14:creationId xmlns:p14="http://schemas.microsoft.com/office/powerpoint/2010/main" val="132304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114EF-00FA-A589-7877-3A114782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KKR, anamnéza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7A680-DA96-8DA2-B2E6-E75A7CDC1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Anamnéza – nejdůležitější část terapie</a:t>
            </a:r>
          </a:p>
          <a:p>
            <a:r>
              <a:rPr lang="cs-CZ" dirty="0"/>
              <a:t>MP, RA, FA, GA, </a:t>
            </a:r>
            <a:r>
              <a:rPr lang="cs-CZ" dirty="0" err="1"/>
              <a:t>SpA</a:t>
            </a:r>
            <a:r>
              <a:rPr lang="cs-CZ" dirty="0"/>
              <a:t>, OA, </a:t>
            </a:r>
            <a:r>
              <a:rPr lang="cs-CZ" dirty="0" err="1"/>
              <a:t>RhbA</a:t>
            </a:r>
            <a:r>
              <a:rPr lang="cs-CZ" dirty="0"/>
              <a:t>, NO…</a:t>
            </a:r>
          </a:p>
          <a:p>
            <a:r>
              <a:rPr lang="cs-CZ" dirty="0"/>
              <a:t>NO – vznik obtíží, charakter obtíží, rozsah, návaznost na pohyb, denní činnosti…</a:t>
            </a:r>
          </a:p>
          <a:p>
            <a:endParaRPr lang="cs-CZ" dirty="0"/>
          </a:p>
          <a:p>
            <a:r>
              <a:rPr lang="cs-CZ" dirty="0"/>
              <a:t>Rozhovor – my vedeme, usměrňujeme</a:t>
            </a:r>
          </a:p>
        </p:txBody>
      </p:sp>
    </p:spTree>
    <p:extLst>
      <p:ext uri="{BB962C8B-B14F-4D97-AF65-F5344CB8AC3E}">
        <p14:creationId xmlns:p14="http://schemas.microsoft.com/office/powerpoint/2010/main" val="420760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BE877-53C8-F28C-4DB6-4936BCDDD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F86DB2-13BE-AEA6-A12D-B3085263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směry (zepředu, zezadu, z boku – 2x)</a:t>
            </a:r>
          </a:p>
          <a:p>
            <a:r>
              <a:rPr lang="cs-CZ" dirty="0"/>
              <a:t>Přirozená vs korigovaná pozice</a:t>
            </a:r>
          </a:p>
          <a:p>
            <a:r>
              <a:rPr lang="cs-CZ" dirty="0"/>
              <a:t>Tvar částí těla, symetrie, </a:t>
            </a:r>
            <a:r>
              <a:rPr lang="cs-CZ" dirty="0" err="1"/>
              <a:t>feliér</a:t>
            </a:r>
            <a:endParaRPr lang="cs-CZ" dirty="0"/>
          </a:p>
          <a:p>
            <a:r>
              <a:rPr lang="cs-CZ" dirty="0"/>
              <a:t>Barva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91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F40B3-7DCB-73B5-91ED-D2EFBFBF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Palpace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BDFFC-01AB-373B-1C8E-FCD352928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Součást vyšetření</a:t>
            </a:r>
          </a:p>
          <a:p>
            <a:r>
              <a:rPr lang="cs-CZ" dirty="0"/>
              <a:t>Kůže, podkoží, fascie, periost</a:t>
            </a:r>
            <a:r>
              <a:rPr lang="cs-CZ"/>
              <a:t>, sval</a:t>
            </a:r>
            <a:endParaRPr lang="cs-CZ" dirty="0"/>
          </a:p>
          <a:p>
            <a:r>
              <a:rPr lang="cs-CZ" dirty="0"/>
              <a:t>Tonus, síla, trofika</a:t>
            </a:r>
          </a:p>
          <a:p>
            <a:r>
              <a:rPr lang="cs-CZ" dirty="0"/>
              <a:t>Kůže – potivost, drsnost, kluznost, změna struktury</a:t>
            </a:r>
          </a:p>
          <a:p>
            <a:r>
              <a:rPr lang="cs-CZ" dirty="0"/>
              <a:t>Jizva</a:t>
            </a:r>
          </a:p>
          <a:p>
            <a:r>
              <a:rPr lang="cs-CZ" dirty="0"/>
              <a:t>Omezení rozsahu</a:t>
            </a:r>
          </a:p>
          <a:p>
            <a:r>
              <a:rPr lang="cs-CZ" dirty="0"/>
              <a:t>Tuhost </a:t>
            </a:r>
          </a:p>
          <a:p>
            <a:r>
              <a:rPr lang="cs-CZ" dirty="0"/>
              <a:t>Pohyb</a:t>
            </a:r>
          </a:p>
          <a:p>
            <a:r>
              <a:rPr lang="cs-CZ" dirty="0"/>
              <a:t>Specifická vyšetření, testy</a:t>
            </a:r>
          </a:p>
        </p:txBody>
      </p:sp>
    </p:spTree>
    <p:extLst>
      <p:ext uri="{BB962C8B-B14F-4D97-AF65-F5344CB8AC3E}">
        <p14:creationId xmlns:p14="http://schemas.microsoft.com/office/powerpoint/2010/main" val="221872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45501-B4C5-56E9-7EE5-D2362FB8D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kůže, podkoží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625A96-D87C-74A8-C6F5-C7085EE5C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Draft skin</a:t>
            </a:r>
          </a:p>
          <a:p>
            <a:r>
              <a:rPr lang="cs-CZ" dirty="0" err="1"/>
              <a:t>Kiblerova</a:t>
            </a:r>
            <a:r>
              <a:rPr lang="cs-CZ" dirty="0"/>
              <a:t> řasa</a:t>
            </a:r>
          </a:p>
          <a:p>
            <a:r>
              <a:rPr lang="cs-CZ" dirty="0"/>
              <a:t>Posun jednotlivých vrstev</a:t>
            </a:r>
          </a:p>
          <a:p>
            <a:r>
              <a:rPr lang="cs-CZ" dirty="0"/>
              <a:t>Vnímání bariéry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Diagnostika je již samotný zásah (ovlivnění tkáně)</a:t>
            </a:r>
          </a:p>
        </p:txBody>
      </p:sp>
    </p:spTree>
    <p:extLst>
      <p:ext uri="{BB962C8B-B14F-4D97-AF65-F5344CB8AC3E}">
        <p14:creationId xmlns:p14="http://schemas.microsoft.com/office/powerpoint/2010/main" val="246496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355B0-5E27-6CB3-E685-3983B5D0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Fascie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546E6-8461-749C-D8E0-FC5DCBC80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Kluznost fascií</a:t>
            </a:r>
          </a:p>
          <a:p>
            <a:r>
              <a:rPr lang="cs-CZ" dirty="0"/>
              <a:t>Hluboké tkáně vůči sobě</a:t>
            </a:r>
          </a:p>
          <a:p>
            <a:r>
              <a:rPr lang="cs-CZ" dirty="0"/>
              <a:t>V patologické bariéře čekáme na fenomén tání</a:t>
            </a:r>
          </a:p>
          <a:p>
            <a:r>
              <a:rPr lang="cs-CZ" dirty="0"/>
              <a:t>Gluteální fascie, Dolní končetina, pata, měkké tkáně pod </a:t>
            </a:r>
            <a:r>
              <a:rPr lang="cs-CZ" dirty="0" err="1"/>
              <a:t>achilovou</a:t>
            </a:r>
            <a:r>
              <a:rPr lang="cs-CZ" dirty="0"/>
              <a:t> šlachou, mezi metatarsy </a:t>
            </a:r>
          </a:p>
        </p:txBody>
      </p:sp>
    </p:spTree>
    <p:extLst>
      <p:ext uri="{BB962C8B-B14F-4D97-AF65-F5344CB8AC3E}">
        <p14:creationId xmlns:p14="http://schemas.microsoft.com/office/powerpoint/2010/main" val="175114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BA178-1213-B20E-6B2E-D8B873EA1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88F7D-11A8-D10E-570A-C5E074E87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Anatomická – za fyziologickou, daná kostěnou strukturou, není nám přístupná, nepracujeme s ní</a:t>
            </a:r>
          </a:p>
          <a:p>
            <a:r>
              <a:rPr lang="cs-CZ" dirty="0"/>
              <a:t>Fyziologická – místo prvního odporu při pasivním vyšetření, možné </a:t>
            </a:r>
            <a:r>
              <a:rPr lang="cs-CZ" dirty="0" err="1"/>
              <a:t>dopružení</a:t>
            </a:r>
            <a:endParaRPr lang="cs-CZ" dirty="0"/>
          </a:p>
          <a:p>
            <a:r>
              <a:rPr lang="cs-CZ" dirty="0"/>
              <a:t>Patologická (restrikce)– při prvním odporu nejde </a:t>
            </a:r>
            <a:r>
              <a:rPr lang="cs-CZ" dirty="0" err="1"/>
              <a:t>dopružit</a:t>
            </a:r>
            <a:r>
              <a:rPr lang="cs-CZ" dirty="0"/>
              <a:t>, kvantitativní omezení pohybu</a:t>
            </a:r>
          </a:p>
        </p:txBody>
      </p:sp>
      <p:pic>
        <p:nvPicPr>
          <p:cNvPr id="1026" name="Picture 2" descr="Klouby a jejich poruchy | Rehabilitace.info">
            <a:extLst>
              <a:ext uri="{FF2B5EF4-FFF2-40B4-BE49-F238E27FC236}">
                <a16:creationId xmlns:a16="http://schemas.microsoft.com/office/drawing/2014/main" id="{44A8CA46-2A5C-4F87-7B0A-DB8CD6656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384" y="4995863"/>
            <a:ext cx="68961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022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518</Words>
  <Application>Microsoft Macintosh PowerPoint</Application>
  <PresentationFormat>Širokoúhlá obrazovka</PresentationFormat>
  <Paragraphs>97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Open Sans</vt:lpstr>
      <vt:lpstr>Motiv Office</vt:lpstr>
      <vt:lpstr>bp4839 Kineziologie, Algeziologie a odvozené techniky diagnostiky a terapie 4 </vt:lpstr>
      <vt:lpstr>Prezentace aplikace PowerPoint</vt:lpstr>
      <vt:lpstr>Úvod do problematiky předmětu</vt:lpstr>
      <vt:lpstr>KKR, anamnéza</vt:lpstr>
      <vt:lpstr>Aspekce</vt:lpstr>
      <vt:lpstr>Palpace</vt:lpstr>
      <vt:lpstr>Diagnostika kůže, podkoží</vt:lpstr>
      <vt:lpstr>Fascie</vt:lpstr>
      <vt:lpstr>Bariéra</vt:lpstr>
      <vt:lpstr>Vyšetřovací testy</vt:lpstr>
      <vt:lpstr>Mobilizační techniky –nekontraktilní tkáně</vt:lpstr>
      <vt:lpstr>Opakování provedení mobilizace - zásady</vt:lpstr>
      <vt:lpstr>Trakce</vt:lpstr>
      <vt:lpstr>Měkké techniky</vt:lpstr>
      <vt:lpstr>Opakování PIR (pro trigger pointy)</vt:lpstr>
      <vt:lpstr>Centrace, stabilizace, trakce</vt:lpstr>
      <vt:lpstr>Řetězení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bp4839 Kineziologie, Algeziologie a odvozené techniky diagnostiky a terapie 4 </dc:title>
  <dc:creator>Klára Vomáčková</dc:creator>
  <cp:lastModifiedBy>Klára Vomáčková</cp:lastModifiedBy>
  <cp:revision>13</cp:revision>
  <dcterms:created xsi:type="dcterms:W3CDTF">2024-02-15T13:59:14Z</dcterms:created>
  <dcterms:modified xsi:type="dcterms:W3CDTF">2024-02-16T11:57:23Z</dcterms:modified>
</cp:coreProperties>
</file>