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76" r:id="rId2"/>
    <p:sldId id="355" r:id="rId3"/>
    <p:sldId id="356" r:id="rId4"/>
    <p:sldId id="357" r:id="rId5"/>
    <p:sldId id="358" r:id="rId6"/>
    <p:sldId id="361" r:id="rId7"/>
    <p:sldId id="363" r:id="rId8"/>
    <p:sldId id="408" r:id="rId9"/>
    <p:sldId id="365" r:id="rId10"/>
    <p:sldId id="367" r:id="rId11"/>
    <p:sldId id="368" r:id="rId12"/>
    <p:sldId id="369" r:id="rId13"/>
    <p:sldId id="410" r:id="rId14"/>
    <p:sldId id="409" r:id="rId15"/>
    <p:sldId id="370" r:id="rId16"/>
    <p:sldId id="372" r:id="rId17"/>
    <p:sldId id="373" r:id="rId18"/>
    <p:sldId id="374" r:id="rId19"/>
    <p:sldId id="376" r:id="rId20"/>
    <p:sldId id="377" r:id="rId21"/>
    <p:sldId id="379" r:id="rId22"/>
    <p:sldId id="382" r:id="rId23"/>
    <p:sldId id="383" r:id="rId24"/>
    <p:sldId id="384" r:id="rId25"/>
    <p:sldId id="385" r:id="rId26"/>
    <p:sldId id="387" r:id="rId27"/>
    <p:sldId id="412" r:id="rId28"/>
    <p:sldId id="411" r:id="rId29"/>
    <p:sldId id="388" r:id="rId30"/>
    <p:sldId id="390" r:id="rId31"/>
    <p:sldId id="391" r:id="rId32"/>
    <p:sldId id="392" r:id="rId33"/>
    <p:sldId id="394" r:id="rId34"/>
    <p:sldId id="395" r:id="rId35"/>
    <p:sldId id="396" r:id="rId36"/>
    <p:sldId id="397" r:id="rId37"/>
    <p:sldId id="386" r:id="rId38"/>
    <p:sldId id="399" r:id="rId39"/>
    <p:sldId id="400" r:id="rId40"/>
    <p:sldId id="406" r:id="rId41"/>
    <p:sldId id="403" r:id="rId42"/>
    <p:sldId id="404" r:id="rId43"/>
    <p:sldId id="401" r:id="rId44"/>
    <p:sldId id="288" r:id="rId45"/>
    <p:sldId id="286" r:id="rId46"/>
    <p:sldId id="287" r:id="rId47"/>
    <p:sldId id="378" r:id="rId4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15" autoAdjust="0"/>
    <p:restoredTop sz="80205" autoAdjust="0"/>
  </p:normalViewPr>
  <p:slideViewPr>
    <p:cSldViewPr snapToGrid="0">
      <p:cViewPr varScale="1">
        <p:scale>
          <a:sx n="89" d="100"/>
          <a:sy n="89" d="100"/>
        </p:scale>
        <p:origin x="84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1E78B2-19A2-4467-B48C-702052CE5233}" type="datetimeFigureOut">
              <a:rPr lang="en-GB" smtClean="0"/>
              <a:t>28/03/2024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D34C0A-6C96-462F-9AE0-72F74B2221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872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Prevalence, jeden ze základních ukazatelů v epidemiologii, je podíl počtu jedinců trpících danou nemocí a počtu všech jedinců ve sledované populaci.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4C0A-6C96-462F-9AE0-72F74B2221B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28010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Např. u staršího nemocného s kardiovaskulárními riziky nepodáváme tricyklická antidepresiva, betablokátory či antagonisty kalciových kanálů - mnohem vhodnější je kyselina </a:t>
            </a:r>
            <a:r>
              <a:rPr lang="cs-CZ" dirty="0" err="1"/>
              <a:t>valproová</a:t>
            </a:r>
            <a:r>
              <a:rPr lang="cs-CZ" dirty="0"/>
              <a:t> či </a:t>
            </a:r>
            <a:r>
              <a:rPr lang="cs-CZ" dirty="0" err="1"/>
              <a:t>valproát</a:t>
            </a:r>
            <a:r>
              <a:rPr lang="cs-CZ" dirty="0"/>
              <a:t>.</a:t>
            </a:r>
          </a:p>
          <a:p>
            <a:r>
              <a:rPr lang="cs-CZ" dirty="0"/>
              <a:t>U mladšího migrenika s hypertenzí a ischemickou chorobou srdeční naopak jsou na místě betablokátory a antagonisté kalciových kanálků.</a:t>
            </a:r>
          </a:p>
          <a:p>
            <a:r>
              <a:rPr lang="cs-CZ" dirty="0"/>
              <a:t>Migrenikovi s depresí podáváme nejlépe tricyklická antidepresiva či selektivní inhibitory zpětného vychytávání serotoninu.</a:t>
            </a:r>
          </a:p>
          <a:p>
            <a:r>
              <a:rPr lang="cs-CZ" dirty="0"/>
              <a:t>Kyselina </a:t>
            </a:r>
            <a:r>
              <a:rPr lang="cs-CZ" dirty="0" err="1"/>
              <a:t>valproová</a:t>
            </a:r>
            <a:r>
              <a:rPr lang="cs-CZ" dirty="0"/>
              <a:t> je lékem volby u nemocných s migrénou kombinovanou a epilepsií a u pacientů s migrénou kombinovanou s </a:t>
            </a:r>
            <a:r>
              <a:rPr lang="cs-CZ" dirty="0" err="1"/>
              <a:t>manio</a:t>
            </a:r>
            <a:r>
              <a:rPr lang="cs-CZ" dirty="0"/>
              <a:t>-depresivním syndromem.</a:t>
            </a:r>
          </a:p>
          <a:p>
            <a:r>
              <a:rPr lang="cs-CZ" dirty="0"/>
              <a:t>U epileptiků s migrénou nepodáváme neuroleptika a tricyklická antidepresiva, která snižují záchvatový práh.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D34C0A-6C96-462F-9AE0-72F74B2221B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2008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Zraková aura – homonymní binokulární</a:t>
            </a:r>
          </a:p>
          <a:p>
            <a:r>
              <a:rPr lang="cs-CZ" dirty="0"/>
              <a:t>U pacientů mohou být naznačeny meningeální příznaky.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4C0A-6C96-462F-9AE0-72F74B2221B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02891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Snímek 17 - dělení na epizodickou a chronickou platí i u migrény... (většina je epizodická, ale jsou dle IHS specificky vydělená kritéria na bolest chronickou). Na stejném snímku: </a:t>
            </a:r>
            <a:r>
              <a:rPr lang="cs-CZ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"bylo vyloučeno organické postižení)" 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 trochu odporuje s tou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neindikací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strukturálních vyšetření .. ono popravdě se doporučuje, aby každý pacient s opakovanými bolestmi hlavy prodělal 1x v životě zobrazovací vyšetření a další zobrazení pak už pouze v případě změny charakteru bolestí (nebo výrazné změny jejich frekvence)... protože samozřejmě i migrenik může mít SAK. 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4C0A-6C96-462F-9AE0-72F74B2221B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11812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Častěji v noci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4C0A-6C96-462F-9AE0-72F74B2221BD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37290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Topiramát</a:t>
            </a:r>
            <a:r>
              <a:rPr lang="cs-CZ" dirty="0"/>
              <a:t> se podává v dávce obvyklé v profylaktické léčbě migrény, od 25 mg/den do průměrné denní dávky 100 mg, nicméně dle intenzity bolesti lze vystoupat až nad 200 mg/den. NÚ: parestézie, váhový úbytek, kognitivní porucha.</a:t>
            </a:r>
          </a:p>
          <a:p>
            <a:r>
              <a:rPr lang="cs-CZ" dirty="0"/>
              <a:t>Lithium </a:t>
            </a:r>
            <a:r>
              <a:rPr lang="cs-CZ" dirty="0" err="1"/>
              <a:t>carbonicum</a:t>
            </a:r>
            <a:r>
              <a:rPr lang="cs-CZ" dirty="0"/>
              <a:t> je až lékem druhé volby vzhledem k úzkému terapeutickému oknu s nutností kontroly hladin a vysokému počtu nežádoucích účinků. Účinnost je ve studiích podobná </a:t>
            </a:r>
            <a:r>
              <a:rPr lang="cs-CZ" dirty="0" err="1"/>
              <a:t>verapamilu</a:t>
            </a:r>
            <a:r>
              <a:rPr lang="cs-CZ" dirty="0"/>
              <a:t>. Počáteční dávka je 300 mg na noc a zvyšuje se maximálně do 900 mg/den. NÚ: třes, průjem, polyurie.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4C0A-6C96-462F-9AE0-72F74B2221BD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84850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4C0A-6C96-462F-9AE0-72F74B2221BD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55825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4C0A-6C96-462F-9AE0-72F74B2221BD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0517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Jakýkoliv úraz hlavy může vést ke krvácení – resp. epidurálnímu nebo subdurálnímu hematomu (často, ale ne vždy rozvoj ložiskové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syptomatiky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 tzv. volném intervalu, kdy projevy způsobuje útlaky mozku</a:t>
            </a:r>
            <a:r>
              <a:rPr lang="cs-CZ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4C0A-6C96-462F-9AE0-72F74B2221BD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7060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4C0A-6C96-462F-9AE0-72F74B2221BD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91425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z="1200" dirty="0"/>
              <a:t>disekce </a:t>
            </a:r>
            <a:r>
              <a:rPr lang="cs-CZ" altLang="cs-CZ" sz="1200" dirty="0" err="1"/>
              <a:t>a.carotis</a:t>
            </a:r>
            <a:r>
              <a:rPr lang="cs-CZ" altLang="cs-CZ" sz="1200" dirty="0"/>
              <a:t> x </a:t>
            </a:r>
            <a:r>
              <a:rPr lang="cs-CZ" altLang="cs-CZ" sz="1200" dirty="0" err="1"/>
              <a:t>vertebralis</a:t>
            </a:r>
            <a:endParaRPr lang="cs-CZ" altLang="cs-CZ" sz="1200" dirty="0"/>
          </a:p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Snímek 26 - Honzíku, vím, že dělení, které uvádíš, je dl IHS, ale mě osobně se moc nelíbí klasifikace hypertenze a hypotenze jako "cévních onemocněním mozku".  Osobně bych oddělila 2 příčiny bolestí hlavy a to cévní onemocnění mozku (ta Tebou jmenovaná v prvním odstavci kromě hypertenze a blíže vysvětlená na následujícím snímku) a systémové oběhové změny (hypertenze, hypotenze), což doslovně vzato nejsou cévní onemocnění mozku, i když se samozřejmě projeví i na cerebrální cirkulaci. Ten první odstavec bych proto v tomto místě vyhodila a nechala ho právě až na následujícím snímku a tento bych nazvala "bolest hlavy při systémových oběhových změnách" nebo "při změnách TK". 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4C0A-6C96-462F-9AE0-72F74B2221BD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9479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Zraková aura – homonymní binokulární</a:t>
            </a:r>
          </a:p>
          <a:p>
            <a:r>
              <a:rPr lang="cs-CZ" dirty="0"/>
              <a:t>U pacientů mohou být naznačeny meningeální příznaky.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4C0A-6C96-462F-9AE0-72F74B2221B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26062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4C0A-6C96-462F-9AE0-72F74B2221BD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35326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4C0A-6C96-462F-9AE0-72F74B2221BD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30260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Rovněž poruchy spánku. Většinou vzniká po pravidelném užívání po 3 měsíce. Pokud se podaří ukončit užívání, do měsíce vymizí.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4C0A-6C96-462F-9AE0-72F74B2221BD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530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Rovněž poruchy spánku. Většinou vzniká po pravidelném užívání po 3 měsíce. Pokud se podaří ukončit užívání, do měsíce vymizí.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4C0A-6C96-462F-9AE0-72F74B2221BD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82893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Rovněž poruchy spánku. Většinou vzniká po pravidelném užívání po 3 měsíce. Pokud se podaří ukončit užívání, do měsíce vymizí.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4C0A-6C96-462F-9AE0-72F74B2221BD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1669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4C0A-6C96-462F-9AE0-72F74B2221BD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5337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4C0A-6C96-462F-9AE0-72F74B2221BD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18750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4C0A-6C96-462F-9AE0-72F74B2221BD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03342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4C0A-6C96-462F-9AE0-72F74B2221BD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38190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4C0A-6C96-462F-9AE0-72F74B2221BD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4369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4C0A-6C96-462F-9AE0-72F74B2221B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0199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4C0A-6C96-462F-9AE0-72F74B2221BD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97037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N. </a:t>
            </a:r>
            <a:r>
              <a:rPr lang="cs-CZ" dirty="0" err="1"/>
              <a:t>Glossopharyngeus</a:t>
            </a:r>
            <a:r>
              <a:rPr lang="cs-CZ" dirty="0"/>
              <a:t> (tonzila, na ucho a úhel mandibuly), n. </a:t>
            </a:r>
            <a:r>
              <a:rPr lang="cs-CZ" dirty="0" err="1"/>
              <a:t>occipitalis</a:t>
            </a:r>
            <a:r>
              <a:rPr lang="cs-CZ" dirty="0"/>
              <a:t> major et minor (týl přes spánek na tváře)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4C0A-6C96-462F-9AE0-72F74B2221BD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2242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4C0A-6C96-462F-9AE0-72F74B2221B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5946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Zraková aura – homonymní binokulární</a:t>
            </a:r>
          </a:p>
          <a:p>
            <a:r>
              <a:rPr lang="cs-CZ" dirty="0"/>
              <a:t>V praxi se navíc setkáváme poměrně často s problémem smíšených bolestí hlavy, kdy se některý typ migrény vyskytuje současně s tenzními bolestmi hlavy (až 60 % migreniků trpí současně tenzními bolestmi hlavy) nebo s </a:t>
            </a:r>
            <a:r>
              <a:rPr lang="cs-CZ" dirty="0" err="1"/>
              <a:t>vertebrogenními</a:t>
            </a:r>
            <a:r>
              <a:rPr lang="cs-CZ" dirty="0"/>
              <a:t> bolestmi hlavy.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4C0A-6C96-462F-9AE0-72F74B2221B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7771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Zařazení migreniků do skupin závažnosti může být čistě empirické a je závislé na zkušenostech lékaře. Lepší se jeví </a:t>
            </a:r>
            <a:r>
              <a:rPr lang="cs-CZ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standardizovaný postup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např. dotazníkem MIDAS (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Migraine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disability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assessment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programme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Lipton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Stewart 1994). Je to jednoduchý, dobře reprodukovatelný dotazník, který dovoluje kvantifikaci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dyskomfortu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migrenika, tj. míru neschopnosti vykonávat běžné pracovní, domácí a společenské činnosti během posledních 3 měsíců a kvantifikaci intenzity a frekvence migrenózních záchvatů.</a:t>
            </a:r>
          </a:p>
          <a:p>
            <a:endParaRPr lang="cs-CZ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Léčba lehké ataky migrény</a:t>
            </a:r>
            <a:endParaRPr lang="cs-CZ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Lehká ataka migrény je taková, která nemocnému umožňuje pokračovat v práci, ve společenských a rodinných aktivitách. MIDAS do skóre 10.</a:t>
            </a:r>
          </a:p>
          <a:p>
            <a:r>
              <a:rPr lang="cs-CZ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Analgetika + Nesteroidní antiflogistika</a:t>
            </a:r>
            <a:endParaRPr lang="cs-CZ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cs-CZ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Léčba střední migrény</a:t>
            </a:r>
            <a:endParaRPr lang="cs-CZ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Jde o migrény omezující pracovní schopnost a schopnost domácích a společenských aktivit. Podle dotazníku MIDAS skóre 11-20</a:t>
            </a:r>
          </a:p>
          <a:p>
            <a:r>
              <a:rPr lang="cs-CZ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Nesteroidní antiflogistika + specifická </a:t>
            </a:r>
            <a:r>
              <a:rPr lang="cs-CZ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antimigrenika</a:t>
            </a:r>
            <a:endParaRPr lang="cs-CZ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cs-CZ" sz="1200" b="1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Léčba těžké migrény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Jde o migrenózní záchvaty znemožňující kteroukoliv pracovní, společenskou a domácí činnost. MIDAS více než skóre 20.</a:t>
            </a:r>
          </a:p>
          <a:p>
            <a:r>
              <a:rPr lang="cs-CZ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Triptany</a:t>
            </a:r>
            <a:endParaRPr lang="cs-CZ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cs-CZ" dirty="0"/>
          </a:p>
          <a:p>
            <a:r>
              <a:rPr lang="cs-CZ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Efekt však mít může.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 Asi bych to formulovala tak, že na skupinové úrovni (u větších souborů pacientů) efekt prokázán nebyl, ale na individuální úrovni mohou některým pacientům pomoci a lze je vyzkoušet (i když se osobně domnívám, že často s významným podílem placebo efektu, což na druhé straně ničemu nevadí...). 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4C0A-6C96-462F-9AE0-72F74B2221B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0276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/>
              <a:t>Jednoduchá analgetika</a:t>
            </a:r>
          </a:p>
          <a:p>
            <a:r>
              <a:rPr lang="cs-CZ" dirty="0"/>
              <a:t>Aspirin 500 mg, </a:t>
            </a:r>
            <a:r>
              <a:rPr lang="cs-CZ" dirty="0" err="1"/>
              <a:t>Paracetmol</a:t>
            </a:r>
            <a:r>
              <a:rPr lang="cs-CZ" dirty="0"/>
              <a:t> 500 – 1000 mg</a:t>
            </a:r>
          </a:p>
          <a:p>
            <a:endParaRPr lang="cs-CZ" dirty="0"/>
          </a:p>
          <a:p>
            <a:r>
              <a:rPr lang="cs-CZ" b="1" dirty="0"/>
              <a:t>Kombinovaná analgetika</a:t>
            </a:r>
            <a:endParaRPr lang="cs-CZ" dirty="0"/>
          </a:p>
          <a:p>
            <a:r>
              <a:rPr lang="cs-CZ" dirty="0"/>
              <a:t>Kombinace paracetamolu, kofeinu, </a:t>
            </a:r>
            <a:r>
              <a:rPr lang="cs-CZ" dirty="0" err="1"/>
              <a:t>kys</a:t>
            </a:r>
            <a:r>
              <a:rPr lang="cs-CZ" dirty="0"/>
              <a:t>. acetylsalicylové  + ev. dalších složek (</a:t>
            </a:r>
            <a:r>
              <a:rPr lang="cs-CZ" dirty="0" err="1"/>
              <a:t>Acifein</a:t>
            </a:r>
            <a:r>
              <a:rPr lang="cs-CZ" dirty="0"/>
              <a:t>, Ataralgin, </a:t>
            </a:r>
            <a:r>
              <a:rPr lang="cs-CZ" dirty="0" err="1"/>
              <a:t>Saridon</a:t>
            </a:r>
            <a:r>
              <a:rPr lang="cs-CZ" dirty="0"/>
              <a:t>, </a:t>
            </a:r>
            <a:r>
              <a:rPr lang="cs-CZ" dirty="0" err="1"/>
              <a:t>Valetol</a:t>
            </a:r>
            <a:r>
              <a:rPr lang="cs-CZ" dirty="0"/>
              <a:t>, </a:t>
            </a:r>
            <a:r>
              <a:rPr lang="cs-CZ" dirty="0" err="1"/>
              <a:t>Migralgin</a:t>
            </a:r>
            <a:r>
              <a:rPr lang="cs-CZ" dirty="0"/>
              <a:t>, </a:t>
            </a:r>
            <a:r>
              <a:rPr lang="cs-CZ" dirty="0" err="1"/>
              <a:t>Migränerton</a:t>
            </a:r>
            <a:r>
              <a:rPr lang="cs-CZ" dirty="0"/>
              <a:t> a další)</a:t>
            </a:r>
          </a:p>
          <a:p>
            <a:endParaRPr lang="cs-CZ" dirty="0"/>
          </a:p>
          <a:p>
            <a:r>
              <a:rPr lang="cs-CZ" b="1" dirty="0" err="1"/>
              <a:t>Spasmoanalgetika</a:t>
            </a:r>
            <a:endParaRPr lang="cs-CZ" dirty="0"/>
          </a:p>
          <a:p>
            <a:r>
              <a:rPr lang="cs-CZ" dirty="0" err="1"/>
              <a:t>Algifen</a:t>
            </a:r>
            <a:r>
              <a:rPr lang="cs-CZ" dirty="0"/>
              <a:t> </a:t>
            </a:r>
            <a:r>
              <a:rPr lang="cs-CZ" dirty="0" err="1"/>
              <a:t>tbl</a:t>
            </a:r>
            <a:r>
              <a:rPr lang="cs-CZ" dirty="0"/>
              <a:t>, kapky, </a:t>
            </a:r>
          </a:p>
          <a:p>
            <a:endParaRPr lang="cs-CZ" dirty="0"/>
          </a:p>
          <a:p>
            <a:r>
              <a:rPr lang="cs-CZ" b="1" dirty="0"/>
              <a:t>Nesteroidní antiflogistika</a:t>
            </a:r>
          </a:p>
          <a:p>
            <a:r>
              <a:rPr lang="cs-CZ" dirty="0"/>
              <a:t>Ibuprofen 400 – 800 mg</a:t>
            </a:r>
          </a:p>
          <a:p>
            <a:r>
              <a:rPr lang="cs-CZ" dirty="0" err="1"/>
              <a:t>Diclofenac</a:t>
            </a:r>
            <a:r>
              <a:rPr lang="cs-CZ" dirty="0"/>
              <a:t> (</a:t>
            </a:r>
            <a:r>
              <a:rPr lang="cs-CZ" dirty="0" err="1"/>
              <a:t>Voltaren</a:t>
            </a:r>
            <a:r>
              <a:rPr lang="cs-CZ" dirty="0"/>
              <a:t> Rapid) 50-100 mg</a:t>
            </a:r>
          </a:p>
          <a:p>
            <a:r>
              <a:rPr lang="cs-CZ" dirty="0" err="1"/>
              <a:t>Dexketoprofen</a:t>
            </a:r>
            <a:r>
              <a:rPr lang="cs-CZ" dirty="0"/>
              <a:t> 25 mg</a:t>
            </a:r>
          </a:p>
          <a:p>
            <a:r>
              <a:rPr lang="cs-CZ" dirty="0" err="1"/>
              <a:t>Indometacin</a:t>
            </a:r>
            <a:r>
              <a:rPr lang="cs-CZ" dirty="0"/>
              <a:t> </a:t>
            </a:r>
            <a:r>
              <a:rPr lang="cs-CZ" dirty="0" err="1"/>
              <a:t>supp</a:t>
            </a:r>
            <a:r>
              <a:rPr lang="cs-CZ" dirty="0"/>
              <a:t> 100 mg</a:t>
            </a:r>
          </a:p>
          <a:p>
            <a:endParaRPr lang="cs-CZ" dirty="0"/>
          </a:p>
          <a:p>
            <a:r>
              <a:rPr lang="cs-CZ" dirty="0" err="1"/>
              <a:t>Triptany</a:t>
            </a:r>
            <a:r>
              <a:rPr lang="cs-CZ" dirty="0"/>
              <a:t> se liší rychlostí nástupu účinku, délkou trvání nebo intenzitou nežádoucích účinků. </a:t>
            </a:r>
            <a:r>
              <a:rPr lang="cs-CZ" dirty="0" err="1"/>
              <a:t>Triptany</a:t>
            </a:r>
            <a:r>
              <a:rPr lang="cs-CZ" dirty="0"/>
              <a:t> působí </a:t>
            </a:r>
            <a:r>
              <a:rPr lang="cs-CZ" dirty="0" err="1"/>
              <a:t>vazkonostrikci</a:t>
            </a:r>
            <a:r>
              <a:rPr lang="cs-CZ" dirty="0"/>
              <a:t>. Nesmí se užívat vícekrát jak 10x do měsíce! (Protože samotné mohou vyvolat bolest hlavy!)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4C0A-6C96-462F-9AE0-72F74B2221B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389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Např. u staršího nemocného s kardiovaskulárními riziky nepodáváme tricyklická antidepresiva, betablokátory či antagonisty kalciových kanálů - mnohem vhodnější je kyselina </a:t>
            </a:r>
            <a:r>
              <a:rPr lang="cs-CZ" dirty="0" err="1"/>
              <a:t>valproová</a:t>
            </a:r>
            <a:r>
              <a:rPr lang="cs-CZ" dirty="0"/>
              <a:t> či </a:t>
            </a:r>
            <a:r>
              <a:rPr lang="cs-CZ" dirty="0" err="1"/>
              <a:t>valproát</a:t>
            </a:r>
            <a:r>
              <a:rPr lang="cs-CZ" dirty="0"/>
              <a:t>.</a:t>
            </a:r>
          </a:p>
          <a:p>
            <a:r>
              <a:rPr lang="cs-CZ" dirty="0"/>
              <a:t>U mladšího migrenika s hypertenzí a ischemickou chorobou srdeční naopak jsou na místě betablokátory a antagonisté kalciových kanálků.</a:t>
            </a:r>
          </a:p>
          <a:p>
            <a:r>
              <a:rPr lang="cs-CZ" dirty="0"/>
              <a:t>Migrenikovi s depresí podáváme nejlépe tricyklická antidepresiva či selektivní inhibitory zpětného vychytávání serotoninu.</a:t>
            </a:r>
          </a:p>
          <a:p>
            <a:r>
              <a:rPr lang="cs-CZ" dirty="0"/>
              <a:t>Kyselina </a:t>
            </a:r>
            <a:r>
              <a:rPr lang="cs-CZ" dirty="0" err="1"/>
              <a:t>valproová</a:t>
            </a:r>
            <a:r>
              <a:rPr lang="cs-CZ" dirty="0"/>
              <a:t> je lékem volby u nemocných s migrénou kombinovanou a epilepsií a u pacientů s migrénou kombinovanou s </a:t>
            </a:r>
            <a:r>
              <a:rPr lang="cs-CZ" dirty="0" err="1"/>
              <a:t>manio</a:t>
            </a:r>
            <a:r>
              <a:rPr lang="cs-CZ" dirty="0"/>
              <a:t>-depresivním syndromem.</a:t>
            </a:r>
          </a:p>
          <a:p>
            <a:r>
              <a:rPr lang="cs-CZ" dirty="0"/>
              <a:t>U epileptiků s migrénou nepodáváme neuroleptika a tricyklická antidepresiva, která snižují záchvatový práh.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D34C0A-6C96-462F-9AE0-72F74B2221B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83856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Např. u staršího nemocného s kardiovaskulárními riziky nepodáváme tricyklická antidepresiva, betablokátory či antagonisty kalciových kanálů - mnohem vhodnější je kyselina </a:t>
            </a:r>
            <a:r>
              <a:rPr lang="cs-CZ" dirty="0" err="1"/>
              <a:t>valproová</a:t>
            </a:r>
            <a:r>
              <a:rPr lang="cs-CZ" dirty="0"/>
              <a:t> či </a:t>
            </a:r>
            <a:r>
              <a:rPr lang="cs-CZ" dirty="0" err="1"/>
              <a:t>valproát</a:t>
            </a:r>
            <a:r>
              <a:rPr lang="cs-CZ" dirty="0"/>
              <a:t>.</a:t>
            </a:r>
          </a:p>
          <a:p>
            <a:r>
              <a:rPr lang="cs-CZ" dirty="0"/>
              <a:t>U mladšího migrenika s hypertenzí a ischemickou chorobou srdeční naopak jsou na místě betablokátory a antagonisté kalciových kanálků.</a:t>
            </a:r>
          </a:p>
          <a:p>
            <a:r>
              <a:rPr lang="cs-CZ" dirty="0"/>
              <a:t>Migrenikovi s depresí podáváme nejlépe tricyklická antidepresiva či selektivní inhibitory zpětného vychytávání serotoninu.</a:t>
            </a:r>
          </a:p>
          <a:p>
            <a:r>
              <a:rPr lang="cs-CZ" dirty="0"/>
              <a:t>Kyselina </a:t>
            </a:r>
            <a:r>
              <a:rPr lang="cs-CZ" dirty="0" err="1"/>
              <a:t>valproová</a:t>
            </a:r>
            <a:r>
              <a:rPr lang="cs-CZ" dirty="0"/>
              <a:t> je lékem volby u nemocných s migrénou kombinovanou a epilepsií a u pacientů s migrénou kombinovanou s </a:t>
            </a:r>
            <a:r>
              <a:rPr lang="cs-CZ" dirty="0" err="1"/>
              <a:t>manio</a:t>
            </a:r>
            <a:r>
              <a:rPr lang="cs-CZ" dirty="0"/>
              <a:t>-depresivním syndromem.</a:t>
            </a:r>
          </a:p>
          <a:p>
            <a:r>
              <a:rPr lang="cs-CZ" dirty="0"/>
              <a:t>U epileptiků s migrénou nepodáváme neuroleptika a tricyklická antidepresiva, která snižují záchvatový práh.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D34C0A-6C96-462F-9AE0-72F74B2221B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9914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7A3F1D-2D0F-4847-AA4A-AC7F7F7F28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B491CFB-A82C-47DB-8AD1-CC5079FC01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E219ED7-1182-48B3-A887-49D69E5A6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CF571-CAF8-44FE-9757-E0806A716EFD}" type="datetimeFigureOut">
              <a:rPr lang="en-GB" smtClean="0"/>
              <a:t>28/03/2024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A9A29DD-C0E6-440F-85A4-F4971A9BB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DFA7197-8DA8-42BD-84F3-9942FF45C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63672-442E-4E9A-B7C9-E5623BCE63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3471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12C442-A0B0-42F5-833C-DE51D9914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25FC261-ECED-4B30-BEFB-A7554FA4EC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A546179-B28E-4BE6-8488-5F94B13AE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CF571-CAF8-44FE-9757-E0806A716EFD}" type="datetimeFigureOut">
              <a:rPr lang="en-GB" smtClean="0"/>
              <a:t>28/03/2024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AB8ECBF-EC5B-4BBA-B5F6-0ACA39068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1E58837-4347-4C17-851F-45830FA29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63672-442E-4E9A-B7C9-E5623BCE63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0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C95173FC-9E6C-4F9F-8758-6F40C518B1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7AE321D-2101-4209-AF92-5FD05B9CF4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7751013-DF0D-4296-86FE-703146297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CF571-CAF8-44FE-9757-E0806A716EFD}" type="datetimeFigureOut">
              <a:rPr lang="en-GB" smtClean="0"/>
              <a:t>28/03/2024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74D709F-0709-4E53-A9D6-B7CB12A4B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5A6C371-4D77-481F-B871-E51E23EC4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63672-442E-4E9A-B7C9-E5623BCE63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3632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75EC9D-A251-495C-AAA9-DDFBED41A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49C4557-D916-4F1A-B558-14606ED32E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0B6BA73-EEAC-48D4-A40A-95E59526A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CF571-CAF8-44FE-9757-E0806A716EFD}" type="datetimeFigureOut">
              <a:rPr lang="en-GB" smtClean="0"/>
              <a:t>28/03/2024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52FA6C9-1261-449C-B3B0-0C60944A0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2556C01-215D-4C5A-BA16-A19E7A21A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63672-442E-4E9A-B7C9-E5623BCE63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938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F3A5EB-9AC8-4A74-962C-5BD905F39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FCF8982E-85C2-4D91-A270-713EC39D2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C994923-47F3-43E5-885C-453310BF8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CF571-CAF8-44FE-9757-E0806A716EFD}" type="datetimeFigureOut">
              <a:rPr lang="en-GB" smtClean="0"/>
              <a:t>28/03/2024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EFFBD9B-27E2-4DF9-9FE0-A02750499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BC1B02B-7DD3-422E-98AB-BDDC5FB0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63672-442E-4E9A-B7C9-E5623BCE63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1413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4FCB5F-C1AE-4380-8E8D-4EC1D2816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2031C41-FE17-42EE-B3DA-AC3B8E4D67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1F5E5507-C76B-4C94-B8EE-F495EC2C9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D1168E3-0DB0-40B8-8DC9-1E6002B71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CF571-CAF8-44FE-9757-E0806A716EFD}" type="datetimeFigureOut">
              <a:rPr lang="en-GB" smtClean="0"/>
              <a:t>28/03/2024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D2D9989-FE61-4DE8-BE64-B7285F616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BFA27A3-1A17-4C0A-9CD9-D447D8241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63672-442E-4E9A-B7C9-E5623BCE63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160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394AD5-D75A-45B4-80CA-38C163C91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3AFCEAF-E3E5-4FF7-909C-31F768A3C1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BBC76DB-4B63-4BC3-B24D-3666DA4790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62EABD4-029D-4C70-BBD5-4B5ADABDD1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78E70C09-720A-45DB-A9CF-612D50600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2A366F07-D50C-4AB0-AA16-CDD99FED8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CF571-CAF8-44FE-9757-E0806A716EFD}" type="datetimeFigureOut">
              <a:rPr lang="en-GB" smtClean="0"/>
              <a:t>28/03/2024</a:t>
            </a:fld>
            <a:endParaRPr lang="en-GB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B19C98B-8A81-43EF-A99B-3C98CFE23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A9327D8-40B3-49D8-83E0-27226806F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63672-442E-4E9A-B7C9-E5623BCE63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2888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1D3429-BDEB-49BE-9478-82645FCBA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F103AA7-EF6C-461A-A178-4CDA8F088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CF571-CAF8-44FE-9757-E0806A716EFD}" type="datetimeFigureOut">
              <a:rPr lang="en-GB" smtClean="0"/>
              <a:t>28/03/2024</a:t>
            </a:fld>
            <a:endParaRPr lang="en-GB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1B45E39-AB5A-4D51-AA53-457CD70F1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A9B95B4-0E8C-47A9-9FDD-655523D7A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63672-442E-4E9A-B7C9-E5623BCE63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6909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DF15CAF-7640-4C2A-B8F8-A5EF9417E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CF571-CAF8-44FE-9757-E0806A716EFD}" type="datetimeFigureOut">
              <a:rPr lang="en-GB" smtClean="0"/>
              <a:t>28/03/2024</a:t>
            </a:fld>
            <a:endParaRPr lang="en-GB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F081EA7-2D91-4332-BC50-DBE888447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F65D2F1-383A-4FCB-985D-18EB64D2F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63672-442E-4E9A-B7C9-E5623BCE63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0754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B651EE-02F1-4031-9277-24B4074FB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907F5E7-9779-4092-9910-B13B4542D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DE02C562-530B-4007-81DE-90E1FE13AF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F2E8E01-D378-4886-BD49-E207441A6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CF571-CAF8-44FE-9757-E0806A716EFD}" type="datetimeFigureOut">
              <a:rPr lang="en-GB" smtClean="0"/>
              <a:t>28/03/2024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565180F-60A4-46DF-9C4B-7871D14B5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FAF7942-55C5-4008-B81C-ECD51DD20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63672-442E-4E9A-B7C9-E5623BCE63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8160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0A766A-59FA-4695-B12B-1DFBC3C60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ADBC10C-29EC-4ABB-AA49-A6FC19DC79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1C42EA3C-3DCE-49E3-B7F3-CAA8371D0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8B724CB-DD20-4B4A-976E-7FA70A553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CF571-CAF8-44FE-9757-E0806A716EFD}" type="datetimeFigureOut">
              <a:rPr lang="en-GB" smtClean="0"/>
              <a:t>28/03/2024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A0051CC-88C9-41E5-8B29-C9E71AB1E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D5EE3AC-8B2A-407B-8D1E-84FAD4957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63672-442E-4E9A-B7C9-E5623BCE63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7822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A89E798-D250-4C4A-8AF4-259484CC7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58EE6537-58F4-45C6-A6D4-926B2578D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0B63B9D-DF6E-4608-9DB9-4FE5144364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CF571-CAF8-44FE-9757-E0806A716EFD}" type="datetimeFigureOut">
              <a:rPr lang="en-GB" smtClean="0"/>
              <a:t>28/03/2024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02FFBCA-2486-4BEE-82B6-7F4D153CC6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158962F-71E3-454F-8DBE-DF512BB124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63672-442E-4E9A-B7C9-E5623BCE63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778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3.png"/><Relationship Id="rId4" Type="http://schemas.openxmlformats.org/officeDocument/2006/relationships/image" Target="../media/image52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e5DxD6Tuxxw" TargetMode="External"/><Relationship Id="rId3" Type="http://schemas.openxmlformats.org/officeDocument/2006/relationships/hyperlink" Target="https://www.youtube.com/watch?v=edsOByobH8o" TargetMode="External"/><Relationship Id="rId7" Type="http://schemas.openxmlformats.org/officeDocument/2006/relationships/hyperlink" Target="https://www.youtube.com/watch?v=hzSx4rMyVjI" TargetMode="External"/><Relationship Id="rId2" Type="http://schemas.openxmlformats.org/officeDocument/2006/relationships/hyperlink" Target="https://www.youtube.com/watch?v=gIHUJs2eTH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rc0ECrhFQn4" TargetMode="External"/><Relationship Id="rId5" Type="http://schemas.openxmlformats.org/officeDocument/2006/relationships/hyperlink" Target="https://www.youtube.com/watch?v=PlGWTStyyhQ" TargetMode="External"/><Relationship Id="rId4" Type="http://schemas.openxmlformats.org/officeDocument/2006/relationships/hyperlink" Target="https://www.youtube.com/watch?v=pEOqffiwE7k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0B7D8B-AD59-4625-8CA2-91AA0E2219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6224" y="2236590"/>
            <a:ext cx="9159551" cy="1419905"/>
          </a:xfrm>
        </p:spPr>
        <p:txBody>
          <a:bodyPr anchor="ctr">
            <a:normAutofit/>
          </a:bodyPr>
          <a:lstStyle/>
          <a:p>
            <a:r>
              <a:rPr lang="cs-CZ" b="1" dirty="0">
                <a:solidFill>
                  <a:schemeClr val="accent1"/>
                </a:solidFill>
              </a:rPr>
              <a:t>Bolesti hlavy</a:t>
            </a:r>
            <a:endParaRPr lang="en-GB" b="1" dirty="0">
              <a:solidFill>
                <a:schemeClr val="accent1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1055AB0-61D4-46E4-8C7D-7D5F85F41B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7045" y="5038531"/>
            <a:ext cx="9144000" cy="1712166"/>
          </a:xfrm>
        </p:spPr>
        <p:txBody>
          <a:bodyPr/>
          <a:lstStyle/>
          <a:p>
            <a:pPr algn="l"/>
            <a:r>
              <a:rPr lang="cs-CZ" dirty="0"/>
              <a:t>Neurologie II - </a:t>
            </a:r>
            <a:r>
              <a:rPr lang="cs-CZ" dirty="0" err="1"/>
              <a:t>FSpS</a:t>
            </a:r>
            <a:endParaRPr lang="cs-CZ" dirty="0"/>
          </a:p>
          <a:p>
            <a:pPr algn="l"/>
            <a:r>
              <a:rPr lang="cs-CZ" dirty="0"/>
              <a:t>Ľubica </a:t>
            </a:r>
            <a:r>
              <a:rPr lang="cs-CZ" dirty="0" err="1"/>
              <a:t>Joppeková</a:t>
            </a:r>
            <a:endParaRPr lang="cs-CZ" dirty="0"/>
          </a:p>
          <a:p>
            <a:pPr algn="l"/>
            <a:r>
              <a:rPr lang="cs-CZ" dirty="0"/>
              <a:t>Neurologická klinika FN Brno</a:t>
            </a:r>
            <a:endParaRPr lang="en-GB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AF28F92A-5DB5-4BA7-A227-52020AB195D1}"/>
              </a:ext>
            </a:extLst>
          </p:cNvPr>
          <p:cNvSpPr/>
          <p:nvPr/>
        </p:nvSpPr>
        <p:spPr>
          <a:xfrm>
            <a:off x="1063691" y="1960234"/>
            <a:ext cx="10086392" cy="1972618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21EB1E0-39EA-43E3-9883-920441C75A23}"/>
              </a:ext>
            </a:extLst>
          </p:cNvPr>
          <p:cNvSpPr txBox="1"/>
          <p:nvPr/>
        </p:nvSpPr>
        <p:spPr>
          <a:xfrm>
            <a:off x="4196080" y="1221250"/>
            <a:ext cx="4213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accent1"/>
                </a:solidFill>
                <a:latin typeface="+mj-lt"/>
              </a:rPr>
              <a:t>KAPITOLA JEDENÁCTÁ</a:t>
            </a:r>
            <a:endParaRPr lang="en-GB" sz="3200" b="1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6" name="Picture 5" descr="pro hlavicku RGB">
            <a:extLst>
              <a:ext uri="{FF2B5EF4-FFF2-40B4-BE49-F238E27FC236}">
                <a16:creationId xmlns:a16="http://schemas.microsoft.com/office/drawing/2014/main" id="{2D170DA5-9011-4E9B-8269-805ED9005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282" y="5837884"/>
            <a:ext cx="381635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VÃ½sledek obrÃ¡zku pro Logo muni">
            <a:extLst>
              <a:ext uri="{FF2B5EF4-FFF2-40B4-BE49-F238E27FC236}">
                <a16:creationId xmlns:a16="http://schemas.microsoft.com/office/drawing/2014/main" id="{C171ACC1-B467-4C97-A94E-98ECABD02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56417" cy="144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681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E18F8A1-84A6-427C-9F35-67D5505756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6841" b="889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DCC19DD-978D-44F6-B370-3E427E0C9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LÉČBA MIGRÉNY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3CBCA8-05B5-433A-82C9-4BD2FC448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b="1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NEFARMAKOLOGICKÝ PŘÍSTUP</a:t>
            </a:r>
          </a:p>
          <a:p>
            <a:r>
              <a:rPr lang="cs-CZ" b="1" dirty="0">
                <a:solidFill>
                  <a:srgbClr val="FFFFFF"/>
                </a:solidFill>
              </a:rPr>
              <a:t>AKUTNÍ FÁZE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Klid, ticho, studený obklad hlavy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Komprese a. </a:t>
            </a:r>
            <a:r>
              <a:rPr lang="cs-CZ" dirty="0" err="1">
                <a:solidFill>
                  <a:srgbClr val="FFFFFF"/>
                </a:solidFill>
              </a:rPr>
              <a:t>temporalis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superficialis</a:t>
            </a:r>
            <a:r>
              <a:rPr lang="cs-CZ" dirty="0">
                <a:solidFill>
                  <a:srgbClr val="FFFFFF"/>
                </a:solidFill>
              </a:rPr>
              <a:t> může pomoci</a:t>
            </a:r>
          </a:p>
          <a:p>
            <a:r>
              <a:rPr lang="cs-CZ" b="1" dirty="0">
                <a:solidFill>
                  <a:srgbClr val="FFFFFF"/>
                </a:solidFill>
              </a:rPr>
              <a:t>PREVENCE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Je-li znám </a:t>
            </a:r>
            <a:r>
              <a:rPr lang="cs-CZ" b="1" dirty="0">
                <a:solidFill>
                  <a:srgbClr val="FFFFFF"/>
                </a:solidFill>
              </a:rPr>
              <a:t>provokující faktor</a:t>
            </a:r>
            <a:r>
              <a:rPr lang="cs-CZ" dirty="0">
                <a:solidFill>
                  <a:srgbClr val="FFFFFF"/>
                </a:solidFill>
              </a:rPr>
              <a:t> (reprodukovatelný), je nutné ho eliminovat (např. stres, menstruační cyklus, určitá potravina – citrus, čokolády, trauma, vysazení kofeinu, alkohol, poruchy spánku a jiné)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Je doporučeno </a:t>
            </a:r>
            <a:r>
              <a:rPr lang="cs-CZ" b="1" dirty="0">
                <a:solidFill>
                  <a:srgbClr val="FFFFFF"/>
                </a:solidFill>
              </a:rPr>
              <a:t>mnoho nefarmakologických přístupů</a:t>
            </a:r>
            <a:r>
              <a:rPr lang="cs-CZ" dirty="0">
                <a:solidFill>
                  <a:srgbClr val="FFFFFF"/>
                </a:solidFill>
              </a:rPr>
              <a:t> – relaxační cvičení, masáže, akupunktura, manipulace, přírodní léčba.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Jejich efekt však dosud </a:t>
            </a:r>
            <a:r>
              <a:rPr lang="cs-CZ" b="1" u="sng" dirty="0">
                <a:solidFill>
                  <a:srgbClr val="FFFFFF"/>
                </a:solidFill>
              </a:rPr>
              <a:t>nebyl</a:t>
            </a:r>
            <a:r>
              <a:rPr lang="cs-CZ" b="1" dirty="0">
                <a:solidFill>
                  <a:srgbClr val="FFFFFF"/>
                </a:solidFill>
              </a:rPr>
              <a:t> jednoznačně prokázán</a:t>
            </a:r>
            <a:r>
              <a:rPr lang="cs-CZ" dirty="0">
                <a:solidFill>
                  <a:srgbClr val="FFFFFF"/>
                </a:solidFill>
              </a:rPr>
              <a:t>. Efekt však mít může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Pacientům se doporučuje vést deník bolesti, dodržovat zdravý životní styl</a:t>
            </a:r>
          </a:p>
        </p:txBody>
      </p:sp>
    </p:spTree>
    <p:extLst>
      <p:ext uri="{BB962C8B-B14F-4D97-AF65-F5344CB8AC3E}">
        <p14:creationId xmlns:p14="http://schemas.microsoft.com/office/powerpoint/2010/main" val="16393781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E18F8A1-84A6-427C-9F35-67D5505756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6841" b="889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DCC19DD-978D-44F6-B370-3E427E0C9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920" y="365125"/>
            <a:ext cx="10977880" cy="823595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LÉČBA MIGRÉNY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3CBCA8-05B5-433A-82C9-4BD2FC448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920" y="1259841"/>
            <a:ext cx="11318240" cy="52330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FARMAKOLOGICKÝ PŘÍSTUP</a:t>
            </a:r>
          </a:p>
          <a:p>
            <a:r>
              <a:rPr lang="cs-CZ" sz="2400" b="1" dirty="0">
                <a:solidFill>
                  <a:srgbClr val="FFFFFF"/>
                </a:solidFill>
              </a:rPr>
              <a:t>LÉČBA AKUTNÍHO ZÁCHVATU/ABORTIVNÍ LÉČBA</a:t>
            </a:r>
          </a:p>
          <a:p>
            <a:pPr lvl="1"/>
            <a:r>
              <a:rPr lang="cs-CZ" b="1" dirty="0">
                <a:solidFill>
                  <a:srgbClr val="FFFFFF"/>
                </a:solidFill>
              </a:rPr>
              <a:t>Běžná analgetická terapie </a:t>
            </a:r>
            <a:r>
              <a:rPr lang="cs-CZ" dirty="0">
                <a:solidFill>
                  <a:srgbClr val="FFFFFF"/>
                </a:solidFill>
              </a:rPr>
              <a:t>(tj. </a:t>
            </a:r>
            <a:r>
              <a:rPr lang="cs-CZ" dirty="0" err="1">
                <a:solidFill>
                  <a:srgbClr val="FFFFFF"/>
                </a:solidFill>
              </a:rPr>
              <a:t>nimesulid</a:t>
            </a:r>
            <a:r>
              <a:rPr lang="cs-CZ" dirty="0">
                <a:solidFill>
                  <a:srgbClr val="FFFFFF"/>
                </a:solidFill>
              </a:rPr>
              <a:t>, paracetamol, ibuprofen, aj.) je pouze částečně efektivní. I přesto se doporučuje vyzkoušet před stanovením diagnózy a při léčbě lehkých záchvatů (vhodný </a:t>
            </a:r>
            <a:r>
              <a:rPr lang="cs-CZ" dirty="0" err="1">
                <a:solidFill>
                  <a:srgbClr val="FFFFFF"/>
                </a:solidFill>
              </a:rPr>
              <a:t>Algifen</a:t>
            </a:r>
            <a:r>
              <a:rPr lang="cs-CZ" dirty="0">
                <a:solidFill>
                  <a:srgbClr val="FFFFFF"/>
                </a:solidFill>
              </a:rPr>
              <a:t>).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U léčby platí: </a:t>
            </a:r>
            <a:r>
              <a:rPr lang="cs-CZ" b="1" u="sng" dirty="0">
                <a:solidFill>
                  <a:srgbClr val="FFFFFF"/>
                </a:solidFill>
              </a:rPr>
              <a:t>„čím dříve, tím lépe“</a:t>
            </a:r>
          </a:p>
          <a:p>
            <a:pPr lvl="1"/>
            <a:r>
              <a:rPr lang="cs-CZ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TRIPTANY</a:t>
            </a:r>
            <a:r>
              <a:rPr lang="cs-CZ" dirty="0">
                <a:solidFill>
                  <a:srgbClr val="FFFFFF"/>
                </a:solidFill>
              </a:rPr>
              <a:t> – specifická </a:t>
            </a:r>
            <a:r>
              <a:rPr lang="cs-CZ" dirty="0" err="1">
                <a:solidFill>
                  <a:srgbClr val="FFFFFF"/>
                </a:solidFill>
              </a:rPr>
              <a:t>antimigrenika</a:t>
            </a:r>
            <a:r>
              <a:rPr lang="cs-CZ" dirty="0">
                <a:solidFill>
                  <a:srgbClr val="FFFFFF"/>
                </a:solidFill>
              </a:rPr>
              <a:t> (selektivní agonisté serotoninových 1B/1D receptorů (5-HT</a:t>
            </a:r>
            <a:r>
              <a:rPr lang="cs-CZ" b="1" baseline="-25000" dirty="0">
                <a:solidFill>
                  <a:srgbClr val="FFFFFF"/>
                </a:solidFill>
              </a:rPr>
              <a:t>1D</a:t>
            </a:r>
            <a:r>
              <a:rPr lang="cs-CZ" baseline="-25000" dirty="0">
                <a:solidFill>
                  <a:srgbClr val="FFFFFF"/>
                </a:solidFill>
              </a:rPr>
              <a:t>,1B</a:t>
            </a:r>
            <a:r>
              <a:rPr lang="cs-CZ" dirty="0">
                <a:solidFill>
                  <a:srgbClr val="FFFFFF"/>
                </a:solidFill>
              </a:rPr>
              <a:t>)) – </a:t>
            </a:r>
            <a:r>
              <a:rPr lang="cs-CZ" dirty="0" err="1">
                <a:solidFill>
                  <a:srgbClr val="FFFFFF"/>
                </a:solidFill>
              </a:rPr>
              <a:t>sumatriptan</a:t>
            </a:r>
            <a:r>
              <a:rPr lang="cs-CZ" dirty="0">
                <a:solidFill>
                  <a:srgbClr val="FFFFFF"/>
                </a:solidFill>
              </a:rPr>
              <a:t> (</a:t>
            </a:r>
            <a:r>
              <a:rPr lang="cs-CZ" dirty="0" err="1">
                <a:solidFill>
                  <a:srgbClr val="FFFFFF"/>
                </a:solidFill>
              </a:rPr>
              <a:t>tbl</a:t>
            </a:r>
            <a:r>
              <a:rPr lang="cs-CZ" dirty="0">
                <a:solidFill>
                  <a:srgbClr val="FFFFFF"/>
                </a:solidFill>
              </a:rPr>
              <a:t>., </a:t>
            </a:r>
            <a:r>
              <a:rPr lang="cs-CZ" dirty="0" err="1">
                <a:solidFill>
                  <a:srgbClr val="FFFFFF"/>
                </a:solidFill>
              </a:rPr>
              <a:t>inj</a:t>
            </a:r>
            <a:r>
              <a:rPr lang="cs-CZ" dirty="0">
                <a:solidFill>
                  <a:srgbClr val="FFFFFF"/>
                </a:solidFill>
              </a:rPr>
              <a:t>., nazální sprej), </a:t>
            </a:r>
            <a:r>
              <a:rPr lang="cs-CZ" dirty="0" err="1">
                <a:solidFill>
                  <a:srgbClr val="FFFFFF"/>
                </a:solidFill>
              </a:rPr>
              <a:t>zolmitriptan</a:t>
            </a:r>
            <a:r>
              <a:rPr lang="cs-CZ" dirty="0">
                <a:solidFill>
                  <a:srgbClr val="FFFFFF"/>
                </a:solidFill>
              </a:rPr>
              <a:t>, </a:t>
            </a:r>
            <a:r>
              <a:rPr lang="cs-CZ" dirty="0" err="1">
                <a:solidFill>
                  <a:srgbClr val="FFFFFF"/>
                </a:solidFill>
              </a:rPr>
              <a:t>eletriptan</a:t>
            </a:r>
            <a:r>
              <a:rPr lang="cs-CZ" dirty="0">
                <a:solidFill>
                  <a:srgbClr val="FFFFFF"/>
                </a:solidFill>
              </a:rPr>
              <a:t>, </a:t>
            </a:r>
            <a:r>
              <a:rPr lang="cs-CZ" dirty="0" err="1">
                <a:solidFill>
                  <a:srgbClr val="FFFFFF"/>
                </a:solidFill>
              </a:rPr>
              <a:t>naratriptan</a:t>
            </a:r>
            <a:r>
              <a:rPr lang="cs-CZ" dirty="0">
                <a:solidFill>
                  <a:srgbClr val="FFFFFF"/>
                </a:solidFill>
              </a:rPr>
              <a:t>, </a:t>
            </a:r>
            <a:r>
              <a:rPr lang="cs-CZ" dirty="0" err="1">
                <a:solidFill>
                  <a:srgbClr val="FFFFFF"/>
                </a:solidFill>
              </a:rPr>
              <a:t>rizatriptan</a:t>
            </a:r>
            <a:r>
              <a:rPr lang="cs-CZ" dirty="0">
                <a:solidFill>
                  <a:srgbClr val="FFFFFF"/>
                </a:solidFill>
              </a:rPr>
              <a:t> a další.</a:t>
            </a:r>
          </a:p>
          <a:p>
            <a:pPr lvl="2"/>
            <a:r>
              <a:rPr lang="cs-CZ" dirty="0">
                <a:solidFill>
                  <a:srgbClr val="FFFFFF"/>
                </a:solidFill>
              </a:rPr>
              <a:t>Bohužel </a:t>
            </a:r>
            <a:r>
              <a:rPr lang="cs-CZ" b="1" u="sng" dirty="0">
                <a:solidFill>
                  <a:srgbClr val="FFFFFF"/>
                </a:solidFill>
              </a:rPr>
              <a:t>nesmí</a:t>
            </a:r>
            <a:r>
              <a:rPr lang="cs-CZ" dirty="0">
                <a:solidFill>
                  <a:srgbClr val="FFFFFF"/>
                </a:solidFill>
              </a:rPr>
              <a:t> pacienti se špatně kompenzovanou arteriální hypertenzí, ischemickou chorobou srdeční nebo pacienti s anamnézou </a:t>
            </a:r>
            <a:r>
              <a:rPr lang="cs-CZ" dirty="0" err="1">
                <a:solidFill>
                  <a:srgbClr val="FFFFFF"/>
                </a:solidFill>
              </a:rPr>
              <a:t>iCMP</a:t>
            </a:r>
            <a:r>
              <a:rPr lang="cs-CZ" dirty="0">
                <a:solidFill>
                  <a:srgbClr val="FFFFFF"/>
                </a:solidFill>
              </a:rPr>
              <a:t>, kojící pacientky, pacienti s těžší poruchou ledvin nebo jater a pacienti starší 65 let (důvodem je vazokonstrikce)</a:t>
            </a:r>
          </a:p>
        </p:txBody>
      </p:sp>
    </p:spTree>
    <p:extLst>
      <p:ext uri="{BB962C8B-B14F-4D97-AF65-F5344CB8AC3E}">
        <p14:creationId xmlns:p14="http://schemas.microsoft.com/office/powerpoint/2010/main" val="2175391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E18F8A1-84A6-427C-9F35-67D5505756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6841" b="889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DCC19DD-978D-44F6-B370-3E427E0C9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7363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LÉČBA MIGRÉNY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3CBCA8-05B5-433A-82C9-4BD2FC448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687" y="1156447"/>
            <a:ext cx="11356041" cy="55469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FARMAKOLOGICKÝ PŘÍSTUP</a:t>
            </a:r>
          </a:p>
          <a:p>
            <a:r>
              <a:rPr lang="cs-CZ" sz="2400" b="1" dirty="0">
                <a:solidFill>
                  <a:srgbClr val="FFFFFF"/>
                </a:solidFill>
              </a:rPr>
              <a:t>PROXYLAKTICKÁ LÉČBA/PREVENCE ZÁCHVATŮ</a:t>
            </a:r>
          </a:p>
          <a:p>
            <a:pPr lvl="1"/>
            <a:r>
              <a:rPr lang="cs-CZ" sz="2000" dirty="0">
                <a:solidFill>
                  <a:srgbClr val="FFFFFF"/>
                </a:solidFill>
              </a:rPr>
              <a:t>Předpokládá</a:t>
            </a:r>
            <a:r>
              <a:rPr lang="cs-CZ" sz="2000" b="1" dirty="0">
                <a:solidFill>
                  <a:srgbClr val="FFFFFF"/>
                </a:solidFill>
              </a:rPr>
              <a:t> dlouhodobé užívání léků níže, </a:t>
            </a:r>
            <a:r>
              <a:rPr lang="cs-CZ" sz="2000" dirty="0">
                <a:solidFill>
                  <a:srgbClr val="FFFFFF"/>
                </a:solidFill>
              </a:rPr>
              <a:t>efektivita léků je stejná a volíme jen vzhledem ke komorbiditám pacienta a možným nežádoucím účinkům léků. Efekt je většinou jen částečný nebo malý.</a:t>
            </a:r>
          </a:p>
          <a:p>
            <a:pPr lvl="1"/>
            <a:r>
              <a:rPr lang="cs-CZ" sz="2000" b="1" dirty="0">
                <a:solidFill>
                  <a:srgbClr val="FFFFFF"/>
                </a:solidFill>
              </a:rPr>
              <a:t>BETA-BLOKÁTORY</a:t>
            </a:r>
            <a:r>
              <a:rPr lang="cs-CZ" sz="2000" dirty="0">
                <a:solidFill>
                  <a:srgbClr val="FFFFFF"/>
                </a:solidFill>
              </a:rPr>
              <a:t> (léky prim. k léčbě AHT a srdečního selhání) - </a:t>
            </a:r>
            <a:r>
              <a:rPr lang="cs-CZ" sz="20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propranolol</a:t>
            </a:r>
            <a:r>
              <a:rPr lang="cs-CZ" sz="2000" dirty="0">
                <a:solidFill>
                  <a:srgbClr val="FFFFFF"/>
                </a:solidFill>
              </a:rPr>
              <a:t>,  </a:t>
            </a:r>
            <a:r>
              <a:rPr lang="cs-CZ" sz="20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metoprolol</a:t>
            </a:r>
            <a:r>
              <a:rPr lang="cs-CZ" sz="2000" dirty="0">
                <a:solidFill>
                  <a:srgbClr val="FFFFFF"/>
                </a:solidFill>
              </a:rPr>
              <a:t>, </a:t>
            </a:r>
            <a:r>
              <a:rPr lang="cs-CZ" sz="2000" dirty="0" err="1">
                <a:solidFill>
                  <a:srgbClr val="FFFFFF"/>
                </a:solidFill>
              </a:rPr>
              <a:t>atenolol</a:t>
            </a:r>
            <a:endParaRPr lang="cs-CZ" sz="2000" dirty="0">
              <a:solidFill>
                <a:srgbClr val="FFFFFF"/>
              </a:solidFill>
            </a:endParaRPr>
          </a:p>
          <a:p>
            <a:pPr lvl="1"/>
            <a:r>
              <a:rPr lang="cs-CZ" sz="2000" b="1" dirty="0">
                <a:solidFill>
                  <a:srgbClr val="FFFFFF"/>
                </a:solidFill>
              </a:rPr>
              <a:t>ANTIEPILEPTIKA </a:t>
            </a:r>
            <a:r>
              <a:rPr lang="cs-CZ" sz="2000" dirty="0">
                <a:solidFill>
                  <a:srgbClr val="FFFFFF"/>
                </a:solidFill>
              </a:rPr>
              <a:t>- </a:t>
            </a:r>
            <a:r>
              <a:rPr lang="cs-CZ" sz="20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valproát</a:t>
            </a:r>
            <a:r>
              <a:rPr lang="cs-CZ" sz="2000" dirty="0">
                <a:solidFill>
                  <a:srgbClr val="FFFFFF"/>
                </a:solidFill>
              </a:rPr>
              <a:t>, </a:t>
            </a:r>
            <a:r>
              <a:rPr lang="cs-CZ" sz="2000" dirty="0" err="1">
                <a:solidFill>
                  <a:schemeClr val="accent4"/>
                </a:solidFill>
              </a:rPr>
              <a:t>topiramát</a:t>
            </a:r>
            <a:r>
              <a:rPr lang="cs-CZ" sz="2000" dirty="0">
                <a:solidFill>
                  <a:srgbClr val="FFFFFF"/>
                </a:solidFill>
              </a:rPr>
              <a:t>, </a:t>
            </a:r>
            <a:r>
              <a:rPr lang="cs-CZ" sz="2000" dirty="0" err="1">
                <a:solidFill>
                  <a:srgbClr val="FFFFFF"/>
                </a:solidFill>
              </a:rPr>
              <a:t>gabapentin</a:t>
            </a:r>
            <a:endParaRPr lang="cs-CZ" sz="2000" dirty="0">
              <a:solidFill>
                <a:srgbClr val="FFFFFF"/>
              </a:solidFill>
            </a:endParaRPr>
          </a:p>
          <a:p>
            <a:pPr lvl="1"/>
            <a:r>
              <a:rPr lang="cs-CZ" sz="2000" b="1" dirty="0">
                <a:solidFill>
                  <a:srgbClr val="FFFFFF"/>
                </a:solidFill>
              </a:rPr>
              <a:t>ANTIDEPRESIVA </a:t>
            </a:r>
            <a:r>
              <a:rPr lang="cs-CZ" sz="2000" dirty="0">
                <a:solidFill>
                  <a:srgbClr val="FFFFFF"/>
                </a:solidFill>
              </a:rPr>
              <a:t>– tricyklická (amitriptylin, </a:t>
            </a:r>
            <a:r>
              <a:rPr lang="cs-CZ" sz="2000" dirty="0" err="1">
                <a:solidFill>
                  <a:srgbClr val="FFFFFF"/>
                </a:solidFill>
              </a:rPr>
              <a:t>dosulepin</a:t>
            </a:r>
            <a:r>
              <a:rPr lang="cs-CZ" sz="2000" dirty="0">
                <a:solidFill>
                  <a:srgbClr val="FFFFFF"/>
                </a:solidFill>
              </a:rPr>
              <a:t>) , SNRI (</a:t>
            </a:r>
            <a:r>
              <a:rPr lang="cs-CZ" sz="2000" dirty="0" err="1">
                <a:solidFill>
                  <a:srgbClr val="FFFFFF"/>
                </a:solidFill>
              </a:rPr>
              <a:t>venlafaxin</a:t>
            </a:r>
            <a:r>
              <a:rPr lang="cs-CZ" sz="2000" dirty="0">
                <a:solidFill>
                  <a:srgbClr val="FFFFFF"/>
                </a:solidFill>
              </a:rPr>
              <a:t>)</a:t>
            </a:r>
          </a:p>
          <a:p>
            <a:pPr lvl="1"/>
            <a:r>
              <a:rPr lang="cs-CZ" sz="2000" b="1" dirty="0">
                <a:solidFill>
                  <a:srgbClr val="FFFFFF"/>
                </a:solidFill>
              </a:rPr>
              <a:t>KALCIOVÉ BLOKÁTORY </a:t>
            </a:r>
            <a:r>
              <a:rPr lang="cs-CZ" sz="2000" dirty="0">
                <a:solidFill>
                  <a:srgbClr val="FFFFFF"/>
                </a:solidFill>
              </a:rPr>
              <a:t>- </a:t>
            </a:r>
            <a:r>
              <a:rPr lang="cs-CZ" sz="2000" dirty="0" err="1">
                <a:solidFill>
                  <a:srgbClr val="FFFFFF"/>
                </a:solidFill>
              </a:rPr>
              <a:t>flunarizin</a:t>
            </a:r>
            <a:r>
              <a:rPr lang="cs-CZ" sz="2000" dirty="0">
                <a:solidFill>
                  <a:srgbClr val="FFFFFF"/>
                </a:solidFill>
              </a:rPr>
              <a:t>, </a:t>
            </a:r>
            <a:r>
              <a:rPr lang="cs-CZ" sz="2000" dirty="0" err="1">
                <a:solidFill>
                  <a:srgbClr val="FFFFFF"/>
                </a:solidFill>
              </a:rPr>
              <a:t>cinarizin</a:t>
            </a:r>
            <a:endParaRPr lang="cs-CZ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3889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E18F8A1-84A6-427C-9F35-67D5505756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6841" b="889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DCC19DD-978D-44F6-B370-3E427E0C9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7363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LÉČBA MIGRÉNY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3CBCA8-05B5-433A-82C9-4BD2FC448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687" y="1156447"/>
            <a:ext cx="11356041" cy="55469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FARMAKOLOGICKÝ PŘÍSTUP</a:t>
            </a:r>
          </a:p>
          <a:p>
            <a:r>
              <a:rPr lang="cs-CZ" b="1" dirty="0">
                <a:solidFill>
                  <a:srgbClr val="FFFFFF"/>
                </a:solidFill>
              </a:rPr>
              <a:t>BIOLOGICKÁ LÉČBA</a:t>
            </a:r>
          </a:p>
        </p:txBody>
      </p:sp>
      <p:pic>
        <p:nvPicPr>
          <p:cNvPr id="6" name="Obrázek 5" descr="Obsah obrázku text, snímek obrazovky, Písmo, číslo&#10;&#10;Popis byl vytvořen automaticky">
            <a:extLst>
              <a:ext uri="{FF2B5EF4-FFF2-40B4-BE49-F238E27FC236}">
                <a16:creationId xmlns:a16="http://schemas.microsoft.com/office/drawing/2014/main" id="{A8F4C913-B953-1065-A403-62C214FD9A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43" y="2238925"/>
            <a:ext cx="11795313" cy="404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1962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E18F8A1-84A6-427C-9F35-67D5505756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6841" b="889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DCC19DD-978D-44F6-B370-3E427E0C9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7363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LÉČBA MIGRÉNY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3CBCA8-05B5-433A-82C9-4BD2FC448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687" y="1156447"/>
            <a:ext cx="11356041" cy="55469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FARMAKOLOGICKÝ PŘÍSTUP</a:t>
            </a:r>
          </a:p>
          <a:p>
            <a:r>
              <a:rPr lang="cs-CZ" b="1" dirty="0">
                <a:solidFill>
                  <a:srgbClr val="FFFFFF"/>
                </a:solidFill>
              </a:rPr>
              <a:t>BIOLOGICKÁ LÉČBA</a:t>
            </a:r>
          </a:p>
          <a:p>
            <a:pPr lvl="1"/>
            <a:r>
              <a:rPr lang="cs-CZ" sz="2000" b="1" dirty="0">
                <a:solidFill>
                  <a:srgbClr val="FFFFFF"/>
                </a:solidFill>
              </a:rPr>
              <a:t>monoklonální protilátka proti  receptoru/ligandu CGRP </a:t>
            </a:r>
            <a:r>
              <a:rPr lang="cs-CZ" sz="2000" dirty="0">
                <a:solidFill>
                  <a:srgbClr val="FFFFFF"/>
                </a:solidFill>
              </a:rPr>
              <a:t>(</a:t>
            </a:r>
            <a:r>
              <a:rPr lang="cs-CZ" sz="2000" dirty="0" err="1">
                <a:solidFill>
                  <a:srgbClr val="FFFFFF"/>
                </a:solidFill>
              </a:rPr>
              <a:t>calcitonin</a:t>
            </a:r>
            <a:r>
              <a:rPr lang="cs-CZ" sz="2000" dirty="0">
                <a:solidFill>
                  <a:srgbClr val="FFFFFF"/>
                </a:solidFill>
              </a:rPr>
              <a:t> gene-</a:t>
            </a:r>
            <a:r>
              <a:rPr lang="cs-CZ" sz="2000" dirty="0" err="1">
                <a:solidFill>
                  <a:srgbClr val="FFFFFF"/>
                </a:solidFill>
              </a:rPr>
              <a:t>related</a:t>
            </a:r>
            <a:r>
              <a:rPr lang="cs-CZ" sz="2000" dirty="0">
                <a:solidFill>
                  <a:srgbClr val="FFFFFF"/>
                </a:solidFill>
              </a:rPr>
              <a:t> peptide = neurotransmiter v </a:t>
            </a:r>
            <a:r>
              <a:rPr lang="cs-CZ" sz="2000" dirty="0" err="1">
                <a:solidFill>
                  <a:srgbClr val="FFFFFF"/>
                </a:solidFill>
              </a:rPr>
              <a:t>trigemino</a:t>
            </a:r>
            <a:r>
              <a:rPr lang="cs-CZ" sz="2000" dirty="0">
                <a:solidFill>
                  <a:srgbClr val="FFFFFF"/>
                </a:solidFill>
              </a:rPr>
              <a:t>-vaskulárním systému a </a:t>
            </a:r>
            <a:r>
              <a:rPr lang="cs-CZ" sz="2000" dirty="0" err="1">
                <a:solidFill>
                  <a:srgbClr val="FFFFFF"/>
                </a:solidFill>
              </a:rPr>
              <a:t>locus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coeruleus</a:t>
            </a:r>
            <a:r>
              <a:rPr lang="cs-CZ" sz="2000" dirty="0">
                <a:solidFill>
                  <a:srgbClr val="FFFFFF"/>
                </a:solidFill>
              </a:rPr>
              <a:t> – vede k vasodilataci a zvýšené perfusi mozku, jeho koncentrace jsou zvýšené během migrenózních atak a jeho infuze podaná zdravým dobrovolníkům vyvolá bolest hlavy migrenózního typu)</a:t>
            </a:r>
          </a:p>
          <a:p>
            <a:pPr lvl="1"/>
            <a:r>
              <a:rPr lang="cs-CZ" sz="2000" dirty="0">
                <a:solidFill>
                  <a:srgbClr val="FFFFFF"/>
                </a:solidFill>
              </a:rPr>
              <a:t>U pacientů trpících migrénou nejméně 4 dny v měsíci. Cílem je </a:t>
            </a:r>
            <a:r>
              <a:rPr lang="cs-CZ" sz="2000" b="1" dirty="0">
                <a:solidFill>
                  <a:srgbClr val="FFFFFF"/>
                </a:solidFill>
              </a:rPr>
              <a:t>snížit frekvenci záchvatů </a:t>
            </a:r>
            <a:r>
              <a:rPr lang="cs-CZ" sz="2000" dirty="0">
                <a:solidFill>
                  <a:srgbClr val="FFFFFF"/>
                </a:solidFill>
              </a:rPr>
              <a:t>min. na polovinu. Efekt pozorován po 3 měsících léčby.</a:t>
            </a:r>
          </a:p>
          <a:p>
            <a:pPr lvl="1"/>
            <a:r>
              <a:rPr lang="cs-CZ" sz="2000" dirty="0">
                <a:solidFill>
                  <a:srgbClr val="FFFFFF"/>
                </a:solidFill>
              </a:rPr>
              <a:t>Minimálně 2 </a:t>
            </a:r>
            <a:r>
              <a:rPr lang="cs-CZ" sz="2000" dirty="0" err="1">
                <a:solidFill>
                  <a:srgbClr val="FFFFFF"/>
                </a:solidFill>
              </a:rPr>
              <a:t>profylaktika</a:t>
            </a:r>
            <a:r>
              <a:rPr lang="cs-CZ" sz="2000" dirty="0">
                <a:solidFill>
                  <a:srgbClr val="FFFFFF"/>
                </a:solidFill>
              </a:rPr>
              <a:t> (z toho min. 1 antiepileptikum)</a:t>
            </a:r>
          </a:p>
        </p:txBody>
      </p:sp>
    </p:spTree>
    <p:extLst>
      <p:ext uri="{BB962C8B-B14F-4D97-AF65-F5344CB8AC3E}">
        <p14:creationId xmlns:p14="http://schemas.microsoft.com/office/powerpoint/2010/main" val="31220432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6ED61B-EF25-41E5-AA59-C9E5F9016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29" y="358534"/>
            <a:ext cx="6586491" cy="728884"/>
          </a:xfrm>
        </p:spPr>
        <p:txBody>
          <a:bodyPr anchor="b">
            <a:normAutofit/>
          </a:bodyPr>
          <a:lstStyle/>
          <a:p>
            <a:r>
              <a:rPr lang="cs-CZ" b="1" dirty="0"/>
              <a:t>PRIMÁRNÍ BOLESTI HLAVY</a:t>
            </a:r>
          </a:p>
        </p:txBody>
      </p:sp>
      <p:pic>
        <p:nvPicPr>
          <p:cNvPr id="1026" name="Picture 2" descr="SouvisejÃ­cÃ­ obrÃ¡zek">
            <a:extLst>
              <a:ext uri="{FF2B5EF4-FFF2-40B4-BE49-F238E27FC236}">
                <a16:creationId xmlns:a16="http://schemas.microsoft.com/office/drawing/2014/main" id="{9C222142-5BE9-4439-8904-03D01BF517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" t="2295" r="6768" b="-13771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E2BE14-32B0-45DE-B8D1-8DA737871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1361440"/>
            <a:ext cx="6586489" cy="52527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u="sng" dirty="0">
                <a:solidFill>
                  <a:schemeClr val="accent1"/>
                </a:solidFill>
              </a:rPr>
              <a:t>TENZNÍ BOLEST HLAVY/CEFALEA (TTH)</a:t>
            </a:r>
          </a:p>
          <a:p>
            <a:r>
              <a:rPr lang="cs-CZ" sz="2000" b="1" u="sng" dirty="0"/>
              <a:t>Nejčastější</a:t>
            </a:r>
            <a:r>
              <a:rPr lang="cs-CZ" sz="2000" b="1" dirty="0"/>
              <a:t> bolest hlavy </a:t>
            </a:r>
            <a:r>
              <a:rPr lang="cs-CZ" sz="2000" dirty="0"/>
              <a:t>(ne každá bolest hlavy je migréna!)</a:t>
            </a:r>
          </a:p>
          <a:p>
            <a:r>
              <a:rPr lang="cs-CZ" sz="2000" dirty="0"/>
              <a:t>Chronické záchvatovité onemocnění, častější u žen</a:t>
            </a:r>
          </a:p>
          <a:p>
            <a:pPr marL="457200" lvl="1" indent="0">
              <a:buNone/>
            </a:pPr>
            <a:r>
              <a:rPr lang="cs-CZ" sz="1600" b="1" dirty="0"/>
              <a:t>= </a:t>
            </a:r>
            <a:r>
              <a:rPr lang="cs-CZ" sz="1600" dirty="0"/>
              <a:t>záchvat</a:t>
            </a:r>
            <a:r>
              <a:rPr lang="cs-CZ" sz="1600" b="1" dirty="0"/>
              <a:t> tlakové, svíravé méně intenzivní </a:t>
            </a:r>
            <a:r>
              <a:rPr lang="cs-CZ" sz="1600" dirty="0"/>
              <a:t>(lehce až středně)</a:t>
            </a:r>
            <a:r>
              <a:rPr lang="cs-CZ" sz="1600" b="1" dirty="0"/>
              <a:t> </a:t>
            </a:r>
            <a:r>
              <a:rPr lang="cs-CZ" sz="1600" dirty="0"/>
              <a:t>převážně</a:t>
            </a:r>
            <a:r>
              <a:rPr lang="cs-CZ" sz="1600" b="1" dirty="0"/>
              <a:t> oboustranné </a:t>
            </a:r>
            <a:r>
              <a:rPr lang="cs-CZ" sz="1600" dirty="0"/>
              <a:t>(formující obruč okolo hlavy) bolesti.</a:t>
            </a:r>
          </a:p>
          <a:p>
            <a:pPr lvl="1"/>
            <a:r>
              <a:rPr lang="cs-CZ" sz="1600" dirty="0"/>
              <a:t>Bolesti, která se obvykle</a:t>
            </a:r>
            <a:r>
              <a:rPr lang="cs-CZ" sz="1600" b="1" dirty="0"/>
              <a:t> </a:t>
            </a:r>
            <a:r>
              <a:rPr lang="cs-CZ" sz="1600" b="1" u="sng" dirty="0"/>
              <a:t>ne</a:t>
            </a:r>
            <a:r>
              <a:rPr lang="cs-CZ" sz="1600" b="1" dirty="0"/>
              <a:t>zhoršuje </a:t>
            </a:r>
            <a:r>
              <a:rPr lang="cs-CZ" sz="1600" dirty="0"/>
              <a:t>fyzickou námahou (naopak námaha </a:t>
            </a:r>
            <a:r>
              <a:rPr lang="cs-CZ" sz="1600" b="1" dirty="0"/>
              <a:t>může pomoci</a:t>
            </a:r>
            <a:r>
              <a:rPr lang="cs-CZ" sz="1600" dirty="0"/>
              <a:t>) a</a:t>
            </a:r>
            <a:r>
              <a:rPr lang="cs-CZ" sz="1600" b="1" dirty="0"/>
              <a:t> </a:t>
            </a:r>
            <a:r>
              <a:rPr lang="cs-CZ" sz="1600" b="1" u="sng" dirty="0"/>
              <a:t>není</a:t>
            </a:r>
            <a:r>
              <a:rPr lang="cs-CZ" sz="1600" b="1" dirty="0"/>
              <a:t> </a:t>
            </a:r>
            <a:r>
              <a:rPr lang="cs-CZ" sz="1600" dirty="0"/>
              <a:t>provázena nevolností/nauzeou, zvracením, foto nebo </a:t>
            </a:r>
            <a:r>
              <a:rPr lang="cs-CZ" sz="1600" dirty="0" err="1"/>
              <a:t>fonofobií</a:t>
            </a:r>
            <a:r>
              <a:rPr lang="cs-CZ" sz="1600" dirty="0"/>
              <a:t> </a:t>
            </a:r>
          </a:p>
          <a:p>
            <a:pPr lvl="1"/>
            <a:r>
              <a:rPr lang="cs-CZ" sz="1600" dirty="0"/>
              <a:t>Bolest obvykle</a:t>
            </a:r>
            <a:r>
              <a:rPr lang="cs-CZ" sz="1600" b="1" dirty="0"/>
              <a:t> trvá v intervalu od 30 minut až po 7 dní.</a:t>
            </a:r>
          </a:p>
          <a:p>
            <a:pPr lvl="1"/>
            <a:r>
              <a:rPr lang="cs-CZ" sz="1600" b="1" dirty="0"/>
              <a:t>Není aura, </a:t>
            </a:r>
            <a:r>
              <a:rPr lang="cs-CZ" sz="1600" dirty="0"/>
              <a:t>mohou být vegetativní příznaky (pocení, závrať, pocit zatuhlé šíje)</a:t>
            </a:r>
          </a:p>
          <a:p>
            <a:r>
              <a:rPr lang="cs-CZ" sz="2000" b="1" dirty="0"/>
              <a:t>Spouštěcí faktory: </a:t>
            </a:r>
            <a:r>
              <a:rPr lang="cs-CZ" sz="2000" dirty="0"/>
              <a:t>chronický stres, nedostatek odpočinku, nedostatek tekutin, opakované konflikty v zaměstnání nebo doma, deprese, špatná poloha při spánku, změna prostředí.</a:t>
            </a:r>
          </a:p>
          <a:p>
            <a:r>
              <a:rPr lang="cs-CZ" sz="2000" dirty="0"/>
              <a:t>Při chronicitě také nespavost, agresivita, celkový diskomfort.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923A3C5-9779-48E8-8D29-A6D2B0155A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381832"/>
            <a:ext cx="4043681" cy="147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8417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6ED61B-EF25-41E5-AA59-C9E5F9016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29" y="447733"/>
            <a:ext cx="6586491" cy="775950"/>
          </a:xfrm>
        </p:spPr>
        <p:txBody>
          <a:bodyPr anchor="b">
            <a:normAutofit/>
          </a:bodyPr>
          <a:lstStyle/>
          <a:p>
            <a:r>
              <a:rPr lang="cs-CZ" b="1" dirty="0"/>
              <a:t>PRIMÁRNÍ BOLESTI HLAVY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A43ABE4-E11D-4630-A942-BACE19CC02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65" t="1013" r="29731" b="-101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E2BE14-32B0-45DE-B8D1-8DA737871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1337982"/>
            <a:ext cx="6881428" cy="51703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/>
              <a:t>Rozlišujeme:</a:t>
            </a:r>
          </a:p>
          <a:p>
            <a:pPr marL="0" indent="0">
              <a:buNone/>
            </a:pPr>
            <a:r>
              <a:rPr lang="cs-CZ" sz="2000" b="1" dirty="0"/>
              <a:t>EPIZODICKOU TTH = </a:t>
            </a:r>
            <a:r>
              <a:rPr lang="cs-CZ" sz="2000" b="1" u="sng" dirty="0"/>
              <a:t>méně</a:t>
            </a:r>
            <a:r>
              <a:rPr lang="cs-CZ" sz="2000" b="1" dirty="0"/>
              <a:t> než 180 dní</a:t>
            </a:r>
            <a:r>
              <a:rPr lang="cs-CZ" sz="2000" dirty="0"/>
              <a:t> v roce (tj. 14 dní/měsíc)</a:t>
            </a:r>
          </a:p>
          <a:p>
            <a:pPr marL="0" indent="0">
              <a:buNone/>
            </a:pPr>
            <a:r>
              <a:rPr lang="cs-CZ" sz="2000" b="1" dirty="0"/>
              <a:t>CHRONICKOU TTH = </a:t>
            </a:r>
            <a:r>
              <a:rPr lang="cs-CZ" sz="2000" b="1" u="sng" dirty="0"/>
              <a:t>více</a:t>
            </a:r>
            <a:r>
              <a:rPr lang="cs-CZ" sz="2000" b="1" dirty="0"/>
              <a:t> než 180 dní </a:t>
            </a:r>
            <a:r>
              <a:rPr lang="cs-CZ" sz="2000" dirty="0"/>
              <a:t>v roce (tj. 14 dní/měsíc)</a:t>
            </a:r>
          </a:p>
          <a:p>
            <a:r>
              <a:rPr lang="cs-CZ" sz="2000" dirty="0"/>
              <a:t>Pacienti </a:t>
            </a:r>
            <a:r>
              <a:rPr lang="cs-CZ" sz="2000" b="1" dirty="0"/>
              <a:t>často sami kombinují různá analgetika</a:t>
            </a:r>
            <a:r>
              <a:rPr lang="cs-CZ" sz="2000" dirty="0"/>
              <a:t>, jejichž dávku postupem času navyšují a mohou si sami vyvolat sekundární bolest hlavy způsobenou abúzem analgetik.</a:t>
            </a:r>
          </a:p>
          <a:p>
            <a:pPr marL="0" indent="0">
              <a:buNone/>
            </a:pPr>
            <a:r>
              <a:rPr lang="cs-CZ" sz="2000" b="1" dirty="0"/>
              <a:t>Diagnostika: </a:t>
            </a:r>
            <a:r>
              <a:rPr lang="cs-CZ" sz="2000" dirty="0"/>
              <a:t>anamnéza (!), rodinná anamnéza, bývá normální klinický nález, normální nález v rámci </a:t>
            </a:r>
            <a:r>
              <a:rPr lang="cs-CZ" sz="2000" dirty="0" err="1"/>
              <a:t>paraklinických</a:t>
            </a:r>
            <a:r>
              <a:rPr lang="cs-CZ" sz="2000" dirty="0"/>
              <a:t> vyšetření (MRI, EEG), která v tomto případě nejsou jasně indikována.</a:t>
            </a:r>
          </a:p>
          <a:p>
            <a:pPr marL="0" indent="0">
              <a:buNone/>
            </a:pPr>
            <a:r>
              <a:rPr lang="cs-CZ" sz="2000" b="1" dirty="0"/>
              <a:t>Diagnostická kritéria </a:t>
            </a:r>
            <a:r>
              <a:rPr lang="cs-CZ" sz="2000" dirty="0"/>
              <a:t>pro TTH (tj. minimálně 10 epizod bolestí hlavy splňující specifická kritéria – specifická bolest a je vyloučeno organické postižení)</a:t>
            </a:r>
          </a:p>
          <a:p>
            <a:pPr marL="0" indent="0">
              <a:buNone/>
            </a:pP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13827967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12D8C6E-74FF-441F-90F3-BEF80DC26F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2506" b="12908"/>
          <a:stretch/>
        </p:blipFill>
        <p:spPr>
          <a:xfrm>
            <a:off x="0" y="-81279"/>
            <a:ext cx="12191980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DCC19DD-978D-44F6-B370-3E427E0C9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cs-CZ" sz="40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LÉČBA TENZNÍ BOLESTI HLAVY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3CBCA8-05B5-433A-82C9-4BD2FC448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8011" y="172720"/>
            <a:ext cx="6945398" cy="6441439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cs-CZ" sz="2400" b="1" u="sng" dirty="0">
                <a:solidFill>
                  <a:srgbClr val="FFFFFF"/>
                </a:solidFill>
              </a:rPr>
              <a:t>NEFARMAKOLOGICKÝ PŘÍSTUP</a:t>
            </a:r>
          </a:p>
          <a:p>
            <a:pPr>
              <a:lnSpc>
                <a:spcPct val="100000"/>
              </a:lnSpc>
            </a:pPr>
            <a:r>
              <a:rPr lang="cs-CZ" sz="2400" dirty="0">
                <a:solidFill>
                  <a:srgbClr val="FFFFFF"/>
                </a:solidFill>
              </a:rPr>
              <a:t>Je v tomto případě </a:t>
            </a:r>
            <a:r>
              <a:rPr lang="cs-CZ" sz="2400" b="1" dirty="0">
                <a:solidFill>
                  <a:srgbClr val="FFFFFF"/>
                </a:solidFill>
              </a:rPr>
              <a:t>velmi důležitý </a:t>
            </a:r>
            <a:r>
              <a:rPr lang="cs-CZ" sz="2400" dirty="0">
                <a:solidFill>
                  <a:srgbClr val="FFFFFF"/>
                </a:solidFill>
              </a:rPr>
              <a:t>– pacienta je třeba poučit a „vést“ k větší relaxaci, maximální možné eliminaci stresových vlivů, </a:t>
            </a:r>
            <a:r>
              <a:rPr lang="cs-CZ" sz="2400" b="1" dirty="0">
                <a:solidFill>
                  <a:srgbClr val="FFFFFF"/>
                </a:solidFill>
              </a:rPr>
              <a:t>správnému životnímu stylu </a:t>
            </a:r>
            <a:r>
              <a:rPr lang="cs-CZ" sz="2400" dirty="0">
                <a:solidFill>
                  <a:srgbClr val="FFFFFF"/>
                </a:solidFill>
              </a:rPr>
              <a:t>(dostatečný spánek, stabilní hydratace, dostatek pohybu)</a:t>
            </a:r>
          </a:p>
          <a:p>
            <a:pPr>
              <a:lnSpc>
                <a:spcPct val="100000"/>
              </a:lnSpc>
            </a:pPr>
            <a:r>
              <a:rPr lang="cs-CZ" sz="2400" dirty="0">
                <a:solidFill>
                  <a:srgbClr val="FFFFFF"/>
                </a:solidFill>
              </a:rPr>
              <a:t>Oproti migréně se mohou významně vyplácet např. masáže, akupunktura, nebo přírodní léčba (alespoň její vliv na psychiku pacienta).</a:t>
            </a:r>
          </a:p>
          <a:p>
            <a:pPr>
              <a:lnSpc>
                <a:spcPct val="100000"/>
              </a:lnSpc>
            </a:pPr>
            <a:r>
              <a:rPr lang="cs-CZ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PSYCHOTERAPIE</a:t>
            </a:r>
            <a:r>
              <a:rPr lang="cs-CZ" sz="2400" dirty="0">
                <a:solidFill>
                  <a:srgbClr val="FFFFFF"/>
                </a:solidFill>
              </a:rPr>
              <a:t> – komplexní přístup k problémům pacienta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400" b="1" u="sng" dirty="0">
                <a:solidFill>
                  <a:srgbClr val="FFFFFF"/>
                </a:solidFill>
              </a:rPr>
              <a:t>FARMAKOLOGICKÝ PŘÍSTUP</a:t>
            </a:r>
          </a:p>
          <a:p>
            <a:pPr>
              <a:lnSpc>
                <a:spcPct val="100000"/>
              </a:lnSpc>
            </a:pPr>
            <a:r>
              <a:rPr lang="cs-CZ" sz="2400" dirty="0">
                <a:solidFill>
                  <a:srgbClr val="FFFFFF"/>
                </a:solidFill>
              </a:rPr>
              <a:t>V případě záchvatu volíme </a:t>
            </a:r>
            <a:r>
              <a:rPr lang="cs-CZ" sz="2400" b="1" dirty="0">
                <a:solidFill>
                  <a:srgbClr val="FFFFFF"/>
                </a:solidFill>
              </a:rPr>
              <a:t>běžně dostupná</a:t>
            </a:r>
            <a:r>
              <a:rPr lang="cs-CZ" sz="2400" dirty="0">
                <a:solidFill>
                  <a:srgbClr val="FFFFFF"/>
                </a:solidFill>
              </a:rPr>
              <a:t> (OTC) </a:t>
            </a:r>
            <a:r>
              <a:rPr lang="cs-CZ" sz="2400" b="1" dirty="0">
                <a:solidFill>
                  <a:srgbClr val="FFFFFF"/>
                </a:solidFill>
              </a:rPr>
              <a:t>analgetika – </a:t>
            </a:r>
            <a:r>
              <a:rPr lang="cs-CZ" sz="2400" dirty="0">
                <a:solidFill>
                  <a:srgbClr val="FFFFFF"/>
                </a:solidFill>
              </a:rPr>
              <a:t>2tbl. paracetamolu, ibalgin, </a:t>
            </a:r>
            <a:r>
              <a:rPr lang="cs-CZ" sz="2400" dirty="0" err="1">
                <a:solidFill>
                  <a:srgbClr val="FFFFFF"/>
                </a:solidFill>
              </a:rPr>
              <a:t>nimesulid</a:t>
            </a:r>
            <a:r>
              <a:rPr lang="cs-CZ" sz="2400" dirty="0">
                <a:solidFill>
                  <a:srgbClr val="FFFFFF"/>
                </a:solidFill>
              </a:rPr>
              <a:t>, apod. Nesmí být často = </a:t>
            </a:r>
            <a:r>
              <a:rPr lang="cs-CZ" sz="2400" b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drug</a:t>
            </a:r>
            <a:r>
              <a:rPr lang="cs-CZ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cs-CZ" sz="2400" b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induced</a:t>
            </a:r>
            <a:r>
              <a:rPr lang="cs-CZ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cs-CZ" sz="2400" b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headache</a:t>
            </a:r>
            <a:r>
              <a:rPr lang="cs-CZ" sz="2400" dirty="0">
                <a:solidFill>
                  <a:srgbClr val="FFFFFF"/>
                </a:solidFill>
              </a:rPr>
              <a:t>!</a:t>
            </a:r>
          </a:p>
          <a:p>
            <a:pPr>
              <a:lnSpc>
                <a:spcPct val="100000"/>
              </a:lnSpc>
            </a:pPr>
            <a:r>
              <a:rPr lang="cs-CZ" sz="2400" dirty="0">
                <a:solidFill>
                  <a:srgbClr val="FFFFFF"/>
                </a:solidFill>
              </a:rPr>
              <a:t>V prevenci se často přidávají </a:t>
            </a:r>
            <a:r>
              <a:rPr lang="cs-CZ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antidepresiva</a:t>
            </a:r>
            <a:r>
              <a:rPr lang="cs-CZ" sz="2400" dirty="0">
                <a:solidFill>
                  <a:srgbClr val="FFFFFF"/>
                </a:solidFill>
              </a:rPr>
              <a:t> (zvláště při chronické TTH), v profylaxi můžeme také použít </a:t>
            </a:r>
            <a:r>
              <a:rPr lang="cs-CZ" sz="2400" dirty="0" err="1">
                <a:solidFill>
                  <a:srgbClr val="FFFFFF"/>
                </a:solidFill>
              </a:rPr>
              <a:t>valproát</a:t>
            </a:r>
            <a:r>
              <a:rPr lang="cs-CZ" sz="2400" dirty="0">
                <a:solidFill>
                  <a:srgbClr val="FFFFFF"/>
                </a:solidFill>
              </a:rPr>
              <a:t> nebo kalciové blokátory (jako u migrény).</a:t>
            </a:r>
          </a:p>
        </p:txBody>
      </p:sp>
    </p:spTree>
    <p:extLst>
      <p:ext uri="{BB962C8B-B14F-4D97-AF65-F5344CB8AC3E}">
        <p14:creationId xmlns:p14="http://schemas.microsoft.com/office/powerpoint/2010/main" val="10475494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6ED61B-EF25-41E5-AA59-C9E5F9016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4729" y="358534"/>
            <a:ext cx="6657191" cy="728884"/>
          </a:xfrm>
        </p:spPr>
        <p:txBody>
          <a:bodyPr anchor="b">
            <a:normAutofit/>
          </a:bodyPr>
          <a:lstStyle/>
          <a:p>
            <a:r>
              <a:rPr lang="cs-CZ" b="1" dirty="0"/>
              <a:t>PRIMÁRNÍ BOLESTI HLAVY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E2BE14-32B0-45DE-B8D1-8DA737871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1196788"/>
            <a:ext cx="7056240" cy="54173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u="sng" dirty="0">
                <a:solidFill>
                  <a:schemeClr val="accent1"/>
                </a:solidFill>
              </a:rPr>
              <a:t>CLUSTER HEADACHE (CH)</a:t>
            </a:r>
            <a:endParaRPr lang="cs-CZ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cs-CZ" sz="2000" b="1" dirty="0"/>
              <a:t>= vzácná, </a:t>
            </a:r>
            <a:r>
              <a:rPr lang="cs-CZ" sz="2000" b="1" u="sng" dirty="0"/>
              <a:t>pravidelná</a:t>
            </a:r>
            <a:r>
              <a:rPr lang="cs-CZ" sz="2000" b="1" dirty="0"/>
              <a:t> </a:t>
            </a:r>
            <a:r>
              <a:rPr lang="cs-CZ" sz="1800" dirty="0"/>
              <a:t>(nejčastěji dvakrát ročně )</a:t>
            </a:r>
            <a:r>
              <a:rPr lang="cs-CZ" sz="1800" b="1" dirty="0"/>
              <a:t> </a:t>
            </a:r>
            <a:r>
              <a:rPr lang="cs-CZ" sz="2000" dirty="0"/>
              <a:t>bolest v </a:t>
            </a:r>
            <a:r>
              <a:rPr lang="cs-CZ" sz="2000" b="1" dirty="0" err="1"/>
              <a:t>clustrech</a:t>
            </a:r>
            <a:r>
              <a:rPr lang="cs-CZ" sz="2000" b="1" dirty="0"/>
              <a:t>/nakupení, </a:t>
            </a:r>
            <a:r>
              <a:rPr lang="cs-CZ" sz="2000" dirty="0"/>
              <a:t>která trvá několik</a:t>
            </a:r>
            <a:r>
              <a:rPr lang="cs-CZ" sz="2000" b="1" dirty="0"/>
              <a:t> týdnů až měsíců, </a:t>
            </a:r>
            <a:r>
              <a:rPr lang="cs-CZ" sz="2000" dirty="0"/>
              <a:t>při které je pacient </a:t>
            </a:r>
            <a:r>
              <a:rPr lang="cs-CZ" sz="1800" dirty="0"/>
              <a:t>(oproti migréně) </a:t>
            </a:r>
            <a:r>
              <a:rPr lang="cs-CZ" sz="2000" b="1" dirty="0"/>
              <a:t>neklidný, agitovaný, pobíhá po místnosti</a:t>
            </a:r>
            <a:r>
              <a:rPr lang="cs-CZ" sz="2000" dirty="0"/>
              <a:t>, </a:t>
            </a:r>
            <a:r>
              <a:rPr lang="cs-CZ" sz="2000" b="1" dirty="0"/>
              <a:t>extrémně nesnesitelné </a:t>
            </a:r>
            <a:r>
              <a:rPr lang="cs-CZ" sz="1800" dirty="0"/>
              <a:t>(pocit „hřebíku uvnitř oka a do hlavy“)</a:t>
            </a:r>
            <a:r>
              <a:rPr lang="cs-CZ" sz="2000" dirty="0"/>
              <a:t> a doprovází vegetativní příznaky </a:t>
            </a:r>
            <a:r>
              <a:rPr lang="cs-CZ" sz="1800" dirty="0"/>
              <a:t>(aktivace </a:t>
            </a:r>
            <a:r>
              <a:rPr lang="cs-CZ" sz="1800" dirty="0" err="1"/>
              <a:t>parasymaptiku</a:t>
            </a:r>
            <a:r>
              <a:rPr lang="cs-CZ" sz="1800" dirty="0"/>
              <a:t>)</a:t>
            </a:r>
            <a:r>
              <a:rPr lang="cs-CZ" sz="2000" dirty="0"/>
              <a:t>: </a:t>
            </a:r>
            <a:r>
              <a:rPr lang="cs-CZ" sz="2000" b="1" dirty="0"/>
              <a:t>překrvení spojivky, slzení, smrkání</a:t>
            </a:r>
            <a:r>
              <a:rPr lang="cs-CZ" sz="2000" dirty="0"/>
              <a:t> </a:t>
            </a:r>
            <a:r>
              <a:rPr lang="cs-CZ" sz="1800" dirty="0"/>
              <a:t>(často jedna nosní dírka)</a:t>
            </a:r>
            <a:r>
              <a:rPr lang="cs-CZ" sz="2000" dirty="0"/>
              <a:t>, </a:t>
            </a:r>
            <a:r>
              <a:rPr lang="cs-CZ" sz="2000" b="1" dirty="0"/>
              <a:t>otok víčka, pocení na čele</a:t>
            </a:r>
            <a:r>
              <a:rPr lang="cs-CZ" sz="2000" dirty="0"/>
              <a:t> a na tváři, </a:t>
            </a:r>
            <a:r>
              <a:rPr lang="cs-CZ" sz="2000" b="1" dirty="0"/>
              <a:t>menší zornice </a:t>
            </a:r>
            <a:r>
              <a:rPr lang="cs-CZ" sz="2000" dirty="0"/>
              <a:t>(i ptóza) na stejné straně.</a:t>
            </a:r>
          </a:p>
          <a:p>
            <a:r>
              <a:rPr lang="cs-CZ" sz="2000" dirty="0"/>
              <a:t>Vlastní (neléčená) </a:t>
            </a:r>
            <a:r>
              <a:rPr lang="cs-CZ" sz="2000" b="1" dirty="0"/>
              <a:t>ataka trvá od 15 minut do 180 minut</a:t>
            </a:r>
            <a:r>
              <a:rPr lang="cs-CZ" sz="2000" dirty="0"/>
              <a:t>, avšak opakuje se např. </a:t>
            </a:r>
            <a:r>
              <a:rPr lang="cs-CZ" sz="2000" b="1" dirty="0"/>
              <a:t>1 – 8 x denně </a:t>
            </a:r>
            <a:r>
              <a:rPr lang="cs-CZ" sz="2000" dirty="0"/>
              <a:t>(i častěji) – tedy typický cluster.</a:t>
            </a:r>
          </a:p>
          <a:p>
            <a:r>
              <a:rPr lang="cs-CZ" sz="2000" b="1" dirty="0"/>
              <a:t>častější </a:t>
            </a:r>
            <a:r>
              <a:rPr lang="cs-CZ" sz="2000" b="1" u="sng" dirty="0"/>
              <a:t>u mužů </a:t>
            </a:r>
            <a:r>
              <a:rPr lang="cs-CZ" sz="2000" dirty="0"/>
              <a:t>(až 3-4x oproti ženám).</a:t>
            </a:r>
            <a:r>
              <a:rPr lang="cs-CZ" sz="2000" b="1" dirty="0"/>
              <a:t> Příčina není plně objasněná</a:t>
            </a:r>
            <a:r>
              <a:rPr lang="cs-CZ" sz="2000" dirty="0"/>
              <a:t> a 10-15 % pacientů vyvine chronickou formu (ataky po celý rok s minimální remisí).</a:t>
            </a:r>
          </a:p>
          <a:p>
            <a:pPr marL="0" indent="0">
              <a:buNone/>
            </a:pPr>
            <a:r>
              <a:rPr lang="cs-CZ" sz="2000" b="1" dirty="0"/>
              <a:t>Diagnóza:</a:t>
            </a:r>
            <a:r>
              <a:rPr lang="cs-CZ" sz="2000" dirty="0"/>
              <a:t> typický klinický obraz a anamnéza, diagnostická kritéria</a:t>
            </a:r>
          </a:p>
          <a:p>
            <a:endParaRPr lang="cs-CZ" sz="1800" dirty="0"/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DC12762-3217-4B0F-A521-D7E92D2D6F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40" r="28354"/>
          <a:stretch/>
        </p:blipFill>
        <p:spPr>
          <a:xfrm>
            <a:off x="-3259" y="917"/>
            <a:ext cx="4968688" cy="527685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923A3C5-9779-48E8-8D29-A6D2B0155A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022067"/>
            <a:ext cx="5029201" cy="183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876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57E72F2-4CE6-4618-8633-0FDAE94DEB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2459" b="5328"/>
          <a:stretch/>
        </p:blipFill>
        <p:spPr>
          <a:xfrm>
            <a:off x="20" y="6725"/>
            <a:ext cx="12191980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DCC19DD-978D-44F6-B370-3E427E0C9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cs-CZ" sz="40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LÉČBA CLUSTER HADACHE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3CBCA8-05B5-433A-82C9-4BD2FC448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0775" y="168089"/>
            <a:ext cx="7274852" cy="647475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1700" b="1" u="sng" dirty="0">
                <a:solidFill>
                  <a:srgbClr val="FFFFFF"/>
                </a:solidFill>
              </a:rPr>
              <a:t>FARMAKOLOGICKÝ PŘÍSTUP</a:t>
            </a:r>
          </a:p>
          <a:p>
            <a:r>
              <a:rPr lang="cs-CZ" sz="1700" dirty="0">
                <a:solidFill>
                  <a:srgbClr val="FFFFFF"/>
                </a:solidFill>
              </a:rPr>
              <a:t>Při atace bolesti se volí </a:t>
            </a:r>
            <a:r>
              <a:rPr lang="cs-CZ" sz="17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akutně 7-12 litrů (100%) kyslíku maskou</a:t>
            </a:r>
            <a:r>
              <a:rPr lang="cs-CZ" sz="1700" dirty="0">
                <a:solidFill>
                  <a:srgbClr val="FFFFFF"/>
                </a:solidFill>
              </a:rPr>
              <a:t> na 20 minut. (opatrně u pacientů s CHOPN)</a:t>
            </a:r>
          </a:p>
          <a:p>
            <a:r>
              <a:rPr lang="cs-CZ" sz="1700" dirty="0">
                <a:solidFill>
                  <a:srgbClr val="FFFFFF"/>
                </a:solidFill>
              </a:rPr>
              <a:t>Je možné využít </a:t>
            </a:r>
            <a:r>
              <a:rPr lang="cs-CZ" sz="17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TRIPTANY</a:t>
            </a:r>
            <a:r>
              <a:rPr lang="cs-CZ" sz="1700" dirty="0">
                <a:solidFill>
                  <a:srgbClr val="FFFFFF"/>
                </a:solidFill>
              </a:rPr>
              <a:t> (zejm. </a:t>
            </a:r>
            <a:r>
              <a:rPr lang="cs-CZ" sz="1700" dirty="0" err="1">
                <a:solidFill>
                  <a:srgbClr val="FFFFFF"/>
                </a:solidFill>
              </a:rPr>
              <a:t>Sumatriptan</a:t>
            </a:r>
            <a:r>
              <a:rPr lang="cs-CZ" sz="1700" dirty="0">
                <a:solidFill>
                  <a:srgbClr val="FFFFFF"/>
                </a:solidFill>
              </a:rPr>
              <a:t>), je však nutné je podat nejlépe </a:t>
            </a:r>
            <a:r>
              <a:rPr lang="cs-CZ" sz="1700" dirty="0" err="1">
                <a:solidFill>
                  <a:srgbClr val="FFFFFF"/>
                </a:solidFill>
              </a:rPr>
              <a:t>s.c</a:t>
            </a:r>
            <a:r>
              <a:rPr lang="cs-CZ" sz="1700" dirty="0">
                <a:solidFill>
                  <a:srgbClr val="FFFFFF"/>
                </a:solidFill>
              </a:rPr>
              <a:t>. nebo nosním sprejem. Efekt byl popsán i u</a:t>
            </a:r>
            <a:r>
              <a:rPr lang="cs-CZ" sz="1700" b="1" dirty="0">
                <a:solidFill>
                  <a:srgbClr val="FFFFFF"/>
                </a:solidFill>
              </a:rPr>
              <a:t> </a:t>
            </a:r>
            <a:r>
              <a:rPr lang="cs-CZ" sz="1700" b="1" dirty="0" err="1">
                <a:solidFill>
                  <a:srgbClr val="FFFFFF"/>
                </a:solidFill>
              </a:rPr>
              <a:t>indometacinu</a:t>
            </a:r>
            <a:r>
              <a:rPr lang="cs-CZ" sz="1700" b="1" dirty="0">
                <a:solidFill>
                  <a:srgbClr val="FFFFFF"/>
                </a:solidFill>
              </a:rPr>
              <a:t> </a:t>
            </a:r>
            <a:r>
              <a:rPr lang="cs-CZ" sz="1700" dirty="0">
                <a:solidFill>
                  <a:srgbClr val="FFFFFF"/>
                </a:solidFill>
              </a:rPr>
              <a:t>(NSAID, 50 mg každých 30 min do max. 150mg, per </a:t>
            </a:r>
            <a:r>
              <a:rPr lang="cs-CZ" sz="1700" dirty="0" err="1">
                <a:solidFill>
                  <a:srgbClr val="FFFFFF"/>
                </a:solidFill>
              </a:rPr>
              <a:t>rect</a:t>
            </a:r>
            <a:r>
              <a:rPr lang="cs-CZ" sz="1700" dirty="0">
                <a:solidFill>
                  <a:srgbClr val="FFFFFF"/>
                </a:solidFill>
              </a:rPr>
              <a:t>.)</a:t>
            </a:r>
          </a:p>
          <a:p>
            <a:r>
              <a:rPr lang="cs-CZ" sz="1700" dirty="0">
                <a:solidFill>
                  <a:srgbClr val="FFFFFF"/>
                </a:solidFill>
              </a:rPr>
              <a:t>Do nosní dírky lze aplikovat </a:t>
            </a:r>
            <a:r>
              <a:rPr lang="cs-CZ" sz="1700" b="1" dirty="0" err="1">
                <a:solidFill>
                  <a:srgbClr val="FFFFFF"/>
                </a:solidFill>
              </a:rPr>
              <a:t>Lidocain</a:t>
            </a:r>
            <a:r>
              <a:rPr lang="cs-CZ" sz="1700" b="1" dirty="0">
                <a:solidFill>
                  <a:srgbClr val="FFFFFF"/>
                </a:solidFill>
              </a:rPr>
              <a:t> 4%</a:t>
            </a:r>
            <a:r>
              <a:rPr lang="cs-CZ" sz="1700" dirty="0">
                <a:solidFill>
                  <a:srgbClr val="FFFFFF"/>
                </a:solidFill>
              </a:rPr>
              <a:t> (lokální anestetikum).</a:t>
            </a:r>
          </a:p>
          <a:p>
            <a:r>
              <a:rPr lang="cs-CZ" sz="1700" dirty="0">
                <a:solidFill>
                  <a:srgbClr val="FFFFFF"/>
                </a:solidFill>
              </a:rPr>
              <a:t>Při rezistenci se pak podává </a:t>
            </a:r>
            <a:r>
              <a:rPr lang="cs-CZ" sz="1700" dirty="0" err="1">
                <a:solidFill>
                  <a:srgbClr val="FFFFFF"/>
                </a:solidFill>
              </a:rPr>
              <a:t>valproát</a:t>
            </a:r>
            <a:r>
              <a:rPr lang="cs-CZ" sz="1700" dirty="0">
                <a:solidFill>
                  <a:srgbClr val="FFFFFF"/>
                </a:solidFill>
              </a:rPr>
              <a:t> (400mg </a:t>
            </a:r>
            <a:r>
              <a:rPr lang="cs-CZ" sz="1700" dirty="0" err="1">
                <a:solidFill>
                  <a:srgbClr val="FFFFFF"/>
                </a:solidFill>
              </a:rPr>
              <a:t>inf</a:t>
            </a:r>
            <a:r>
              <a:rPr lang="cs-CZ" sz="1700" dirty="0">
                <a:solidFill>
                  <a:srgbClr val="FFFFFF"/>
                </a:solidFill>
              </a:rPr>
              <a:t>./na hodinu).</a:t>
            </a:r>
          </a:p>
          <a:p>
            <a:r>
              <a:rPr lang="cs-CZ" sz="1800" b="1" dirty="0">
                <a:solidFill>
                  <a:srgbClr val="FFFFFF"/>
                </a:solidFill>
              </a:rPr>
              <a:t>Jako prevence/profylaxe se používá:</a:t>
            </a:r>
          </a:p>
          <a:p>
            <a:pPr lvl="1"/>
            <a:r>
              <a:rPr lang="cs-CZ" sz="1400" dirty="0">
                <a:solidFill>
                  <a:srgbClr val="FFFFFF"/>
                </a:solidFill>
              </a:rPr>
              <a:t>VERAPAMIL (200-480 mg/den, </a:t>
            </a:r>
            <a:r>
              <a:rPr lang="cs-CZ" sz="1400" dirty="0" err="1">
                <a:solidFill>
                  <a:srgbClr val="FFFFFF"/>
                </a:solidFill>
              </a:rPr>
              <a:t>antiarytmikum</a:t>
            </a:r>
            <a:r>
              <a:rPr lang="cs-CZ" sz="1400" dirty="0">
                <a:solidFill>
                  <a:srgbClr val="FFFFFF"/>
                </a:solidFill>
              </a:rPr>
              <a:t>, kalciový blokátor, </a:t>
            </a:r>
            <a:r>
              <a:rPr lang="cs-CZ" sz="1400" b="1" dirty="0">
                <a:solidFill>
                  <a:srgbClr val="FFFFFF"/>
                </a:solidFill>
              </a:rPr>
              <a:t>lék první volby</a:t>
            </a:r>
            <a:r>
              <a:rPr lang="cs-CZ" sz="1400" dirty="0">
                <a:solidFill>
                  <a:srgbClr val="FFFFFF"/>
                </a:solidFill>
              </a:rPr>
              <a:t>)</a:t>
            </a:r>
          </a:p>
          <a:p>
            <a:pPr lvl="1"/>
            <a:r>
              <a:rPr lang="cs-CZ" sz="1400" dirty="0">
                <a:solidFill>
                  <a:srgbClr val="FFFFFF"/>
                </a:solidFill>
              </a:rPr>
              <a:t>TOPIRAMÁT (25-100 mg/den, max 200mg/den, antiepileptikum)</a:t>
            </a:r>
          </a:p>
          <a:p>
            <a:pPr lvl="1"/>
            <a:r>
              <a:rPr lang="cs-CZ" sz="1400" dirty="0">
                <a:solidFill>
                  <a:srgbClr val="FFFFFF"/>
                </a:solidFill>
              </a:rPr>
              <a:t>LITHIUM (600-900 mg/den, stabilizátor nálady, lék druhé volby)</a:t>
            </a:r>
          </a:p>
          <a:p>
            <a:pPr lvl="1"/>
            <a:r>
              <a:rPr lang="cs-CZ" sz="1400" dirty="0">
                <a:solidFill>
                  <a:srgbClr val="FFFFFF"/>
                </a:solidFill>
              </a:rPr>
              <a:t>KORTIKOSTEROIDY (80 mg/den po dobu 5 dní a následně postupné snižování dávky)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FFFFFF"/>
                </a:solidFill>
              </a:rPr>
              <a:t>Za</a:t>
            </a:r>
            <a:r>
              <a:rPr lang="cs-CZ" sz="1700" dirty="0">
                <a:solidFill>
                  <a:srgbClr val="FFFFFF"/>
                </a:solidFill>
              </a:rPr>
              <a:t>hajujeme hned v začátku periody (nebo dalších period), v léčbě pokračujeme do doby, kdy bolest odezní, a léčbu vysazujeme teprve po dvou týdnech, kdy je již pacient bez bolestí.</a:t>
            </a:r>
          </a:p>
          <a:p>
            <a:pPr marL="0" indent="0">
              <a:buNone/>
            </a:pPr>
            <a:r>
              <a:rPr lang="cs-CZ" sz="1700" b="1" u="sng" dirty="0">
                <a:solidFill>
                  <a:srgbClr val="FFFFFF"/>
                </a:solidFill>
              </a:rPr>
              <a:t>NEUROCHIRURGICKÝ PŘÍSTUP</a:t>
            </a:r>
          </a:p>
          <a:p>
            <a:r>
              <a:rPr lang="cs-CZ" sz="1700" dirty="0">
                <a:solidFill>
                  <a:srgbClr val="FFFFFF"/>
                </a:solidFill>
              </a:rPr>
              <a:t>V Praze Na Homolce je možné </a:t>
            </a:r>
            <a:r>
              <a:rPr lang="cs-CZ" sz="1700" b="1" dirty="0">
                <a:solidFill>
                  <a:srgbClr val="FFFFFF"/>
                </a:solidFill>
              </a:rPr>
              <a:t>ozářit gama-nožem </a:t>
            </a:r>
            <a:r>
              <a:rPr lang="cs-CZ" sz="1700" dirty="0">
                <a:solidFill>
                  <a:srgbClr val="FFFFFF"/>
                </a:solidFill>
              </a:rPr>
              <a:t>ganglion </a:t>
            </a:r>
            <a:r>
              <a:rPr lang="cs-CZ" sz="1700" dirty="0" err="1">
                <a:solidFill>
                  <a:srgbClr val="FFFFFF"/>
                </a:solidFill>
              </a:rPr>
              <a:t>sphenopalatinum</a:t>
            </a:r>
            <a:r>
              <a:rPr lang="cs-CZ" sz="1700" dirty="0">
                <a:solidFill>
                  <a:srgbClr val="FFFFFF"/>
                </a:solidFill>
              </a:rPr>
              <a:t>, jinak je možné </a:t>
            </a:r>
            <a:r>
              <a:rPr lang="cs-CZ" sz="1700" b="1" dirty="0">
                <a:solidFill>
                  <a:srgbClr val="FFFFFF"/>
                </a:solidFill>
              </a:rPr>
              <a:t>stimulovat </a:t>
            </a:r>
            <a:r>
              <a:rPr lang="cs-CZ" sz="1700" dirty="0">
                <a:solidFill>
                  <a:srgbClr val="FFFFFF"/>
                </a:solidFill>
              </a:rPr>
              <a:t>okcipitální nerv (ONS), u velmi těžkých případů lze zavést </a:t>
            </a:r>
            <a:r>
              <a:rPr lang="cs-CZ" sz="1700" b="1" dirty="0">
                <a:solidFill>
                  <a:srgbClr val="FFFFFF"/>
                </a:solidFill>
              </a:rPr>
              <a:t>hlubokou mozkovou stimulaci </a:t>
            </a:r>
            <a:r>
              <a:rPr lang="cs-CZ" sz="1700" dirty="0">
                <a:solidFill>
                  <a:srgbClr val="FFFFFF"/>
                </a:solidFill>
              </a:rPr>
              <a:t>(DBS – v tomto případě v zadním hypotalamu), v budoucnu bude možné stimulovat i </a:t>
            </a:r>
            <a:r>
              <a:rPr lang="cs-CZ" sz="1700" dirty="0" err="1">
                <a:solidFill>
                  <a:srgbClr val="FFFFFF"/>
                </a:solidFill>
              </a:rPr>
              <a:t>ggl</a:t>
            </a:r>
            <a:r>
              <a:rPr lang="cs-CZ" sz="1700" dirty="0">
                <a:solidFill>
                  <a:srgbClr val="FFFFFF"/>
                </a:solidFill>
              </a:rPr>
              <a:t>. </a:t>
            </a:r>
            <a:r>
              <a:rPr lang="cs-CZ" sz="1700" dirty="0" err="1">
                <a:solidFill>
                  <a:srgbClr val="FFFFFF"/>
                </a:solidFill>
              </a:rPr>
              <a:t>sphenopalatinum</a:t>
            </a:r>
            <a:r>
              <a:rPr lang="cs-CZ" sz="1700" dirty="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28479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874BCC-9728-4AC0-B03A-F594D1B00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11369040" cy="1325563"/>
          </a:xfrm>
        </p:spPr>
        <p:txBody>
          <a:bodyPr/>
          <a:lstStyle/>
          <a:p>
            <a:pPr algn="ctr"/>
            <a:r>
              <a:rPr lang="cs-CZ" b="1" dirty="0"/>
              <a:t>BOLESTI HLAVY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8B85C7-4A7F-4D72-A92A-D52F4EB56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10896600" cy="4351338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= bolest či bolesti pociťované v oblasti hlavy anebo se do hlavy propagující</a:t>
            </a:r>
          </a:p>
          <a:p>
            <a:r>
              <a:rPr lang="cs-CZ" dirty="0"/>
              <a:t>Jedná se o </a:t>
            </a:r>
            <a:r>
              <a:rPr lang="cs-CZ" b="1" dirty="0"/>
              <a:t>nejčastější neurologický příznak </a:t>
            </a:r>
            <a:r>
              <a:rPr lang="cs-CZ" dirty="0"/>
              <a:t>i onemocnění.</a:t>
            </a:r>
          </a:p>
          <a:p>
            <a:r>
              <a:rPr lang="cs-CZ" dirty="0"/>
              <a:t>Celoživotní prevalence je až </a:t>
            </a:r>
            <a:r>
              <a:rPr lang="cs-CZ" b="1" dirty="0"/>
              <a:t>90 %</a:t>
            </a:r>
          </a:p>
          <a:p>
            <a:pPr lvl="1"/>
            <a:r>
              <a:rPr lang="cs-CZ" dirty="0"/>
              <a:t>50 % populace má příležitostné bolesti hlavy</a:t>
            </a:r>
          </a:p>
          <a:p>
            <a:pPr lvl="1"/>
            <a:r>
              <a:rPr lang="cs-CZ" dirty="0"/>
              <a:t>25 % populace má opakované bolesti hlavy</a:t>
            </a:r>
          </a:p>
        </p:txBody>
      </p:sp>
      <p:pic>
        <p:nvPicPr>
          <p:cNvPr id="1026" name="Picture 2" descr="SouvisejÃ­cÃ­ obrÃ¡zek">
            <a:extLst>
              <a:ext uri="{FF2B5EF4-FFF2-40B4-BE49-F238E27FC236}">
                <a16:creationId xmlns:a16="http://schemas.microsoft.com/office/drawing/2014/main" id="{969971ED-E659-412A-90BB-9301CA8A3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665" y="3573556"/>
            <a:ext cx="3076575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1755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7425610-6A76-46BC-BB3C-5A879BA03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8" y="40621"/>
            <a:ext cx="5524500" cy="2352675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A3FF1DAE-3D60-4091-9B52-CAFC8665B766}"/>
              </a:ext>
            </a:extLst>
          </p:cNvPr>
          <p:cNvSpPr/>
          <p:nvPr/>
        </p:nvSpPr>
        <p:spPr>
          <a:xfrm>
            <a:off x="0" y="2124635"/>
            <a:ext cx="5563718" cy="20170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73DC8F22-6EC6-48B4-90D5-4580DD9241B6}"/>
              </a:ext>
            </a:extLst>
          </p:cNvPr>
          <p:cNvSpPr/>
          <p:nvPr/>
        </p:nvSpPr>
        <p:spPr>
          <a:xfrm>
            <a:off x="4478" y="1671911"/>
            <a:ext cx="5563718" cy="20170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78E095B-8C6E-4515-9CCA-E52EEE9F84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6" r="1645" b="17078"/>
          <a:stretch/>
        </p:blipFill>
        <p:spPr>
          <a:xfrm>
            <a:off x="23530" y="2398759"/>
            <a:ext cx="5563719" cy="3558288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6F2FA52B-BF62-4C91-AC22-26D146D2C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0" y="153486"/>
            <a:ext cx="6657191" cy="728884"/>
          </a:xfrm>
        </p:spPr>
        <p:txBody>
          <a:bodyPr anchor="b">
            <a:normAutofit/>
          </a:bodyPr>
          <a:lstStyle/>
          <a:p>
            <a:r>
              <a:rPr lang="cs-CZ" b="1" dirty="0"/>
              <a:t>PRIMÁRNÍ BOLESTI HLAVY</a:t>
            </a:r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D09E9A85-16CC-4DFE-902A-CDF66E7B463F}"/>
              </a:ext>
            </a:extLst>
          </p:cNvPr>
          <p:cNvSpPr txBox="1">
            <a:spLocks/>
          </p:cNvSpPr>
          <p:nvPr/>
        </p:nvSpPr>
        <p:spPr>
          <a:xfrm>
            <a:off x="5715000" y="1015252"/>
            <a:ext cx="6437782" cy="54173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cs-CZ" sz="2000" b="1" u="sng" dirty="0">
                <a:solidFill>
                  <a:schemeClr val="accent1"/>
                </a:solidFill>
              </a:rPr>
              <a:t>PAROXYSMÁLNÍ HEMIKRANIE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1800" b="1" dirty="0"/>
              <a:t>= </a:t>
            </a:r>
            <a:r>
              <a:rPr lang="cs-CZ" sz="1800" b="1" u="sng" dirty="0"/>
              <a:t>vzácná</a:t>
            </a:r>
            <a:r>
              <a:rPr lang="cs-CZ" sz="1800" b="1" dirty="0"/>
              <a:t>, </a:t>
            </a:r>
            <a:r>
              <a:rPr lang="cs-CZ" sz="1800" dirty="0"/>
              <a:t>epizodická nebo chronická </a:t>
            </a:r>
            <a:r>
              <a:rPr lang="cs-CZ" sz="1800" b="1" dirty="0"/>
              <a:t>bolest hlavy </a:t>
            </a:r>
            <a:r>
              <a:rPr lang="cs-CZ" sz="1800" dirty="0"/>
              <a:t>s </a:t>
            </a:r>
            <a:r>
              <a:rPr lang="cs-CZ" sz="1800" b="1" dirty="0"/>
              <a:t>atakami </a:t>
            </a:r>
            <a:r>
              <a:rPr lang="cs-CZ" sz="1800" b="1" u="sng" dirty="0"/>
              <a:t>velmi krátké</a:t>
            </a:r>
            <a:r>
              <a:rPr lang="cs-CZ" sz="1800" b="1" dirty="0"/>
              <a:t> </a:t>
            </a:r>
            <a:r>
              <a:rPr lang="cs-CZ" sz="1800" dirty="0"/>
              <a:t>(1 – 30 minut, průměr do 3 min.)</a:t>
            </a:r>
            <a:r>
              <a:rPr lang="cs-CZ" sz="1800" b="1" dirty="0"/>
              <a:t> </a:t>
            </a:r>
            <a:r>
              <a:rPr lang="cs-CZ" sz="1800" dirty="0"/>
              <a:t>často se </a:t>
            </a:r>
            <a:r>
              <a:rPr lang="cs-CZ" sz="1800" b="1" dirty="0"/>
              <a:t>opakující </a:t>
            </a:r>
            <a:r>
              <a:rPr lang="cs-CZ" sz="1800" dirty="0"/>
              <a:t>(</a:t>
            </a:r>
            <a:r>
              <a:rPr lang="cs-CZ" sz="1800" dirty="0" err="1"/>
              <a:t>prům</a:t>
            </a:r>
            <a:r>
              <a:rPr lang="cs-CZ" sz="1800" dirty="0"/>
              <a:t>. 10x/den)</a:t>
            </a:r>
            <a:r>
              <a:rPr lang="cs-CZ" sz="1800" b="1" dirty="0"/>
              <a:t> intenzivní bolesti, </a:t>
            </a:r>
            <a:r>
              <a:rPr lang="cs-CZ" sz="1800" dirty="0"/>
              <a:t>lokalizované </a:t>
            </a:r>
            <a:r>
              <a:rPr lang="cs-CZ" sz="1800" b="1" dirty="0"/>
              <a:t>jednostranně za okem a na čele, </a:t>
            </a:r>
            <a:r>
              <a:rPr lang="cs-CZ" sz="1800" dirty="0"/>
              <a:t>mající podobné </a:t>
            </a:r>
            <a:r>
              <a:rPr lang="cs-CZ" sz="1800" b="1" dirty="0"/>
              <a:t>vegetativní příznaky jako cluster </a:t>
            </a:r>
            <a:r>
              <a:rPr lang="cs-CZ" sz="1800" b="1" dirty="0" err="1"/>
              <a:t>headache</a:t>
            </a:r>
            <a:r>
              <a:rPr lang="cs-CZ" sz="1800" b="1" dirty="0"/>
              <a:t>, </a:t>
            </a:r>
            <a:r>
              <a:rPr lang="cs-CZ" sz="1800" dirty="0"/>
              <a:t>je však</a:t>
            </a:r>
            <a:r>
              <a:rPr lang="cs-CZ" sz="1800" b="1" dirty="0"/>
              <a:t> </a:t>
            </a:r>
            <a:r>
              <a:rPr lang="cs-CZ" sz="1800" b="1" u="sng" dirty="0"/>
              <a:t>častější u žen a 100 % reaguje na </a:t>
            </a:r>
            <a:r>
              <a:rPr lang="cs-CZ" sz="1800" b="1" u="sng" dirty="0" err="1"/>
              <a:t>indometacin</a:t>
            </a:r>
            <a:r>
              <a:rPr lang="cs-CZ" sz="1800" b="1" dirty="0"/>
              <a:t>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000" b="1" u="sng" dirty="0">
                <a:solidFill>
                  <a:schemeClr val="accent1"/>
                </a:solidFill>
              </a:rPr>
              <a:t>SUNCT SYNDROM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1800" dirty="0"/>
              <a:t>= </a:t>
            </a:r>
            <a:r>
              <a:rPr lang="cs-CZ" sz="1800" b="1" dirty="0" err="1"/>
              <a:t>S</a:t>
            </a:r>
            <a:r>
              <a:rPr lang="cs-CZ" sz="1800" dirty="0" err="1"/>
              <a:t>hort-lasting</a:t>
            </a:r>
            <a:r>
              <a:rPr lang="cs-CZ" sz="1800" dirty="0"/>
              <a:t> </a:t>
            </a:r>
            <a:r>
              <a:rPr lang="cs-CZ" sz="1800" b="1" dirty="0" err="1"/>
              <a:t>U</a:t>
            </a:r>
            <a:r>
              <a:rPr lang="cs-CZ" sz="1800" dirty="0" err="1"/>
              <a:t>nilateral</a:t>
            </a:r>
            <a:r>
              <a:rPr lang="cs-CZ" sz="1800" dirty="0"/>
              <a:t> </a:t>
            </a:r>
            <a:r>
              <a:rPr lang="cs-CZ" sz="1800" b="1" dirty="0" err="1"/>
              <a:t>N</a:t>
            </a:r>
            <a:r>
              <a:rPr lang="cs-CZ" sz="1800" dirty="0" err="1"/>
              <a:t>euralgiform</a:t>
            </a:r>
            <a:r>
              <a:rPr lang="cs-CZ" sz="1800" dirty="0"/>
              <a:t> </a:t>
            </a:r>
            <a:r>
              <a:rPr lang="cs-CZ" sz="1800" dirty="0" err="1"/>
              <a:t>headache</a:t>
            </a:r>
            <a:r>
              <a:rPr lang="cs-CZ" sz="1800" dirty="0"/>
              <a:t> </a:t>
            </a:r>
            <a:r>
              <a:rPr lang="cs-CZ" sz="1800" dirty="0" err="1"/>
              <a:t>attacks</a:t>
            </a:r>
            <a:r>
              <a:rPr lang="cs-CZ" sz="1800" dirty="0"/>
              <a:t> </a:t>
            </a:r>
            <a:r>
              <a:rPr lang="cs-CZ" sz="1800" dirty="0" err="1"/>
              <a:t>with</a:t>
            </a:r>
            <a:r>
              <a:rPr lang="cs-CZ" sz="1800" dirty="0"/>
              <a:t> </a:t>
            </a:r>
            <a:r>
              <a:rPr lang="cs-CZ" sz="1800" b="1" dirty="0" err="1"/>
              <a:t>C</a:t>
            </a:r>
            <a:r>
              <a:rPr lang="cs-CZ" sz="1800" dirty="0" err="1"/>
              <a:t>onjunctival</a:t>
            </a:r>
            <a:r>
              <a:rPr lang="cs-CZ" sz="1800" dirty="0"/>
              <a:t> </a:t>
            </a:r>
            <a:r>
              <a:rPr lang="cs-CZ" sz="1800" dirty="0" err="1"/>
              <a:t>injection</a:t>
            </a:r>
            <a:r>
              <a:rPr lang="cs-CZ" sz="1800" dirty="0"/>
              <a:t> and </a:t>
            </a:r>
            <a:r>
              <a:rPr lang="cs-CZ" sz="1800" b="1" dirty="0" err="1"/>
              <a:t>T</a:t>
            </a:r>
            <a:r>
              <a:rPr lang="cs-CZ" sz="1800" dirty="0" err="1"/>
              <a:t>earing</a:t>
            </a:r>
            <a:r>
              <a:rPr lang="cs-CZ" sz="1800" dirty="0"/>
              <a:t>, je </a:t>
            </a:r>
            <a:r>
              <a:rPr lang="cs-CZ" sz="1800" b="1" u="sng" dirty="0"/>
              <a:t>velmi raritní </a:t>
            </a:r>
            <a:r>
              <a:rPr lang="cs-CZ" sz="1800" dirty="0"/>
              <a:t>epizodická velmi </a:t>
            </a:r>
            <a:r>
              <a:rPr lang="cs-CZ" sz="1800" b="1" dirty="0"/>
              <a:t>intenzivní bolest hlavy s </a:t>
            </a:r>
            <a:r>
              <a:rPr lang="cs-CZ" sz="1800" b="1" u="sng" dirty="0"/>
              <a:t>velmi krátkými </a:t>
            </a:r>
            <a:r>
              <a:rPr lang="cs-CZ" sz="1800" dirty="0"/>
              <a:t>(od 5 sekund do 4 min, </a:t>
            </a:r>
            <a:r>
              <a:rPr lang="cs-CZ" sz="1800" dirty="0" err="1"/>
              <a:t>prům</a:t>
            </a:r>
            <a:r>
              <a:rPr lang="cs-CZ" sz="1800" dirty="0"/>
              <a:t>. uváděn do 1 min) atakami, která je taktéž doprovázena vegetativně a </a:t>
            </a:r>
            <a:r>
              <a:rPr lang="cs-CZ" sz="1800" b="1" u="sng" dirty="0"/>
              <a:t>ne</a:t>
            </a:r>
            <a:r>
              <a:rPr lang="cs-CZ" sz="1800" b="1" dirty="0"/>
              <a:t>reaguje na </a:t>
            </a:r>
            <a:r>
              <a:rPr lang="cs-CZ" sz="1800" b="1" dirty="0" err="1"/>
              <a:t>indometacin</a:t>
            </a:r>
            <a:r>
              <a:rPr lang="cs-CZ" sz="1800" dirty="0"/>
              <a:t>, a je častější </a:t>
            </a:r>
            <a:r>
              <a:rPr lang="cs-CZ" sz="1800" b="1" dirty="0"/>
              <a:t>u mužů</a:t>
            </a:r>
            <a:r>
              <a:rPr lang="cs-CZ" sz="1800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000" b="1" dirty="0"/>
              <a:t>JINÉ PRIMÁRNÍ BOLESTI HLAVY</a:t>
            </a:r>
          </a:p>
          <a:p>
            <a:pPr lvl="1"/>
            <a:r>
              <a:rPr lang="cs-CZ" sz="1600" dirty="0"/>
              <a:t>Bolest hlavy vzniklá při kašli (po vyloučení </a:t>
            </a:r>
            <a:r>
              <a:rPr lang="cs-CZ" sz="1600" dirty="0" err="1"/>
              <a:t>organicity</a:t>
            </a:r>
            <a:r>
              <a:rPr lang="cs-CZ" sz="1600" dirty="0"/>
              <a:t>!)</a:t>
            </a:r>
          </a:p>
          <a:p>
            <a:pPr lvl="1"/>
            <a:r>
              <a:rPr lang="cs-CZ" sz="1600" dirty="0"/>
              <a:t>Ponámahová bolest hlavy (po vyloučení </a:t>
            </a:r>
            <a:r>
              <a:rPr lang="cs-CZ" sz="1600" dirty="0" err="1"/>
              <a:t>organicitity</a:t>
            </a:r>
            <a:r>
              <a:rPr lang="cs-CZ" sz="1600" dirty="0"/>
              <a:t>!)</a:t>
            </a:r>
          </a:p>
          <a:p>
            <a:pPr lvl="1"/>
            <a:r>
              <a:rPr lang="cs-CZ" sz="1600" dirty="0"/>
              <a:t>Bolest hlavy spojená se sexuální aktivitou</a:t>
            </a:r>
          </a:p>
        </p:txBody>
      </p:sp>
    </p:spTree>
    <p:extLst>
      <p:ext uri="{BB962C8B-B14F-4D97-AF65-F5344CB8AC3E}">
        <p14:creationId xmlns:p14="http://schemas.microsoft.com/office/powerpoint/2010/main" val="23766515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A297F33-8439-412A-8F2E-476B0F340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cs-CZ" b="1" dirty="0">
                <a:solidFill>
                  <a:schemeClr val="accent1"/>
                </a:solidFill>
              </a:rPr>
              <a:t>SEKUNDÁRNÍ BOLEST HLAVY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0B08ED-AA70-4763-84AC-ED8F275DE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199" y="320040"/>
            <a:ext cx="6943872" cy="6114377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cs-CZ" sz="1800" b="1" dirty="0"/>
              <a:t>= bolest hlavy je pouze symptom a má organický podklad (příčinu).</a:t>
            </a:r>
          </a:p>
          <a:p>
            <a:pPr marL="0" indent="0">
              <a:lnSpc>
                <a:spcPct val="100000"/>
              </a:lnSpc>
              <a:buNone/>
            </a:pPr>
            <a:endParaRPr lang="cs-CZ" sz="1700" b="1" dirty="0"/>
          </a:p>
          <a:p>
            <a:pPr>
              <a:lnSpc>
                <a:spcPct val="100000"/>
              </a:lnSpc>
            </a:pPr>
            <a:r>
              <a:rPr lang="cs-CZ" sz="1800" dirty="0"/>
              <a:t>Bolest hlavy spojená s </a:t>
            </a:r>
            <a:r>
              <a:rPr lang="cs-CZ" sz="1800" b="1" dirty="0"/>
              <a:t>úrazem hlavy </a:t>
            </a:r>
            <a:r>
              <a:rPr lang="cs-CZ" sz="1800" dirty="0"/>
              <a:t>(komoce, kontuze, apod.)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Bolest hlavy spojená s </a:t>
            </a:r>
            <a:r>
              <a:rPr lang="cs-CZ" sz="1800" b="1" dirty="0"/>
              <a:t>cévními onemocněními </a:t>
            </a:r>
            <a:r>
              <a:rPr lang="cs-CZ" sz="1800" dirty="0"/>
              <a:t>(např. post-</a:t>
            </a:r>
            <a:r>
              <a:rPr lang="cs-CZ" sz="1800" dirty="0" err="1"/>
              <a:t>stroke</a:t>
            </a:r>
            <a:r>
              <a:rPr lang="cs-CZ" sz="1800" dirty="0"/>
              <a:t> </a:t>
            </a:r>
            <a:r>
              <a:rPr lang="cs-CZ" sz="1800" dirty="0" err="1"/>
              <a:t>pain</a:t>
            </a:r>
            <a:r>
              <a:rPr lang="cs-CZ" sz="1800" dirty="0"/>
              <a:t>, hypertenze, hypotenze, subarachnoidální krvácení)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Bolest hlavy spojená s</a:t>
            </a:r>
            <a:r>
              <a:rPr lang="cs-CZ" sz="1800" b="1" dirty="0"/>
              <a:t> nevaskulárními intrakraniálními onemocněními </a:t>
            </a:r>
            <a:r>
              <a:rPr lang="cs-CZ" sz="1800" dirty="0"/>
              <a:t>(např. tumory mozku, meningitidy)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Bolest hlavy způsobená </a:t>
            </a:r>
            <a:r>
              <a:rPr lang="cs-CZ" sz="1800" b="1" dirty="0"/>
              <a:t>chemickými látkami a jejich vynecháním </a:t>
            </a:r>
            <a:r>
              <a:rPr lang="cs-CZ" sz="1800" dirty="0"/>
              <a:t>(alkohol, glutamát, apod.)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Bolest hlavy spojená s </a:t>
            </a:r>
            <a:r>
              <a:rPr lang="cs-CZ" sz="1800" b="1" dirty="0"/>
              <a:t>infekcí lokalizovanou mimo mozek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Bolest hlavy spojená s </a:t>
            </a:r>
            <a:r>
              <a:rPr lang="cs-CZ" sz="1800" b="1" dirty="0"/>
              <a:t>poruchami metabolismu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Bolest hlavy nebo bolest v obličeji spojená s </a:t>
            </a:r>
            <a:r>
              <a:rPr lang="cs-CZ" sz="1800" b="1" dirty="0"/>
              <a:t>onemocněním lebky, krku, očí, uší, sinusů, zubů, úst.</a:t>
            </a:r>
          </a:p>
          <a:p>
            <a:pPr>
              <a:lnSpc>
                <a:spcPct val="100000"/>
              </a:lnSpc>
            </a:pPr>
            <a:r>
              <a:rPr lang="cs-CZ" sz="1800" b="1" dirty="0"/>
              <a:t>Kraniální neuralgie a </a:t>
            </a:r>
            <a:r>
              <a:rPr lang="cs-CZ" sz="1800" b="1" dirty="0" err="1"/>
              <a:t>deaferentační</a:t>
            </a:r>
            <a:r>
              <a:rPr lang="cs-CZ" sz="1800" b="1" dirty="0"/>
              <a:t> bolesti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Bolest hlavy v souvislosti s</a:t>
            </a:r>
            <a:r>
              <a:rPr lang="cs-CZ" sz="1800" b="1" dirty="0"/>
              <a:t> psychiatrickou poruchou</a:t>
            </a:r>
          </a:p>
        </p:txBody>
      </p:sp>
    </p:spTree>
    <p:extLst>
      <p:ext uri="{BB962C8B-B14F-4D97-AF65-F5344CB8AC3E}">
        <p14:creationId xmlns:p14="http://schemas.microsoft.com/office/powerpoint/2010/main" val="14874977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151C0EF-5ED9-4550-8C64-6CB9331EDA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78" t="9050" r="6739" b="2185"/>
          <a:stretch/>
        </p:blipFill>
        <p:spPr>
          <a:xfrm>
            <a:off x="20" y="10"/>
            <a:ext cx="3818945" cy="6857990"/>
          </a:xfrm>
          <a:prstGeom prst="rect">
            <a:avLst/>
          </a:prstGeom>
          <a:effectLst/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CAEF18-05A4-4F8C-8F18-452EAD3CF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6576" y="1304366"/>
            <a:ext cx="8417859" cy="5331758"/>
          </a:xfrm>
        </p:spPr>
        <p:txBody>
          <a:bodyPr>
            <a:normAutofit fontScale="77500" lnSpcReduction="20000"/>
          </a:bodyPr>
          <a:lstStyle/>
          <a:p>
            <a:pPr fontAlgn="base">
              <a:lnSpc>
                <a:spcPct val="120000"/>
              </a:lnSpc>
            </a:pPr>
            <a:r>
              <a:rPr lang="cs-CZ" sz="2000" b="1" dirty="0"/>
              <a:t>První </a:t>
            </a:r>
            <a:r>
              <a:rPr lang="cs-CZ" sz="2000" dirty="0"/>
              <a:t>nebo</a:t>
            </a:r>
            <a:r>
              <a:rPr lang="cs-CZ" sz="2000" b="1" dirty="0"/>
              <a:t> </a:t>
            </a:r>
            <a:r>
              <a:rPr lang="cs-CZ" sz="2000" b="1" u="sng" dirty="0"/>
              <a:t>nejhorší</a:t>
            </a:r>
            <a:r>
              <a:rPr lang="cs-CZ" sz="2000" b="1" dirty="0"/>
              <a:t> </a:t>
            </a:r>
            <a:r>
              <a:rPr lang="cs-CZ" sz="2000" dirty="0"/>
              <a:t>bolest hlavy,</a:t>
            </a:r>
            <a:r>
              <a:rPr lang="cs-CZ" sz="2000" b="1" dirty="0"/>
              <a:t> jakou pacient nezažil</a:t>
            </a:r>
            <a:r>
              <a:rPr lang="cs-CZ" sz="2000" dirty="0"/>
              <a:t> (tzv. </a:t>
            </a:r>
            <a:r>
              <a:rPr lang="cs-CZ" sz="2000" dirty="0" err="1"/>
              <a:t>thunderclap</a:t>
            </a:r>
            <a:r>
              <a:rPr lang="cs-CZ" sz="2000" dirty="0"/>
              <a:t> </a:t>
            </a:r>
            <a:r>
              <a:rPr lang="cs-CZ" sz="2000" dirty="0" err="1"/>
              <a:t>headache</a:t>
            </a:r>
            <a:r>
              <a:rPr lang="cs-CZ" sz="2000" dirty="0"/>
              <a:t>)</a:t>
            </a:r>
          </a:p>
          <a:p>
            <a:pPr fontAlgn="base">
              <a:lnSpc>
                <a:spcPct val="120000"/>
              </a:lnSpc>
            </a:pPr>
            <a:r>
              <a:rPr lang="cs-CZ" sz="2000" dirty="0"/>
              <a:t>Nově vzniklá bolest hlavy </a:t>
            </a:r>
            <a:r>
              <a:rPr lang="cs-CZ" sz="2000" b="1" dirty="0">
                <a:solidFill>
                  <a:srgbClr val="FF0000"/>
                </a:solidFill>
              </a:rPr>
              <a:t>po 50. roce života </a:t>
            </a:r>
            <a:r>
              <a:rPr lang="cs-CZ" sz="2000" dirty="0"/>
              <a:t>(cca 2% primární bolestí vznikají po 50)</a:t>
            </a:r>
          </a:p>
          <a:p>
            <a:pPr fontAlgn="base">
              <a:lnSpc>
                <a:spcPct val="120000"/>
              </a:lnSpc>
            </a:pPr>
            <a:r>
              <a:rPr lang="cs-CZ" sz="2000" b="1" dirty="0"/>
              <a:t>Zvyšování frekvence a tíže</a:t>
            </a:r>
            <a:r>
              <a:rPr lang="cs-CZ" sz="2000" dirty="0"/>
              <a:t> již známých bolestí, případně je provázena zvracením</a:t>
            </a:r>
          </a:p>
          <a:p>
            <a:pPr fontAlgn="base">
              <a:lnSpc>
                <a:spcPct val="120000"/>
              </a:lnSpc>
            </a:pPr>
            <a:r>
              <a:rPr lang="cs-CZ" sz="2000" dirty="0"/>
              <a:t>Chronická </a:t>
            </a:r>
            <a:r>
              <a:rPr lang="cs-CZ" sz="2000" u="sng" dirty="0"/>
              <a:t>denní</a:t>
            </a:r>
            <a:r>
              <a:rPr lang="cs-CZ" sz="2000" dirty="0"/>
              <a:t> bolest hlavy nereagující na léčbu</a:t>
            </a:r>
          </a:p>
          <a:p>
            <a:pPr fontAlgn="base">
              <a:lnSpc>
                <a:spcPct val="120000"/>
              </a:lnSpc>
            </a:pPr>
            <a:r>
              <a:rPr lang="cs-CZ" sz="2000" dirty="0"/>
              <a:t>Bolest hlavy vyskytující se opakovaně na stále stejné polovině hlavy (migréna je obvykle střídá)</a:t>
            </a:r>
          </a:p>
          <a:p>
            <a:pPr fontAlgn="base">
              <a:lnSpc>
                <a:spcPct val="120000"/>
              </a:lnSpc>
            </a:pPr>
            <a:r>
              <a:rPr lang="cs-CZ" sz="2000" dirty="0"/>
              <a:t>Bolest hlavy vzniklá </a:t>
            </a:r>
            <a:r>
              <a:rPr lang="cs-CZ" sz="2000" b="1" dirty="0"/>
              <a:t>po traumatu hlavy</a:t>
            </a:r>
            <a:endParaRPr lang="cs-CZ" sz="2000" dirty="0"/>
          </a:p>
          <a:p>
            <a:pPr fontAlgn="base">
              <a:lnSpc>
                <a:spcPct val="120000"/>
              </a:lnSpc>
            </a:pPr>
            <a:r>
              <a:rPr lang="cs-CZ" sz="2000" dirty="0"/>
              <a:t>Bolest hlavy spojená </a:t>
            </a:r>
            <a:r>
              <a:rPr lang="cs-CZ" sz="2000" b="1" dirty="0"/>
              <a:t>s celkovými příznaky</a:t>
            </a:r>
            <a:r>
              <a:rPr lang="cs-CZ" sz="2000" dirty="0"/>
              <a:t> (horečka, zvracení, ztuhnutí šíje, meningeální příznaky, vyrážka apod.)</a:t>
            </a:r>
          </a:p>
          <a:p>
            <a:pPr fontAlgn="base">
              <a:lnSpc>
                <a:spcPct val="120000"/>
              </a:lnSpc>
            </a:pPr>
            <a:r>
              <a:rPr lang="cs-CZ" sz="2000" dirty="0"/>
              <a:t>Bolest hlavy spojená </a:t>
            </a:r>
            <a:r>
              <a:rPr lang="cs-CZ" sz="2000" b="1" dirty="0"/>
              <a:t>s epileptickým záchvatem</a:t>
            </a:r>
            <a:endParaRPr lang="cs-CZ" sz="2000" dirty="0"/>
          </a:p>
          <a:p>
            <a:pPr fontAlgn="base">
              <a:lnSpc>
                <a:spcPct val="120000"/>
              </a:lnSpc>
            </a:pPr>
            <a:r>
              <a:rPr lang="cs-CZ" sz="2000" dirty="0"/>
              <a:t>Bolest hlavy provázená </a:t>
            </a:r>
            <a:r>
              <a:rPr lang="cs-CZ" sz="2000" b="1" dirty="0"/>
              <a:t>atypickou aurou</a:t>
            </a:r>
            <a:endParaRPr lang="cs-CZ" sz="2000" dirty="0"/>
          </a:p>
          <a:p>
            <a:pPr fontAlgn="base">
              <a:lnSpc>
                <a:spcPct val="120000"/>
              </a:lnSpc>
            </a:pPr>
            <a:r>
              <a:rPr lang="cs-CZ" sz="2000" dirty="0"/>
              <a:t>Bolest hlavy spojená s </a:t>
            </a:r>
            <a:r>
              <a:rPr lang="cs-CZ" sz="2000" b="1" dirty="0"/>
              <a:t>fokální neurologickou symptomatikou </a:t>
            </a:r>
            <a:r>
              <a:rPr lang="cs-CZ" sz="2000" dirty="0"/>
              <a:t>(zejména parézy, poruchy řeči, obrna pohledu, porucha vědomí, rovnováhy)</a:t>
            </a:r>
          </a:p>
          <a:p>
            <a:pPr fontAlgn="base">
              <a:lnSpc>
                <a:spcPct val="120000"/>
              </a:lnSpc>
            </a:pPr>
            <a:r>
              <a:rPr lang="cs-CZ" sz="2000" dirty="0"/>
              <a:t>Pacient </a:t>
            </a:r>
            <a:r>
              <a:rPr lang="cs-CZ" sz="2000" b="1" dirty="0"/>
              <a:t>HIV+ nebo onkologická anamnéza</a:t>
            </a:r>
            <a:r>
              <a:rPr lang="cs-CZ" sz="2000" dirty="0"/>
              <a:t>, kde nově vznikla bolest hlavy</a:t>
            </a:r>
          </a:p>
          <a:p>
            <a:pPr fontAlgn="base">
              <a:lnSpc>
                <a:spcPct val="120000"/>
              </a:lnSpc>
            </a:pPr>
            <a:r>
              <a:rPr lang="cs-CZ" sz="2000" dirty="0"/>
              <a:t>Bolest hlavy u pacienta s </a:t>
            </a:r>
            <a:r>
              <a:rPr lang="cs-CZ" sz="2000" dirty="0" err="1"/>
              <a:t>neurokutánním</a:t>
            </a:r>
            <a:r>
              <a:rPr lang="cs-CZ" sz="2000" dirty="0"/>
              <a:t> syndromem</a:t>
            </a:r>
          </a:p>
          <a:p>
            <a:pPr>
              <a:lnSpc>
                <a:spcPct val="120000"/>
              </a:lnSpc>
            </a:pPr>
            <a:r>
              <a:rPr lang="cs-CZ" sz="2000" dirty="0"/>
              <a:t>Bolest hlavy (silná) </a:t>
            </a:r>
            <a:r>
              <a:rPr lang="cs-CZ" sz="2000" b="1" dirty="0"/>
              <a:t>vzniklá po námaze</a:t>
            </a:r>
            <a:r>
              <a:rPr lang="cs-CZ" sz="2000" dirty="0"/>
              <a:t>, nadměrné zátěži nebo po změně polohy těla</a:t>
            </a:r>
            <a:endParaRPr lang="cs-CZ" sz="1400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E44933F-2E7F-4FA0-8E27-00C336815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6576" y="221876"/>
            <a:ext cx="8015345" cy="930580"/>
          </a:xfrm>
        </p:spPr>
        <p:txBody>
          <a:bodyPr anchor="b">
            <a:normAutofit/>
          </a:bodyPr>
          <a:lstStyle/>
          <a:p>
            <a:r>
              <a:rPr lang="cs-CZ" b="1" dirty="0"/>
              <a:t>PRIMÁRNÍ NEBO SEKUNDÁRNÍ?!</a:t>
            </a:r>
          </a:p>
        </p:txBody>
      </p:sp>
    </p:spTree>
    <p:extLst>
      <p:ext uri="{BB962C8B-B14F-4D97-AF65-F5344CB8AC3E}">
        <p14:creationId xmlns:p14="http://schemas.microsoft.com/office/powerpoint/2010/main" val="1897329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0280FA-EB55-4025-BE20-4828835E7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420" y="234412"/>
            <a:ext cx="6125944" cy="846243"/>
          </a:xfrm>
        </p:spPr>
        <p:txBody>
          <a:bodyPr>
            <a:normAutofit/>
          </a:bodyPr>
          <a:lstStyle/>
          <a:p>
            <a:r>
              <a:rPr lang="cs-CZ" sz="4000" b="1" dirty="0"/>
              <a:t>SEKUNDÁRNÍ BOLEST HLAVY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D2E3FF-AE30-47BE-8981-9DDA565F7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420" y="1080656"/>
            <a:ext cx="6125943" cy="5638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b="1" dirty="0">
                <a:solidFill>
                  <a:schemeClr val="accent1"/>
                </a:solidFill>
              </a:rPr>
              <a:t>BOLESTI HLAVY V SOUVISLOSTI S ÚRAZEM HLAVY A/NEBO KRKU (</a:t>
            </a:r>
            <a:r>
              <a:rPr lang="cs-CZ" sz="1800" b="1" u="sng" dirty="0">
                <a:solidFill>
                  <a:schemeClr val="accent1"/>
                </a:solidFill>
              </a:rPr>
              <a:t>AKUTNÍ A CHRONICKÉ POÚRAZOVÉ BOLESTI HLAVY</a:t>
            </a:r>
            <a:r>
              <a:rPr lang="cs-CZ" sz="1800" b="1" dirty="0">
                <a:solidFill>
                  <a:schemeClr val="accent1"/>
                </a:solidFill>
              </a:rPr>
              <a:t>)</a:t>
            </a:r>
          </a:p>
          <a:p>
            <a:r>
              <a:rPr lang="cs-CZ" sz="1800" b="1" dirty="0"/>
              <a:t>Je častá </a:t>
            </a:r>
            <a:r>
              <a:rPr lang="cs-CZ" sz="1800" dirty="0"/>
              <a:t>a obvykle souvisí s tíží úrazu</a:t>
            </a:r>
            <a:endParaRPr lang="cs-CZ" sz="1800" b="1" dirty="0"/>
          </a:p>
          <a:p>
            <a:r>
              <a:rPr lang="cs-CZ" sz="1800" b="1" dirty="0"/>
              <a:t>Nejběžnější </a:t>
            </a:r>
            <a:r>
              <a:rPr lang="cs-CZ" sz="1800" dirty="0"/>
              <a:t>příčinou je</a:t>
            </a:r>
            <a:r>
              <a:rPr lang="cs-CZ" sz="1800" b="1" dirty="0"/>
              <a:t> </a:t>
            </a:r>
            <a:r>
              <a:rPr lang="cs-CZ" sz="1800" b="1" dirty="0">
                <a:solidFill>
                  <a:schemeClr val="accent1"/>
                </a:solidFill>
              </a:rPr>
              <a:t>komoce mozková</a:t>
            </a:r>
            <a:r>
              <a:rPr lang="cs-CZ" sz="1800" b="1" dirty="0"/>
              <a:t> (otřes mozku) – </a:t>
            </a:r>
            <a:r>
              <a:rPr lang="cs-CZ" sz="1800" dirty="0"/>
              <a:t>krátkodobé bezvědomí, retrográdní amnézie, rychlá úprava bez objektivního neurologického deficitu.</a:t>
            </a:r>
          </a:p>
          <a:p>
            <a:pPr lvl="1"/>
            <a:r>
              <a:rPr lang="cs-CZ" sz="1400" dirty="0"/>
              <a:t>Bolest může být akutní, vznikat bezprostředně po a nebo se rozvinou v rámci tzv. </a:t>
            </a:r>
            <a:r>
              <a:rPr lang="cs-CZ" sz="1400" b="1" dirty="0"/>
              <a:t>posttraumatického syndromu</a:t>
            </a:r>
            <a:r>
              <a:rPr lang="cs-CZ" sz="1400" dirty="0"/>
              <a:t> (může být i závrať, nevolnost, rozmazané vidění, diplopie, poruchy spánku či úzkost, deprese nebo změny osobnosti.) Bolest je nejčastěji charakteru tenzní bolesti.</a:t>
            </a:r>
          </a:p>
          <a:p>
            <a:r>
              <a:rPr lang="cs-CZ" sz="1800" dirty="0"/>
              <a:t>Závažnější je </a:t>
            </a:r>
            <a:r>
              <a:rPr lang="cs-CZ" sz="1800" b="1" dirty="0"/>
              <a:t>post-kontuzní </a:t>
            </a:r>
            <a:r>
              <a:rPr lang="cs-CZ" sz="1800" dirty="0"/>
              <a:t>(zhmoždění mozku) bolest (bývá bezvědomí, ložisková symptomatika i epileptické záchvaty).</a:t>
            </a:r>
          </a:p>
          <a:p>
            <a:r>
              <a:rPr lang="cs-CZ" sz="1800" dirty="0"/>
              <a:t>Jakýkoliv úraz hlavy může vést ke krvácení – resp. </a:t>
            </a:r>
            <a:r>
              <a:rPr lang="cs-CZ" sz="1800" b="1" dirty="0"/>
              <a:t>epidurálnímu nebo subdurálnímu hematomu </a:t>
            </a:r>
            <a:r>
              <a:rPr lang="cs-CZ" sz="1800" dirty="0"/>
              <a:t>(často, ale ne vždy rozvoj ložiskové symptomatiky po tzv. volném intervalu, kdy projevy způsobuje útlak mozku = </a:t>
            </a:r>
            <a:r>
              <a:rPr lang="cs-CZ" sz="1800" u="sng" dirty="0"/>
              <a:t>nitrolební hypertenze </a:t>
            </a:r>
            <a:r>
              <a:rPr lang="cs-CZ" sz="1800" dirty="0"/>
              <a:t>(obvykle </a:t>
            </a:r>
            <a:r>
              <a:rPr lang="cs-CZ" sz="1800" b="1" dirty="0"/>
              <a:t>silná bolest</a:t>
            </a:r>
            <a:r>
              <a:rPr lang="cs-CZ" sz="1800" dirty="0"/>
              <a:t>, která je doprovázena závratí, nevolností a zvracením, může být i spavost, nepozornost či bradykardie).</a:t>
            </a:r>
          </a:p>
          <a:p>
            <a:r>
              <a:rPr lang="cs-CZ" sz="1800" dirty="0"/>
              <a:t>Výrazné bolesti jsou popisovány při „podvrtnutí“ páteře tzv. švihnutím bičem (</a:t>
            </a:r>
            <a:r>
              <a:rPr lang="cs-CZ" sz="1800" dirty="0" err="1"/>
              <a:t>whiplash</a:t>
            </a:r>
            <a:r>
              <a:rPr lang="cs-CZ" sz="1800" dirty="0"/>
              <a:t> </a:t>
            </a:r>
            <a:r>
              <a:rPr lang="cs-CZ" sz="1800" dirty="0" err="1"/>
              <a:t>injury</a:t>
            </a:r>
            <a:r>
              <a:rPr lang="cs-CZ" sz="1800" dirty="0"/>
              <a:t>).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ECE9B4D-FFED-43B1-8C92-34BD5A99E2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35" t="1" r="25549" b="1"/>
          <a:stretch/>
        </p:blipFill>
        <p:spPr>
          <a:xfrm>
            <a:off x="6691746" y="10"/>
            <a:ext cx="550025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771395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0280FA-EB55-4025-BE20-4828835E7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420" y="234412"/>
            <a:ext cx="6125944" cy="846243"/>
          </a:xfrm>
        </p:spPr>
        <p:txBody>
          <a:bodyPr>
            <a:normAutofit/>
          </a:bodyPr>
          <a:lstStyle/>
          <a:p>
            <a:r>
              <a:rPr lang="cs-CZ" sz="4000" b="1" dirty="0"/>
              <a:t>SEKUNDÁRNÍ BOLEST HLAVY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D2E3FF-AE30-47BE-8981-9DDA565F7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420" y="1080656"/>
            <a:ext cx="6125943" cy="5638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b="1" dirty="0">
                <a:solidFill>
                  <a:schemeClr val="accent1"/>
                </a:solidFill>
              </a:rPr>
              <a:t>BOLESTI HLAVY V SOUVISLOSTI S ÚRAZEM HLAVY A/NEBO KRKU (</a:t>
            </a:r>
            <a:r>
              <a:rPr lang="cs-CZ" sz="1800" b="1" u="sng" dirty="0">
                <a:solidFill>
                  <a:schemeClr val="accent1"/>
                </a:solidFill>
              </a:rPr>
              <a:t>AKUTNÍ A CHRONICKÉ POÚRAZOVÉ BOLESTI HLAVY</a:t>
            </a:r>
            <a:r>
              <a:rPr lang="cs-CZ" sz="1800" b="1" dirty="0">
                <a:solidFill>
                  <a:schemeClr val="accent1"/>
                </a:solidFill>
              </a:rPr>
              <a:t>)</a:t>
            </a:r>
          </a:p>
          <a:p>
            <a:pPr marL="0" indent="0">
              <a:buNone/>
            </a:pPr>
            <a:r>
              <a:rPr lang="cs-CZ" sz="1800" b="1" dirty="0"/>
              <a:t>Diagnostika: </a:t>
            </a:r>
            <a:r>
              <a:rPr lang="cs-CZ" sz="1800" dirty="0"/>
              <a:t>Anamnéza (!)</a:t>
            </a:r>
            <a:r>
              <a:rPr lang="cs-CZ" sz="1800" b="1" dirty="0"/>
              <a:t> = </a:t>
            </a:r>
            <a:r>
              <a:rPr lang="cs-CZ" sz="1800" b="1" dirty="0" err="1">
                <a:solidFill>
                  <a:srgbClr val="FF0000"/>
                </a:solidFill>
              </a:rPr>
              <a:t>Red</a:t>
            </a:r>
            <a:r>
              <a:rPr lang="cs-CZ" sz="1800" b="1" dirty="0">
                <a:solidFill>
                  <a:srgbClr val="FF0000"/>
                </a:solidFill>
              </a:rPr>
              <a:t>-flag – </a:t>
            </a:r>
            <a:r>
              <a:rPr lang="cs-CZ" sz="1800" dirty="0"/>
              <a:t>je indikováno </a:t>
            </a:r>
            <a:r>
              <a:rPr lang="cs-CZ" sz="1800" b="1" dirty="0"/>
              <a:t>akutní CT mozku a C-páteře</a:t>
            </a:r>
            <a:r>
              <a:rPr lang="cs-CZ" sz="1800" dirty="0"/>
              <a:t> (objasní krvácení, zlomeniny, výrazné posuny obratlů, </a:t>
            </a:r>
            <a:r>
              <a:rPr lang="cs-CZ" sz="1800" dirty="0" err="1"/>
              <a:t>postischemické</a:t>
            </a:r>
            <a:r>
              <a:rPr lang="cs-CZ" sz="1800" dirty="0"/>
              <a:t> změny). </a:t>
            </a:r>
          </a:p>
          <a:p>
            <a:pPr lvl="1"/>
            <a:r>
              <a:rPr lang="cs-CZ" sz="1400" dirty="0"/>
              <a:t>Některé zdroje uvádí RTG lebky – již obsoletní.</a:t>
            </a:r>
          </a:p>
          <a:p>
            <a:pPr lvl="1"/>
            <a:r>
              <a:rPr lang="cs-CZ" sz="1400" dirty="0"/>
              <a:t>Pro potvrzení/vyvrácení diagnózy je možné CT s odstupem času zopakovat nebo provést magnetickou rezonanci (MRI).</a:t>
            </a:r>
          </a:p>
          <a:p>
            <a:pPr marL="0" indent="0">
              <a:buNone/>
            </a:pPr>
            <a:r>
              <a:rPr lang="cs-CZ" sz="1800" b="1" dirty="0"/>
              <a:t>Léčba:</a:t>
            </a:r>
            <a:r>
              <a:rPr lang="cs-CZ" sz="1800" dirty="0"/>
              <a:t> bude dle příčiny (hematom dle rozhodnutí neurochirurga (např. evakuace), post-komoční bolesti je vhodné léčit jako tenzní bolest hlavy s přihlédnutí k anxiózně-depresivnímu syndromu)</a:t>
            </a:r>
          </a:p>
          <a:p>
            <a:pPr lvl="1"/>
            <a:r>
              <a:rPr lang="cs-CZ" sz="1400" dirty="0"/>
              <a:t>Kraniocerebrální poranění je vhodné (i bez ložiskové symptomatiky) sledovat cestou traumacentra.</a:t>
            </a:r>
          </a:p>
          <a:p>
            <a:pPr lvl="1"/>
            <a:r>
              <a:rPr lang="cs-CZ" sz="1400" dirty="0"/>
              <a:t>Po stabilizaci a odeznění akutních bolestí je </a:t>
            </a:r>
            <a:r>
              <a:rPr lang="cs-CZ" sz="1400" b="1" dirty="0"/>
              <a:t>vhodná rehabilitace</a:t>
            </a:r>
            <a:r>
              <a:rPr lang="cs-CZ" sz="1400" dirty="0"/>
              <a:t>.</a:t>
            </a:r>
          </a:p>
          <a:p>
            <a:pPr marL="457200" lvl="1" indent="0">
              <a:buNone/>
            </a:pPr>
            <a:endParaRPr lang="cs-CZ" sz="1400" dirty="0"/>
          </a:p>
          <a:p>
            <a:r>
              <a:rPr lang="cs-CZ" sz="1800" dirty="0"/>
              <a:t>Okrajově sem patří také </a:t>
            </a:r>
            <a:r>
              <a:rPr lang="cs-CZ" sz="1800" b="1" dirty="0"/>
              <a:t>přehřátí organizmu nebo úpal. </a:t>
            </a:r>
            <a:r>
              <a:rPr lang="cs-CZ" sz="1800" dirty="0"/>
              <a:t>Často spojena se slabostí, závratěmi, nevolností až zvracením. Někdy se mohou bolesti vyskytnout až s odstupem několika hodin po tepelné zátěži.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77F0ABE-0CF7-4B76-8F69-4599BCE63E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38" t="1078" r="2816" b="1176"/>
          <a:stretch/>
        </p:blipFill>
        <p:spPr>
          <a:xfrm>
            <a:off x="6442363" y="16097"/>
            <a:ext cx="5694830" cy="670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6725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0280FA-EB55-4025-BE20-4828835E7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420" y="234412"/>
            <a:ext cx="6125944" cy="846243"/>
          </a:xfrm>
        </p:spPr>
        <p:txBody>
          <a:bodyPr>
            <a:normAutofit/>
          </a:bodyPr>
          <a:lstStyle/>
          <a:p>
            <a:r>
              <a:rPr lang="cs-CZ" sz="4000" b="1" dirty="0"/>
              <a:t>SEKUNDÁRNÍ BOLEST HLAVY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D2E3FF-AE30-47BE-8981-9DDA565F7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420" y="1080656"/>
            <a:ext cx="6125943" cy="5638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b="1" dirty="0">
                <a:solidFill>
                  <a:schemeClr val="accent1"/>
                </a:solidFill>
              </a:rPr>
              <a:t>BOLESTI HLAVY V SOUVISLOSTI S CÉVNÍM ONEMOCNĚNÍM </a:t>
            </a:r>
            <a:r>
              <a:rPr lang="cs-CZ" sz="1800" b="1" dirty="0"/>
              <a:t>(post-</a:t>
            </a:r>
            <a:r>
              <a:rPr lang="cs-CZ" sz="1800" b="1" dirty="0" err="1"/>
              <a:t>stroke</a:t>
            </a:r>
            <a:r>
              <a:rPr lang="cs-CZ" sz="1800" b="1" dirty="0"/>
              <a:t> </a:t>
            </a:r>
            <a:r>
              <a:rPr lang="cs-CZ" sz="1800" b="1" dirty="0" err="1"/>
              <a:t>pain</a:t>
            </a:r>
            <a:r>
              <a:rPr lang="cs-CZ" sz="1800" b="1" dirty="0"/>
              <a:t>, SAK, arteritidy, nekrvácející cévní malformace, trombóza žilních splavů, krevní tlak)</a:t>
            </a:r>
            <a:endParaRPr lang="cs-CZ" sz="1800" b="1" dirty="0">
              <a:solidFill>
                <a:schemeClr val="accent1"/>
              </a:solidFill>
            </a:endParaRPr>
          </a:p>
          <a:p>
            <a:r>
              <a:rPr lang="cs-CZ" sz="1800" dirty="0"/>
              <a:t>Jednou z nejčastějších příčin sek. bolestí hlavy je</a:t>
            </a:r>
            <a:r>
              <a:rPr lang="cs-CZ" sz="1800" b="1" dirty="0"/>
              <a:t> </a:t>
            </a:r>
            <a:r>
              <a:rPr lang="cs-CZ" sz="1800" b="1" dirty="0">
                <a:solidFill>
                  <a:schemeClr val="accent1"/>
                </a:solidFill>
              </a:rPr>
              <a:t>hypertenze</a:t>
            </a:r>
            <a:r>
              <a:rPr lang="cs-CZ" sz="1800" b="1" dirty="0"/>
              <a:t> </a:t>
            </a:r>
            <a:r>
              <a:rPr lang="cs-CZ" sz="1800" dirty="0"/>
              <a:t>(bolest obvykle dle tlaku, téměř vždy nad 180/120 </a:t>
            </a:r>
            <a:r>
              <a:rPr lang="cs-CZ" sz="1800" dirty="0" err="1"/>
              <a:t>mmHg</a:t>
            </a:r>
            <a:r>
              <a:rPr lang="cs-CZ" sz="1800" dirty="0"/>
              <a:t>, častěji při akutním výkyvu (den-týden-měsíc), než při chronické hypertenzí (měsíce-roky s hypertenzí)).</a:t>
            </a:r>
          </a:p>
          <a:p>
            <a:pPr lvl="1"/>
            <a:r>
              <a:rPr lang="cs-CZ" sz="1400" dirty="0"/>
              <a:t>Často doprovází také </a:t>
            </a:r>
            <a:r>
              <a:rPr lang="cs-CZ" sz="1400" b="1" dirty="0"/>
              <a:t>hučení v uších, třes HKK, závrať</a:t>
            </a:r>
            <a:r>
              <a:rPr lang="cs-CZ" sz="1400" dirty="0"/>
              <a:t> nebo rozmazané vidění.</a:t>
            </a:r>
          </a:p>
          <a:p>
            <a:r>
              <a:rPr lang="cs-CZ" sz="1800" dirty="0"/>
              <a:t>S bolestí hlavy se můžeme také setkat při </a:t>
            </a:r>
            <a:r>
              <a:rPr lang="cs-CZ" sz="1800" b="1" dirty="0">
                <a:solidFill>
                  <a:schemeClr val="accent1"/>
                </a:solidFill>
              </a:rPr>
              <a:t>hypotenzi</a:t>
            </a:r>
            <a:r>
              <a:rPr lang="cs-CZ" sz="1800" b="1" dirty="0"/>
              <a:t>. </a:t>
            </a:r>
            <a:r>
              <a:rPr lang="cs-CZ" sz="1800" dirty="0"/>
              <a:t>Bývá doprovázena </a:t>
            </a:r>
            <a:r>
              <a:rPr lang="cs-CZ" sz="1800" b="1" dirty="0"/>
              <a:t>únavou, závratí, spavostí a celkovou slabostí</a:t>
            </a:r>
            <a:r>
              <a:rPr lang="cs-CZ" sz="1800" dirty="0"/>
              <a:t>.</a:t>
            </a:r>
          </a:p>
          <a:p>
            <a:pPr lvl="1"/>
            <a:r>
              <a:rPr lang="cs-CZ" sz="1400" dirty="0"/>
              <a:t>Nelze stanovit přesnou hranici, neboť pro chronického hypertonika se může rozvinout bolest hlavy se závratí i při rychlém snížení krevního tlaku (např. akutní léčbou na urgentním příjmu) na normální hodnoty (tj. v okolí 120/70 </a:t>
            </a:r>
            <a:r>
              <a:rPr lang="cs-CZ" sz="1400" dirty="0" err="1"/>
              <a:t>mmHg</a:t>
            </a:r>
            <a:r>
              <a:rPr lang="cs-CZ" sz="1400" dirty="0"/>
              <a:t>). </a:t>
            </a:r>
          </a:p>
          <a:p>
            <a:pPr lvl="1"/>
            <a:r>
              <a:rPr lang="cs-CZ" sz="1400" dirty="0"/>
              <a:t>Bolest hlavy tak často doprovází i nově nasazenou antihypertenzní léčbu (ta obvykle zabírá až min. týden po nasazení = pozdní rozvoj bolesti).</a:t>
            </a:r>
            <a:endParaRPr lang="cs-CZ" sz="1800" dirty="0"/>
          </a:p>
          <a:p>
            <a:r>
              <a:rPr lang="cs-CZ" sz="1800" b="1" dirty="0"/>
              <a:t>Diagnostika: anamnéza (FA), krevní tlak. </a:t>
            </a:r>
            <a:r>
              <a:rPr lang="cs-CZ" sz="1800" dirty="0"/>
              <a:t>Je vhodné např. 24hodinové měření tlaku (tzv. </a:t>
            </a:r>
            <a:r>
              <a:rPr lang="cs-CZ" sz="1800" dirty="0" err="1"/>
              <a:t>Holterovské</a:t>
            </a:r>
            <a:r>
              <a:rPr lang="cs-CZ" sz="1800" dirty="0"/>
              <a:t> měření krevního tlaku) – eliminuje syndrom bílého pláště a urči hodnotu tlaku i během spánku pacienta.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E149002-A14A-4481-9E32-3DB5948AB1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31" t="2843" r="12899" b="5053"/>
          <a:stretch/>
        </p:blipFill>
        <p:spPr>
          <a:xfrm>
            <a:off x="7052982" y="0"/>
            <a:ext cx="5035924" cy="420220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98D9DAB-17CA-4236-9D33-7D74CE72BD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2455" y="4278815"/>
            <a:ext cx="5606878" cy="244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7136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0280FA-EB55-4025-BE20-4828835E7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420" y="234412"/>
            <a:ext cx="6125944" cy="846243"/>
          </a:xfrm>
        </p:spPr>
        <p:txBody>
          <a:bodyPr>
            <a:normAutofit/>
          </a:bodyPr>
          <a:lstStyle/>
          <a:p>
            <a:r>
              <a:rPr lang="cs-CZ" sz="4000" b="1" dirty="0"/>
              <a:t>SEKUNDÁRNÍ BOLEST HLAVY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D2E3FF-AE30-47BE-8981-9DDA565F7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420" y="1080656"/>
            <a:ext cx="6125943" cy="56388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1900" b="1" dirty="0">
                <a:solidFill>
                  <a:schemeClr val="accent1"/>
                </a:solidFill>
              </a:rPr>
              <a:t>BOLESTI HLAVY V SOUVISLOSTI S CÉVNÍM ONEMOCNĚNÍM </a:t>
            </a:r>
            <a:r>
              <a:rPr lang="cs-CZ" sz="1900" b="1" dirty="0"/>
              <a:t>(post-</a:t>
            </a:r>
            <a:r>
              <a:rPr lang="cs-CZ" sz="1900" b="1" dirty="0" err="1"/>
              <a:t>stroke</a:t>
            </a:r>
            <a:r>
              <a:rPr lang="cs-CZ" sz="1900" b="1" dirty="0"/>
              <a:t> </a:t>
            </a:r>
            <a:r>
              <a:rPr lang="cs-CZ" sz="1900" b="1" dirty="0" err="1"/>
              <a:t>pain</a:t>
            </a:r>
            <a:r>
              <a:rPr lang="cs-CZ" sz="1900" b="1" dirty="0"/>
              <a:t>, SAK, arteritidy, nekrvácející cévní malformace, trombóza žilních splavů, krevní tlak)</a:t>
            </a:r>
            <a:endParaRPr lang="cs-CZ" sz="1900" b="1" dirty="0">
              <a:solidFill>
                <a:schemeClr val="accent1"/>
              </a:solidFill>
            </a:endParaRPr>
          </a:p>
          <a:p>
            <a:r>
              <a:rPr lang="cs-CZ" sz="1800" b="1" dirty="0"/>
              <a:t>Jakékoliv cévní onemocnění mozku může být příčinou bolesti hlavy. </a:t>
            </a:r>
            <a:r>
              <a:rPr lang="cs-CZ" sz="1800" dirty="0"/>
              <a:t>Nejrizikovější je tzv. </a:t>
            </a:r>
            <a:r>
              <a:rPr lang="cs-CZ" sz="1800" b="1" dirty="0">
                <a:solidFill>
                  <a:schemeClr val="accent1"/>
                </a:solidFill>
              </a:rPr>
              <a:t>subarachnoidální krvácení </a:t>
            </a:r>
            <a:r>
              <a:rPr lang="cs-CZ" sz="1800" dirty="0"/>
              <a:t>(SAK).</a:t>
            </a:r>
          </a:p>
          <a:p>
            <a:pPr marL="457200" lvl="1" indent="0">
              <a:buNone/>
            </a:pPr>
            <a:r>
              <a:rPr lang="cs-CZ" sz="1400" b="1" dirty="0"/>
              <a:t>= krvácení nejčastěji z tepenné výdutě (aneurysmatu) mozkové tepny, které se vylije do likvorových prostor.</a:t>
            </a:r>
          </a:p>
          <a:p>
            <a:pPr lvl="1"/>
            <a:r>
              <a:rPr lang="cs-CZ" sz="1400" dirty="0"/>
              <a:t>Pacient popisuje</a:t>
            </a:r>
            <a:r>
              <a:rPr lang="cs-CZ" sz="1400" b="1" dirty="0"/>
              <a:t> </a:t>
            </a:r>
            <a:r>
              <a:rPr lang="cs-CZ" sz="1400" b="1" u="sng" dirty="0"/>
              <a:t>náhlou (vteřinový začátek) krutou</a:t>
            </a:r>
            <a:r>
              <a:rPr lang="cs-CZ" sz="1400" b="1" dirty="0"/>
              <a:t> bolest hlavy, </a:t>
            </a:r>
            <a:r>
              <a:rPr lang="cs-CZ" sz="1400" dirty="0"/>
              <a:t>jakou „nikdy neměl“/na kterou není při běžné bolesti hlavy „zvyklý“. Často je v návaznosti/během na náhlém zvednutí těžkého břemene, fyzickém vypětí (zejména v předklonu) či sexuální aktivitě. </a:t>
            </a:r>
          </a:p>
          <a:p>
            <a:pPr lvl="1"/>
            <a:r>
              <a:rPr lang="cs-CZ" sz="1400" dirty="0"/>
              <a:t>Může doprovázet </a:t>
            </a:r>
            <a:r>
              <a:rPr lang="cs-CZ" sz="1400" b="1" dirty="0"/>
              <a:t>nevolnost, závrať a </a:t>
            </a:r>
            <a:r>
              <a:rPr lang="cs-CZ" sz="1400" b="1" u="sng" dirty="0"/>
              <a:t>zvracení</a:t>
            </a:r>
            <a:r>
              <a:rPr lang="cs-CZ" sz="1400" dirty="0"/>
              <a:t>. Postupně se může rozvinout porucha vědomí (masivní krvácení vede ke smrti pacienta!)</a:t>
            </a:r>
          </a:p>
          <a:p>
            <a:pPr lvl="1"/>
            <a:r>
              <a:rPr lang="cs-CZ" sz="1400" dirty="0"/>
              <a:t>Objektivně může být ložisková symptomatika dle lokalizace krvácení, meningeální dráždění (rozvoj během hodin).</a:t>
            </a:r>
          </a:p>
          <a:p>
            <a:pPr lvl="1"/>
            <a:endParaRPr lang="cs-CZ" sz="1400" dirty="0"/>
          </a:p>
          <a:p>
            <a:pPr marL="0" indent="0">
              <a:buNone/>
            </a:pPr>
            <a:r>
              <a:rPr lang="cs-CZ" sz="1800" b="1" dirty="0"/>
              <a:t>Diagnostika: </a:t>
            </a:r>
            <a:r>
              <a:rPr lang="cs-CZ" sz="1800" dirty="0"/>
              <a:t>Anamnéza (!)</a:t>
            </a:r>
            <a:r>
              <a:rPr lang="cs-CZ" sz="1800" b="1" dirty="0"/>
              <a:t> = </a:t>
            </a:r>
            <a:r>
              <a:rPr lang="cs-CZ" sz="1800" b="1" dirty="0" err="1">
                <a:solidFill>
                  <a:srgbClr val="FF0000"/>
                </a:solidFill>
              </a:rPr>
              <a:t>Red</a:t>
            </a:r>
            <a:r>
              <a:rPr lang="cs-CZ" sz="1800" b="1" dirty="0">
                <a:solidFill>
                  <a:srgbClr val="FF0000"/>
                </a:solidFill>
              </a:rPr>
              <a:t>-flag </a:t>
            </a:r>
            <a:r>
              <a:rPr lang="cs-CZ" sz="1800" dirty="0"/>
              <a:t>+ fyzikální vyšetření</a:t>
            </a:r>
          </a:p>
          <a:p>
            <a:r>
              <a:rPr lang="cs-CZ" sz="1400" dirty="0"/>
              <a:t>je indikováno </a:t>
            </a:r>
            <a:r>
              <a:rPr lang="cs-CZ" sz="1400" b="1" dirty="0"/>
              <a:t>akutní CT mozku a hospitalizace! (JIP)</a:t>
            </a:r>
          </a:p>
          <a:p>
            <a:r>
              <a:rPr lang="cs-CZ" sz="1400" dirty="0"/>
              <a:t>Při negativním nálezu je indikována</a:t>
            </a:r>
            <a:r>
              <a:rPr lang="cs-CZ" sz="1400" b="1" dirty="0"/>
              <a:t> lumbální punkce</a:t>
            </a:r>
            <a:r>
              <a:rPr lang="cs-CZ" sz="1400" dirty="0"/>
              <a:t> (8-12 hodin </a:t>
            </a:r>
            <a:r>
              <a:rPr lang="cs-CZ" sz="1400" b="1" dirty="0"/>
              <a:t>od</a:t>
            </a:r>
            <a:r>
              <a:rPr lang="cs-CZ" sz="1400" dirty="0"/>
              <a:t> vzniku potíží, kde prokazujeme rozpadové produkty krve v mozkomíšním moku)</a:t>
            </a:r>
          </a:p>
          <a:p>
            <a:r>
              <a:rPr lang="cs-CZ" sz="1400" dirty="0"/>
              <a:t>Pro potvrzení/vyvrácení diagnózy je možné CT s odstupem času zopakovat nebo provést magnetickou rezonanci (MRI).</a:t>
            </a:r>
          </a:p>
          <a:p>
            <a:pPr marL="0" indent="0">
              <a:buNone/>
            </a:pPr>
            <a:r>
              <a:rPr lang="cs-CZ" sz="1800" b="1" dirty="0"/>
              <a:t>Léčba:</a:t>
            </a:r>
            <a:r>
              <a:rPr lang="cs-CZ" sz="1800" dirty="0"/>
              <a:t> evakuace hematomu dle rozhodnutí neurochirurga/intervenčního radiologa (</a:t>
            </a:r>
            <a:r>
              <a:rPr lang="cs-CZ" sz="1800" dirty="0" err="1"/>
              <a:t>coiling</a:t>
            </a:r>
            <a:r>
              <a:rPr lang="cs-CZ" sz="1800" dirty="0"/>
              <a:t>, </a:t>
            </a:r>
            <a:r>
              <a:rPr lang="cs-CZ" sz="1800" dirty="0" err="1"/>
              <a:t>clipping</a:t>
            </a:r>
            <a:r>
              <a:rPr lang="cs-CZ" sz="1800" dirty="0"/>
              <a:t>, apod), může být podávána medikace k redukci cévních spazmů.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AE58C84-6EB2-4672-8BEC-426CE532A8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5" t="1780" r="2363"/>
          <a:stretch/>
        </p:blipFill>
        <p:spPr>
          <a:xfrm>
            <a:off x="6510618" y="53792"/>
            <a:ext cx="5681382" cy="648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3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F079CB-AF35-2F53-1117-669891D55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 descr="Obsah obrázku Zobrazovací metoda v lékařství, radiologie, Lékařská radiografie, radiografie&#10;&#10;Popis byl vytvořen automaticky">
            <a:extLst>
              <a:ext uri="{FF2B5EF4-FFF2-40B4-BE49-F238E27FC236}">
                <a16:creationId xmlns:a16="http://schemas.microsoft.com/office/drawing/2014/main" id="{A1D3C5B9-672A-C130-6A87-2307C0E335C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938" y="355600"/>
            <a:ext cx="7634062" cy="5996348"/>
          </a:xfrm>
          <a:prstGeom prst="rect">
            <a:avLst/>
          </a:prstGeom>
        </p:spPr>
      </p:pic>
      <p:pic>
        <p:nvPicPr>
          <p:cNvPr id="9" name="Obrázek 8" descr="Obsah obrázku nealkoholický nápoj, láhev, interiér, Laboratorní vybavení&#10;&#10;Popis byl vytvořen automaticky">
            <a:extLst>
              <a:ext uri="{FF2B5EF4-FFF2-40B4-BE49-F238E27FC236}">
                <a16:creationId xmlns:a16="http://schemas.microsoft.com/office/drawing/2014/main" id="{17DAC0F0-E51B-C0C2-9488-27473FF4B5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5600"/>
            <a:ext cx="4557938" cy="5996348"/>
          </a:xfrm>
          <a:prstGeom prst="rect">
            <a:avLst/>
          </a:prstGeom>
        </p:spPr>
      </p:pic>
      <p:sp>
        <p:nvSpPr>
          <p:cNvPr id="11" name="Zástupný obsah 10">
            <a:extLst>
              <a:ext uri="{FF2B5EF4-FFF2-40B4-BE49-F238E27FC236}">
                <a16:creationId xmlns:a16="http://schemas.microsoft.com/office/drawing/2014/main" id="{41D3430C-65D7-B2EC-4D6A-71CED0717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974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C23BCE-31DE-3F16-73F7-BA867970F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interiér, osoba, umělá hmota, vozík&#10;&#10;Popis byl vytvořen automaticky">
            <a:extLst>
              <a:ext uri="{FF2B5EF4-FFF2-40B4-BE49-F238E27FC236}">
                <a16:creationId xmlns:a16="http://schemas.microsoft.com/office/drawing/2014/main" id="{A3272F7F-C6E3-474F-4683-4C2361F9F3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93" y="565046"/>
            <a:ext cx="4491947" cy="5727907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55B2749-B21A-E336-3332-20F7AA2562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134" y="365125"/>
            <a:ext cx="6240860" cy="596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25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0280FA-EB55-4025-BE20-4828835E7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420" y="234412"/>
            <a:ext cx="6125944" cy="846243"/>
          </a:xfrm>
        </p:spPr>
        <p:txBody>
          <a:bodyPr>
            <a:normAutofit/>
          </a:bodyPr>
          <a:lstStyle/>
          <a:p>
            <a:r>
              <a:rPr lang="cs-CZ" sz="4000" b="1" dirty="0"/>
              <a:t>SEKUNDÁRNÍ BOLEST HLAVY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D2E3FF-AE30-47BE-8981-9DDA565F7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421" y="1080656"/>
            <a:ext cx="5810956" cy="5638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1800" b="1" dirty="0">
                <a:solidFill>
                  <a:schemeClr val="accent1"/>
                </a:solidFill>
              </a:rPr>
              <a:t>BOLESTI HLAVY V SOUVISLOSTI S CÉVNÍM ONEMOCNĚNÍM </a:t>
            </a:r>
            <a:r>
              <a:rPr lang="cs-CZ" sz="1800" b="1" dirty="0"/>
              <a:t>(post-</a:t>
            </a:r>
            <a:r>
              <a:rPr lang="cs-CZ" sz="1800" b="1" dirty="0" err="1"/>
              <a:t>stroke</a:t>
            </a:r>
            <a:r>
              <a:rPr lang="cs-CZ" sz="1800" b="1" dirty="0"/>
              <a:t> </a:t>
            </a:r>
            <a:r>
              <a:rPr lang="cs-CZ" sz="1800" b="1" dirty="0" err="1"/>
              <a:t>pain</a:t>
            </a:r>
            <a:r>
              <a:rPr lang="cs-CZ" sz="1800" b="1" dirty="0"/>
              <a:t>, SAK, arteritidy, nekrvácející cévní malformace, trombóza žilních splavů, krevní tlak)</a:t>
            </a:r>
          </a:p>
          <a:p>
            <a:r>
              <a:rPr lang="cs-CZ" sz="1800" dirty="0"/>
              <a:t>Bolest hlavy doprovází také </a:t>
            </a:r>
            <a:r>
              <a:rPr lang="cs-CZ" sz="1800" b="1" dirty="0">
                <a:solidFill>
                  <a:schemeClr val="accent1"/>
                </a:solidFill>
              </a:rPr>
              <a:t>trombózu žilních splavů </a:t>
            </a:r>
            <a:r>
              <a:rPr lang="cs-CZ" sz="1800" dirty="0"/>
              <a:t>mozku (více viz cévní onemocnění mozku), pacienti popisují</a:t>
            </a:r>
            <a:r>
              <a:rPr lang="cs-CZ" sz="1800" b="1" dirty="0"/>
              <a:t> konstantní silnou bolest hlavy, </a:t>
            </a:r>
            <a:r>
              <a:rPr lang="cs-CZ" sz="1800" dirty="0"/>
              <a:t>která obvykle přechodně reaguje na běžná analgetika.</a:t>
            </a:r>
          </a:p>
          <a:p>
            <a:r>
              <a:rPr lang="cs-CZ" sz="1800" dirty="0"/>
              <a:t>Vzácně pak bývá zejména </a:t>
            </a:r>
            <a:r>
              <a:rPr lang="cs-CZ" sz="1800" b="1" dirty="0"/>
              <a:t>jednostranná silná bolest</a:t>
            </a:r>
            <a:r>
              <a:rPr lang="cs-CZ" sz="1800" dirty="0"/>
              <a:t> lokalizovaná do spánku při </a:t>
            </a:r>
            <a:r>
              <a:rPr lang="cs-CZ" sz="1800" b="1" dirty="0" err="1">
                <a:solidFill>
                  <a:schemeClr val="accent1"/>
                </a:solidFill>
              </a:rPr>
              <a:t>Hortonově</a:t>
            </a:r>
            <a:r>
              <a:rPr lang="cs-CZ" sz="1800" b="1" dirty="0">
                <a:solidFill>
                  <a:schemeClr val="accent1"/>
                </a:solidFill>
              </a:rPr>
              <a:t> </a:t>
            </a:r>
            <a:r>
              <a:rPr lang="cs-CZ" sz="1800" b="1" dirty="0" err="1">
                <a:solidFill>
                  <a:schemeClr val="accent1"/>
                </a:solidFill>
              </a:rPr>
              <a:t>obrovskobuněčné</a:t>
            </a:r>
            <a:r>
              <a:rPr lang="cs-CZ" sz="1800" b="1" dirty="0">
                <a:solidFill>
                  <a:schemeClr val="accent1"/>
                </a:solidFill>
              </a:rPr>
              <a:t> arteritidě</a:t>
            </a:r>
            <a:r>
              <a:rPr lang="cs-CZ" sz="1800" b="1" dirty="0"/>
              <a:t> – </a:t>
            </a:r>
            <a:r>
              <a:rPr lang="cs-CZ" sz="1800" b="1" u="sng" dirty="0"/>
              <a:t>vaskulitida</a:t>
            </a:r>
            <a:r>
              <a:rPr lang="cs-CZ" sz="1800" b="1" dirty="0"/>
              <a:t> </a:t>
            </a:r>
            <a:r>
              <a:rPr lang="cs-CZ" sz="1800" dirty="0"/>
              <a:t>(zánět cév) středního a velkého kalibru, může způsobovat ischemii a doprovází ji často </a:t>
            </a:r>
            <a:r>
              <a:rPr lang="cs-CZ" sz="1800" b="1" dirty="0"/>
              <a:t>celkové příznaky zánětu – </a:t>
            </a:r>
            <a:r>
              <a:rPr lang="cs-CZ" sz="1800" dirty="0"/>
              <a:t>horečka, anemie, hubnutí, celková slabost. Obvykle se manifestuje po 50 letech a postihuje zejména ženy. </a:t>
            </a:r>
            <a:r>
              <a:rPr lang="cs-CZ" sz="1800" b="1" dirty="0"/>
              <a:t>Temporální arterie </a:t>
            </a:r>
            <a:r>
              <a:rPr lang="cs-CZ" sz="1800" dirty="0"/>
              <a:t>může být</a:t>
            </a:r>
            <a:r>
              <a:rPr lang="cs-CZ" sz="1800" b="1" dirty="0"/>
              <a:t> vystouplá a palpačně bolestivá.</a:t>
            </a:r>
          </a:p>
          <a:p>
            <a:pPr marL="0" indent="0">
              <a:buNone/>
            </a:pPr>
            <a:r>
              <a:rPr lang="cs-CZ" sz="1800" b="1" dirty="0"/>
              <a:t>Léčba bolestí hlavy v souvislosti s cévním onemocněním:</a:t>
            </a:r>
          </a:p>
          <a:p>
            <a:r>
              <a:rPr lang="cs-CZ" sz="1800" dirty="0"/>
              <a:t>Může se jednat o</a:t>
            </a:r>
            <a:r>
              <a:rPr lang="cs-CZ" sz="1800" b="1" dirty="0"/>
              <a:t> tzv. centrální neuropatickou bolest a běžná analgetika nemusí mít efekt. </a:t>
            </a:r>
            <a:r>
              <a:rPr lang="cs-CZ" sz="1800" dirty="0"/>
              <a:t>(zejména post-</a:t>
            </a:r>
            <a:r>
              <a:rPr lang="cs-CZ" sz="1800" dirty="0" err="1"/>
              <a:t>stroke</a:t>
            </a:r>
            <a:r>
              <a:rPr lang="cs-CZ" sz="1800" dirty="0"/>
              <a:t> </a:t>
            </a:r>
            <a:r>
              <a:rPr lang="cs-CZ" sz="1800" dirty="0" err="1"/>
              <a:t>pain</a:t>
            </a:r>
            <a:r>
              <a:rPr lang="cs-CZ" sz="1800" dirty="0"/>
              <a:t>)</a:t>
            </a:r>
          </a:p>
          <a:p>
            <a:r>
              <a:rPr lang="cs-CZ" sz="1800" dirty="0"/>
              <a:t>V takovémto případě volíme spíše </a:t>
            </a:r>
            <a:r>
              <a:rPr lang="cs-CZ" sz="1800" b="1" dirty="0"/>
              <a:t>opiáty a specifickou léčbu neuropatické bolesti </a:t>
            </a:r>
            <a:r>
              <a:rPr lang="cs-CZ" sz="1800" dirty="0"/>
              <a:t>(viz. polyneuropatie)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0236980-4410-4E6B-AD4B-41C30B7770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33" r="6052"/>
          <a:stretch/>
        </p:blipFill>
        <p:spPr>
          <a:xfrm>
            <a:off x="6127376" y="0"/>
            <a:ext cx="6064624" cy="681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31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7FB994-F468-4A7C-8FB6-77F864B4C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BOLESTI HLAVY - základní rozdělení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7D08A1-CEEF-4F31-84A5-9B9D70F3D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0212"/>
            <a:ext cx="10515600" cy="5022663"/>
          </a:xfrm>
        </p:spPr>
        <p:txBody>
          <a:bodyPr>
            <a:normAutofit/>
          </a:bodyPr>
          <a:lstStyle/>
          <a:p>
            <a:r>
              <a:rPr lang="cs-CZ" b="1" dirty="0"/>
              <a:t>Podle ETIOLOGIE (příčiny):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PRIMÁRNÍ BOLESTI HLAVY</a:t>
            </a:r>
          </a:p>
          <a:p>
            <a:pPr lvl="1"/>
            <a:r>
              <a:rPr lang="cs-CZ" dirty="0"/>
              <a:t>samostatné onemocnění, většinou benigní, není jasná organická příčina (bez prokazatelné strukturální léze). Mezi záchvaty je nemocný zcela bez obtíží.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SEKUNDÁRNÍ/SYMPTOMATICKÁ BOLEST HLAVY</a:t>
            </a:r>
          </a:p>
          <a:p>
            <a:pPr lvl="1"/>
            <a:r>
              <a:rPr lang="cs-CZ" dirty="0"/>
              <a:t>Bolest je příznakem/symptomem jiného onemocnění (ať už intra-nebo </a:t>
            </a:r>
            <a:r>
              <a:rPr lang="cs-CZ" dirty="0" err="1"/>
              <a:t>extrakarniálně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Daleko méně časté (1 % z opakovaných), </a:t>
            </a:r>
            <a:r>
              <a:rPr lang="cs-CZ" u="sng" dirty="0"/>
              <a:t>většinou závažné</a:t>
            </a:r>
          </a:p>
          <a:p>
            <a:pPr lvl="2"/>
            <a:r>
              <a:rPr lang="cs-CZ" dirty="0"/>
              <a:t>Naopak symptomatická „jednorázová“ (neopakovaná) bolest (např. po konzumaci alkoholu, infekci) je častější než primární bolesti hlavy.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BOLESTIVÁ KRANIÁLNÍ NEUROPATIE</a:t>
            </a:r>
          </a:p>
          <a:p>
            <a:pPr lvl="1"/>
            <a:r>
              <a:rPr lang="cs-CZ" dirty="0"/>
              <a:t>Bolest v distribuci některého z hlavových nervů a ostatní obličejové bolesti</a:t>
            </a:r>
          </a:p>
        </p:txBody>
      </p:sp>
    </p:spTree>
    <p:extLst>
      <p:ext uri="{BB962C8B-B14F-4D97-AF65-F5344CB8AC3E}">
        <p14:creationId xmlns:p14="http://schemas.microsoft.com/office/powerpoint/2010/main" val="38637556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0280FA-EB55-4025-BE20-4828835E7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420" y="234412"/>
            <a:ext cx="6125944" cy="846243"/>
          </a:xfrm>
        </p:spPr>
        <p:txBody>
          <a:bodyPr>
            <a:normAutofit/>
          </a:bodyPr>
          <a:lstStyle/>
          <a:p>
            <a:r>
              <a:rPr lang="cs-CZ" sz="4000" b="1" dirty="0"/>
              <a:t>SEKUNDÁRNÍ BOLEST HLAVY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D2E3FF-AE30-47BE-8981-9DDA565F7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420" y="1080656"/>
            <a:ext cx="6125943" cy="5638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900" b="1" dirty="0">
                <a:solidFill>
                  <a:schemeClr val="accent1"/>
                </a:solidFill>
              </a:rPr>
              <a:t>BOLESTI HLAVY V SOUVISLOSTI S NITROLEBNÍM POSTIŽENÍM JINÉ NEŽ CÉVNÍ ETIOLOGIE </a:t>
            </a:r>
            <a:r>
              <a:rPr lang="cs-CZ" sz="1900" b="1" dirty="0"/>
              <a:t>(intrakraniální infekce, nitrolební expanze a likvorová hypertenze).</a:t>
            </a:r>
          </a:p>
          <a:p>
            <a:pPr>
              <a:lnSpc>
                <a:spcPct val="100000"/>
              </a:lnSpc>
            </a:pPr>
            <a:r>
              <a:rPr lang="cs-CZ" sz="1900" dirty="0"/>
              <a:t>Nejzávažnější z této skupiny jsou bolesti hlavy (60%) provázející</a:t>
            </a:r>
            <a:r>
              <a:rPr lang="cs-CZ" sz="1900" b="1" dirty="0"/>
              <a:t> </a:t>
            </a:r>
            <a:r>
              <a:rPr lang="cs-CZ" sz="1900" b="1" dirty="0">
                <a:solidFill>
                  <a:schemeClr val="accent1"/>
                </a:solidFill>
              </a:rPr>
              <a:t>nitrolební expanze</a:t>
            </a:r>
            <a:r>
              <a:rPr lang="cs-CZ" sz="1900" b="1" dirty="0"/>
              <a:t>. </a:t>
            </a:r>
            <a:r>
              <a:rPr lang="cs-CZ" sz="1900" dirty="0"/>
              <a:t>Často pacientem popisována jako </a:t>
            </a:r>
            <a:r>
              <a:rPr lang="cs-CZ" sz="1900" b="1" dirty="0"/>
              <a:t>postupně (horizont týdnů až měsíců) narůstající tupá bolest</a:t>
            </a:r>
            <a:r>
              <a:rPr lang="cs-CZ" sz="1900" dirty="0"/>
              <a:t>, mohou být prvním symptomem (zejména ca hypofýzy, tu </a:t>
            </a:r>
            <a:r>
              <a:rPr lang="cs-CZ" sz="1900" dirty="0" err="1"/>
              <a:t>mostomozečkového</a:t>
            </a:r>
            <a:r>
              <a:rPr lang="cs-CZ" sz="1900" dirty="0"/>
              <a:t> koutu).</a:t>
            </a:r>
          </a:p>
          <a:p>
            <a:pPr>
              <a:lnSpc>
                <a:spcPct val="100000"/>
              </a:lnSpc>
            </a:pPr>
            <a:r>
              <a:rPr lang="cs-CZ" sz="1900" dirty="0"/>
              <a:t>Bolest obvykle </a:t>
            </a:r>
            <a:r>
              <a:rPr lang="cs-CZ" sz="1900" b="1" dirty="0"/>
              <a:t>neustupuje po léčbě analgetiky</a:t>
            </a:r>
            <a:r>
              <a:rPr lang="cs-CZ" sz="1900" dirty="0"/>
              <a:t> nebo jen přechodně. Bolest je projevem narůstající nitrolební hypertenze (městnání na očním pozadí, zvracení (explozivní zejm. ráno), závrať)</a:t>
            </a:r>
          </a:p>
          <a:p>
            <a:pPr>
              <a:lnSpc>
                <a:spcPct val="100000"/>
              </a:lnSpc>
            </a:pPr>
            <a:r>
              <a:rPr lang="cs-CZ" sz="1900" b="1" dirty="0">
                <a:solidFill>
                  <a:prstClr val="black"/>
                </a:solidFill>
              </a:rPr>
              <a:t>U syndromu nitrolební hypertenze se bolest akcentuje vleže.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cs-CZ" sz="1900" b="1" dirty="0">
                <a:solidFill>
                  <a:prstClr val="black"/>
                </a:solidFill>
              </a:rPr>
              <a:t>Diagnostika: </a:t>
            </a:r>
            <a:r>
              <a:rPr lang="cs-CZ" sz="1900" dirty="0">
                <a:solidFill>
                  <a:prstClr val="black"/>
                </a:solidFill>
              </a:rPr>
              <a:t>Anamnéza (!)</a:t>
            </a:r>
            <a:r>
              <a:rPr lang="cs-CZ" sz="1900" b="1" dirty="0">
                <a:solidFill>
                  <a:prstClr val="black"/>
                </a:solidFill>
              </a:rPr>
              <a:t> = </a:t>
            </a:r>
            <a:r>
              <a:rPr lang="cs-CZ" sz="1900" b="1" dirty="0" err="1">
                <a:solidFill>
                  <a:srgbClr val="FF0000"/>
                </a:solidFill>
              </a:rPr>
              <a:t>Red</a:t>
            </a:r>
            <a:r>
              <a:rPr lang="cs-CZ" sz="1900" b="1" dirty="0">
                <a:solidFill>
                  <a:srgbClr val="FF0000"/>
                </a:solidFill>
              </a:rPr>
              <a:t>-flag </a:t>
            </a:r>
            <a:r>
              <a:rPr lang="cs-CZ" sz="1900" dirty="0">
                <a:solidFill>
                  <a:prstClr val="black"/>
                </a:solidFill>
              </a:rPr>
              <a:t>+ fyzikální vyšetření</a:t>
            </a:r>
          </a:p>
          <a:p>
            <a:pPr lvl="0">
              <a:lnSpc>
                <a:spcPct val="100000"/>
              </a:lnSpc>
            </a:pPr>
            <a:r>
              <a:rPr lang="cs-CZ" sz="1900" dirty="0">
                <a:solidFill>
                  <a:prstClr val="black"/>
                </a:solidFill>
              </a:rPr>
              <a:t>je indikováno </a:t>
            </a:r>
            <a:r>
              <a:rPr lang="cs-CZ" sz="1900" b="1" dirty="0">
                <a:solidFill>
                  <a:prstClr val="black"/>
                </a:solidFill>
              </a:rPr>
              <a:t>akutní CT mozku/MRI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AE58C84-6EB2-4672-8BEC-426CE532A8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5" t="1780" r="2363"/>
          <a:stretch/>
        </p:blipFill>
        <p:spPr>
          <a:xfrm>
            <a:off x="6510618" y="53792"/>
            <a:ext cx="5681382" cy="648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27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0280FA-EB55-4025-BE20-4828835E7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420" y="234412"/>
            <a:ext cx="6125944" cy="846243"/>
          </a:xfrm>
        </p:spPr>
        <p:txBody>
          <a:bodyPr>
            <a:normAutofit/>
          </a:bodyPr>
          <a:lstStyle/>
          <a:p>
            <a:r>
              <a:rPr lang="cs-CZ" sz="4000" b="1" dirty="0"/>
              <a:t>SEKUNDÁRNÍ BOLEST HLAVY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D2E3FF-AE30-47BE-8981-9DDA565F7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420" y="1080656"/>
            <a:ext cx="6393662" cy="5638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900" b="1" dirty="0">
                <a:solidFill>
                  <a:schemeClr val="accent1"/>
                </a:solidFill>
              </a:rPr>
              <a:t>BOLESTI HLAVY V SOUVISLOSTI S NITROLEBNÍM POSTIŽENÍM JINÉ NEŽ CÉVNÍ ETIOLOGIE </a:t>
            </a:r>
            <a:r>
              <a:rPr lang="cs-CZ" sz="1900" b="1" dirty="0"/>
              <a:t>(intrakraniální infekce, nitrolební expanze a likvorová hypertenze).</a:t>
            </a:r>
          </a:p>
          <a:p>
            <a:pPr>
              <a:lnSpc>
                <a:spcPct val="100000"/>
              </a:lnSpc>
            </a:pPr>
            <a:r>
              <a:rPr lang="cs-CZ" sz="1900" dirty="0"/>
              <a:t>Bolest hlavy často doprovází/vzniká při </a:t>
            </a:r>
            <a:r>
              <a:rPr lang="cs-CZ" sz="1900" b="1" dirty="0">
                <a:solidFill>
                  <a:schemeClr val="accent1"/>
                </a:solidFill>
              </a:rPr>
              <a:t>intrakraniální infekci </a:t>
            </a:r>
            <a:r>
              <a:rPr lang="cs-CZ" sz="1900" dirty="0"/>
              <a:t>– meningitidy, meningoencefalitidy nebo při mozkovém abscesu. Bolesti bývají </a:t>
            </a:r>
            <a:r>
              <a:rPr lang="cs-CZ" sz="1900" b="1" dirty="0"/>
              <a:t>výrazné, silné </a:t>
            </a:r>
            <a:r>
              <a:rPr lang="cs-CZ" sz="1900" dirty="0"/>
              <a:t>a obvykle je doprovází známky </a:t>
            </a:r>
            <a:r>
              <a:rPr lang="cs-CZ" sz="1900" b="1" dirty="0"/>
              <a:t>celkového zánětu v kombinaci </a:t>
            </a:r>
            <a:r>
              <a:rPr lang="cs-CZ" sz="1900" dirty="0"/>
              <a:t>s nitrolební hypertenzí a různě vyjádřeným </a:t>
            </a:r>
            <a:r>
              <a:rPr lang="cs-CZ" sz="1900" b="1" dirty="0"/>
              <a:t>meningeálním syndromem – horečka, zvracení, nevolnost, poruchy vědomí, změny chování, světloplachost.</a:t>
            </a:r>
            <a:endParaRPr lang="cs-CZ" sz="1900" b="1" dirty="0">
              <a:solidFill>
                <a:prstClr val="black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cs-CZ" sz="1900" b="1" dirty="0">
                <a:solidFill>
                  <a:prstClr val="black"/>
                </a:solidFill>
              </a:rPr>
              <a:t>Diagnostika: </a:t>
            </a:r>
            <a:r>
              <a:rPr lang="cs-CZ" sz="1900" dirty="0">
                <a:solidFill>
                  <a:prstClr val="black"/>
                </a:solidFill>
              </a:rPr>
              <a:t>Anamnéza (!)</a:t>
            </a:r>
            <a:r>
              <a:rPr lang="cs-CZ" sz="1900" b="1" dirty="0">
                <a:solidFill>
                  <a:prstClr val="black"/>
                </a:solidFill>
              </a:rPr>
              <a:t> = </a:t>
            </a:r>
            <a:r>
              <a:rPr lang="cs-CZ" sz="1900" b="1" dirty="0" err="1">
                <a:solidFill>
                  <a:srgbClr val="FF0000"/>
                </a:solidFill>
              </a:rPr>
              <a:t>Red</a:t>
            </a:r>
            <a:r>
              <a:rPr lang="cs-CZ" sz="1900" b="1" dirty="0">
                <a:solidFill>
                  <a:srgbClr val="FF0000"/>
                </a:solidFill>
              </a:rPr>
              <a:t>-flag </a:t>
            </a:r>
            <a:r>
              <a:rPr lang="cs-CZ" sz="1900" dirty="0">
                <a:solidFill>
                  <a:prstClr val="black"/>
                </a:solidFill>
              </a:rPr>
              <a:t>+ fyzikální vyšetření</a:t>
            </a:r>
          </a:p>
          <a:p>
            <a:pPr lvl="0">
              <a:lnSpc>
                <a:spcPct val="100000"/>
              </a:lnSpc>
            </a:pPr>
            <a:r>
              <a:rPr lang="cs-CZ" sz="1900" dirty="0">
                <a:solidFill>
                  <a:prstClr val="black"/>
                </a:solidFill>
              </a:rPr>
              <a:t>je indikováno </a:t>
            </a:r>
            <a:r>
              <a:rPr lang="cs-CZ" sz="1900" b="1" dirty="0">
                <a:solidFill>
                  <a:prstClr val="black"/>
                </a:solidFill>
              </a:rPr>
              <a:t>akutní CT mozku</a:t>
            </a:r>
          </a:p>
          <a:p>
            <a:pPr lvl="0">
              <a:lnSpc>
                <a:spcPct val="100000"/>
              </a:lnSpc>
            </a:pPr>
            <a:r>
              <a:rPr lang="cs-CZ" sz="1900" b="1" dirty="0">
                <a:solidFill>
                  <a:prstClr val="black"/>
                </a:solidFill>
              </a:rPr>
              <a:t>Odběr krve </a:t>
            </a:r>
            <a:r>
              <a:rPr lang="cs-CZ" sz="1900" dirty="0">
                <a:solidFill>
                  <a:prstClr val="black"/>
                </a:solidFill>
              </a:rPr>
              <a:t>(zánětlivé parametry),</a:t>
            </a:r>
            <a:r>
              <a:rPr lang="cs-CZ" sz="1900" b="1" dirty="0">
                <a:solidFill>
                  <a:prstClr val="black"/>
                </a:solidFill>
              </a:rPr>
              <a:t> odběr </a:t>
            </a:r>
            <a:r>
              <a:rPr lang="cs-CZ" sz="1900" b="1" dirty="0" err="1">
                <a:solidFill>
                  <a:prstClr val="black"/>
                </a:solidFill>
              </a:rPr>
              <a:t>likvoru</a:t>
            </a:r>
            <a:r>
              <a:rPr lang="cs-CZ" sz="1900" b="1" dirty="0">
                <a:solidFill>
                  <a:prstClr val="black"/>
                </a:solidFill>
              </a:rPr>
              <a:t> </a:t>
            </a:r>
            <a:r>
              <a:rPr lang="cs-CZ" sz="1900" dirty="0">
                <a:solidFill>
                  <a:prstClr val="black"/>
                </a:solidFill>
              </a:rPr>
              <a:t>(známky zánětu, pakliže není kontraindikace – absces mozku), oční pozadí.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28AB6CF-8D2A-41B5-B5E1-9D9BCB553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38" y="0"/>
            <a:ext cx="5334062" cy="5116606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1AC49112-44F2-46D1-9D22-038048A6F9E7}"/>
              </a:ext>
            </a:extLst>
          </p:cNvPr>
          <p:cNvSpPr/>
          <p:nvPr/>
        </p:nvSpPr>
        <p:spPr>
          <a:xfrm>
            <a:off x="6857938" y="5217459"/>
            <a:ext cx="5224244" cy="155313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b="1" dirty="0">
                <a:solidFill>
                  <a:schemeClr val="tx1"/>
                </a:solidFill>
              </a:rPr>
              <a:t>Pozor!</a:t>
            </a:r>
            <a:r>
              <a:rPr lang="cs-CZ" dirty="0">
                <a:solidFill>
                  <a:schemeClr val="tx1"/>
                </a:solidFill>
              </a:rPr>
              <a:t> I vlastní </a:t>
            </a:r>
            <a:r>
              <a:rPr lang="cs-CZ" b="1" dirty="0">
                <a:solidFill>
                  <a:schemeClr val="tx1"/>
                </a:solidFill>
              </a:rPr>
              <a:t>lumbální punkce</a:t>
            </a:r>
            <a:r>
              <a:rPr lang="cs-CZ" dirty="0">
                <a:solidFill>
                  <a:schemeClr val="tx1"/>
                </a:solidFill>
              </a:rPr>
              <a:t> (ale i </a:t>
            </a:r>
            <a:r>
              <a:rPr lang="cs-CZ" dirty="0" err="1">
                <a:solidFill>
                  <a:schemeClr val="tx1"/>
                </a:solidFill>
              </a:rPr>
              <a:t>likvororrhea</a:t>
            </a:r>
            <a:r>
              <a:rPr lang="cs-CZ" dirty="0">
                <a:solidFill>
                  <a:schemeClr val="tx1"/>
                </a:solidFill>
              </a:rPr>
              <a:t> či epidurální anestezie) může způsobit sek. bolest hlavy – </a:t>
            </a:r>
            <a:r>
              <a:rPr lang="cs-CZ" dirty="0" err="1">
                <a:solidFill>
                  <a:schemeClr val="tx1"/>
                </a:solidFill>
              </a:rPr>
              <a:t>postpunkční</a:t>
            </a:r>
            <a:r>
              <a:rPr lang="cs-CZ" dirty="0">
                <a:solidFill>
                  <a:schemeClr val="tx1"/>
                </a:solidFill>
              </a:rPr>
              <a:t> bolest – </a:t>
            </a:r>
            <a:r>
              <a:rPr lang="cs-CZ" b="1" dirty="0">
                <a:solidFill>
                  <a:schemeClr val="tx1"/>
                </a:solidFill>
              </a:rPr>
              <a:t>syndrom nitrolební hypotenze (</a:t>
            </a:r>
            <a:r>
              <a:rPr lang="cs-CZ" b="1" u="sng" dirty="0">
                <a:solidFill>
                  <a:schemeClr val="tx1"/>
                </a:solidFill>
              </a:rPr>
              <a:t>vleže se zmírní</a:t>
            </a:r>
            <a:r>
              <a:rPr lang="cs-CZ" b="1" dirty="0">
                <a:solidFill>
                  <a:schemeClr val="tx1"/>
                </a:solidFill>
              </a:rPr>
              <a:t>)</a:t>
            </a:r>
            <a:r>
              <a:rPr lang="cs-CZ" dirty="0">
                <a:solidFill>
                  <a:schemeClr val="tx1"/>
                </a:solidFill>
              </a:rPr>
              <a:t>. Bolest obvykle odezní a zabírá běžná analgetická terapie.</a:t>
            </a:r>
          </a:p>
        </p:txBody>
      </p:sp>
    </p:spTree>
    <p:extLst>
      <p:ext uri="{BB962C8B-B14F-4D97-AF65-F5344CB8AC3E}">
        <p14:creationId xmlns:p14="http://schemas.microsoft.com/office/powerpoint/2010/main" val="25977460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0280FA-EB55-4025-BE20-4828835E7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420" y="234412"/>
            <a:ext cx="6125944" cy="846243"/>
          </a:xfrm>
        </p:spPr>
        <p:txBody>
          <a:bodyPr>
            <a:normAutofit/>
          </a:bodyPr>
          <a:lstStyle/>
          <a:p>
            <a:r>
              <a:rPr lang="cs-CZ" sz="4000" b="1" dirty="0"/>
              <a:t>SEKUNDÁRNÍ BOLEST HLAVY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D2E3FF-AE30-47BE-8981-9DDA565F7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420" y="1080656"/>
            <a:ext cx="6265705" cy="5638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1900" b="1" dirty="0">
                <a:solidFill>
                  <a:schemeClr val="accent1"/>
                </a:solidFill>
              </a:rPr>
              <a:t>BOLESTI HLAVY ZPŮSOBENÁ CHEMICKÝMI LÁTKAMI A JEJICH VYNECHÁNÍM </a:t>
            </a:r>
            <a:r>
              <a:rPr lang="cs-CZ" sz="1900" b="1" dirty="0"/>
              <a:t>(nitráty, glutamát sodný, oxid uhelnatý, alkohol, </a:t>
            </a:r>
            <a:r>
              <a:rPr lang="cs-CZ" sz="1900" b="1" dirty="0" err="1"/>
              <a:t>kontraceptiva</a:t>
            </a:r>
            <a:r>
              <a:rPr lang="cs-CZ" sz="1900" b="1" dirty="0"/>
              <a:t>, hormonální substituční terapie, ergotamin, abúzus analgetik, po vysazení narkotik, kofeinu)</a:t>
            </a:r>
          </a:p>
          <a:p>
            <a:r>
              <a:rPr lang="cs-CZ" sz="1900" dirty="0"/>
              <a:t>Některé </a:t>
            </a:r>
            <a:r>
              <a:rPr lang="cs-CZ" sz="1900" b="1" dirty="0"/>
              <a:t>potraviny</a:t>
            </a:r>
            <a:r>
              <a:rPr lang="cs-CZ" sz="1900" dirty="0"/>
              <a:t> mohou přímo </a:t>
            </a:r>
            <a:r>
              <a:rPr lang="cs-CZ" sz="1900" b="1" dirty="0"/>
              <a:t>uvolňovat histamin </a:t>
            </a:r>
            <a:r>
              <a:rPr lang="cs-CZ" sz="1900" dirty="0"/>
              <a:t>(mediátor alergické reakce) – např. ryby, glutamát, zrající sýry či některé uzeniny. Ten může být mimo jiné také příčinou bolesti hlavy.</a:t>
            </a:r>
          </a:p>
          <a:p>
            <a:r>
              <a:rPr lang="cs-CZ" sz="1900" b="1" u="sng" dirty="0" err="1">
                <a:solidFill>
                  <a:schemeClr val="accent1"/>
                </a:solidFill>
              </a:rPr>
              <a:t>Medication</a:t>
            </a:r>
            <a:r>
              <a:rPr lang="cs-CZ" sz="1900" b="1" u="sng" dirty="0">
                <a:solidFill>
                  <a:schemeClr val="accent1"/>
                </a:solidFill>
              </a:rPr>
              <a:t> </a:t>
            </a:r>
            <a:r>
              <a:rPr lang="cs-CZ" sz="1900" b="1" u="sng" dirty="0" err="1">
                <a:solidFill>
                  <a:schemeClr val="accent1"/>
                </a:solidFill>
              </a:rPr>
              <a:t>overuse</a:t>
            </a:r>
            <a:r>
              <a:rPr lang="cs-CZ" sz="1900" b="1" u="sng" dirty="0">
                <a:solidFill>
                  <a:schemeClr val="accent1"/>
                </a:solidFill>
              </a:rPr>
              <a:t> </a:t>
            </a:r>
            <a:r>
              <a:rPr lang="cs-CZ" sz="1900" b="1" u="sng" dirty="0" err="1">
                <a:solidFill>
                  <a:schemeClr val="accent1"/>
                </a:solidFill>
              </a:rPr>
              <a:t>headache</a:t>
            </a:r>
            <a:r>
              <a:rPr lang="cs-CZ" sz="1900" dirty="0"/>
              <a:t>– zvyšuje se tolerance, týká se to zejména analgetik s kofeinem, kodeinem nebo barbituráty. </a:t>
            </a:r>
          </a:p>
          <a:p>
            <a:pPr lvl="1"/>
            <a:r>
              <a:rPr lang="cs-CZ" sz="1500" dirty="0"/>
              <a:t>Popsány jsou případy i s </a:t>
            </a:r>
            <a:r>
              <a:rPr lang="cs-CZ" sz="1500" dirty="0" err="1"/>
              <a:t>triptany</a:t>
            </a:r>
            <a:r>
              <a:rPr lang="cs-CZ" sz="1500" dirty="0"/>
              <a:t> (</a:t>
            </a:r>
            <a:r>
              <a:rPr lang="cs-CZ" sz="1500" dirty="0" err="1"/>
              <a:t>antimigrenika</a:t>
            </a:r>
            <a:r>
              <a:rPr lang="cs-CZ" sz="1500" dirty="0"/>
              <a:t>), ergotaminem (</a:t>
            </a:r>
            <a:r>
              <a:rPr lang="cs-CZ" sz="1500" dirty="0" err="1"/>
              <a:t>antimigrenikum</a:t>
            </a:r>
            <a:r>
              <a:rPr lang="cs-CZ" sz="1500" dirty="0"/>
              <a:t>, námelový alkaloid) a dalšími léčivy.</a:t>
            </a:r>
          </a:p>
          <a:p>
            <a:pPr lvl="1"/>
            <a:r>
              <a:rPr lang="cs-CZ" sz="1500" dirty="0"/>
              <a:t>Vzniká také </a:t>
            </a:r>
            <a:r>
              <a:rPr lang="cs-CZ" sz="1500" b="1" dirty="0"/>
              <a:t>psychická a fyzická závislost.</a:t>
            </a:r>
          </a:p>
          <a:p>
            <a:r>
              <a:rPr lang="cs-CZ" sz="1900" dirty="0"/>
              <a:t>Zejména charakter </a:t>
            </a:r>
            <a:r>
              <a:rPr lang="cs-CZ" sz="1900" b="1" dirty="0"/>
              <a:t>tupé bolesti</a:t>
            </a:r>
            <a:br>
              <a:rPr lang="cs-CZ" sz="1900" b="1" dirty="0"/>
            </a:br>
            <a:r>
              <a:rPr lang="cs-CZ" sz="1900" b="1" dirty="0"/>
              <a:t>v celé hlavě či tlak s maximem </a:t>
            </a:r>
            <a:br>
              <a:rPr lang="cs-CZ" sz="1900" b="1" dirty="0"/>
            </a:br>
            <a:r>
              <a:rPr lang="cs-CZ" sz="1900" b="1" dirty="0"/>
              <a:t>v čele a nad očima. </a:t>
            </a:r>
            <a:r>
              <a:rPr lang="cs-CZ" sz="1900" dirty="0"/>
              <a:t>Obvykle </a:t>
            </a:r>
            <a:br>
              <a:rPr lang="cs-CZ" sz="1900" dirty="0"/>
            </a:br>
            <a:r>
              <a:rPr lang="cs-CZ" sz="1900" dirty="0"/>
              <a:t>(mimo ergotaminy </a:t>
            </a:r>
            <a:r>
              <a:rPr lang="cs-CZ" sz="1900" dirty="0" err="1"/>
              <a:t>indukov</a:t>
            </a:r>
            <a:r>
              <a:rPr lang="cs-CZ" sz="1900" dirty="0"/>
              <a:t>.) </a:t>
            </a:r>
            <a:br>
              <a:rPr lang="cs-CZ" sz="1900" dirty="0"/>
            </a:br>
            <a:r>
              <a:rPr lang="cs-CZ" sz="1900" dirty="0"/>
              <a:t>nepulzuje, střední, trvá většinu</a:t>
            </a:r>
            <a:br>
              <a:rPr lang="cs-CZ" sz="1900" dirty="0"/>
            </a:br>
            <a:r>
              <a:rPr lang="cs-CZ" sz="1900" dirty="0"/>
              <a:t>dne, denně nebo téměř denně.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BBF6994-40B7-450A-84D0-2070979F4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2125" y="0"/>
            <a:ext cx="5609875" cy="311299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A08554E-0B5B-4C9A-8D64-A8CC0C00C2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2880" y="3414295"/>
            <a:ext cx="5749636" cy="323417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91C9893-8169-45DE-A140-4A87EB9EFD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695"/>
          <a:stretch/>
        </p:blipFill>
        <p:spPr>
          <a:xfrm>
            <a:off x="3966261" y="4774769"/>
            <a:ext cx="2691271" cy="207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860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D7E47E0A-A533-4808-8D4A-98204B745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420" y="1080656"/>
            <a:ext cx="7086186" cy="5638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900" b="1" dirty="0">
                <a:solidFill>
                  <a:schemeClr val="accent1"/>
                </a:solidFill>
              </a:rPr>
              <a:t>BOLESTI HLAVY ZPŮSOBENÁ CHEMICKÝMI LÁTKAMI A JEJICH VYNECHÁNÍM </a:t>
            </a:r>
            <a:r>
              <a:rPr lang="cs-CZ" sz="1900" b="1" dirty="0"/>
              <a:t>(nitráty, glutamát sodný, oxid uhelnatý, alkohol, </a:t>
            </a:r>
            <a:r>
              <a:rPr lang="cs-CZ" sz="1900" b="1" dirty="0" err="1"/>
              <a:t>kontraceptiva</a:t>
            </a:r>
            <a:r>
              <a:rPr lang="cs-CZ" sz="1900" b="1" dirty="0"/>
              <a:t>, hormonální substituční terapie, ergotamin, abúzus analgetik, po vysazení narkotik, kofeinu)</a:t>
            </a:r>
          </a:p>
          <a:p>
            <a:r>
              <a:rPr lang="cs-CZ" sz="1900" dirty="0"/>
              <a:t>Typickým příkladem je </a:t>
            </a:r>
            <a:r>
              <a:rPr lang="cs-CZ" sz="1900" b="1" dirty="0"/>
              <a:t>alkoholová </a:t>
            </a:r>
            <a:r>
              <a:rPr lang="cs-CZ" sz="1900" b="1" dirty="0" err="1"/>
              <a:t>ebrieta</a:t>
            </a:r>
            <a:r>
              <a:rPr lang="cs-CZ" sz="1900" dirty="0"/>
              <a:t> nebo nadměrné užití</a:t>
            </a:r>
            <a:r>
              <a:rPr lang="cs-CZ" sz="1900" b="1" dirty="0"/>
              <a:t> nikotinu.</a:t>
            </a:r>
            <a:endParaRPr lang="cs-CZ" sz="1900" dirty="0"/>
          </a:p>
          <a:p>
            <a:r>
              <a:rPr lang="cs-CZ" sz="1900" dirty="0"/>
              <a:t>Bolesti hlavy mohou působit také </a:t>
            </a:r>
            <a:r>
              <a:rPr lang="cs-CZ" sz="1900" b="1" dirty="0"/>
              <a:t>nitráty</a:t>
            </a:r>
            <a:r>
              <a:rPr lang="cs-CZ" sz="1900" dirty="0"/>
              <a:t> (zejm. nitroglycerin, </a:t>
            </a:r>
            <a:r>
              <a:rPr lang="cs-CZ" sz="1900" dirty="0" err="1"/>
              <a:t>vasodilatans</a:t>
            </a:r>
            <a:r>
              <a:rPr lang="cs-CZ" sz="1900" dirty="0"/>
              <a:t>, např. při léčbě anginy pectoris, ICHS), dále </a:t>
            </a:r>
            <a:r>
              <a:rPr lang="cs-CZ" sz="1900" b="1" dirty="0"/>
              <a:t>blokátory </a:t>
            </a:r>
            <a:r>
              <a:rPr lang="cs-CZ" sz="1900" b="1" dirty="0" err="1"/>
              <a:t>fosfodiesterázy</a:t>
            </a:r>
            <a:r>
              <a:rPr lang="cs-CZ" sz="1900" b="1" dirty="0"/>
              <a:t> typu 5</a:t>
            </a:r>
            <a:r>
              <a:rPr lang="cs-CZ" sz="1900" dirty="0"/>
              <a:t> (</a:t>
            </a:r>
            <a:r>
              <a:rPr lang="cs-CZ" sz="1900" dirty="0" err="1"/>
              <a:t>sildenafil</a:t>
            </a:r>
            <a:r>
              <a:rPr lang="cs-CZ" sz="1900" dirty="0"/>
              <a:t> [Viagra]), </a:t>
            </a:r>
            <a:r>
              <a:rPr lang="cs-CZ" sz="1900" b="1" dirty="0"/>
              <a:t>estrogeny</a:t>
            </a:r>
            <a:r>
              <a:rPr lang="cs-CZ" sz="1900" dirty="0"/>
              <a:t> (v hormonální antikoncepci)</a:t>
            </a:r>
          </a:p>
          <a:p>
            <a:r>
              <a:rPr lang="cs-CZ" sz="1900" dirty="0"/>
              <a:t>Bolest hlavy spojená s nevolností a zvracením je také příznakem </a:t>
            </a:r>
            <a:r>
              <a:rPr lang="cs-CZ" sz="1900" b="1" dirty="0"/>
              <a:t>otravy oxidem uhelnatým </a:t>
            </a:r>
            <a:r>
              <a:rPr lang="cs-CZ" sz="1900" dirty="0"/>
              <a:t>(nedokonalé spalování, garáže). Při další expozici se rozvíjí slabost dolních končetin a smrt. Je typické růžové zbarvení kůže.</a:t>
            </a:r>
          </a:p>
          <a:p>
            <a:pPr marL="0" indent="0">
              <a:buNone/>
            </a:pPr>
            <a:r>
              <a:rPr lang="cs-CZ" sz="1900" b="1" dirty="0"/>
              <a:t>Léčba:</a:t>
            </a:r>
            <a:r>
              <a:rPr lang="cs-CZ" sz="1900" dirty="0"/>
              <a:t> léčba návyků patří do </a:t>
            </a:r>
            <a:r>
              <a:rPr lang="cs-CZ" sz="1900" u="sng" dirty="0"/>
              <a:t>ambulance psychiatra/neurologa</a:t>
            </a:r>
            <a:r>
              <a:rPr lang="cs-CZ" sz="1900" dirty="0"/>
              <a:t>. Zasahujeme léky z jiné skupiny, přidáváme antiemetika, anxiolytika, hypnotika či antipsychotika. Důležitá je prevence. Při první pomoc vždy chraňte sami sebe!</a:t>
            </a:r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3333A717-3B6E-4951-954A-69F77A9355EB}"/>
              </a:ext>
            </a:extLst>
          </p:cNvPr>
          <p:cNvSpPr txBox="1">
            <a:spLocks/>
          </p:cNvSpPr>
          <p:nvPr/>
        </p:nvSpPr>
        <p:spPr>
          <a:xfrm>
            <a:off x="316420" y="234412"/>
            <a:ext cx="6125944" cy="8462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/>
              <a:t>SEKUNDÁRNÍ BOLEST HLAVY</a:t>
            </a:r>
            <a:endParaRPr lang="cs-CZ" b="1" dirty="0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B16D964F-5F75-4E6B-9810-1D8EC8668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416" y="-2287"/>
            <a:ext cx="4637554" cy="686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460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">
            <a:extLst>
              <a:ext uri="{FF2B5EF4-FFF2-40B4-BE49-F238E27FC236}">
                <a16:creationId xmlns:a16="http://schemas.microsoft.com/office/drawing/2014/main" id="{3333A717-3B6E-4951-954A-69F77A9355EB}"/>
              </a:ext>
            </a:extLst>
          </p:cNvPr>
          <p:cNvSpPr txBox="1">
            <a:spLocks/>
          </p:cNvSpPr>
          <p:nvPr/>
        </p:nvSpPr>
        <p:spPr>
          <a:xfrm>
            <a:off x="244007" y="110802"/>
            <a:ext cx="650613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b="1" dirty="0"/>
              <a:t>SEKUNDÁRNÍ BOLEST HLAVY</a:t>
            </a:r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D7E47E0A-A533-4808-8D4A-98204B745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008" y="1203287"/>
            <a:ext cx="6506133" cy="445142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BOLESTI HLAVY SPOJENÁ S INFEKCÍ</a:t>
            </a:r>
            <a:r>
              <a:rPr lang="cs-CZ" sz="1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LOKALIZOVANOU MIMO MOZEK</a:t>
            </a:r>
            <a:r>
              <a:rPr lang="en-US" sz="1800" b="1" dirty="0"/>
              <a:t> (</a:t>
            </a:r>
            <a:r>
              <a:rPr lang="cs-CZ" sz="1800" b="1" dirty="0"/>
              <a:t>systémové </a:t>
            </a:r>
            <a:r>
              <a:rPr lang="en-US" sz="1800" b="1" dirty="0" err="1"/>
              <a:t>virózy</a:t>
            </a:r>
            <a:r>
              <a:rPr lang="en-US" sz="1800" b="1" dirty="0"/>
              <a:t>, </a:t>
            </a:r>
            <a:r>
              <a:rPr lang="en-US" sz="1800" b="1" dirty="0" err="1"/>
              <a:t>bakteriální</a:t>
            </a:r>
            <a:r>
              <a:rPr lang="en-US" sz="1800" b="1" dirty="0"/>
              <a:t> </a:t>
            </a:r>
            <a:r>
              <a:rPr lang="en-US" sz="1800" b="1" dirty="0" err="1"/>
              <a:t>či</a:t>
            </a:r>
            <a:r>
              <a:rPr lang="en-US" sz="1800" b="1" dirty="0"/>
              <a:t> </a:t>
            </a:r>
            <a:r>
              <a:rPr lang="en-US" sz="1800" b="1" dirty="0" err="1"/>
              <a:t>jiné</a:t>
            </a:r>
            <a:r>
              <a:rPr lang="en-US" sz="1800" b="1" dirty="0"/>
              <a:t> </a:t>
            </a:r>
            <a:r>
              <a:rPr lang="en-US" sz="1800" b="1" dirty="0" err="1"/>
              <a:t>infekce</a:t>
            </a:r>
            <a:r>
              <a:rPr lang="en-US" sz="1800" b="1" dirty="0"/>
              <a:t>)</a:t>
            </a:r>
          </a:p>
          <a:p>
            <a:r>
              <a:rPr lang="en-US" sz="1800" b="1" u="sng" dirty="0" err="1"/>
              <a:t>Nejčastější</a:t>
            </a:r>
            <a:r>
              <a:rPr lang="en-US" sz="1800" b="1" dirty="0"/>
              <a:t> </a:t>
            </a:r>
            <a:r>
              <a:rPr lang="en-US" sz="1800" b="1" dirty="0" err="1"/>
              <a:t>typ</a:t>
            </a:r>
            <a:r>
              <a:rPr lang="en-US" sz="1800" b="1" dirty="0"/>
              <a:t> </a:t>
            </a:r>
            <a:r>
              <a:rPr lang="en-US" sz="1800" b="1" dirty="0" err="1"/>
              <a:t>sekundární</a:t>
            </a:r>
            <a:r>
              <a:rPr lang="en-US" sz="1800" b="1" dirty="0"/>
              <a:t> </a:t>
            </a:r>
            <a:r>
              <a:rPr lang="en-US" sz="1800" b="1" dirty="0" err="1"/>
              <a:t>bolesti</a:t>
            </a:r>
            <a:r>
              <a:rPr lang="en-US" sz="1800" b="1" dirty="0"/>
              <a:t> </a:t>
            </a:r>
            <a:r>
              <a:rPr lang="en-US" sz="1800" b="1" dirty="0" err="1"/>
              <a:t>hlavy</a:t>
            </a:r>
            <a:r>
              <a:rPr lang="en-US" sz="1800" b="1" dirty="0"/>
              <a:t>.</a:t>
            </a:r>
          </a:p>
          <a:p>
            <a:r>
              <a:rPr lang="en-US" sz="1800" dirty="0" err="1"/>
              <a:t>Příkladem</a:t>
            </a:r>
            <a:r>
              <a:rPr lang="en-US" sz="1800" dirty="0"/>
              <a:t> je</a:t>
            </a:r>
            <a:r>
              <a:rPr lang="en-US" sz="1800" b="1" dirty="0"/>
              <a:t> </a:t>
            </a:r>
            <a:r>
              <a:rPr lang="en-US" sz="1800" b="1" dirty="0" err="1"/>
              <a:t>chřipka</a:t>
            </a:r>
            <a:r>
              <a:rPr lang="en-US" sz="1800" b="1" dirty="0"/>
              <a:t> –</a:t>
            </a:r>
            <a:r>
              <a:rPr lang="en-US" sz="1800" dirty="0"/>
              <a:t> k </a:t>
            </a:r>
            <a:r>
              <a:rPr lang="en-US" sz="1800" dirty="0" err="1"/>
              <a:t>bolesti</a:t>
            </a:r>
            <a:r>
              <a:rPr lang="en-US" sz="1800" dirty="0"/>
              <a:t> </a:t>
            </a:r>
            <a:r>
              <a:rPr lang="en-US" sz="1800" dirty="0" err="1"/>
              <a:t>hlavy</a:t>
            </a:r>
            <a:r>
              <a:rPr lang="en-US" sz="1800" dirty="0"/>
              <a:t> se </a:t>
            </a:r>
            <a:r>
              <a:rPr lang="en-US" sz="1800" dirty="0" err="1"/>
              <a:t>přidává</a:t>
            </a:r>
            <a:r>
              <a:rPr lang="en-US" sz="1800" dirty="0"/>
              <a:t> </a:t>
            </a:r>
            <a:r>
              <a:rPr lang="en-US" sz="1800" dirty="0" err="1"/>
              <a:t>bolest</a:t>
            </a:r>
            <a:r>
              <a:rPr lang="en-US" sz="1800" dirty="0"/>
              <a:t> </a:t>
            </a:r>
            <a:r>
              <a:rPr lang="en-US" sz="1800" dirty="0" err="1"/>
              <a:t>kloubů</a:t>
            </a:r>
            <a:r>
              <a:rPr lang="en-US" sz="1800" dirty="0"/>
              <a:t>, </a:t>
            </a:r>
            <a:r>
              <a:rPr lang="en-US" sz="1800" dirty="0" err="1"/>
              <a:t>nevolnost</a:t>
            </a:r>
            <a:r>
              <a:rPr lang="en-US" sz="1800" dirty="0"/>
              <a:t>, </a:t>
            </a:r>
            <a:r>
              <a:rPr lang="en-US" sz="1800" dirty="0" err="1"/>
              <a:t>horečka</a:t>
            </a:r>
            <a:r>
              <a:rPr lang="en-US" sz="1800" dirty="0"/>
              <a:t> (ta je </a:t>
            </a:r>
            <a:r>
              <a:rPr lang="en-US" sz="1800" dirty="0" err="1"/>
              <a:t>často</a:t>
            </a:r>
            <a:r>
              <a:rPr lang="en-US" sz="1800" dirty="0"/>
              <a:t> s </a:t>
            </a:r>
            <a:r>
              <a:rPr lang="en-US" sz="1800" dirty="0" err="1"/>
              <a:t>bolestí</a:t>
            </a:r>
            <a:r>
              <a:rPr lang="en-US" sz="1800" dirty="0"/>
              <a:t> </a:t>
            </a:r>
            <a:r>
              <a:rPr lang="en-US" sz="1800" dirty="0" err="1"/>
              <a:t>spojená</a:t>
            </a:r>
            <a:r>
              <a:rPr lang="en-US" sz="1800" dirty="0"/>
              <a:t>, </a:t>
            </a:r>
            <a:r>
              <a:rPr lang="en-US" sz="1800" dirty="0" err="1"/>
              <a:t>díky</a:t>
            </a:r>
            <a:r>
              <a:rPr lang="en-US" sz="1800" dirty="0"/>
              <a:t> </a:t>
            </a:r>
            <a:r>
              <a:rPr lang="en-US" sz="1800" dirty="0" err="1"/>
              <a:t>pyrogenům</a:t>
            </a:r>
            <a:r>
              <a:rPr lang="en-US" sz="1800" dirty="0"/>
              <a:t>)</a:t>
            </a:r>
          </a:p>
          <a:p>
            <a:pPr lvl="1"/>
            <a:r>
              <a:rPr lang="en-US" sz="1800" dirty="0" err="1"/>
              <a:t>Bolest</a:t>
            </a:r>
            <a:r>
              <a:rPr lang="en-US" sz="1800" dirty="0"/>
              <a:t> je </a:t>
            </a:r>
            <a:r>
              <a:rPr lang="en-US" sz="1800" dirty="0" err="1"/>
              <a:t>často</a:t>
            </a:r>
            <a:r>
              <a:rPr lang="en-US" sz="1800" dirty="0"/>
              <a:t> </a:t>
            </a:r>
            <a:r>
              <a:rPr lang="en-US" sz="1800" dirty="0" err="1"/>
              <a:t>pacientem</a:t>
            </a:r>
            <a:r>
              <a:rPr lang="en-US" sz="1800" dirty="0"/>
              <a:t> </a:t>
            </a:r>
            <a:r>
              <a:rPr lang="en-US" sz="1800" dirty="0" err="1"/>
              <a:t>lokalizována</a:t>
            </a:r>
            <a:r>
              <a:rPr lang="en-US" sz="1800" dirty="0"/>
              <a:t> za </a:t>
            </a:r>
            <a:r>
              <a:rPr lang="en-US" sz="1800" dirty="0" err="1"/>
              <a:t>oči</a:t>
            </a:r>
            <a:r>
              <a:rPr lang="en-US" sz="1800" dirty="0"/>
              <a:t>.</a:t>
            </a:r>
          </a:p>
          <a:p>
            <a:pPr marL="0" indent="0">
              <a:buNone/>
            </a:pPr>
            <a:endParaRPr lang="cs-CZ" sz="1800" b="1" dirty="0"/>
          </a:p>
          <a:p>
            <a:pPr marL="0" indent="0">
              <a:buNone/>
            </a:pPr>
            <a:r>
              <a:rPr lang="en-US" sz="1800" b="1" dirty="0" err="1"/>
              <a:t>Léčba</a:t>
            </a:r>
            <a:r>
              <a:rPr lang="en-US" sz="1800" b="1" dirty="0"/>
              <a:t>:</a:t>
            </a:r>
            <a:r>
              <a:rPr lang="en-US" sz="1800" dirty="0"/>
              <a:t> </a:t>
            </a:r>
            <a:r>
              <a:rPr lang="en-US" sz="1800" dirty="0" err="1"/>
              <a:t>kauzální</a:t>
            </a:r>
            <a:r>
              <a:rPr lang="en-US" sz="1800" dirty="0"/>
              <a:t>, </a:t>
            </a:r>
            <a:r>
              <a:rPr lang="en-US" sz="1800" dirty="0" err="1"/>
              <a:t>bolest</a:t>
            </a:r>
            <a:r>
              <a:rPr lang="en-US" sz="1800" dirty="0"/>
              <a:t> </a:t>
            </a:r>
            <a:r>
              <a:rPr lang="en-US" sz="1800" dirty="0" err="1"/>
              <a:t>obvykle</a:t>
            </a:r>
            <a:r>
              <a:rPr lang="en-US" sz="1800" dirty="0"/>
              <a:t> </a:t>
            </a:r>
            <a:r>
              <a:rPr lang="en-US" sz="1800" dirty="0" err="1"/>
              <a:t>reaguje</a:t>
            </a:r>
            <a:r>
              <a:rPr lang="en-US" sz="1800" dirty="0"/>
              <a:t> </a:t>
            </a:r>
            <a:r>
              <a:rPr lang="en-US" sz="1800" dirty="0" err="1"/>
              <a:t>na</a:t>
            </a:r>
            <a:r>
              <a:rPr lang="en-US" sz="1800" dirty="0"/>
              <a:t> </a:t>
            </a:r>
            <a:r>
              <a:rPr lang="en-US" sz="1800" dirty="0" err="1"/>
              <a:t>běžná</a:t>
            </a:r>
            <a:r>
              <a:rPr lang="en-US" sz="1800" dirty="0"/>
              <a:t> </a:t>
            </a:r>
            <a:r>
              <a:rPr lang="en-US" sz="1800" dirty="0" err="1"/>
              <a:t>či</a:t>
            </a:r>
            <a:r>
              <a:rPr lang="en-US" sz="1800" dirty="0"/>
              <a:t> </a:t>
            </a:r>
            <a:r>
              <a:rPr lang="en-US" sz="1800" dirty="0" err="1"/>
              <a:t>kombinovaná</a:t>
            </a:r>
            <a:r>
              <a:rPr lang="en-US" sz="1800" dirty="0"/>
              <a:t> </a:t>
            </a:r>
            <a:r>
              <a:rPr lang="en-US" sz="1800" dirty="0" err="1"/>
              <a:t>analgetika</a:t>
            </a:r>
            <a:r>
              <a:rPr lang="en-US" sz="1800" dirty="0"/>
              <a:t>/</a:t>
            </a:r>
            <a:r>
              <a:rPr lang="en-US" sz="1800" dirty="0" err="1"/>
              <a:t>antipyretika</a:t>
            </a:r>
            <a:r>
              <a:rPr lang="en-US" sz="1800" dirty="0"/>
              <a:t>.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SouvisejÃ­cÃ­ obrÃ¡zek">
            <a:extLst>
              <a:ext uri="{FF2B5EF4-FFF2-40B4-BE49-F238E27FC236}">
                <a16:creationId xmlns:a16="http://schemas.microsoft.com/office/drawing/2014/main" id="{E5163A42-6FDC-4D28-9FD2-3EEB264DB7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96" r="1470" b="2"/>
          <a:stretch/>
        </p:blipFill>
        <p:spPr bwMode="auto"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1098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D7E47E0A-A533-4808-8D4A-98204B745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420" y="1080656"/>
            <a:ext cx="7106356" cy="5638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900" b="1" dirty="0">
                <a:solidFill>
                  <a:schemeClr val="accent1"/>
                </a:solidFill>
              </a:rPr>
              <a:t>BOLESTI HLAVY SPOJENÁ S PORUCHAMI METABOLISMU </a:t>
            </a:r>
            <a:r>
              <a:rPr lang="cs-CZ" sz="1900" b="1" dirty="0"/>
              <a:t>(hypoxie, </a:t>
            </a:r>
            <a:r>
              <a:rPr lang="cs-CZ" sz="1900" b="1" dirty="0" err="1"/>
              <a:t>hyperkapnie</a:t>
            </a:r>
            <a:r>
              <a:rPr lang="cs-CZ" sz="1900" b="1" dirty="0"/>
              <a:t>, hypoglykémie, dialýza)</a:t>
            </a:r>
          </a:p>
          <a:p>
            <a:r>
              <a:rPr lang="cs-CZ" sz="1900" b="1" dirty="0"/>
              <a:t>Se sekundární bolestí </a:t>
            </a:r>
            <a:r>
              <a:rPr lang="cs-CZ" sz="1900" dirty="0"/>
              <a:t>hlavy se můžeme setkat i v těchto případech:</a:t>
            </a:r>
          </a:p>
          <a:p>
            <a:pPr lvl="1"/>
            <a:r>
              <a:rPr lang="cs-CZ" sz="1800" b="1" dirty="0"/>
              <a:t>Vysokohorská nemoc </a:t>
            </a:r>
            <a:r>
              <a:rPr lang="cs-CZ" sz="1800" dirty="0"/>
              <a:t>(následkem nedostatku kyslíku)</a:t>
            </a:r>
          </a:p>
          <a:p>
            <a:pPr lvl="1"/>
            <a:r>
              <a:rPr lang="cs-CZ" sz="1800" b="1" dirty="0"/>
              <a:t>Dlouhý pobyt ve vydýchané místnosti </a:t>
            </a:r>
            <a:r>
              <a:rPr lang="cs-CZ" sz="1800" dirty="0"/>
              <a:t>(např. LAN-party) – může se v tomto případě kombinovat i s primární bolestí.</a:t>
            </a:r>
          </a:p>
          <a:p>
            <a:pPr lvl="1"/>
            <a:r>
              <a:rPr lang="cs-CZ" sz="1800" b="1" dirty="0"/>
              <a:t>Chronická plicní onemocnění </a:t>
            </a:r>
            <a:r>
              <a:rPr lang="cs-CZ" sz="1800" dirty="0"/>
              <a:t>(CHOPN, plicní fibróza, jiná neurologická onemocnění – syndrom spánkové apnoe, pokročilá stádia neuromuskulárních onemocnění (ALS, SMA, </a:t>
            </a:r>
            <a:r>
              <a:rPr lang="cs-CZ" sz="1800" dirty="0" err="1"/>
              <a:t>Duchanne</a:t>
            </a:r>
            <a:r>
              <a:rPr lang="cs-CZ" sz="1800" dirty="0"/>
              <a:t>))</a:t>
            </a:r>
          </a:p>
          <a:p>
            <a:pPr lvl="1"/>
            <a:r>
              <a:rPr lang="cs-CZ" sz="1800" b="1" dirty="0"/>
              <a:t>Při nízké hladině cukru </a:t>
            </a:r>
            <a:r>
              <a:rPr lang="cs-CZ" sz="1800" dirty="0"/>
              <a:t>(zejména u pacientů s DM II typu, kteří aplikují insulin)</a:t>
            </a:r>
          </a:p>
          <a:p>
            <a:pPr lvl="1"/>
            <a:r>
              <a:rPr lang="cs-CZ" sz="1800" b="1" dirty="0"/>
              <a:t>Dialyzovaný pacient </a:t>
            </a:r>
            <a:r>
              <a:rPr lang="cs-CZ" sz="1800" dirty="0"/>
              <a:t>(často při rychlém poklesu osmolarity krve)</a:t>
            </a:r>
          </a:p>
          <a:p>
            <a:pPr lvl="1"/>
            <a:endParaRPr lang="cs-CZ" sz="1800" dirty="0"/>
          </a:p>
          <a:p>
            <a:pPr marL="0" indent="0">
              <a:lnSpc>
                <a:spcPct val="100000"/>
              </a:lnSpc>
              <a:buNone/>
            </a:pPr>
            <a:r>
              <a:rPr lang="cs-CZ" sz="1900" b="1" dirty="0">
                <a:solidFill>
                  <a:prstClr val="black"/>
                </a:solidFill>
              </a:rPr>
              <a:t>Diagnostika: </a:t>
            </a:r>
            <a:r>
              <a:rPr lang="cs-CZ" sz="1900" dirty="0">
                <a:solidFill>
                  <a:prstClr val="black"/>
                </a:solidFill>
              </a:rPr>
              <a:t>Anamnéza (!)</a:t>
            </a:r>
            <a:r>
              <a:rPr lang="cs-CZ" sz="1900" b="1" dirty="0">
                <a:solidFill>
                  <a:prstClr val="black"/>
                </a:solidFill>
              </a:rPr>
              <a:t> </a:t>
            </a:r>
            <a:r>
              <a:rPr lang="cs-CZ" sz="1900" dirty="0">
                <a:solidFill>
                  <a:prstClr val="black"/>
                </a:solidFill>
              </a:rPr>
              <a:t>+ fyzikální vyšetření</a:t>
            </a:r>
            <a:endParaRPr lang="cs-CZ" sz="1900" b="1" dirty="0">
              <a:solidFill>
                <a:prstClr val="black"/>
              </a:solidFill>
            </a:endParaRPr>
          </a:p>
          <a:p>
            <a:pPr lvl="0">
              <a:lnSpc>
                <a:spcPct val="100000"/>
              </a:lnSpc>
            </a:pPr>
            <a:r>
              <a:rPr lang="cs-CZ" sz="1900" b="1" dirty="0">
                <a:solidFill>
                  <a:prstClr val="black"/>
                </a:solidFill>
              </a:rPr>
              <a:t>Odběr krve </a:t>
            </a:r>
            <a:r>
              <a:rPr lang="cs-CZ" sz="1900" dirty="0">
                <a:solidFill>
                  <a:prstClr val="black"/>
                </a:solidFill>
              </a:rPr>
              <a:t>(hladina cukru, krevních plynů), saturace O2</a:t>
            </a:r>
          </a:p>
          <a:p>
            <a:pPr marL="457200" lvl="1" indent="0">
              <a:buNone/>
            </a:pPr>
            <a:endParaRPr lang="cs-CZ" sz="1800" dirty="0"/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3333A717-3B6E-4951-954A-69F77A9355EB}"/>
              </a:ext>
            </a:extLst>
          </p:cNvPr>
          <p:cNvSpPr txBox="1">
            <a:spLocks/>
          </p:cNvSpPr>
          <p:nvPr/>
        </p:nvSpPr>
        <p:spPr>
          <a:xfrm>
            <a:off x="316420" y="234412"/>
            <a:ext cx="6125944" cy="8462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/>
              <a:t>SEKUNDÁRNÍ BOLEST HLAVY</a:t>
            </a:r>
            <a:endParaRPr lang="cs-CZ" b="1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6F90C2F9-F62C-404E-8CF4-A1715D94A5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72" t="4237" b="2157"/>
          <a:stretch/>
        </p:blipFill>
        <p:spPr>
          <a:xfrm>
            <a:off x="7512009" y="-33620"/>
            <a:ext cx="4679991" cy="3387885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254B00BF-CF34-46BA-A405-608D49A4F3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96" t="1707" r="1767" b="5735"/>
          <a:stretch/>
        </p:blipFill>
        <p:spPr>
          <a:xfrm>
            <a:off x="7512009" y="3184124"/>
            <a:ext cx="4679991" cy="372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1214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D7E47E0A-A533-4808-8D4A-98204B745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420" y="1080656"/>
            <a:ext cx="11658186" cy="5638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900" b="1" dirty="0">
                <a:solidFill>
                  <a:schemeClr val="accent1"/>
                </a:solidFill>
              </a:rPr>
              <a:t>BOLESTI HLAVY NEBO BOLEST V OBLIČEJI SPOJENÁ S ONEMOCNĚNÍM LEBKY, KRKU, OČÍ, UŠÍ, SINUSŮ, ZUBŮ ČI ÚST </a:t>
            </a:r>
            <a:r>
              <a:rPr lang="cs-CZ" sz="1800" b="1" dirty="0"/>
              <a:t>(nebo jiných obličejových či hlavových struktur vč. onemocnění </a:t>
            </a:r>
            <a:r>
              <a:rPr lang="cs-CZ" sz="1800" b="1" dirty="0" err="1"/>
              <a:t>tempromandibulárního</a:t>
            </a:r>
            <a:r>
              <a:rPr lang="cs-CZ" sz="1800" b="1" dirty="0"/>
              <a:t> skloubení)</a:t>
            </a:r>
          </a:p>
          <a:p>
            <a:pPr>
              <a:lnSpc>
                <a:spcPct val="110000"/>
              </a:lnSpc>
            </a:pPr>
            <a:r>
              <a:rPr lang="cs-CZ" sz="1900" b="1" dirty="0"/>
              <a:t>Se sekundární bolestí hlavy se můžeme setkat při:</a:t>
            </a:r>
          </a:p>
          <a:p>
            <a:pPr lvl="1">
              <a:lnSpc>
                <a:spcPct val="110000"/>
              </a:lnSpc>
            </a:pPr>
            <a:r>
              <a:rPr lang="cs-CZ" sz="1800" b="1" dirty="0"/>
              <a:t>Sinusitidě </a:t>
            </a:r>
            <a:r>
              <a:rPr lang="cs-CZ" sz="1800" dirty="0"/>
              <a:t>(zánět </a:t>
            </a:r>
            <a:r>
              <a:rPr lang="cs-CZ" sz="1800" dirty="0" err="1"/>
              <a:t>paranazálních</a:t>
            </a:r>
            <a:r>
              <a:rPr lang="cs-CZ" sz="1800" dirty="0"/>
              <a:t> dutin, komplikace i běžné rýmy)</a:t>
            </a:r>
          </a:p>
          <a:p>
            <a:pPr lvl="2">
              <a:lnSpc>
                <a:spcPct val="110000"/>
              </a:lnSpc>
            </a:pPr>
            <a:r>
              <a:rPr lang="cs-CZ" sz="1400" dirty="0"/>
              <a:t>Bolest je typicky </a:t>
            </a:r>
            <a:r>
              <a:rPr lang="cs-CZ" sz="1400" b="1" dirty="0"/>
              <a:t>na čele, kořeni nosu nebo tvářích. </a:t>
            </a:r>
            <a:r>
              <a:rPr lang="cs-CZ" sz="1400" dirty="0"/>
              <a:t>Spojená často se </a:t>
            </a:r>
            <a:r>
              <a:rPr lang="cs-CZ" sz="1400" dirty="0" err="1"/>
              <a:t>subfebriliemi</a:t>
            </a:r>
            <a:r>
              <a:rPr lang="cs-CZ" sz="1400" dirty="0"/>
              <a:t>, nosní obstrukcí, sekrecí z nosu.</a:t>
            </a:r>
            <a:r>
              <a:rPr lang="cs-CZ" sz="1400" b="1" dirty="0"/>
              <a:t> </a:t>
            </a:r>
            <a:r>
              <a:rPr lang="cs-CZ" sz="1400" dirty="0"/>
              <a:t>Zesiluje se poklepem na dutinu a zejména </a:t>
            </a:r>
            <a:r>
              <a:rPr lang="cs-CZ" sz="1400" b="1" dirty="0"/>
              <a:t>v hlubokém předklonu.</a:t>
            </a:r>
          </a:p>
          <a:p>
            <a:pPr lvl="2">
              <a:lnSpc>
                <a:spcPct val="110000"/>
              </a:lnSpc>
            </a:pPr>
            <a:r>
              <a:rPr lang="cs-CZ" sz="1400" dirty="0"/>
              <a:t>Sfenoidální sinusitida se může projevovat bolestmi na temeni hlavy</a:t>
            </a:r>
          </a:p>
          <a:p>
            <a:pPr lvl="1">
              <a:lnSpc>
                <a:spcPct val="110000"/>
              </a:lnSpc>
            </a:pPr>
            <a:r>
              <a:rPr lang="cs-CZ" sz="1800" dirty="0"/>
              <a:t>Při onemocnění </a:t>
            </a:r>
            <a:r>
              <a:rPr lang="cs-CZ" sz="1800" b="1" dirty="0"/>
              <a:t>zubů a dásní</a:t>
            </a:r>
          </a:p>
          <a:p>
            <a:pPr lvl="1">
              <a:lnSpc>
                <a:spcPct val="110000"/>
              </a:lnSpc>
            </a:pPr>
            <a:r>
              <a:rPr lang="cs-CZ" sz="1800" b="1" dirty="0"/>
              <a:t>Zánětu středního ucha</a:t>
            </a:r>
            <a:r>
              <a:rPr lang="cs-CZ" sz="1800" dirty="0"/>
              <a:t> (často spojené se závratí, poruchou sluchu nebo </a:t>
            </a:r>
            <a:r>
              <a:rPr lang="cs-CZ" sz="1800" dirty="0" err="1"/>
              <a:t>subfebriliemi</a:t>
            </a:r>
            <a:r>
              <a:rPr lang="cs-CZ" sz="1800" dirty="0"/>
              <a:t>)</a:t>
            </a:r>
          </a:p>
          <a:p>
            <a:pPr lvl="1">
              <a:lnSpc>
                <a:spcPct val="110000"/>
              </a:lnSpc>
            </a:pPr>
            <a:r>
              <a:rPr lang="cs-CZ" sz="1800" dirty="0"/>
              <a:t>Při </a:t>
            </a:r>
            <a:r>
              <a:rPr lang="cs-CZ" sz="1800" b="1" dirty="0"/>
              <a:t>záchvatu zeleného zákalu/glaukomu</a:t>
            </a:r>
          </a:p>
          <a:p>
            <a:pPr lvl="2">
              <a:lnSpc>
                <a:spcPct val="110000"/>
              </a:lnSpc>
            </a:pPr>
            <a:r>
              <a:rPr lang="cs-CZ" sz="1400" dirty="0"/>
              <a:t>Bolest </a:t>
            </a:r>
            <a:r>
              <a:rPr lang="cs-CZ" sz="1400" b="1" dirty="0"/>
              <a:t>velmi silná</a:t>
            </a:r>
            <a:r>
              <a:rPr lang="cs-CZ" sz="1400" dirty="0"/>
              <a:t>, lokalizovaná </a:t>
            </a:r>
            <a:r>
              <a:rPr lang="cs-CZ" sz="1400" b="1" dirty="0"/>
              <a:t>za postižené oko</a:t>
            </a:r>
            <a:r>
              <a:rPr lang="cs-CZ" sz="1400" dirty="0"/>
              <a:t>. Doprovázená </a:t>
            </a:r>
            <a:r>
              <a:rPr lang="cs-CZ" sz="1400" b="1" dirty="0"/>
              <a:t>poruchou zraku</a:t>
            </a:r>
            <a:r>
              <a:rPr lang="cs-CZ" sz="1400" dirty="0"/>
              <a:t> postiženého oka (poruchy barvocitu, kubistické obrázky, může připomínat auru migrenózní bolesti). Oko slzí a zornice je obvykle v mydriáze. Nutné léčit co nejdříve, hrozí oslepnutí!</a:t>
            </a:r>
          </a:p>
          <a:p>
            <a:pPr lvl="1">
              <a:lnSpc>
                <a:spcPct val="110000"/>
              </a:lnSpc>
            </a:pPr>
            <a:r>
              <a:rPr lang="cs-CZ" sz="1800" dirty="0"/>
              <a:t>Špatně korigovaná</a:t>
            </a:r>
            <a:r>
              <a:rPr lang="cs-CZ" sz="1800" b="1" dirty="0"/>
              <a:t> oční vada </a:t>
            </a:r>
            <a:r>
              <a:rPr lang="cs-CZ" sz="1800" dirty="0"/>
              <a:t>(např. vypůjčené a nevhodné brýle)</a:t>
            </a:r>
          </a:p>
          <a:p>
            <a:pPr lvl="1">
              <a:lnSpc>
                <a:spcPct val="110000"/>
              </a:lnSpc>
            </a:pPr>
            <a:r>
              <a:rPr lang="cs-CZ" sz="1800" dirty="0"/>
              <a:t>Artróza </a:t>
            </a:r>
            <a:r>
              <a:rPr lang="cs-CZ" sz="1800" dirty="0" err="1"/>
              <a:t>temporomandibulárního</a:t>
            </a:r>
            <a:r>
              <a:rPr lang="cs-CZ" sz="1800" dirty="0"/>
              <a:t> skloubení (i projev počínající revmatoidní artrózy)</a:t>
            </a:r>
          </a:p>
          <a:p>
            <a:pPr lvl="1">
              <a:lnSpc>
                <a:spcPct val="110000"/>
              </a:lnSpc>
            </a:pPr>
            <a:r>
              <a:rPr lang="cs-CZ" sz="1800" dirty="0"/>
              <a:t>Herpetická infekce (běžný labiální opar, bolest se objevuje obvykle několik dní před výsevem herpetických erupcí)</a:t>
            </a:r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3333A717-3B6E-4951-954A-69F77A9355EB}"/>
              </a:ext>
            </a:extLst>
          </p:cNvPr>
          <p:cNvSpPr txBox="1">
            <a:spLocks/>
          </p:cNvSpPr>
          <p:nvPr/>
        </p:nvSpPr>
        <p:spPr>
          <a:xfrm>
            <a:off x="316420" y="234412"/>
            <a:ext cx="6125944" cy="8462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/>
              <a:t>SEKUNDÁRNÍ BOLEST HLAVY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5842099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29A48E7-B032-4312-94F1-5377D17AE4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229" r="1" b="1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B2D6B55-5396-4064-BC2A-CC2715A185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68" r="-3" b="-3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96C6582-F3A8-4A92-88F0-8055294DDB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05" r="-1" b="-1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38F6735F-3ECD-42B9-A942-0C8C267896A1}"/>
              </a:ext>
            </a:extLst>
          </p:cNvPr>
          <p:cNvSpPr/>
          <p:nvPr/>
        </p:nvSpPr>
        <p:spPr>
          <a:xfrm>
            <a:off x="399798" y="6411116"/>
            <a:ext cx="43120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Tzv. </a:t>
            </a:r>
            <a:r>
              <a:rPr lang="cs-CZ" b="1" dirty="0" err="1">
                <a:solidFill>
                  <a:schemeClr val="bg1"/>
                </a:solidFill>
              </a:rPr>
              <a:t>Watersova</a:t>
            </a:r>
            <a:r>
              <a:rPr lang="cs-CZ" b="1" dirty="0">
                <a:solidFill>
                  <a:schemeClr val="bg1"/>
                </a:solidFill>
              </a:rPr>
              <a:t> projekce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paranazálních</a:t>
            </a:r>
            <a:r>
              <a:rPr lang="cs-CZ" dirty="0">
                <a:solidFill>
                  <a:schemeClr val="bg1"/>
                </a:solidFill>
              </a:rPr>
              <a:t> dutin</a:t>
            </a:r>
          </a:p>
        </p:txBody>
      </p:sp>
    </p:spTree>
    <p:extLst>
      <p:ext uri="{BB962C8B-B14F-4D97-AF65-F5344CB8AC3E}">
        <p14:creationId xmlns:p14="http://schemas.microsoft.com/office/powerpoint/2010/main" val="16718025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D7E47E0A-A533-4808-8D4A-98204B745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420" y="1080656"/>
            <a:ext cx="11658186" cy="563880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cs-CZ" sz="1900" b="1" dirty="0">
                <a:solidFill>
                  <a:schemeClr val="accent1"/>
                </a:solidFill>
              </a:rPr>
              <a:t>BOLESTI HLAVY NEBO BOLEST V OBLIČEJI SPOJENÁ S ONEMOCNĚNÍM LEBKY, KRKU, OČÍ, UŠÍ, SINUSŮ, ZUBŮ ČI ÚST </a:t>
            </a:r>
            <a:r>
              <a:rPr lang="cs-CZ" sz="1800" b="1" dirty="0"/>
              <a:t>(nebo jiných obličejových či hlavových struktur vč. onemocnění </a:t>
            </a:r>
            <a:r>
              <a:rPr lang="cs-CZ" sz="1800" b="1" dirty="0" err="1"/>
              <a:t>tempromandibulárního</a:t>
            </a:r>
            <a:r>
              <a:rPr lang="cs-CZ" sz="1800" b="1" dirty="0"/>
              <a:t> skloubení)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400" b="1" dirty="0" err="1"/>
              <a:t>Cervikogenní</a:t>
            </a:r>
            <a:r>
              <a:rPr lang="cs-CZ" sz="2400" b="1" dirty="0"/>
              <a:t> bolest hlavy </a:t>
            </a:r>
            <a:r>
              <a:rPr lang="cs-CZ" sz="2000" dirty="0"/>
              <a:t>(často označovaná jako </a:t>
            </a:r>
            <a:r>
              <a:rPr lang="cs-CZ" sz="2000" b="1" dirty="0"/>
              <a:t>tzv. </a:t>
            </a:r>
            <a:r>
              <a:rPr lang="cs-CZ" sz="2000" b="1" dirty="0" err="1"/>
              <a:t>cerviko</a:t>
            </a:r>
            <a:r>
              <a:rPr lang="cs-CZ" sz="2000" b="1" dirty="0"/>
              <a:t>-kraniální syndrom</a:t>
            </a:r>
            <a:r>
              <a:rPr lang="cs-CZ" sz="2000" dirty="0"/>
              <a:t>)</a:t>
            </a:r>
            <a:endParaRPr lang="cs-CZ" sz="2400" dirty="0"/>
          </a:p>
          <a:p>
            <a:pPr>
              <a:lnSpc>
                <a:spcPct val="100000"/>
              </a:lnSpc>
            </a:pPr>
            <a:r>
              <a:rPr lang="cs-CZ" sz="2000" b="1" dirty="0"/>
              <a:t>Často přeceňovaná </a:t>
            </a:r>
            <a:r>
              <a:rPr lang="cs-CZ" sz="2000" dirty="0"/>
              <a:t>a mnohdy za největší skupinu označovaná sekundární bolest hlavy.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Bolest je v závislosti na </a:t>
            </a:r>
            <a:r>
              <a:rPr lang="cs-CZ" sz="2000" b="1" dirty="0"/>
              <a:t>poruše funkce krční páteře</a:t>
            </a:r>
            <a:r>
              <a:rPr lang="cs-CZ" sz="2000" dirty="0"/>
              <a:t>, často v rámci </a:t>
            </a:r>
            <a:r>
              <a:rPr lang="cs-CZ" sz="2000" b="1" dirty="0"/>
              <a:t>segmentového algického syndromu </a:t>
            </a:r>
            <a:r>
              <a:rPr lang="cs-CZ" sz="2000" dirty="0"/>
              <a:t>(blok C-páteře, lokální spazmy, porucha dynamiky) – degenerativní postižení krční páteře. 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Propagace bolesti bývá ze šíje až do čela, za oko či do temene.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Často jednostranná a výjimečně doprovázená nevolností, závratí nebo paresteziemi obličeje.</a:t>
            </a:r>
          </a:p>
          <a:p>
            <a:pPr>
              <a:lnSpc>
                <a:spcPct val="100000"/>
              </a:lnSpc>
            </a:pPr>
            <a:endParaRPr lang="cs-CZ" sz="2000" dirty="0"/>
          </a:p>
          <a:p>
            <a:pPr marL="0" indent="0">
              <a:lnSpc>
                <a:spcPct val="100000"/>
              </a:lnSpc>
              <a:buNone/>
            </a:pPr>
            <a:r>
              <a:rPr lang="cs-CZ" sz="2000" b="1" dirty="0"/>
              <a:t>Diagnóza: </a:t>
            </a:r>
            <a:r>
              <a:rPr lang="cs-CZ" sz="2000" dirty="0"/>
              <a:t>se řídí pravidly o </a:t>
            </a:r>
            <a:r>
              <a:rPr lang="cs-CZ" sz="2000" dirty="0" err="1"/>
              <a:t>vertebrogeních</a:t>
            </a:r>
            <a:r>
              <a:rPr lang="cs-CZ" sz="2000" dirty="0"/>
              <a:t> </a:t>
            </a:r>
            <a:r>
              <a:rPr lang="cs-CZ" sz="2000" dirty="0" err="1"/>
              <a:t>red-flags</a:t>
            </a:r>
            <a:r>
              <a:rPr lang="cs-CZ" sz="2000" dirty="0"/>
              <a:t> – nutné manuální vyšetření, rozsah pohybu (zvažujeme RTG krční páteře ve standardní projekcích, nebo funkční – předklon, záklon, šikmé). Výraznější potíže lze objektivizovat pomocí magnetické rezonance.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000" b="1" dirty="0"/>
              <a:t>Léčba:</a:t>
            </a:r>
            <a:r>
              <a:rPr lang="cs-CZ" sz="2000" dirty="0"/>
              <a:t> viz </a:t>
            </a:r>
            <a:r>
              <a:rPr lang="cs-CZ" sz="2000" dirty="0" err="1"/>
              <a:t>vertebrogenní</a:t>
            </a:r>
            <a:r>
              <a:rPr lang="cs-CZ" sz="2000" dirty="0"/>
              <a:t> onemocnění, nutné navázat adekvátní rehabilitaci.</a:t>
            </a:r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3333A717-3B6E-4951-954A-69F77A9355EB}"/>
              </a:ext>
            </a:extLst>
          </p:cNvPr>
          <p:cNvSpPr txBox="1">
            <a:spLocks/>
          </p:cNvSpPr>
          <p:nvPr/>
        </p:nvSpPr>
        <p:spPr>
          <a:xfrm>
            <a:off x="316420" y="234412"/>
            <a:ext cx="6125944" cy="8462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/>
              <a:t>SEKUNDÁRNÍ BOLEST HLAVY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3860922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2678B26-992F-4781-B6F1-898F09AAAB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19" r="3299" b="-2"/>
          <a:stretch/>
        </p:blipFill>
        <p:spPr>
          <a:xfrm>
            <a:off x="321731" y="321732"/>
            <a:ext cx="5728548" cy="621453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9B58A79-4B6C-455E-B89C-3500D399AD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549" b="12072"/>
          <a:stretch/>
        </p:blipFill>
        <p:spPr>
          <a:xfrm>
            <a:off x="6141721" y="321732"/>
            <a:ext cx="5728547" cy="6214533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AD75E04A-DFEF-42DD-AF04-7A9ECF24103B}"/>
              </a:ext>
            </a:extLst>
          </p:cNvPr>
          <p:cNvSpPr/>
          <p:nvPr/>
        </p:nvSpPr>
        <p:spPr>
          <a:xfrm>
            <a:off x="440137" y="5913573"/>
            <a:ext cx="54698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Tzv. </a:t>
            </a:r>
            <a:r>
              <a:rPr lang="cs-CZ" b="1" dirty="0" err="1">
                <a:solidFill>
                  <a:schemeClr val="bg1"/>
                </a:solidFill>
              </a:rPr>
              <a:t>Sandbergova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b="1" dirty="0">
                <a:solidFill>
                  <a:schemeClr val="bg1"/>
                </a:solidFill>
              </a:rPr>
              <a:t>projekce</a:t>
            </a:r>
            <a:r>
              <a:rPr lang="cs-CZ" dirty="0">
                <a:solidFill>
                  <a:schemeClr val="bg1"/>
                </a:solidFill>
              </a:rPr>
              <a:t> na </a:t>
            </a:r>
            <a:r>
              <a:rPr lang="cs-CZ" dirty="0" err="1">
                <a:solidFill>
                  <a:schemeClr val="bg1"/>
                </a:solidFill>
              </a:rPr>
              <a:t>okcipito</a:t>
            </a:r>
            <a:r>
              <a:rPr lang="cs-CZ" dirty="0">
                <a:solidFill>
                  <a:schemeClr val="bg1"/>
                </a:solidFill>
              </a:rPr>
              <a:t>-cervikální </a:t>
            </a:r>
            <a:r>
              <a:rPr lang="cs-CZ" dirty="0" err="1">
                <a:solidFill>
                  <a:schemeClr val="bg1"/>
                </a:solidFill>
              </a:rPr>
              <a:t>přechodparanazálních</a:t>
            </a:r>
            <a:r>
              <a:rPr lang="cs-CZ" dirty="0">
                <a:solidFill>
                  <a:schemeClr val="bg1"/>
                </a:solidFill>
              </a:rPr>
              <a:t> dutin</a:t>
            </a:r>
          </a:p>
        </p:txBody>
      </p:sp>
    </p:spTree>
    <p:extLst>
      <p:ext uri="{BB962C8B-B14F-4D97-AF65-F5344CB8AC3E}">
        <p14:creationId xmlns:p14="http://schemas.microsoft.com/office/powerpoint/2010/main" val="2550902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7FB994-F468-4A7C-8FB6-77F864B4C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BOLESTI HLAVY - základní rozdělení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7D08A1-CEEF-4F31-84A5-9B9D70F3D1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Podle ČASOVÉHO průběhu:</a:t>
            </a:r>
          </a:p>
          <a:p>
            <a:pPr marL="0" indent="0">
              <a:buNone/>
            </a:pPr>
            <a:endParaRPr lang="cs-CZ" dirty="0"/>
          </a:p>
          <a:p>
            <a:pPr lvl="1"/>
            <a:r>
              <a:rPr lang="cs-CZ" b="1" dirty="0"/>
              <a:t>AKUTNÍ/NOVĚ VZNIKLÉ</a:t>
            </a:r>
          </a:p>
          <a:p>
            <a:pPr lvl="1"/>
            <a:endParaRPr lang="cs-CZ" b="1" dirty="0"/>
          </a:p>
          <a:p>
            <a:pPr lvl="1"/>
            <a:r>
              <a:rPr lang="cs-CZ" b="1" dirty="0"/>
              <a:t>EPIZODICKÉ/RECIDIVUJÍCÍ</a:t>
            </a:r>
          </a:p>
          <a:p>
            <a:pPr marL="457200" lvl="1" indent="0">
              <a:buNone/>
            </a:pPr>
            <a:endParaRPr lang="cs-CZ" b="1" dirty="0"/>
          </a:p>
          <a:p>
            <a:pPr lvl="1"/>
            <a:r>
              <a:rPr lang="cs-CZ" b="1" dirty="0"/>
              <a:t>CHRONICKÉ/FLUKTUUJÍCÍ</a:t>
            </a:r>
          </a:p>
        </p:txBody>
      </p:sp>
      <p:pic>
        <p:nvPicPr>
          <p:cNvPr id="10246" name="Picture 6" descr="VÃ½sledek obrÃ¡zku pro Time png">
            <a:extLst>
              <a:ext uri="{FF2B5EF4-FFF2-40B4-BE49-F238E27FC236}">
                <a16:creationId xmlns:a16="http://schemas.microsoft.com/office/drawing/2014/main" id="{114F6747-0AF7-437F-8465-3D10EF83B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777" y="2971800"/>
            <a:ext cx="38862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3866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D7E47E0A-A533-4808-8D4A-98204B745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048" y="1280164"/>
            <a:ext cx="6420065" cy="528655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200" b="1" dirty="0">
                <a:solidFill>
                  <a:schemeClr val="accent1"/>
                </a:solidFill>
              </a:rPr>
              <a:t>BOLESTI HLAVY V SOUVISLOSTI S PSYCHIATRICKOU PORUCHOU</a:t>
            </a:r>
          </a:p>
          <a:p>
            <a:r>
              <a:rPr lang="en-US" sz="2200" dirty="0" err="1"/>
              <a:t>Bolest</a:t>
            </a:r>
            <a:r>
              <a:rPr lang="en-US" sz="2200" dirty="0"/>
              <a:t> </a:t>
            </a:r>
            <a:r>
              <a:rPr lang="en-US" sz="2200" dirty="0" err="1"/>
              <a:t>hlavy</a:t>
            </a:r>
            <a:r>
              <a:rPr lang="en-US" sz="2200" dirty="0"/>
              <a:t> je u </a:t>
            </a:r>
            <a:r>
              <a:rPr lang="en-US" sz="2200" dirty="0" err="1"/>
              <a:t>psychiatrických</a:t>
            </a:r>
            <a:r>
              <a:rPr lang="en-US" sz="2200" dirty="0"/>
              <a:t> </a:t>
            </a:r>
            <a:r>
              <a:rPr lang="en-US" sz="2200" dirty="0" err="1"/>
              <a:t>chorob</a:t>
            </a:r>
            <a:r>
              <a:rPr lang="en-US" sz="2200" dirty="0"/>
              <a:t> </a:t>
            </a:r>
            <a:r>
              <a:rPr lang="en-US" sz="2200" b="1" dirty="0" err="1"/>
              <a:t>velmi</a:t>
            </a:r>
            <a:r>
              <a:rPr lang="en-US" sz="2200" b="1" dirty="0"/>
              <a:t> </a:t>
            </a:r>
            <a:r>
              <a:rPr lang="en-US" sz="2200" b="1" dirty="0" err="1"/>
              <a:t>častá</a:t>
            </a:r>
            <a:r>
              <a:rPr lang="en-US" sz="2200" b="1" dirty="0"/>
              <a:t> </a:t>
            </a:r>
            <a:r>
              <a:rPr lang="en-US" sz="2200" dirty="0"/>
              <a:t>(od </a:t>
            </a:r>
            <a:r>
              <a:rPr lang="en-US" sz="2200" dirty="0" err="1"/>
              <a:t>neurotických</a:t>
            </a:r>
            <a:r>
              <a:rPr lang="en-US" sz="2200" dirty="0"/>
              <a:t> </a:t>
            </a:r>
            <a:r>
              <a:rPr lang="en-US" sz="2200" dirty="0" err="1"/>
              <a:t>poruch</a:t>
            </a:r>
            <a:r>
              <a:rPr lang="en-US" sz="2200" dirty="0"/>
              <a:t>, </a:t>
            </a:r>
            <a:r>
              <a:rPr lang="en-US" sz="2200" dirty="0" err="1"/>
              <a:t>přes</a:t>
            </a:r>
            <a:r>
              <a:rPr lang="en-US" sz="2200" dirty="0"/>
              <a:t> </a:t>
            </a:r>
            <a:r>
              <a:rPr lang="en-US" sz="2200" dirty="0" err="1"/>
              <a:t>somatoformní</a:t>
            </a:r>
            <a:r>
              <a:rPr lang="en-US" sz="2200" dirty="0"/>
              <a:t> </a:t>
            </a:r>
            <a:r>
              <a:rPr lang="en-US" sz="2200" dirty="0" err="1"/>
              <a:t>bolestivé</a:t>
            </a:r>
            <a:r>
              <a:rPr lang="en-US" sz="2200" dirty="0"/>
              <a:t> </a:t>
            </a:r>
            <a:r>
              <a:rPr lang="en-US" sz="2200" dirty="0" err="1"/>
              <a:t>poruchy</a:t>
            </a:r>
            <a:r>
              <a:rPr lang="en-US" sz="2200" dirty="0"/>
              <a:t> po </a:t>
            </a:r>
            <a:r>
              <a:rPr lang="en-US" sz="2200" dirty="0" err="1"/>
              <a:t>deprese</a:t>
            </a:r>
            <a:r>
              <a:rPr lang="en-US" sz="2200" dirty="0"/>
              <a:t>).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E73A54B5-7742-46E9-877E-DA6F5536BE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85" b="3"/>
          <a:stretch/>
        </p:blipFill>
        <p:spPr>
          <a:xfrm>
            <a:off x="6662113" y="0"/>
            <a:ext cx="5461724" cy="5577837"/>
          </a:xfrm>
          <a:prstGeom prst="rect">
            <a:avLst/>
          </a:prstGeom>
          <a:effectLst/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0F9BFA24-F73F-4235-999F-FDDE1016581D}"/>
              </a:ext>
            </a:extLst>
          </p:cNvPr>
          <p:cNvSpPr txBox="1">
            <a:spLocks/>
          </p:cNvSpPr>
          <p:nvPr/>
        </p:nvSpPr>
        <p:spPr>
          <a:xfrm>
            <a:off x="316420" y="234412"/>
            <a:ext cx="6125944" cy="8462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/>
              <a:t>SEKUNDÁRNÍ BOLEST HLAVY</a:t>
            </a:r>
            <a:endParaRPr lang="cs-CZ" b="1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5FA9A62-EEDA-45D1-B3D5-607C0C5119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882" t="5639" r="25130" b="7258"/>
          <a:stretch/>
        </p:blipFill>
        <p:spPr>
          <a:xfrm>
            <a:off x="9763221" y="4454585"/>
            <a:ext cx="1990370" cy="231445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0EC033A-2F82-42E0-8F77-F9C4BD2799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7789" y="4450554"/>
            <a:ext cx="2095186" cy="231445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33A6B23-B5BF-4FA3-ACA2-17136DCED9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327"/>
          <a:stretch/>
        </p:blipFill>
        <p:spPr>
          <a:xfrm>
            <a:off x="426841" y="3561692"/>
            <a:ext cx="6015523" cy="250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9444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D7E47E0A-A533-4808-8D4A-98204B745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420" y="1080656"/>
            <a:ext cx="5905922" cy="5638800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cs-CZ" sz="1900" b="1" dirty="0">
                <a:solidFill>
                  <a:schemeClr val="accent1"/>
                </a:solidFill>
              </a:rPr>
              <a:t>KRANIÁLNÍ NEURALGIE </a:t>
            </a:r>
            <a:r>
              <a:rPr lang="cs-CZ" sz="1900" b="1" dirty="0"/>
              <a:t>(NEURALGIE TRIGEMINU A JINÝCH HLAVOVÝCH NERVŮ)</a:t>
            </a:r>
            <a:endParaRPr lang="cs-CZ" sz="1800" b="1" dirty="0"/>
          </a:p>
          <a:p>
            <a:pPr>
              <a:lnSpc>
                <a:spcPct val="100000"/>
              </a:lnSpc>
            </a:pPr>
            <a:r>
              <a:rPr lang="cs-CZ" sz="2000" dirty="0"/>
              <a:t>Je možné dělit na </a:t>
            </a:r>
            <a:r>
              <a:rPr lang="cs-CZ" sz="2000" b="1" dirty="0"/>
              <a:t>primární (etiologii plně neznáme)</a:t>
            </a:r>
            <a:r>
              <a:rPr lang="cs-CZ" sz="2000" dirty="0"/>
              <a:t> a </a:t>
            </a:r>
            <a:r>
              <a:rPr lang="cs-CZ" sz="2000" b="1" dirty="0"/>
              <a:t>sekundární </a:t>
            </a:r>
            <a:r>
              <a:rPr lang="cs-CZ" sz="2000" dirty="0"/>
              <a:t>(v důsledku léze hlavových nervů nebo jejich jader, prokazatelné/předpokladatelné organické postižení)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Primární postihuje pacienty vyššího věku (50+).</a:t>
            </a:r>
          </a:p>
          <a:p>
            <a:pPr>
              <a:lnSpc>
                <a:spcPct val="100000"/>
              </a:lnSpc>
            </a:pPr>
            <a:r>
              <a:rPr lang="cs-CZ" sz="2000" b="1" dirty="0"/>
              <a:t>Primární/Klasická neuralgie </a:t>
            </a:r>
            <a:r>
              <a:rPr lang="cs-CZ" sz="2000" b="1" dirty="0" err="1"/>
              <a:t>nervus</a:t>
            </a:r>
            <a:r>
              <a:rPr lang="cs-CZ" sz="2000" b="1" dirty="0"/>
              <a:t> trigeminus (n. V)</a:t>
            </a:r>
          </a:p>
          <a:p>
            <a:pPr lvl="1">
              <a:lnSpc>
                <a:spcPct val="100000"/>
              </a:lnSpc>
            </a:pPr>
            <a:r>
              <a:rPr lang="cs-CZ" sz="1600" dirty="0"/>
              <a:t>Postihuje II a III. větev, vždy</a:t>
            </a:r>
            <a:r>
              <a:rPr lang="cs-CZ" sz="1600" b="1" dirty="0"/>
              <a:t> jednostranná, </a:t>
            </a:r>
            <a:r>
              <a:rPr lang="cs-CZ" sz="1600" dirty="0"/>
              <a:t>přichází</a:t>
            </a:r>
            <a:r>
              <a:rPr lang="cs-CZ" sz="1600" b="1" dirty="0"/>
              <a:t> v </a:t>
            </a:r>
            <a:r>
              <a:rPr lang="cs-CZ" sz="1600" b="1" u="sng" dirty="0"/>
              <a:t>atakách/záchvatech krátkého trvání</a:t>
            </a:r>
            <a:r>
              <a:rPr lang="cs-CZ" sz="1600" b="1" dirty="0"/>
              <a:t> </a:t>
            </a:r>
            <a:r>
              <a:rPr lang="cs-CZ" sz="1600" dirty="0"/>
              <a:t>(do několika minut) a může se opakovat i </a:t>
            </a:r>
            <a:r>
              <a:rPr lang="cs-CZ" sz="1600" b="1" dirty="0"/>
              <a:t>několikrát za den. </a:t>
            </a:r>
            <a:r>
              <a:rPr lang="cs-CZ" sz="1600" dirty="0"/>
              <a:t>Je </a:t>
            </a:r>
            <a:r>
              <a:rPr lang="cs-CZ" sz="1600" b="1" u="sng" dirty="0"/>
              <a:t>velmi silná</a:t>
            </a:r>
            <a:r>
              <a:rPr lang="cs-CZ" sz="1600" b="1" dirty="0"/>
              <a:t>, šlehavá až bodavá. </a:t>
            </a:r>
            <a:r>
              <a:rPr lang="cs-CZ" sz="1600" dirty="0"/>
              <a:t>Provází ji také</a:t>
            </a:r>
            <a:r>
              <a:rPr lang="cs-CZ" sz="1600" b="1" dirty="0"/>
              <a:t> vegetativní příznaky </a:t>
            </a:r>
            <a:r>
              <a:rPr lang="cs-CZ" sz="1600" dirty="0"/>
              <a:t>(slzení, opocení, zarudnutí), také</a:t>
            </a:r>
            <a:r>
              <a:rPr lang="cs-CZ" sz="1600" b="1" dirty="0"/>
              <a:t> kontrakce mimického svalstva (tzv. bolestivý tik).</a:t>
            </a:r>
          </a:p>
          <a:p>
            <a:pPr lvl="1">
              <a:lnSpc>
                <a:spcPct val="100000"/>
              </a:lnSpc>
            </a:pPr>
            <a:r>
              <a:rPr lang="cs-CZ" sz="1600" dirty="0"/>
              <a:t>Oproti cluster </a:t>
            </a:r>
            <a:r>
              <a:rPr lang="cs-CZ" sz="1600" dirty="0" err="1"/>
              <a:t>headache</a:t>
            </a:r>
            <a:r>
              <a:rPr lang="cs-CZ" sz="1600" dirty="0"/>
              <a:t> nebo paroxysmální hemikranii je možné </a:t>
            </a:r>
            <a:r>
              <a:rPr lang="cs-CZ" sz="1600" b="1" dirty="0"/>
              <a:t>jí často </a:t>
            </a:r>
            <a:r>
              <a:rPr lang="cs-CZ" sz="1600" b="1" u="sng" dirty="0"/>
              <a:t>vyprovokovat</a:t>
            </a:r>
            <a:r>
              <a:rPr lang="cs-CZ" sz="1600" b="1" dirty="0"/>
              <a:t> žvýkáním, mluvením nebo dotykem tzv.  </a:t>
            </a:r>
            <a:r>
              <a:rPr lang="cs-CZ" sz="1600" b="1" dirty="0" err="1"/>
              <a:t>trigger</a:t>
            </a:r>
            <a:r>
              <a:rPr lang="cs-CZ" sz="1600" b="1" dirty="0"/>
              <a:t> pointu </a:t>
            </a:r>
            <a:r>
              <a:rPr lang="cs-CZ" sz="1600" dirty="0"/>
              <a:t>(spouštěcí zóny).</a:t>
            </a:r>
          </a:p>
          <a:p>
            <a:pPr>
              <a:lnSpc>
                <a:spcPct val="100000"/>
              </a:lnSpc>
            </a:pPr>
            <a:r>
              <a:rPr lang="cs-CZ" sz="2000" b="1" dirty="0"/>
              <a:t>Sekundární/Bolestivá neuralgie </a:t>
            </a:r>
            <a:r>
              <a:rPr lang="cs-CZ" sz="2000" b="1" dirty="0" err="1"/>
              <a:t>nervus</a:t>
            </a:r>
            <a:r>
              <a:rPr lang="cs-CZ" sz="2000" b="1" dirty="0"/>
              <a:t> trigeminus</a:t>
            </a:r>
          </a:p>
          <a:p>
            <a:pPr lvl="1">
              <a:lnSpc>
                <a:spcPct val="100000"/>
              </a:lnSpc>
            </a:pPr>
            <a:r>
              <a:rPr lang="cs-CZ" sz="1600" dirty="0"/>
              <a:t>Má jiný charakter –</a:t>
            </a:r>
            <a:r>
              <a:rPr lang="cs-CZ" sz="1600" b="1" dirty="0"/>
              <a:t> </a:t>
            </a:r>
            <a:r>
              <a:rPr lang="cs-CZ" sz="1600" dirty="0"/>
              <a:t>bolest je většinou</a:t>
            </a:r>
            <a:r>
              <a:rPr lang="cs-CZ" sz="1600" b="1" dirty="0"/>
              <a:t> tupá, tlaková a trvalá. </a:t>
            </a:r>
            <a:r>
              <a:rPr lang="cs-CZ" sz="1600" dirty="0"/>
              <a:t>V postižené oblasti je</a:t>
            </a:r>
            <a:r>
              <a:rPr lang="cs-CZ" sz="1600" b="1" dirty="0"/>
              <a:t> možná porucha citlivosti. </a:t>
            </a:r>
            <a:r>
              <a:rPr lang="cs-CZ" sz="1600" dirty="0"/>
              <a:t>Často doprovází pacienty s roztroušenou sklerózou, u sinusitid i zubních afekcí.</a:t>
            </a:r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3333A717-3B6E-4951-954A-69F77A9355EB}"/>
              </a:ext>
            </a:extLst>
          </p:cNvPr>
          <p:cNvSpPr txBox="1">
            <a:spLocks/>
          </p:cNvSpPr>
          <p:nvPr/>
        </p:nvSpPr>
        <p:spPr>
          <a:xfrm>
            <a:off x="316420" y="234412"/>
            <a:ext cx="10602592" cy="8462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/>
              <a:t>„JINÉ“ BOLESTI HLAVY</a:t>
            </a:r>
            <a:endParaRPr lang="cs-CZ" b="1" dirty="0"/>
          </a:p>
        </p:txBody>
      </p:sp>
      <p:pic>
        <p:nvPicPr>
          <p:cNvPr id="9218" name="Picture 2" descr="VÃ½sledek obrÃ¡zku pro trigeminal neuralgia vs cluster headache">
            <a:extLst>
              <a:ext uri="{FF2B5EF4-FFF2-40B4-BE49-F238E27FC236}">
                <a16:creationId xmlns:a16="http://schemas.microsoft.com/office/drawing/2014/main" id="{27147762-161B-46B4-AB80-18024D04C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094" y="234410"/>
            <a:ext cx="5663401" cy="285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BC732575-10B8-4F4B-9032-951851BFD14B}"/>
              </a:ext>
            </a:extLst>
          </p:cNvPr>
          <p:cNvSpPr/>
          <p:nvPr/>
        </p:nvSpPr>
        <p:spPr>
          <a:xfrm>
            <a:off x="9944100" y="134471"/>
            <a:ext cx="2185147" cy="302558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2ACA3BA-BC7C-42F6-8DB4-F0D30E997A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4848" y="3212932"/>
            <a:ext cx="3228975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4674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3">
            <a:extLst>
              <a:ext uri="{FF2B5EF4-FFF2-40B4-BE49-F238E27FC236}">
                <a16:creationId xmlns:a16="http://schemas.microsoft.com/office/drawing/2014/main" id="{D2A2602F-8316-4F67-AD58-3D81A9CDA5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702733"/>
            <a:ext cx="10905066" cy="545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3373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4">
            <a:extLst>
              <a:ext uri="{FF2B5EF4-FFF2-40B4-BE49-F238E27FC236}">
                <a16:creationId xmlns:a16="http://schemas.microsoft.com/office/drawing/2014/main" id="{8C3A6AD5-5B74-4E4A-BB64-A72393F0C5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9006379"/>
              </p:ext>
            </p:extLst>
          </p:nvPr>
        </p:nvGraphicFramePr>
        <p:xfrm>
          <a:off x="3637429" y="2017985"/>
          <a:ext cx="10030080" cy="415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Document" r:id="rId3" imgW="7017309" imgH="2857225" progId="Word.Document.8">
                  <p:embed/>
                </p:oleObj>
              </mc:Choice>
              <mc:Fallback>
                <p:oleObj name="Document" r:id="rId3" imgW="7017309" imgH="2857225" progId="Word.Document.8">
                  <p:embed/>
                  <p:pic>
                    <p:nvPicPr>
                      <p:cNvPr id="67588" name="Object 4">
                        <a:extLst>
                          <a:ext uri="{FF2B5EF4-FFF2-40B4-BE49-F238E27FC236}">
                            <a16:creationId xmlns:a16="http://schemas.microsoft.com/office/drawing/2014/main" id="{BEAEE95F-4E7D-4904-A773-9E1F3661DAD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7429" y="2017985"/>
                        <a:ext cx="10030080" cy="415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Obrázek 4">
            <a:extLst>
              <a:ext uri="{FF2B5EF4-FFF2-40B4-BE49-F238E27FC236}">
                <a16:creationId xmlns:a16="http://schemas.microsoft.com/office/drawing/2014/main" id="{ACC53378-E63B-4078-A46E-28A53E8BC6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660" t="490" r="28301" b="-490"/>
          <a:stretch/>
        </p:blipFill>
        <p:spPr>
          <a:xfrm>
            <a:off x="0" y="0"/>
            <a:ext cx="3637429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9587522-B55F-4A65-81F9-B50EA91CF393}"/>
              </a:ext>
            </a:extLst>
          </p:cNvPr>
          <p:cNvSpPr txBox="1"/>
          <p:nvPr/>
        </p:nvSpPr>
        <p:spPr>
          <a:xfrm>
            <a:off x="3684494" y="949324"/>
            <a:ext cx="63066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/>
              <a:t>A jak je to časté?!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419644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>
            <a:extLst>
              <a:ext uri="{FF2B5EF4-FFF2-40B4-BE49-F238E27FC236}">
                <a16:creationId xmlns:a16="http://schemas.microsoft.com/office/drawing/2014/main" id="{8E6C2BDB-C1F1-4E27-B22F-5CDC3839F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b="1" dirty="0"/>
              <a:t>DIAGNOSTIKA BOLESTÍ HLAVY – aneb sekundární nebo primární bolest hlavy?</a:t>
            </a:r>
          </a:p>
        </p:txBody>
      </p:sp>
      <p:sp>
        <p:nvSpPr>
          <p:cNvPr id="8195" name="Zástupný symbol pro obsah 2">
            <a:extLst>
              <a:ext uri="{FF2B5EF4-FFF2-40B4-BE49-F238E27FC236}">
                <a16:creationId xmlns:a16="http://schemas.microsoft.com/office/drawing/2014/main" id="{FECAD7DC-A08D-4AFE-9D6D-E069AA12B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97051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200" dirty="0"/>
              <a:t>Nejdůležitější krok = </a:t>
            </a:r>
            <a:r>
              <a:rPr lang="cs-CZ" altLang="cs-CZ" sz="2200" b="1" u="sng" dirty="0">
                <a:solidFill>
                  <a:schemeClr val="accent1"/>
                </a:solidFill>
              </a:rPr>
              <a:t>ANAMNÉZA</a:t>
            </a:r>
            <a:r>
              <a:rPr lang="cs-CZ" altLang="cs-CZ" sz="2200" b="1" dirty="0"/>
              <a:t> = </a:t>
            </a:r>
            <a:r>
              <a:rPr lang="cs-CZ" altLang="cs-CZ" sz="2200" dirty="0" err="1"/>
              <a:t>red</a:t>
            </a:r>
            <a:r>
              <a:rPr lang="cs-CZ" altLang="cs-CZ" sz="2200" dirty="0"/>
              <a:t>-flag?</a:t>
            </a:r>
            <a:endParaRPr lang="cs-CZ" altLang="cs-CZ" sz="2200" b="1" dirty="0"/>
          </a:p>
          <a:p>
            <a:pPr lvl="1" eaLnBrk="1" hangingPunct="1"/>
            <a:r>
              <a:rPr lang="cs-CZ" altLang="cs-CZ" sz="1800" dirty="0"/>
              <a:t>Charakter, distribuce a intenzita bolestí</a:t>
            </a:r>
          </a:p>
          <a:p>
            <a:pPr lvl="1" eaLnBrk="1" hangingPunct="1"/>
            <a:r>
              <a:rPr lang="cs-CZ" altLang="cs-CZ" sz="1800" dirty="0"/>
              <a:t>První výskyt x opakované potíže (frekvence, trvání)</a:t>
            </a:r>
          </a:p>
          <a:p>
            <a:pPr lvl="1" eaLnBrk="1" hangingPunct="1"/>
            <a:r>
              <a:rPr lang="cs-CZ" altLang="cs-CZ" sz="1800" dirty="0"/>
              <a:t>Další klinické příznaky (nevolnost, zvracení, foto- či </a:t>
            </a:r>
            <a:r>
              <a:rPr lang="cs-CZ" altLang="cs-CZ" sz="1800" dirty="0" err="1"/>
              <a:t>fonofobie</a:t>
            </a:r>
            <a:r>
              <a:rPr lang="cs-CZ" altLang="cs-CZ" sz="1800" dirty="0"/>
              <a:t>)</a:t>
            </a:r>
          </a:p>
          <a:p>
            <a:pPr lvl="1" eaLnBrk="1" hangingPunct="1"/>
            <a:r>
              <a:rPr lang="cs-CZ" altLang="cs-CZ" sz="1800" dirty="0"/>
              <a:t>Faktory ulevující obtížím nebo je zhoršující (poloha vleže x vestoje, fyzická aktivita, medikace). </a:t>
            </a:r>
          </a:p>
          <a:p>
            <a:pPr eaLnBrk="1" hangingPunct="1"/>
            <a:r>
              <a:rPr lang="cs-CZ" altLang="cs-CZ" sz="2200" b="1" dirty="0"/>
              <a:t>FYZIKÁLNÍ VYŠETŘENÍ </a:t>
            </a:r>
            <a:r>
              <a:rPr lang="cs-CZ" altLang="cs-CZ" sz="2200" dirty="0"/>
              <a:t>(teplota, tlak, glykémie, SpO</a:t>
            </a:r>
            <a:r>
              <a:rPr lang="cs-CZ" altLang="cs-CZ" sz="2200" baseline="-25000" dirty="0"/>
              <a:t>2</a:t>
            </a:r>
            <a:r>
              <a:rPr lang="cs-CZ" altLang="cs-CZ" sz="2200" dirty="0"/>
              <a:t>)</a:t>
            </a:r>
          </a:p>
          <a:p>
            <a:pPr lvl="1"/>
            <a:r>
              <a:rPr lang="cs-CZ" altLang="cs-CZ" sz="1800" dirty="0"/>
              <a:t>Krevní odběry (známky zánětu, chudokrevnost, alkohol)</a:t>
            </a:r>
          </a:p>
          <a:p>
            <a:pPr eaLnBrk="1" hangingPunct="1"/>
            <a:r>
              <a:rPr lang="cs-CZ" altLang="cs-CZ" sz="2200" b="1" dirty="0"/>
              <a:t>KLINICKÉ NEUROLOGICKÉ VYŠETŘENÍ </a:t>
            </a:r>
            <a:r>
              <a:rPr lang="cs-CZ" altLang="cs-CZ" sz="2200" dirty="0"/>
              <a:t>(poruchy vědomí, ložiskové neurologické příznaky, meningeální jevy)</a:t>
            </a:r>
          </a:p>
          <a:p>
            <a:pPr eaLnBrk="1" hangingPunct="1"/>
            <a:r>
              <a:rPr lang="cs-CZ" altLang="cs-CZ" sz="2200" dirty="0"/>
              <a:t>Ev. zobrazovací vyšetření (</a:t>
            </a:r>
            <a:r>
              <a:rPr lang="cs-CZ" altLang="cs-CZ" sz="2200" b="1" dirty="0"/>
              <a:t>CT mozku/C-páteře, MRI, ev. ANGIOGRAFIE, RTG</a:t>
            </a:r>
            <a:r>
              <a:rPr lang="cs-CZ" altLang="cs-CZ" sz="2200" dirty="0"/>
              <a:t>)</a:t>
            </a:r>
          </a:p>
          <a:p>
            <a:pPr eaLnBrk="1" hangingPunct="1"/>
            <a:r>
              <a:rPr lang="cs-CZ" altLang="cs-CZ" sz="2200" b="1" dirty="0"/>
              <a:t>VYŠETŘENÍ CSF </a:t>
            </a:r>
            <a:r>
              <a:rPr lang="cs-CZ" altLang="cs-CZ" sz="2200" dirty="0"/>
              <a:t>(neuroinfekce, SAK)</a:t>
            </a:r>
          </a:p>
          <a:p>
            <a:pPr eaLnBrk="1" hangingPunct="1"/>
            <a:r>
              <a:rPr lang="cs-CZ" altLang="cs-CZ" sz="2200" dirty="0"/>
              <a:t>Vyšetření u jiných specialistů (ORL, oční, interní)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B900E41-2C5E-4690-9DAA-0E72A68BFC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Děkuji za pozornost!</a:t>
            </a:r>
            <a:endParaRPr lang="en-GB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C491D7E-D662-0172-D301-D0D59986FE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97491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E6E62A-F2A9-4F12-A324-6DBF98451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Zajímavé odkazy:</a:t>
            </a:r>
            <a:endParaRPr lang="en-GB" b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DCBD247-E2CF-40F0-85CD-EBBF7B5076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b="1" dirty="0"/>
              <a:t>Meningitis </a:t>
            </a:r>
            <a:r>
              <a:rPr lang="cs-CZ" sz="2000" dirty="0"/>
              <a:t>(</a:t>
            </a:r>
            <a:r>
              <a:rPr lang="cs-CZ" sz="2000" dirty="0" err="1"/>
              <a:t>Osmosis</a:t>
            </a:r>
            <a:r>
              <a:rPr lang="cs-CZ" sz="2000" dirty="0"/>
              <a:t>): </a:t>
            </a:r>
            <a:r>
              <a:rPr lang="cs-CZ" sz="2000" dirty="0">
                <a:hlinkClick r:id="rId2"/>
              </a:rPr>
              <a:t>https://www.youtube.com/watch?v=gIHUJs2eTHA</a:t>
            </a:r>
            <a:endParaRPr lang="cs-CZ" sz="2000" dirty="0"/>
          </a:p>
          <a:p>
            <a:r>
              <a:rPr lang="cs-CZ" sz="2000" b="1" dirty="0"/>
              <a:t>Tumory mozku dospělých </a:t>
            </a:r>
            <a:r>
              <a:rPr lang="cs-CZ" sz="2000" dirty="0"/>
              <a:t>(</a:t>
            </a:r>
            <a:r>
              <a:rPr lang="cs-CZ" sz="2000" dirty="0" err="1"/>
              <a:t>Osmosis</a:t>
            </a:r>
            <a:r>
              <a:rPr lang="cs-CZ" sz="2000" dirty="0"/>
              <a:t>): </a:t>
            </a:r>
            <a:r>
              <a:rPr lang="cs-CZ" sz="2000" dirty="0">
                <a:hlinkClick r:id="rId3"/>
              </a:rPr>
              <a:t>https://www.youtube.com/watch?v=edsOByobH8o</a:t>
            </a:r>
            <a:endParaRPr lang="cs-CZ" sz="2000" dirty="0"/>
          </a:p>
          <a:p>
            <a:r>
              <a:rPr lang="cs-CZ" sz="2000" b="1" dirty="0"/>
              <a:t>Aneurysma </a:t>
            </a:r>
            <a:r>
              <a:rPr lang="cs-CZ" sz="2000" dirty="0"/>
              <a:t>(</a:t>
            </a:r>
            <a:r>
              <a:rPr lang="cs-CZ" sz="2000" dirty="0" err="1"/>
              <a:t>Osmosis</a:t>
            </a:r>
            <a:r>
              <a:rPr lang="cs-CZ" sz="2000" dirty="0"/>
              <a:t>): </a:t>
            </a:r>
            <a:r>
              <a:rPr lang="cs-CZ" sz="2000" dirty="0">
                <a:hlinkClick r:id="rId4"/>
              </a:rPr>
              <a:t>https://www.youtube.com/watch?v=pEOqffiwE7k</a:t>
            </a:r>
            <a:endParaRPr lang="cs-CZ" sz="2000" dirty="0"/>
          </a:p>
          <a:p>
            <a:r>
              <a:rPr lang="cs-CZ" sz="2000" b="1" dirty="0"/>
              <a:t>Subdurální krvácení </a:t>
            </a:r>
            <a:r>
              <a:rPr lang="cs-CZ" sz="2000" dirty="0"/>
              <a:t>(</a:t>
            </a:r>
            <a:r>
              <a:rPr lang="cs-CZ" sz="2000" dirty="0" err="1"/>
              <a:t>Osmosis</a:t>
            </a:r>
            <a:r>
              <a:rPr lang="cs-CZ" sz="2000" dirty="0"/>
              <a:t>): </a:t>
            </a:r>
            <a:r>
              <a:rPr lang="cs-CZ" sz="2000" dirty="0">
                <a:hlinkClick r:id="rId5"/>
              </a:rPr>
              <a:t>https://www.youtube.com/watch?v=PlGWTStyyhQ</a:t>
            </a:r>
            <a:endParaRPr lang="cs-CZ" sz="2000" dirty="0"/>
          </a:p>
          <a:p>
            <a:r>
              <a:rPr lang="cs-CZ" sz="2000" b="1" dirty="0"/>
              <a:t>Lehké </a:t>
            </a:r>
            <a:r>
              <a:rPr lang="cs-CZ" sz="2000" b="1" dirty="0" err="1"/>
              <a:t>kraniotrauma</a:t>
            </a:r>
            <a:r>
              <a:rPr lang="cs-CZ" sz="2000" b="1" dirty="0"/>
              <a:t> </a:t>
            </a:r>
            <a:r>
              <a:rPr lang="cs-CZ" sz="2000" dirty="0"/>
              <a:t>(</a:t>
            </a:r>
            <a:r>
              <a:rPr lang="cs-CZ" sz="2000" dirty="0" err="1"/>
              <a:t>Osmosis</a:t>
            </a:r>
            <a:r>
              <a:rPr lang="cs-CZ" sz="2000" dirty="0"/>
              <a:t>): </a:t>
            </a:r>
            <a:r>
              <a:rPr lang="cs-CZ" sz="2000" dirty="0">
                <a:hlinkClick r:id="rId6"/>
              </a:rPr>
              <a:t>https://www.youtube.com/watch?v=rc0ECrhFQn4</a:t>
            </a:r>
            <a:endParaRPr lang="cs-CZ" sz="2000" dirty="0"/>
          </a:p>
          <a:p>
            <a:r>
              <a:rPr lang="cs-CZ" sz="2000" b="1" dirty="0"/>
              <a:t>Post-traumatická stresová porucha </a:t>
            </a:r>
            <a:r>
              <a:rPr lang="cs-CZ" sz="2000" dirty="0"/>
              <a:t>(</a:t>
            </a:r>
            <a:r>
              <a:rPr lang="cs-CZ" sz="2000" dirty="0" err="1"/>
              <a:t>Osmosis</a:t>
            </a:r>
            <a:r>
              <a:rPr lang="cs-CZ" sz="2000" dirty="0"/>
              <a:t>):</a:t>
            </a:r>
            <a:r>
              <a:rPr lang="cs-CZ" sz="2000" b="1" dirty="0"/>
              <a:t> </a:t>
            </a:r>
            <a:r>
              <a:rPr lang="cs-CZ" sz="2000" dirty="0">
                <a:hlinkClick r:id="rId7"/>
              </a:rPr>
              <a:t>https://www.youtube.com/watch?v=hzSx4rMyVjI</a:t>
            </a:r>
            <a:endParaRPr lang="cs-CZ" sz="2000" b="1" dirty="0"/>
          </a:p>
          <a:p>
            <a:r>
              <a:rPr lang="cs-CZ" sz="2000" b="1" dirty="0" err="1"/>
              <a:t>Alcoholisums</a:t>
            </a:r>
            <a:r>
              <a:rPr lang="cs-CZ" sz="2000" b="1" dirty="0"/>
              <a:t> </a:t>
            </a:r>
            <a:r>
              <a:rPr lang="cs-CZ" sz="2000" dirty="0"/>
              <a:t>(</a:t>
            </a:r>
            <a:r>
              <a:rPr lang="cs-CZ" sz="2000" dirty="0" err="1"/>
              <a:t>Osmosis</a:t>
            </a:r>
            <a:r>
              <a:rPr lang="cs-CZ" sz="2000" dirty="0"/>
              <a:t>): </a:t>
            </a:r>
            <a:r>
              <a:rPr lang="cs-CZ" sz="2000" dirty="0">
                <a:hlinkClick r:id="rId8"/>
              </a:rPr>
              <a:t>https://www.youtube.com/watch?v=e5DxD6Tuxxw</a:t>
            </a:r>
            <a:endParaRPr lang="cs-CZ" sz="2000" dirty="0"/>
          </a:p>
          <a:p>
            <a:endParaRPr lang="cs-CZ" sz="2000" dirty="0"/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5808383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3">
            <a:extLst>
              <a:ext uri="{FF2B5EF4-FFF2-40B4-BE49-F238E27FC236}">
                <a16:creationId xmlns:a16="http://schemas.microsoft.com/office/drawing/2014/main" id="{E459C2FD-C776-4958-A527-E3C1D3A1D4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3083" y="643467"/>
            <a:ext cx="3572434" cy="557106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8900FC3-1A20-4E2E-B7DB-E55E9F68F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5" y="1148709"/>
            <a:ext cx="5291667" cy="456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19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93D0C8-ECDA-4BDF-B0FA-2E7325576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4" y="98108"/>
            <a:ext cx="5127031" cy="970934"/>
          </a:xfrm>
        </p:spPr>
        <p:txBody>
          <a:bodyPr>
            <a:normAutofit/>
          </a:bodyPr>
          <a:lstStyle/>
          <a:p>
            <a:r>
              <a:rPr lang="cs-CZ" b="1" dirty="0"/>
              <a:t>PRIMÁRNÍ CEFALEA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C206436-0B55-4FB8-BDCF-34AE2662D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772" y="1069042"/>
            <a:ext cx="5076264" cy="5688105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cs-CZ" altLang="cs-CZ" sz="2200" b="1" u="sng" dirty="0">
                <a:solidFill>
                  <a:schemeClr val="accent1"/>
                </a:solidFill>
              </a:rPr>
              <a:t>TENZNÍ BOLEST HLAVY</a:t>
            </a:r>
            <a:r>
              <a:rPr lang="cs-CZ" altLang="cs-CZ" sz="2200" dirty="0">
                <a:solidFill>
                  <a:schemeClr val="accent1"/>
                </a:solidFill>
              </a:rPr>
              <a:t> </a:t>
            </a:r>
          </a:p>
          <a:p>
            <a:pPr>
              <a:defRPr/>
            </a:pPr>
            <a:r>
              <a:rPr lang="cs-CZ" altLang="cs-CZ" sz="2200" dirty="0"/>
              <a:t>po určité období v životě až 52 % populace </a:t>
            </a:r>
            <a:r>
              <a:rPr lang="cs-CZ" altLang="cs-CZ" sz="1600" dirty="0"/>
              <a:t>(jen 1/10 navštíví lékaře)</a:t>
            </a:r>
            <a:endParaRPr lang="cs-CZ" altLang="cs-CZ" sz="2200" u="sng" dirty="0"/>
          </a:p>
          <a:p>
            <a:pPr marL="0" indent="0">
              <a:buNone/>
              <a:defRPr/>
            </a:pPr>
            <a:r>
              <a:rPr lang="cs-CZ" altLang="cs-CZ" sz="2200" b="1" u="sng" dirty="0">
                <a:solidFill>
                  <a:schemeClr val="accent1"/>
                </a:solidFill>
              </a:rPr>
              <a:t>MIGRÉNA</a:t>
            </a:r>
            <a:r>
              <a:rPr lang="cs-CZ" altLang="cs-CZ" sz="2200" b="1" i="1" dirty="0"/>
              <a:t> </a:t>
            </a:r>
          </a:p>
          <a:p>
            <a:pPr>
              <a:defRPr/>
            </a:pPr>
            <a:r>
              <a:rPr lang="cs-CZ" altLang="cs-CZ" sz="2200" dirty="0"/>
              <a:t>cca 10-20 % populace </a:t>
            </a:r>
            <a:r>
              <a:rPr lang="cs-CZ" altLang="cs-CZ" sz="1600" dirty="0"/>
              <a:t>(jen 1/5 navštíví lékaře)</a:t>
            </a:r>
          </a:p>
          <a:p>
            <a:pPr>
              <a:defRPr/>
            </a:pPr>
            <a:r>
              <a:rPr lang="cs-CZ" altLang="cs-CZ" sz="2000" dirty="0"/>
              <a:t>19. nemoc v pořadí dle WHO, způsobující disabilitu!</a:t>
            </a:r>
            <a:endParaRPr lang="cs-CZ" altLang="cs-CZ" sz="2600" u="sng" dirty="0"/>
          </a:p>
          <a:p>
            <a:pPr marL="0" indent="0">
              <a:buNone/>
              <a:defRPr/>
            </a:pPr>
            <a:r>
              <a:rPr lang="cs-CZ" altLang="cs-CZ" sz="2200" b="1" dirty="0"/>
              <a:t>JINÉ/OSTATNÍ</a:t>
            </a:r>
          </a:p>
          <a:p>
            <a:pPr>
              <a:defRPr/>
            </a:pPr>
            <a:r>
              <a:rPr lang="cs-CZ" altLang="cs-CZ" sz="2200" dirty="0"/>
              <a:t>velmi málo časté </a:t>
            </a:r>
            <a:r>
              <a:rPr lang="cs-CZ" altLang="cs-CZ" sz="1600" dirty="0"/>
              <a:t>(celkem asi 5% primárních bolestí hlavy)</a:t>
            </a:r>
            <a:endParaRPr lang="cs-CZ" altLang="cs-CZ" sz="2200" dirty="0"/>
          </a:p>
          <a:p>
            <a:pPr marL="457200" lvl="1" indent="0">
              <a:buNone/>
              <a:defRPr/>
            </a:pPr>
            <a:r>
              <a:rPr lang="cs-CZ" altLang="cs-CZ" sz="1800" b="1" dirty="0">
                <a:solidFill>
                  <a:schemeClr val="accent1"/>
                </a:solidFill>
              </a:rPr>
              <a:t>TRIGEMINOVÉ AUTONOMNÍ BOLESTI HLAVY</a:t>
            </a:r>
            <a:r>
              <a:rPr lang="cs-CZ" altLang="cs-CZ" sz="1800" b="1" i="1" dirty="0"/>
              <a:t> </a:t>
            </a:r>
          </a:p>
          <a:p>
            <a:pPr lvl="2">
              <a:defRPr/>
            </a:pPr>
            <a:r>
              <a:rPr lang="cs-CZ" altLang="cs-CZ" sz="1900" dirty="0"/>
              <a:t>cluster </a:t>
            </a:r>
            <a:r>
              <a:rPr lang="cs-CZ" altLang="cs-CZ" sz="1900" dirty="0" err="1"/>
              <a:t>headache</a:t>
            </a:r>
            <a:r>
              <a:rPr lang="cs-CZ" altLang="cs-CZ" sz="1900" dirty="0"/>
              <a:t>, chronická paroxysmální hemikranie</a:t>
            </a:r>
          </a:p>
          <a:p>
            <a:pPr marL="457200" lvl="1" indent="0">
              <a:buNone/>
              <a:defRPr/>
            </a:pPr>
            <a:r>
              <a:rPr lang="cs-CZ" sz="1800" b="1" dirty="0">
                <a:solidFill>
                  <a:schemeClr val="accent1"/>
                </a:solidFill>
              </a:rPr>
              <a:t>BOLESTI HLAVY VYVOLANÉ ZEVNÍM PODNĚTEM </a:t>
            </a:r>
            <a:r>
              <a:rPr lang="cs-CZ" sz="1600" dirty="0"/>
              <a:t>(chlad, sex, </a:t>
            </a:r>
            <a:r>
              <a:rPr lang="cs-CZ" sz="1600" dirty="0" err="1"/>
              <a:t>fyz</a:t>
            </a:r>
            <a:r>
              <a:rPr lang="cs-CZ" sz="1600" dirty="0"/>
              <a:t>. aktivita, tlak)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800ED1B-55D7-45E9-8009-FA67B42CA0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68" t="3067" r="4229" b="5354"/>
          <a:stretch/>
        </p:blipFill>
        <p:spPr>
          <a:xfrm>
            <a:off x="5462596" y="0"/>
            <a:ext cx="6729404" cy="675714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02142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6ED61B-EF25-41E5-AA59-C9E5F9016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365" y="149973"/>
            <a:ext cx="6125135" cy="683746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PRIMÁRNÍ BOLESTI HLAVY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E2BE14-32B0-45DE-B8D1-8DA737871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366" y="759760"/>
            <a:ext cx="6188826" cy="6017558"/>
          </a:xfrm>
        </p:spPr>
        <p:txBody>
          <a:bodyPr>
            <a:normAutofit/>
          </a:bodyPr>
          <a:lstStyle/>
          <a:p>
            <a:r>
              <a:rPr lang="cs-CZ" sz="1800" dirty="0"/>
              <a:t>Důležitá je správně vedená a podrobná </a:t>
            </a:r>
            <a:r>
              <a:rPr lang="cs-CZ" sz="1800" b="1" dirty="0"/>
              <a:t>anamnéza</a:t>
            </a:r>
            <a:r>
              <a:rPr lang="cs-CZ" sz="1800" dirty="0"/>
              <a:t>. Neexistuje totiž žádná laboratorní či zobrazovací metoda, která by onemocnění jasně prokázala.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accent1"/>
                </a:solidFill>
              </a:rPr>
              <a:t>MIGRÉNA</a:t>
            </a:r>
          </a:p>
          <a:p>
            <a:r>
              <a:rPr lang="cs-CZ" sz="2000" b="1" u="sng" dirty="0"/>
              <a:t>Druhá</a:t>
            </a:r>
            <a:r>
              <a:rPr lang="cs-CZ" sz="2000" b="1" dirty="0"/>
              <a:t> nejčastější bolest hlavy, častější u žen</a:t>
            </a:r>
          </a:p>
          <a:p>
            <a:r>
              <a:rPr lang="cs-CZ" sz="2000" dirty="0"/>
              <a:t>Chronické záchvatovité onemocnění – přicházející v</a:t>
            </a:r>
            <a:r>
              <a:rPr lang="cs-CZ" sz="2000" b="1" dirty="0"/>
              <a:t> tzv. </a:t>
            </a:r>
            <a:r>
              <a:rPr lang="cs-CZ" sz="2000" b="1" dirty="0">
                <a:solidFill>
                  <a:schemeClr val="accent2">
                    <a:lumMod val="75000"/>
                  </a:schemeClr>
                </a:solidFill>
              </a:rPr>
              <a:t>migrenózních atakách</a:t>
            </a:r>
            <a:r>
              <a:rPr lang="cs-CZ" sz="2000" b="1" dirty="0"/>
              <a:t>:</a:t>
            </a:r>
          </a:p>
          <a:p>
            <a:pPr marL="457200" lvl="1" indent="0">
              <a:buNone/>
            </a:pPr>
            <a:r>
              <a:rPr lang="cs-CZ" sz="1600" b="1" dirty="0"/>
              <a:t>= </a:t>
            </a:r>
            <a:r>
              <a:rPr lang="cs-CZ" sz="1600" dirty="0"/>
              <a:t>záchvat </a:t>
            </a:r>
            <a:r>
              <a:rPr lang="cs-CZ" sz="1600" b="1" dirty="0"/>
              <a:t>pulzující, intenzivní </a:t>
            </a:r>
            <a:r>
              <a:rPr lang="cs-CZ" sz="1600" dirty="0"/>
              <a:t>(středně až velmi) převážně</a:t>
            </a:r>
            <a:r>
              <a:rPr lang="cs-CZ" sz="1600" b="1" dirty="0"/>
              <a:t> jednostranné </a:t>
            </a:r>
            <a:r>
              <a:rPr lang="cs-CZ" sz="1600" dirty="0"/>
              <a:t>(strany se mohou střídat) </a:t>
            </a:r>
            <a:r>
              <a:rPr lang="cs-CZ" sz="1600" b="1" dirty="0"/>
              <a:t>bolesti.</a:t>
            </a:r>
          </a:p>
          <a:p>
            <a:pPr marL="457200" lvl="1" indent="0">
              <a:buNone/>
            </a:pPr>
            <a:r>
              <a:rPr lang="cs-CZ" sz="1600" dirty="0"/>
              <a:t>Bolesti, která se</a:t>
            </a:r>
            <a:r>
              <a:rPr lang="cs-CZ" sz="1600" b="1" dirty="0"/>
              <a:t> zhoršuje fyzickou námahou</a:t>
            </a:r>
            <a:r>
              <a:rPr lang="cs-CZ" sz="1600" dirty="0"/>
              <a:t> a bývá doprovázena</a:t>
            </a:r>
            <a:r>
              <a:rPr lang="cs-CZ" sz="1600" b="1" dirty="0"/>
              <a:t> nevolností/nauzeou, zvracením </a:t>
            </a:r>
            <a:r>
              <a:rPr lang="cs-CZ" sz="1600" dirty="0"/>
              <a:t>(1/3)</a:t>
            </a:r>
            <a:r>
              <a:rPr lang="cs-CZ" sz="1600" b="1" dirty="0"/>
              <a:t> </a:t>
            </a:r>
            <a:r>
              <a:rPr lang="cs-CZ" sz="1600" dirty="0"/>
              <a:t>a </a:t>
            </a:r>
            <a:r>
              <a:rPr lang="cs-CZ" sz="1600" b="1" dirty="0"/>
              <a:t>foto nebo </a:t>
            </a:r>
            <a:r>
              <a:rPr lang="cs-CZ" sz="1600" b="1" dirty="0" err="1"/>
              <a:t>fonofobií</a:t>
            </a:r>
            <a:r>
              <a:rPr lang="cs-CZ" sz="1600" b="1" dirty="0"/>
              <a:t> </a:t>
            </a:r>
            <a:r>
              <a:rPr lang="cs-CZ" sz="1600" dirty="0"/>
              <a:t>(nepříjemným vnímáním zvuků a světla)</a:t>
            </a:r>
          </a:p>
          <a:p>
            <a:pPr lvl="1"/>
            <a:r>
              <a:rPr lang="cs-CZ" sz="1600" dirty="0"/>
              <a:t>Bolest obvykle trvá v intervalu od </a:t>
            </a:r>
            <a:r>
              <a:rPr lang="cs-CZ" sz="1600" b="1" dirty="0"/>
              <a:t>4 hodin do 3 dnů </a:t>
            </a:r>
            <a:r>
              <a:rPr lang="cs-CZ" sz="1600" dirty="0"/>
              <a:t>(72 hodin).</a:t>
            </a:r>
          </a:p>
          <a:p>
            <a:pPr lvl="1"/>
            <a:r>
              <a:rPr lang="cs-CZ" sz="1600" dirty="0"/>
              <a:t>Mohou doprovázet i tzv. </a:t>
            </a:r>
            <a:r>
              <a:rPr lang="cs-CZ" sz="1600" b="1" dirty="0"/>
              <a:t>vegetativní příznaky </a:t>
            </a:r>
            <a:r>
              <a:rPr lang="cs-CZ" sz="1600" dirty="0"/>
              <a:t>– zvýšené pocení, bledost, zimnice, polydipsie s polyurií či průjem.</a:t>
            </a:r>
          </a:p>
          <a:p>
            <a:r>
              <a:rPr lang="cs-CZ" sz="2000" dirty="0"/>
              <a:t>Pro onemocnění je typická (1/5 pacientů) tzv. </a:t>
            </a:r>
            <a:r>
              <a:rPr lang="cs-CZ" sz="2000" b="1" dirty="0">
                <a:solidFill>
                  <a:schemeClr val="accent2">
                    <a:lumMod val="75000"/>
                  </a:schemeClr>
                </a:solidFill>
              </a:rPr>
              <a:t>aura</a:t>
            </a:r>
            <a:r>
              <a:rPr lang="cs-CZ" sz="2000" b="1" dirty="0"/>
              <a:t> </a:t>
            </a:r>
            <a:r>
              <a:rPr lang="cs-CZ" sz="2000" dirty="0"/>
              <a:t>(podle toho dělíme na migrénu s aurou a bez).</a:t>
            </a:r>
            <a:endParaRPr lang="cs-CZ" sz="2000" b="1" dirty="0"/>
          </a:p>
          <a:p>
            <a:pPr marL="457200" lvl="1" indent="0">
              <a:buNone/>
            </a:pPr>
            <a:r>
              <a:rPr lang="cs-CZ" sz="1200" b="1" dirty="0"/>
              <a:t>= </a:t>
            </a:r>
            <a:r>
              <a:rPr lang="cs-CZ" sz="1200" dirty="0"/>
              <a:t>Ložisková symptomatika (většinou z kůry, i z kmene), </a:t>
            </a:r>
            <a:r>
              <a:rPr lang="cs-CZ" sz="1200" b="1" dirty="0"/>
              <a:t>pokles regionální perfuse </a:t>
            </a:r>
            <a:r>
              <a:rPr lang="cs-CZ" sz="1200" dirty="0"/>
              <a:t>mozku a záleží na lokalizaci – </a:t>
            </a:r>
            <a:r>
              <a:rPr lang="cs-CZ" sz="1200" b="1" dirty="0"/>
              <a:t>nejčastěji jde o auru zrakovou </a:t>
            </a:r>
            <a:r>
              <a:rPr lang="cs-CZ" sz="1200" dirty="0"/>
              <a:t>(</a:t>
            </a:r>
            <a:r>
              <a:rPr lang="cs-CZ" sz="1200" dirty="0" err="1"/>
              <a:t>fosfény</a:t>
            </a:r>
            <a:r>
              <a:rPr lang="cs-CZ" sz="1200" dirty="0"/>
              <a:t>, </a:t>
            </a:r>
            <a:r>
              <a:rPr lang="cs-CZ" sz="1200" dirty="0" err="1"/>
              <a:t>scintilující</a:t>
            </a:r>
            <a:r>
              <a:rPr lang="cs-CZ" sz="1200" dirty="0"/>
              <a:t> skotom, barevná světélka, vlnovky, hradby), může být i senzitivní (parestezie, dysestezie), výjimečně motorická (např. přechodná porucha řeči)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9C7DEE8-3F0A-4C1A-B39B-8EA9B836AB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18"/>
          <a:stretch/>
        </p:blipFill>
        <p:spPr>
          <a:xfrm>
            <a:off x="6350191" y="0"/>
            <a:ext cx="5841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321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C8843B-671F-4858-A8CE-471A59614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-2008"/>
            <a:ext cx="6277980" cy="1325563"/>
          </a:xfrm>
        </p:spPr>
        <p:txBody>
          <a:bodyPr>
            <a:normAutofit/>
          </a:bodyPr>
          <a:lstStyle/>
          <a:p>
            <a:r>
              <a:rPr lang="cs-CZ" b="1" dirty="0"/>
              <a:t>PRIMÁRNÍ BOLESTI HLAVY</a:t>
            </a:r>
            <a:endParaRPr lang="cs-CZ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22307CA-2361-4347-98BE-DE79DCFCD0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21" r="4106" b="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112B4EB5-DF24-4BAB-92CC-086B6B1D7065}"/>
              </a:ext>
            </a:extLst>
          </p:cNvPr>
          <p:cNvSpPr txBox="1">
            <a:spLocks/>
          </p:cNvSpPr>
          <p:nvPr/>
        </p:nvSpPr>
        <p:spPr>
          <a:xfrm>
            <a:off x="304800" y="1192778"/>
            <a:ext cx="6277980" cy="55491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/>
              <a:t>Existuje také </a:t>
            </a:r>
            <a:r>
              <a:rPr lang="cs-CZ" sz="1800" b="1" dirty="0"/>
              <a:t>retinální migréna</a:t>
            </a:r>
            <a:r>
              <a:rPr lang="cs-CZ" sz="1800" dirty="0"/>
              <a:t> (monokulární poruchy zraku), </a:t>
            </a:r>
            <a:r>
              <a:rPr lang="cs-CZ" sz="1800" b="1" dirty="0"/>
              <a:t>bazilární migréna</a:t>
            </a:r>
            <a:r>
              <a:rPr lang="cs-CZ" sz="1800" dirty="0"/>
              <a:t> (kmenová symptomatika – poruchy polykání, řeči, okohybné poruchy, apod).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KLASICKÁ MIGRÉNA</a:t>
            </a:r>
          </a:p>
          <a:p>
            <a:r>
              <a:rPr lang="cs-CZ" sz="1800" dirty="0"/>
              <a:t>Aura (fokální neurologické symptomy) </a:t>
            </a:r>
            <a:r>
              <a:rPr lang="cs-CZ" sz="1800" b="1" u="sng" dirty="0"/>
              <a:t>předchází </a:t>
            </a:r>
            <a:r>
              <a:rPr lang="cs-CZ" sz="1800" dirty="0"/>
              <a:t>o max. jednu hodinu vlastní bolest hlavy a trvá od 4 do 60 minut. V </a:t>
            </a:r>
            <a:r>
              <a:rPr lang="cs-CZ" sz="1800" b="1" dirty="0"/>
              <a:t>době bolestí může být odeznělá</a:t>
            </a:r>
            <a:r>
              <a:rPr lang="cs-CZ" sz="1800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KOMPLIKOVANÁ MIGRÉNA</a:t>
            </a:r>
          </a:p>
          <a:p>
            <a:r>
              <a:rPr lang="cs-CZ" sz="1800" dirty="0"/>
              <a:t>Prolongovaná/prodloužená symptomatika (aury) - ložiskové symptomy </a:t>
            </a:r>
            <a:r>
              <a:rPr lang="cs-CZ" sz="1800" b="1" dirty="0"/>
              <a:t>trvají i </a:t>
            </a:r>
            <a:r>
              <a:rPr lang="cs-CZ" sz="1800" b="1" u="sng" dirty="0"/>
              <a:t>během</a:t>
            </a:r>
            <a:r>
              <a:rPr lang="cs-CZ" sz="1800" b="1" dirty="0"/>
              <a:t> bolesti hlavy či po jejích odeznění</a:t>
            </a:r>
            <a:r>
              <a:rPr lang="cs-CZ" sz="1800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MIGRENÓZNÍ INFARKT</a:t>
            </a:r>
          </a:p>
          <a:p>
            <a:r>
              <a:rPr lang="cs-CZ" sz="1800" dirty="0"/>
              <a:t>Významná komplikace, kdy symptomy trvají déle než 7 dní nebo je při bolesti prokázána ischemie na CT (tedy migréna </a:t>
            </a:r>
            <a:r>
              <a:rPr lang="cs-CZ" sz="1800" b="1" dirty="0"/>
              <a:t>vede k mozkové mrtvici</a:t>
            </a:r>
            <a:r>
              <a:rPr lang="cs-CZ" sz="1800" dirty="0"/>
              <a:t>). Zejména ženy do 45 let s HAK.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STATUS MIGRENOSUS</a:t>
            </a:r>
          </a:p>
          <a:p>
            <a:r>
              <a:rPr lang="cs-CZ" sz="1800" dirty="0"/>
              <a:t>Bolestivá fáze trvá </a:t>
            </a:r>
            <a:r>
              <a:rPr lang="cs-CZ" sz="1800" b="1" dirty="0"/>
              <a:t>déle než 72 hodin </a:t>
            </a:r>
            <a:r>
              <a:rPr lang="cs-CZ" sz="1800" dirty="0"/>
              <a:t>(nebo jsou mezi bolestí intervaly kratší než 4 hod).  Spánek se nepočítá. Hospitalizace.</a:t>
            </a:r>
          </a:p>
        </p:txBody>
      </p:sp>
    </p:spTree>
    <p:extLst>
      <p:ext uri="{BB962C8B-B14F-4D97-AF65-F5344CB8AC3E}">
        <p14:creationId xmlns:p14="http://schemas.microsoft.com/office/powerpoint/2010/main" val="16430869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Rectangle 137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1" name="Picture 2" descr="Scintillating scotoma.gif">
            <a:extLst>
              <a:ext uri="{FF2B5EF4-FFF2-40B4-BE49-F238E27FC236}">
                <a16:creationId xmlns:a16="http://schemas.microsoft.com/office/drawing/2014/main" id="{E914B8BC-3402-4863-B390-7AC0866837DF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21035" y="1504171"/>
            <a:ext cx="5129784" cy="384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" name="Rectangle 141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C3A0CD6-B88E-4BC3-8D1C-2BA4D60C07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180" y="1504171"/>
            <a:ext cx="5129784" cy="363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199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6ED61B-EF25-41E5-AA59-C9E5F9016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775" y="115026"/>
            <a:ext cx="6101387" cy="1038310"/>
          </a:xfrm>
        </p:spPr>
        <p:txBody>
          <a:bodyPr>
            <a:normAutofit/>
          </a:bodyPr>
          <a:lstStyle/>
          <a:p>
            <a:r>
              <a:rPr lang="cs-CZ" b="1" dirty="0"/>
              <a:t>PRIMÁRNÍ BOLESTI HLAVY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E2BE14-32B0-45DE-B8D1-8DA737871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589" y="1153336"/>
            <a:ext cx="5743073" cy="53116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/>
              <a:t>MIGRÉNA</a:t>
            </a:r>
          </a:p>
          <a:p>
            <a:r>
              <a:rPr lang="cs-CZ" sz="2000" b="1" dirty="0"/>
              <a:t>Diagnostika: </a:t>
            </a:r>
            <a:r>
              <a:rPr lang="cs-CZ" sz="2000" dirty="0"/>
              <a:t>anamnéza (!), rodinná anamnéza, bývá normální klinický nález, normální nález v rámci </a:t>
            </a:r>
            <a:r>
              <a:rPr lang="cs-CZ" sz="2000" dirty="0" err="1"/>
              <a:t>paraklinických</a:t>
            </a:r>
            <a:r>
              <a:rPr lang="cs-CZ" sz="2000" dirty="0"/>
              <a:t> vyšetření (MRI, EEG).</a:t>
            </a:r>
          </a:p>
          <a:p>
            <a:r>
              <a:rPr lang="cs-CZ" sz="2000" b="1" dirty="0"/>
              <a:t>Diagnostická kritéria</a:t>
            </a:r>
            <a:r>
              <a:rPr lang="cs-CZ" sz="2000" dirty="0"/>
              <a:t> pro migrénu s aurou a bez aury (tj. minimálně pět atak splňující specifická kritéria – specifická bolest, nauzea/vomitus a bez známek organického postižení)</a:t>
            </a:r>
          </a:p>
          <a:p>
            <a:pPr lvl="1"/>
            <a:r>
              <a:rPr lang="cs-CZ" sz="1600" dirty="0"/>
              <a:t>Migrénu lze tedy stanovit </a:t>
            </a:r>
            <a:r>
              <a:rPr lang="cs-CZ" sz="1600" b="1" dirty="0"/>
              <a:t>pouze z opakování</a:t>
            </a:r>
            <a:r>
              <a:rPr lang="cs-CZ" sz="1600" dirty="0"/>
              <a:t>!</a:t>
            </a:r>
          </a:p>
          <a:p>
            <a:r>
              <a:rPr lang="cs-CZ" sz="2000" b="1" dirty="0"/>
              <a:t>POZOR!</a:t>
            </a:r>
            <a:r>
              <a:rPr lang="cs-CZ" sz="2000" dirty="0"/>
              <a:t> Při první atace migrény je indikováno CT (k vyloučení subarachnoidálního krvácení), při delším trvání také MRI mozku s angiografií a lumbální punkce. Teprve poté, co je vše negativní lze tuto diagnózu stanovit.</a:t>
            </a:r>
          </a:p>
          <a:p>
            <a:r>
              <a:rPr lang="cs-CZ" sz="2000" dirty="0"/>
              <a:t>Vhodné doplnit oční vyšetření, neboť akutní </a:t>
            </a:r>
            <a:r>
              <a:rPr lang="cs-CZ" sz="2000" b="1" dirty="0"/>
              <a:t>glaukomový záchvat</a:t>
            </a:r>
            <a:r>
              <a:rPr lang="cs-CZ" sz="2000" dirty="0"/>
              <a:t> může mít stejné projevy.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A0D0CEF-486B-4580-9450-D63CDA20E1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8" r="2321"/>
          <a:stretch/>
        </p:blipFill>
        <p:spPr>
          <a:xfrm>
            <a:off x="6090612" y="10"/>
            <a:ext cx="6101387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0416096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6128</Words>
  <Application>Microsoft Office PowerPoint</Application>
  <PresentationFormat>Širokoúhlá obrazovka</PresentationFormat>
  <Paragraphs>425</Paragraphs>
  <Slides>47</Slides>
  <Notes>31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47</vt:i4>
      </vt:variant>
    </vt:vector>
  </HeadingPairs>
  <TitlesOfParts>
    <vt:vector size="52" baseType="lpstr">
      <vt:lpstr>Arial</vt:lpstr>
      <vt:lpstr>Calibri</vt:lpstr>
      <vt:lpstr>Calibri Light</vt:lpstr>
      <vt:lpstr>Motiv Office</vt:lpstr>
      <vt:lpstr>Document</vt:lpstr>
      <vt:lpstr>Bolesti hlavy</vt:lpstr>
      <vt:lpstr>BOLESTI HLAVY</vt:lpstr>
      <vt:lpstr>BOLESTI HLAVY - základní rozdělení</vt:lpstr>
      <vt:lpstr>BOLESTI HLAVY - základní rozdělení</vt:lpstr>
      <vt:lpstr>PRIMÁRNÍ CEFALEA</vt:lpstr>
      <vt:lpstr>PRIMÁRNÍ BOLESTI HLAVY</vt:lpstr>
      <vt:lpstr>PRIMÁRNÍ BOLESTI HLAVY</vt:lpstr>
      <vt:lpstr>Prezentace aplikace PowerPoint</vt:lpstr>
      <vt:lpstr>PRIMÁRNÍ BOLESTI HLAVY</vt:lpstr>
      <vt:lpstr>LÉČBA MIGRÉNY</vt:lpstr>
      <vt:lpstr>LÉČBA MIGRÉNY</vt:lpstr>
      <vt:lpstr>LÉČBA MIGRÉNY</vt:lpstr>
      <vt:lpstr>LÉČBA MIGRÉNY</vt:lpstr>
      <vt:lpstr>LÉČBA MIGRÉNY</vt:lpstr>
      <vt:lpstr>PRIMÁRNÍ BOLESTI HLAVY</vt:lpstr>
      <vt:lpstr>PRIMÁRNÍ BOLESTI HLAVY</vt:lpstr>
      <vt:lpstr>LÉČBA TENZNÍ BOLESTI HLAVY</vt:lpstr>
      <vt:lpstr>PRIMÁRNÍ BOLESTI HLAVY</vt:lpstr>
      <vt:lpstr>LÉČBA CLUSTER HADACHE</vt:lpstr>
      <vt:lpstr>PRIMÁRNÍ BOLESTI HLAVY</vt:lpstr>
      <vt:lpstr>SEKUNDÁRNÍ BOLEST HLAVY</vt:lpstr>
      <vt:lpstr>PRIMÁRNÍ NEBO SEKUNDÁRNÍ?!</vt:lpstr>
      <vt:lpstr>SEKUNDÁRNÍ BOLEST HLAVY</vt:lpstr>
      <vt:lpstr>SEKUNDÁRNÍ BOLEST HLAVY</vt:lpstr>
      <vt:lpstr>SEKUNDÁRNÍ BOLEST HLAVY</vt:lpstr>
      <vt:lpstr>SEKUNDÁRNÍ BOLEST HLAVY</vt:lpstr>
      <vt:lpstr>Prezentace aplikace PowerPoint</vt:lpstr>
      <vt:lpstr>Prezentace aplikace PowerPoint</vt:lpstr>
      <vt:lpstr>SEKUNDÁRNÍ BOLEST HLAVY</vt:lpstr>
      <vt:lpstr>SEKUNDÁRNÍ BOLEST HLAVY</vt:lpstr>
      <vt:lpstr>SEKUNDÁRNÍ BOLEST HLAVY</vt:lpstr>
      <vt:lpstr>SEKUNDÁRNÍ BOLEST HLAVY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DIAGNOSTIKA BOLESTÍ HLAVY – aneb sekundární nebo primární bolest hlavy?</vt:lpstr>
      <vt:lpstr>Děkuji za pozornost!</vt:lpstr>
      <vt:lpstr>Zajímavé odkazy: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Kazuistika</dc:title>
  <dc:creator>Jan Kočica</dc:creator>
  <cp:lastModifiedBy>Joppeková Ĺubica</cp:lastModifiedBy>
  <cp:revision>4</cp:revision>
  <dcterms:created xsi:type="dcterms:W3CDTF">2019-04-30T07:12:35Z</dcterms:created>
  <dcterms:modified xsi:type="dcterms:W3CDTF">2024-03-28T07:58:32Z</dcterms:modified>
</cp:coreProperties>
</file>