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318" r:id="rId2"/>
    <p:sldId id="353" r:id="rId3"/>
    <p:sldId id="354" r:id="rId4"/>
    <p:sldId id="276" r:id="rId5"/>
    <p:sldId id="258" r:id="rId6"/>
    <p:sldId id="320" r:id="rId7"/>
    <p:sldId id="319" r:id="rId8"/>
    <p:sldId id="323" r:id="rId9"/>
    <p:sldId id="322" r:id="rId10"/>
    <p:sldId id="261" r:id="rId11"/>
    <p:sldId id="325" r:id="rId12"/>
    <p:sldId id="326" r:id="rId13"/>
    <p:sldId id="262" r:id="rId14"/>
    <p:sldId id="296" r:id="rId15"/>
    <p:sldId id="327" r:id="rId16"/>
    <p:sldId id="328" r:id="rId17"/>
    <p:sldId id="337" r:id="rId18"/>
    <p:sldId id="266" r:id="rId19"/>
    <p:sldId id="336" r:id="rId20"/>
    <p:sldId id="338" r:id="rId21"/>
    <p:sldId id="330" r:id="rId22"/>
    <p:sldId id="331" r:id="rId23"/>
    <p:sldId id="332" r:id="rId24"/>
    <p:sldId id="268" r:id="rId25"/>
    <p:sldId id="342" r:id="rId26"/>
    <p:sldId id="343" r:id="rId27"/>
    <p:sldId id="344" r:id="rId28"/>
    <p:sldId id="273" r:id="rId29"/>
    <p:sldId id="275" r:id="rId30"/>
    <p:sldId id="345" r:id="rId31"/>
    <p:sldId id="274" r:id="rId32"/>
    <p:sldId id="346" r:id="rId33"/>
    <p:sldId id="348" r:id="rId34"/>
    <p:sldId id="349" r:id="rId35"/>
    <p:sldId id="277" r:id="rId36"/>
    <p:sldId id="350" r:id="rId37"/>
    <p:sldId id="339" r:id="rId38"/>
    <p:sldId id="270" r:id="rId39"/>
    <p:sldId id="271" r:id="rId40"/>
    <p:sldId id="280" r:id="rId41"/>
    <p:sldId id="286" r:id="rId42"/>
    <p:sldId id="281" r:id="rId43"/>
    <p:sldId id="287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45" autoAdjust="0"/>
    <p:restoredTop sz="90116" autoAdjust="0"/>
  </p:normalViewPr>
  <p:slideViewPr>
    <p:cSldViewPr snapToGrid="0">
      <p:cViewPr varScale="1">
        <p:scale>
          <a:sx n="100" d="100"/>
          <a:sy n="100" d="100"/>
        </p:scale>
        <p:origin x="642" y="84"/>
      </p:cViewPr>
      <p:guideLst/>
    </p:cSldViewPr>
  </p:slideViewPr>
  <p:outlineViewPr>
    <p:cViewPr>
      <p:scale>
        <a:sx n="33" d="100"/>
        <a:sy n="33" d="100"/>
      </p:scale>
      <p:origin x="0" y="-26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E78B2-19A2-4467-B48C-702052CE5233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34C0A-6C96-462F-9AE0-72F74B2221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872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Jed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wikiskripta.eu/w/Tetanus#cite_note-Goetz-5" TargetMode="External"/><Relationship Id="rId5" Type="http://schemas.openxmlformats.org/officeDocument/2006/relationships/hyperlink" Target="https://www.wikiskripta.eu/w/Tetanus#cite_note-Bed-4" TargetMode="External"/><Relationship Id="rId4" Type="http://schemas.openxmlformats.org/officeDocument/2006/relationships/hyperlink" Target="https://www.wikiskripta.eu/w/GABA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kiskripta.eu/w/Nervus_abducens" TargetMode="External"/><Relationship Id="rId3" Type="http://schemas.openxmlformats.org/officeDocument/2006/relationships/hyperlink" Target="https://www.wikiskripta.eu/w/Dura_mater" TargetMode="External"/><Relationship Id="rId7" Type="http://schemas.openxmlformats.org/officeDocument/2006/relationships/hyperlink" Target="https://www.wikiskripta.eu/w/Arteria_carotis_interna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wikiskripta.eu/w/Hemorrhagie" TargetMode="External"/><Relationship Id="rId5" Type="http://schemas.openxmlformats.org/officeDocument/2006/relationships/hyperlink" Target="https://www.wikiskripta.eu/w/Tromb%C3%B3za" TargetMode="External"/><Relationship Id="rId4" Type="http://schemas.openxmlformats.org/officeDocument/2006/relationships/hyperlink" Target="https://www.wikiskripta.eu/w/Furunkl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skripta.eu/w/Antropozoon%C3%B3za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wikiskripta.eu/w/Lymesk%C3%A1_borreli%C3%B3za#cite_note-ppp-2" TargetMode="External"/><Relationship Id="rId5" Type="http://schemas.openxmlformats.org/officeDocument/2006/relationships/hyperlink" Target="https://www.wikiskripta.eu/w/Lymesk%C3%A1_borreli%C3%B3za#cite_note-CLSJEP-1" TargetMode="External"/><Relationship Id="rId4" Type="http://schemas.openxmlformats.org/officeDocument/2006/relationships/hyperlink" Target="https://www.wikiskripta.eu/w/Borrelia_burgdorferi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skripta.eu/w/Vrozen%C3%A1_syfilis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Syndrom </a:t>
            </a:r>
            <a:r>
              <a:rPr lang="cs-CZ" b="1" dirty="0" err="1"/>
              <a:t>proteinocytologické</a:t>
            </a:r>
            <a:r>
              <a:rPr lang="cs-CZ" b="1" dirty="0"/>
              <a:t> disociace</a:t>
            </a:r>
            <a:r>
              <a:rPr lang="cs-CZ" dirty="0"/>
              <a:t> – zvýšená koncentrace celkových bílkovin (</a:t>
            </a:r>
            <a:r>
              <a:rPr lang="cs-CZ" dirty="0" err="1"/>
              <a:t>hyperproteinorachie</a:t>
            </a:r>
            <a:r>
              <a:rPr lang="cs-CZ" dirty="0"/>
              <a:t>) a normální počet elementů (</a:t>
            </a:r>
            <a:r>
              <a:rPr lang="cs-CZ" dirty="0" err="1"/>
              <a:t>oligocytóza</a:t>
            </a:r>
            <a:r>
              <a:rPr lang="cs-CZ" dirty="0"/>
              <a:t>) – typický nález pro blokádu likvorových cest např. nádorem, </a:t>
            </a:r>
            <a:r>
              <a:rPr lang="cs-CZ" dirty="0" err="1"/>
              <a:t>deg</a:t>
            </a:r>
            <a:r>
              <a:rPr lang="cs-CZ" dirty="0"/>
              <a:t>. změny páteře</a:t>
            </a:r>
          </a:p>
          <a:p>
            <a:pPr>
              <a:defRPr/>
            </a:pPr>
            <a:r>
              <a:rPr lang="cs-CZ" b="1" dirty="0"/>
              <a:t>Syndrom </a:t>
            </a:r>
            <a:r>
              <a:rPr lang="cs-CZ" b="1" dirty="0" err="1"/>
              <a:t>proteinocytologické</a:t>
            </a:r>
            <a:r>
              <a:rPr lang="cs-CZ" b="1" dirty="0"/>
              <a:t> asociace </a:t>
            </a:r>
            <a:r>
              <a:rPr lang="cs-CZ" dirty="0"/>
              <a:t>– zvýšená koncentrace celkové bílkoviny (</a:t>
            </a:r>
            <a:r>
              <a:rPr lang="cs-CZ" dirty="0" err="1"/>
              <a:t>hyperproteinorachie</a:t>
            </a:r>
            <a:r>
              <a:rPr lang="cs-CZ" dirty="0"/>
              <a:t>) a zmnožení elementů (</a:t>
            </a:r>
            <a:r>
              <a:rPr lang="cs-CZ" dirty="0" err="1"/>
              <a:t>pleocytóza</a:t>
            </a:r>
            <a:r>
              <a:rPr lang="cs-CZ" dirty="0"/>
              <a:t>). Typicky se vyskytuje u neuroinfekce.</a:t>
            </a:r>
          </a:p>
          <a:p>
            <a:pPr>
              <a:defRPr/>
            </a:pPr>
            <a:r>
              <a:rPr lang="cs-CZ" b="1" dirty="0"/>
              <a:t>Syndrom </a:t>
            </a:r>
            <a:r>
              <a:rPr lang="cs-CZ" b="1" dirty="0" err="1"/>
              <a:t>cytoproteinové</a:t>
            </a:r>
            <a:r>
              <a:rPr lang="cs-CZ" b="1" dirty="0"/>
              <a:t> disociace </a:t>
            </a:r>
            <a:r>
              <a:rPr lang="cs-CZ" dirty="0"/>
              <a:t>– zvýšený počet elementů (</a:t>
            </a:r>
            <a:r>
              <a:rPr lang="cs-CZ" dirty="0" err="1"/>
              <a:t>pleocytóza</a:t>
            </a:r>
            <a:r>
              <a:rPr lang="cs-CZ" dirty="0"/>
              <a:t>) a normální koncentrace bílkoviny (</a:t>
            </a:r>
            <a:r>
              <a:rPr lang="cs-CZ" dirty="0" err="1"/>
              <a:t>normoproteinorachie</a:t>
            </a:r>
            <a:r>
              <a:rPr lang="cs-CZ" dirty="0"/>
              <a:t>) – častý nález v počáteční fázi zánětu.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34C0A-6C96-462F-9AE0-72F74B2221B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317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Rána se nejprve vydezinfikuje, a poté je aplikována očkovací vakcína proti vzteklině. Je nutno podat šest dávek - poslední až po 90 dnech od první. Pokud jsou aplikovány včas, virus se nedostane do mozku a nemoc je vyléčena.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34C0A-6C96-462F-9AE0-72F74B2221BD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194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asi 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bych jim jen v souvislosti s aktuální epidemií spalniček zdůraznila, že výskyt ADEM i SSPE je daleko vyšší jako 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postinfekční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komplikace u těch vlastních onemocnění, než jako komplikace postvakcinační (výskyt se popisuje 0,1-0,2/100:000 podaných dávek, přičemž 20 % ADEM je smrtelných) (asociace očkování se SSPE se dokonce považuje za neprokázanou). </a:t>
            </a:r>
          </a:p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>
                <a:effectLst/>
                <a:highlight>
                  <a:srgbClr val="FFFFFF"/>
                </a:highlight>
                <a:latin typeface="NimbusSanLEE"/>
              </a:rPr>
              <a:t>ADEM je </a:t>
            </a:r>
            <a:r>
              <a:rPr lang="cs-CZ" sz="1800" dirty="0" err="1">
                <a:effectLst/>
                <a:highlight>
                  <a:srgbClr val="FFFFFF"/>
                </a:highlight>
                <a:latin typeface="NimbusSanLEE"/>
              </a:rPr>
              <a:t>vzácne</a:t>
            </a:r>
            <a:r>
              <a:rPr lang="cs-CZ" sz="1800" dirty="0">
                <a:effectLst/>
                <a:highlight>
                  <a:srgbClr val="FFFFFF"/>
                </a:highlight>
                <a:latin typeface="NimbusSanLEE"/>
              </a:rPr>
              <a:t>́ </a:t>
            </a:r>
            <a:r>
              <a:rPr lang="cs-CZ" sz="1800" dirty="0" err="1">
                <a:effectLst/>
                <a:highlight>
                  <a:srgbClr val="FFFFFF"/>
                </a:highlight>
                <a:latin typeface="NimbusSanLEE"/>
              </a:rPr>
              <a:t>imunitne</a:t>
            </a:r>
            <a:r>
              <a:rPr lang="cs-CZ" sz="1800" dirty="0">
                <a:effectLst/>
                <a:highlight>
                  <a:srgbClr val="FFFFFF"/>
                </a:highlight>
                <a:latin typeface="NimbusSanLEE"/>
              </a:rPr>
              <a:t>̌-</a:t>
            </a:r>
            <a:r>
              <a:rPr lang="cs-CZ" sz="1800" dirty="0" err="1">
                <a:effectLst/>
                <a:highlight>
                  <a:srgbClr val="FFFFFF"/>
                </a:highlight>
                <a:latin typeface="NimbusSanLEE"/>
              </a:rPr>
              <a:t>zprostředkovane</a:t>
            </a:r>
            <a:r>
              <a:rPr lang="cs-CZ" sz="1800" dirty="0">
                <a:effectLst/>
                <a:highlight>
                  <a:srgbClr val="FFFFFF"/>
                </a:highlight>
                <a:latin typeface="NimbusSanLEE"/>
              </a:rPr>
              <a:t>́ zá- </a:t>
            </a:r>
            <a:r>
              <a:rPr lang="cs-CZ" sz="1800" dirty="0" err="1">
                <a:effectLst/>
                <a:highlight>
                  <a:srgbClr val="FFFFFF"/>
                </a:highlight>
                <a:latin typeface="NimbusSanLEE"/>
              </a:rPr>
              <a:t>nětlive</a:t>
            </a:r>
            <a:r>
              <a:rPr lang="cs-CZ" sz="1800" dirty="0">
                <a:effectLst/>
                <a:highlight>
                  <a:srgbClr val="FFFFFF"/>
                </a:highlight>
                <a:latin typeface="NimbusSanLEE"/>
              </a:rPr>
              <a:t>́ </a:t>
            </a:r>
            <a:r>
              <a:rPr lang="cs-CZ" sz="1800" dirty="0" err="1">
                <a:effectLst/>
                <a:highlight>
                  <a:srgbClr val="FFFFFF"/>
                </a:highlight>
                <a:latin typeface="NimbusSanLEE"/>
              </a:rPr>
              <a:t>onemocněni</a:t>
            </a:r>
            <a:r>
              <a:rPr lang="cs-CZ" sz="1800" dirty="0">
                <a:effectLst/>
                <a:highlight>
                  <a:srgbClr val="FFFFFF"/>
                </a:highlight>
                <a:latin typeface="NimbusSanLEE"/>
              </a:rPr>
              <a:t>́ CNS </a:t>
            </a:r>
            <a:r>
              <a:rPr lang="cs-CZ" sz="1800" dirty="0" err="1">
                <a:effectLst/>
                <a:highlight>
                  <a:srgbClr val="FFFFFF"/>
                </a:highlight>
                <a:latin typeface="NimbusSanLEE"/>
              </a:rPr>
              <a:t>postihujíci</a:t>
            </a:r>
            <a:r>
              <a:rPr lang="cs-CZ" sz="1800" dirty="0">
                <a:effectLst/>
                <a:highlight>
                  <a:srgbClr val="FFFFFF"/>
                </a:highlight>
                <a:latin typeface="NimbusSanLEE"/>
              </a:rPr>
              <a:t>́ </a:t>
            </a:r>
            <a:r>
              <a:rPr lang="cs-CZ" sz="1800" dirty="0" err="1">
                <a:effectLst/>
                <a:highlight>
                  <a:srgbClr val="FFFFFF"/>
                </a:highlight>
                <a:latin typeface="NimbusSanLEE"/>
              </a:rPr>
              <a:t>převážne</a:t>
            </a:r>
            <a:r>
              <a:rPr lang="cs-CZ" sz="1800" dirty="0">
                <a:effectLst/>
                <a:highlight>
                  <a:srgbClr val="FFFFFF"/>
                </a:highlight>
                <a:latin typeface="NimbusSanLEE"/>
              </a:rPr>
              <a:t>̌ </a:t>
            </a:r>
            <a:r>
              <a:rPr lang="cs-CZ" sz="1800" dirty="0" err="1">
                <a:effectLst/>
                <a:highlight>
                  <a:srgbClr val="FFFFFF"/>
                </a:highlight>
                <a:latin typeface="NimbusSanLEE"/>
              </a:rPr>
              <a:t>bi</a:t>
            </a:r>
            <a:r>
              <a:rPr lang="cs-CZ" sz="1800" dirty="0">
                <a:effectLst/>
                <a:highlight>
                  <a:srgbClr val="FFFFFF"/>
                </a:highlight>
                <a:latin typeface="NimbusSanLEE"/>
              </a:rPr>
              <a:t>́- </a:t>
            </a:r>
            <a:r>
              <a:rPr lang="cs-CZ" sz="1800" dirty="0" err="1">
                <a:effectLst/>
                <a:highlight>
                  <a:srgbClr val="FFFFFF"/>
                </a:highlight>
                <a:latin typeface="NimbusSanLEE"/>
              </a:rPr>
              <a:t>lou</a:t>
            </a:r>
            <a:r>
              <a:rPr lang="cs-CZ" sz="1800" dirty="0">
                <a:effectLst/>
                <a:highlight>
                  <a:srgbClr val="FFFFFF"/>
                </a:highlight>
                <a:latin typeface="NimbusSanLEE"/>
              </a:rPr>
              <a:t> hmotu </a:t>
            </a:r>
            <a:r>
              <a:rPr lang="cs-CZ" sz="1800" dirty="0" err="1">
                <a:effectLst/>
                <a:highlight>
                  <a:srgbClr val="FFFFFF"/>
                </a:highlight>
                <a:latin typeface="NimbusSanLEE"/>
              </a:rPr>
              <a:t>mozkomíšni</a:t>
            </a:r>
            <a:r>
              <a:rPr lang="cs-CZ" sz="1800" dirty="0">
                <a:effectLst/>
                <a:highlight>
                  <a:srgbClr val="FFFFFF"/>
                </a:highlight>
                <a:latin typeface="NimbusSanLEE"/>
              </a:rPr>
              <a:t>́.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34C0A-6C96-462F-9AE0-72F74B2221BD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612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Snímek 38 – snad jen pro ty fyzioterapeuty, že se sice nevyskytují nové akutní formy, ale stále ještě (a ne vzácně) se mohou setkat s následky po prodělané poliomyelitidě. Těch lidí je pořád celkem dost a třeba na EMG je docela vídáme – jak to pěkně ukazuje ten Tvůj obrázek, ti pacienti mají čistě motorickou periferní parézu (logicky, jde o lézi 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motoneuronů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jedné či vzácněji více končetin, s jasnými atrofiemi. Občas se dokonce i po těch mnoha letech najednou zhoršují v rámci tzv. 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postpolio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syndromu (protože dojde k jakémusi vyčerpání těch zbylých dlouhodobě nadměrně pracujících motoneuronů a těm pacientům se zhorší paréza, což po těch letech často nikdo nedává do souvislostí a tou prodělanou poliomyelitidou a řeší se, zda to nemají 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vertebrogenní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ale není tomu tak a jsou to pozdní následky toho onemocnění). </a:t>
            </a:r>
          </a:p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Průběh nemoci je často němý a je omezen na gastrointestinální trakt – touto cestou může být kontaminována voda i potrava. Přenáší se stolicí nemocného. Selektivně postihuje </a:t>
            </a:r>
            <a:r>
              <a:rPr lang="cs-CZ" b="1" i="0" u="none" strike="noStrike" dirty="0">
                <a:solidFill>
                  <a:srgbClr val="212529"/>
                </a:solidFill>
                <a:effectLst/>
                <a:latin typeface="system-ui"/>
              </a:rPr>
              <a:t>přední rohy míšní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 a</a:t>
            </a:r>
            <a:r>
              <a:rPr lang="cs-CZ" b="1" i="0" u="none" strike="noStrike" dirty="0">
                <a:solidFill>
                  <a:srgbClr val="212529"/>
                </a:solidFill>
                <a:effectLst/>
                <a:latin typeface="system-ui"/>
              </a:rPr>
              <a:t> motorická jádra kmene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34C0A-6C96-462F-9AE0-72F74B2221BD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0602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b="0" dirty="0" err="1">
                <a:effectLst/>
                <a:latin typeface="MyriadPro"/>
              </a:rPr>
              <a:t>Akutni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transverzálni</a:t>
            </a:r>
            <a:r>
              <a:rPr lang="cs-CZ" sz="1800" b="0" dirty="0">
                <a:effectLst/>
                <a:latin typeface="MyriadPro"/>
              </a:rPr>
              <a:t>́ myelitida </a:t>
            </a:r>
            <a:r>
              <a:rPr lang="cs-CZ" sz="1800" b="0" dirty="0" err="1">
                <a:effectLst/>
                <a:latin typeface="MyriadPro"/>
              </a:rPr>
              <a:t>ma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nejčastěji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parainfekčni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původ</a:t>
            </a:r>
            <a:r>
              <a:rPr lang="cs-CZ" sz="1800" b="0" dirty="0">
                <a:effectLst/>
                <a:latin typeface="MyriadPro"/>
              </a:rPr>
              <a:t>, o </a:t>
            </a:r>
            <a:r>
              <a:rPr lang="cs-CZ" sz="1800" b="0" dirty="0" err="1">
                <a:effectLst/>
                <a:latin typeface="MyriadPro"/>
              </a:rPr>
              <a:t>něco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méne</a:t>
            </a:r>
            <a:r>
              <a:rPr lang="cs-CZ" sz="1800" b="0" dirty="0">
                <a:effectLst/>
                <a:latin typeface="MyriadPro"/>
              </a:rPr>
              <a:t>̌ </a:t>
            </a:r>
            <a:r>
              <a:rPr lang="cs-CZ" sz="1800" b="0" dirty="0" err="1">
                <a:effectLst/>
                <a:latin typeface="MyriadPro"/>
              </a:rPr>
              <a:t>často</a:t>
            </a:r>
            <a:r>
              <a:rPr lang="cs-CZ" sz="1800" b="0" dirty="0">
                <a:effectLst/>
                <a:latin typeface="MyriadPro"/>
              </a:rPr>
              <a:t> se vyskytuje v </a:t>
            </a:r>
            <a:r>
              <a:rPr lang="cs-CZ" sz="1800" b="0" dirty="0" err="1">
                <a:effectLst/>
                <a:latin typeface="MyriadPro"/>
              </a:rPr>
              <a:t>rámci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demyelinizačního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onemocněni</a:t>
            </a:r>
            <a:r>
              <a:rPr lang="cs-CZ" sz="1800" b="0" dirty="0">
                <a:effectLst/>
                <a:latin typeface="MyriadPro"/>
              </a:rPr>
              <a:t>́ typu </a:t>
            </a:r>
            <a:r>
              <a:rPr lang="cs-CZ" sz="1800" b="0" dirty="0" err="1">
                <a:effectLst/>
                <a:latin typeface="MyriadPro"/>
              </a:rPr>
              <a:t>roztroušene</a:t>
            </a:r>
            <a:r>
              <a:rPr lang="cs-CZ" sz="1800" b="0" dirty="0">
                <a:effectLst/>
                <a:latin typeface="MyriadPro"/>
              </a:rPr>
              <a:t>́ </a:t>
            </a:r>
            <a:r>
              <a:rPr lang="cs-CZ" sz="1800" b="0" dirty="0" err="1">
                <a:effectLst/>
                <a:latin typeface="MyriadPro"/>
              </a:rPr>
              <a:t>sklerózy</a:t>
            </a:r>
            <a:r>
              <a:rPr lang="cs-CZ" sz="1800" b="0" dirty="0">
                <a:effectLst/>
                <a:latin typeface="MyriadPro"/>
              </a:rPr>
              <a:t>, </a:t>
            </a:r>
            <a:r>
              <a:rPr lang="cs-CZ" sz="1800" b="0" dirty="0" err="1">
                <a:effectLst/>
                <a:latin typeface="MyriadPro"/>
              </a:rPr>
              <a:t>dále</a:t>
            </a:r>
            <a:r>
              <a:rPr lang="cs-CZ" sz="1800" b="0" dirty="0">
                <a:effectLst/>
                <a:latin typeface="MyriadPro"/>
              </a:rPr>
              <a:t> jako </a:t>
            </a:r>
            <a:r>
              <a:rPr lang="cs-CZ" sz="1800" b="0" dirty="0" err="1">
                <a:effectLst/>
                <a:latin typeface="MyriadPro"/>
              </a:rPr>
              <a:t>idiopaticka</a:t>
            </a:r>
            <a:r>
              <a:rPr lang="cs-CZ" sz="1800" b="0" dirty="0">
                <a:effectLst/>
                <a:latin typeface="MyriadPro"/>
              </a:rPr>
              <a:t>́, </a:t>
            </a:r>
            <a:r>
              <a:rPr lang="cs-CZ" sz="1800" b="0" dirty="0" err="1">
                <a:effectLst/>
                <a:latin typeface="MyriadPro"/>
              </a:rPr>
              <a:t>ischemického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či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infekčního</a:t>
            </a:r>
            <a:r>
              <a:rPr lang="cs-CZ" sz="1800" b="0" dirty="0">
                <a:effectLst/>
                <a:latin typeface="MyriadPro"/>
              </a:rPr>
              <a:t> </a:t>
            </a:r>
            <a:r>
              <a:rPr lang="cs-CZ" sz="1800" b="0" dirty="0" err="1">
                <a:effectLst/>
                <a:latin typeface="MyriadPro"/>
              </a:rPr>
              <a:t>původu</a:t>
            </a:r>
            <a:r>
              <a:rPr lang="cs-CZ" sz="1800" b="0" dirty="0">
                <a:effectLst/>
                <a:latin typeface="MyriadPro"/>
              </a:rPr>
              <a:t> </a:t>
            </a: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Infekčni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virove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(HSV1, HSV2, herpes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zoster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, CMV, EBV,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coxachie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 viry)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bakteriálni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(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Campylobacter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jejuni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,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Legionella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pneumophila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,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Borrelia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garinii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,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Myco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- plasma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pneumoniae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,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Listeria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monocytogenes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)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parazitárni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(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Neurocysticercosis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,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Schistosoma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)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fungálni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(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Atinomyces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izraeli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,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Aspergilus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flavus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)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Demyelinizačni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roztroušena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skleróza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,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neuromyelitis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optica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,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akutni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diseminovana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encefalomyelitida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Postvakcinačni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HBV, influenza, poliomyelitida, rabies,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varicella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,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morbilli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Zánětliva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SLE, sklerodermie, M.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Behcet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,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sarkoidóza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Paraneoplasticka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malobuněčny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ca plic, ca prsu,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nádory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gastrointestinálního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 traktu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Parainfekčni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nejčastěji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 navazuje na </a:t>
            </a:r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respiračni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́, GIT infekt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Idiopaticka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r>
              <a:rPr lang="cs-CZ" sz="1800" b="0" dirty="0" err="1">
                <a:effectLst/>
                <a:highlight>
                  <a:srgbClr val="FFFFFF"/>
                </a:highlight>
                <a:latin typeface="MyriadPro"/>
              </a:rPr>
              <a:t>Ischemicka</a:t>
            </a:r>
            <a:r>
              <a:rPr lang="cs-CZ" sz="1800" b="0" dirty="0">
                <a:effectLst/>
                <a:highlight>
                  <a:srgbClr val="FFFFFF"/>
                </a:highlight>
                <a:latin typeface="MyriadPro"/>
              </a:rPr>
              <a:t>́ </a:t>
            </a:r>
            <a:endParaRPr lang="cs-CZ" dirty="0">
              <a:effectLst/>
              <a:highlight>
                <a:srgbClr val="FFFFFF"/>
              </a:highlight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34C0A-6C96-462F-9AE0-72F74B2221BD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440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Jed"/>
              </a:rPr>
              <a:t>toxiny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produkované bakteriemi blokují uvolňování svalového stahu. 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Tetanotoxin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je exotoxinem bakterie </a:t>
            </a:r>
            <a:r>
              <a:rPr lang="cs-CZ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Cl. </a:t>
            </a:r>
            <a:r>
              <a:rPr lang="cs-CZ" sz="1200" b="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tetani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který se skládá ze tří složek – neurotoxického </a:t>
            </a:r>
            <a:r>
              <a:rPr lang="cs-CZ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tetanospasminu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hemolytického </a:t>
            </a:r>
            <a:r>
              <a:rPr lang="cs-CZ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tetanolyzinu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enzymu s reninovými účinky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Tetajjnospasmin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zodpovědný za charakteristický klinický obraz tonicko-klonických křečí. Průnik 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tetanospasminu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přes membrány je podobný jako je u botulotoxinu, první fragment toxinu vytvoří pór v membráně, druhý fragment pak proniká do buňky.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Toxin inhibuje uvolňování inhibičních </a:t>
            </a:r>
            <a:r>
              <a:rPr lang="cs-CZ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neurotransmiterůglycinu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 </a:t>
            </a:r>
            <a:r>
              <a:rPr lang="cs-CZ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GABA"/>
              </a:rPr>
              <a:t>GABA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klesá práh dráždivosti motoneuronů a rozvíjí se obraz tonicko-klonických křečí.</a:t>
            </a:r>
            <a:r>
              <a:rPr lang="cs-CZ" sz="1200" b="0" i="0" u="none" strike="noStrike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[4]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Ve vysokých koncentracích může tetanický toxin působit jako botulotoxin, tedy inhibici uvolňování acetylcholinu na 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cholinergních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synapsích.</a:t>
            </a:r>
            <a:r>
              <a:rPr lang="cs-CZ" sz="1200" b="0" i="0" u="none" strike="noStrike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[5]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34C0A-6C96-462F-9AE0-72F74B2221B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2401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Punkce nejlépe </a:t>
            </a:r>
            <a:r>
              <a:rPr lang="cs-CZ" sz="1200" b="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atraumatickou</a:t>
            </a:r>
            <a:r>
              <a:rPr lang="cs-CZ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jehlou (minimalizace punkčního otvoru v tvrdé pleně a prosakování </a:t>
            </a:r>
            <a:r>
              <a:rPr lang="cs-CZ" sz="1200" b="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likvoru</a:t>
            </a:r>
            <a:r>
              <a:rPr lang="cs-CZ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 </a:t>
            </a:r>
            <a:r>
              <a:rPr lang="cs-CZ" sz="120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minimalizace </a:t>
            </a:r>
            <a:r>
              <a:rPr lang="cs-CZ" sz="1200" b="0" i="1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postpunkčních</a:t>
            </a:r>
            <a:r>
              <a:rPr lang="cs-CZ" sz="120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obtíží</a:t>
            </a:r>
            <a:r>
              <a:rPr lang="cs-CZ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34C0A-6C96-462F-9AE0-72F74B2221B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032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Snímek 17 – asi bych zmatenost uvedla ještě před výčtem ložiskových příznaků. A ložiskové příznaky bych zdůraznila tučně – je to to, co odlišuje klinicky absces od meningitidy.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34C0A-6C96-462F-9AE0-72F74B2221B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615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Sinus </a:t>
            </a:r>
            <a:r>
              <a:rPr lang="cs-CZ" b="0" i="0" u="none" strike="noStrike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cavernosus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 je </a:t>
            </a:r>
            <a:r>
              <a:rPr lang="cs-CZ" b="1" i="0" u="none" strike="noStrike" dirty="0">
                <a:solidFill>
                  <a:srgbClr val="212529"/>
                </a:solidFill>
                <a:effectLst/>
                <a:latin typeface="system-ui"/>
              </a:rPr>
              <a:t>žilní splav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 v 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system-ui"/>
                <a:hlinkClick r:id="rId3" tooltip="Dura mater"/>
              </a:rPr>
              <a:t>dura mater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 na </a:t>
            </a:r>
            <a:r>
              <a:rPr lang="cs-CZ" b="0" i="0" u="none" strike="noStrike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bazi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 lební po obou stranách </a:t>
            </a:r>
            <a:r>
              <a:rPr lang="cs-CZ" b="1" i="0" u="none" strike="noStrike" dirty="0">
                <a:solidFill>
                  <a:srgbClr val="212529"/>
                </a:solidFill>
                <a:effectLst/>
                <a:latin typeface="system-ui"/>
              </a:rPr>
              <a:t>tureckého sedla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. Má </a:t>
            </a:r>
            <a:r>
              <a:rPr lang="cs-CZ" b="1" i="0" u="none" strike="noStrike" dirty="0">
                <a:solidFill>
                  <a:srgbClr val="212529"/>
                </a:solidFill>
                <a:effectLst/>
                <a:latin typeface="system-ui"/>
              </a:rPr>
              <a:t>houbovitý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 charakter, díky četným </a:t>
            </a:r>
            <a:r>
              <a:rPr lang="cs-CZ" b="1" i="0" u="none" strike="noStrike" dirty="0">
                <a:solidFill>
                  <a:srgbClr val="212529"/>
                </a:solidFill>
                <a:effectLst/>
                <a:latin typeface="system-ui"/>
              </a:rPr>
              <a:t>trámcům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, které jím prostupují. Přes </a:t>
            </a:r>
            <a:r>
              <a:rPr lang="cs-CZ" b="0" i="1" u="none" strike="noStrike" dirty="0">
                <a:solidFill>
                  <a:srgbClr val="212529"/>
                </a:solidFill>
                <a:effectLst/>
                <a:latin typeface="system-ui"/>
              </a:rPr>
              <a:t>v. </a:t>
            </a:r>
            <a:r>
              <a:rPr lang="cs-CZ" b="0" i="1" u="none" strike="noStrike" dirty="0" err="1">
                <a:solidFill>
                  <a:srgbClr val="212529"/>
                </a:solidFill>
                <a:effectLst/>
                <a:latin typeface="system-ui"/>
              </a:rPr>
              <a:t>opthalmica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 má spojení i s krví odtékající z oblasti obličeje. Některé hnisavé infekce v obličeji (např. 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system-ui"/>
                <a:hlinkClick r:id="rId4" tooltip="Furunkl"/>
              </a:rPr>
              <a:t>furunkl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, </a:t>
            </a:r>
            <a:r>
              <a:rPr lang="cs-CZ" b="0" i="0" u="none" strike="noStrike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cheilitida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) se tak mohou rozšířit do této oblasti a vyvolat závažné </a:t>
            </a:r>
            <a:r>
              <a:rPr lang="cs-CZ" b="1" i="0" u="none" strike="noStrike" dirty="0">
                <a:solidFill>
                  <a:srgbClr val="212529"/>
                </a:solidFill>
                <a:effectLst/>
                <a:latin typeface="system-ui"/>
              </a:rPr>
              <a:t>nitrolební infekce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 a </a:t>
            </a:r>
            <a:r>
              <a:rPr lang="cs-CZ" b="0" i="1" u="none" strike="noStrike" dirty="0" err="1">
                <a:solidFill>
                  <a:srgbClr val="007BFF"/>
                </a:solidFill>
                <a:effectLst/>
                <a:latin typeface="system-ui"/>
                <a:hlinkClick r:id="rId5" tooltip="Trombóza"/>
              </a:rPr>
              <a:t>trombózu</a:t>
            </a:r>
            <a:r>
              <a:rPr lang="cs-CZ" b="0" i="0" u="none" strike="noStrike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tohoto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 splavu.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Kruté bolesti za okem a v oku, případně v jeho okolí;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nastříknutí spojivky, která může vyhřezávat před bulbus;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edém papily, 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system-ui"/>
                <a:hlinkClick r:id="rId6" tooltip="Hemorrhagie"/>
              </a:rPr>
              <a:t>hemorrhagie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 na očním pozadí;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porucha </a:t>
            </a:r>
            <a:r>
              <a:rPr lang="cs-CZ" b="0" i="0" u="none" strike="noStrike" dirty="0" err="1">
                <a:solidFill>
                  <a:srgbClr val="212529"/>
                </a:solidFill>
                <a:effectLst/>
                <a:latin typeface="system-ui"/>
              </a:rPr>
              <a:t>vizu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 až </a:t>
            </a:r>
            <a:r>
              <a:rPr lang="cs-CZ" b="1" i="0" u="none" strike="noStrike" dirty="0">
                <a:solidFill>
                  <a:srgbClr val="212529"/>
                </a:solidFill>
                <a:effectLst/>
                <a:latin typeface="system-ui"/>
              </a:rPr>
              <a:t>slepota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endParaRPr lang="cs-CZ" b="0" i="0" u="none" strike="noStrike" dirty="0">
              <a:solidFill>
                <a:srgbClr val="212529"/>
              </a:solidFill>
              <a:effectLst/>
              <a:highlight>
                <a:srgbClr val="FFFFFF"/>
              </a:highlight>
              <a:latin typeface="system-ui"/>
            </a:endParaRPr>
          </a:p>
          <a:p>
            <a:pPr algn="l"/>
            <a:r>
              <a:rPr lang="cs-CZ" b="1" i="0" u="none" strike="noStrike" dirty="0">
                <a:solidFill>
                  <a:srgbClr val="212529"/>
                </a:solidFill>
                <a:effectLst/>
                <a:latin typeface="system-ui"/>
              </a:rPr>
              <a:t>Prochází jím:</a:t>
            </a:r>
            <a:endParaRPr lang="cs-CZ" b="0" i="0" u="none" strike="noStrike" dirty="0">
              <a:solidFill>
                <a:srgbClr val="212529"/>
              </a:solidFill>
              <a:effectLst/>
              <a:latin typeface="system-ui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1" u="none" strike="noStrike" dirty="0">
                <a:solidFill>
                  <a:srgbClr val="007BFF"/>
                </a:solidFill>
                <a:effectLst/>
                <a:latin typeface="system-ui"/>
                <a:hlinkClick r:id="rId7" tooltip="Arteria carotis interna"/>
              </a:rPr>
              <a:t>a. carotis interna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1" u="none" strike="noStrike" dirty="0">
                <a:solidFill>
                  <a:srgbClr val="007BFF"/>
                </a:solidFill>
                <a:effectLst/>
                <a:latin typeface="system-ui"/>
                <a:hlinkClick r:id="rId8" tooltip="Nervus abducens"/>
              </a:rPr>
              <a:t>n. abducens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v jeho boční stěně: </a:t>
            </a:r>
            <a:r>
              <a:rPr lang="cs-CZ" b="0" i="1" u="none" strike="noStrike" dirty="0">
                <a:solidFill>
                  <a:srgbClr val="212529"/>
                </a:solidFill>
                <a:effectLst/>
                <a:latin typeface="system-ui"/>
              </a:rPr>
              <a:t>n. III., n. IV., n. </a:t>
            </a:r>
            <a:r>
              <a:rPr lang="cs-CZ" b="0" i="1" u="none" strike="noStrike" dirty="0" err="1">
                <a:solidFill>
                  <a:srgbClr val="212529"/>
                </a:solidFill>
                <a:effectLst/>
                <a:latin typeface="system-ui"/>
              </a:rPr>
              <a:t>opthalmicus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pPr algn="l"/>
            <a:r>
              <a:rPr lang="cs-CZ" b="1" i="0" u="none" strike="noStrike" dirty="0">
                <a:solidFill>
                  <a:srgbClr val="212529"/>
                </a:solidFill>
                <a:effectLst/>
                <a:latin typeface="system-ui"/>
              </a:rPr>
              <a:t>Ústí do něj:</a:t>
            </a:r>
            <a:endParaRPr lang="cs-CZ" b="0" i="0" u="none" strike="noStrike" dirty="0">
              <a:solidFill>
                <a:srgbClr val="212529"/>
              </a:solidFill>
              <a:effectLst/>
              <a:latin typeface="system-ui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1" u="none" strike="noStrike" dirty="0">
                <a:solidFill>
                  <a:srgbClr val="212529"/>
                </a:solidFill>
                <a:effectLst/>
                <a:latin typeface="system-ui"/>
              </a:rPr>
              <a:t>v. </a:t>
            </a:r>
            <a:r>
              <a:rPr lang="cs-CZ" b="0" i="1" u="none" strike="noStrike" dirty="0" err="1">
                <a:solidFill>
                  <a:srgbClr val="212529"/>
                </a:solidFill>
                <a:effectLst/>
                <a:latin typeface="system-ui"/>
              </a:rPr>
              <a:t>opthalmica</a:t>
            </a:r>
            <a:r>
              <a:rPr lang="cs-CZ" b="0" i="1" u="none" strike="noStrike" dirty="0">
                <a:solidFill>
                  <a:srgbClr val="212529"/>
                </a:solidFill>
                <a:effectLst/>
                <a:latin typeface="system-ui"/>
              </a:rPr>
              <a:t> superior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34C0A-6C96-462F-9AE0-72F74B2221BD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09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Moc se mi nelíbí spojení: </a:t>
            </a:r>
            <a:r>
              <a:rPr lang="cs-CZ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Viry působí přímo na CNS (</a:t>
            </a:r>
            <a:r>
              <a:rPr lang="cs-CZ" sz="1200" b="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neurotropní</a:t>
            </a:r>
            <a:r>
              <a:rPr lang="cs-CZ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 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minimálně bych CSF nahradila „nervovou tkání“. Chápu, že ses asi pokusil opsat běžně užívanou definici „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neurotropní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mající afinitu k nervové tkáni“ – možná lepší by bylo</a:t>
            </a:r>
            <a:r>
              <a:rPr lang="cs-CZ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„viry, působící především na nervovou tkáň (</a:t>
            </a:r>
            <a:r>
              <a:rPr lang="cs-CZ" sz="1200" b="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neurotropní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)“ (ale ani to není úplně přesné).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34C0A-6C96-462F-9AE0-72F74B2221BD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431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i="0" u="none" strike="noStrike" dirty="0" err="1">
                <a:solidFill>
                  <a:srgbClr val="212529"/>
                </a:solidFill>
                <a:effectLst/>
                <a:latin typeface="system-ui"/>
              </a:rPr>
              <a:t>Lymeská</a:t>
            </a:r>
            <a:r>
              <a:rPr lang="cs-CZ" b="1" i="0" u="none" strike="noStrike" dirty="0">
                <a:solidFill>
                  <a:srgbClr val="212529"/>
                </a:solidFill>
                <a:effectLst/>
                <a:latin typeface="system-ui"/>
              </a:rPr>
              <a:t> borelióza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 (LB) je nejčastější infekcí přenášenou klíšťaty v České republice a zároveň je nejčastější 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system-ui"/>
                <a:hlinkClick r:id="rId3" tooltip="Antropozoonóza"/>
              </a:rPr>
              <a:t>antropozoonózou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 v Evropě, Asii a Severní Americe. LB je způsobena bakterií komplexu </a:t>
            </a:r>
            <a:r>
              <a:rPr lang="cs-CZ" b="1" i="1" u="none" strike="noStrike" dirty="0">
                <a:solidFill>
                  <a:srgbClr val="007BFF"/>
                </a:solidFill>
                <a:effectLst/>
                <a:latin typeface="system-ui"/>
                <a:hlinkClick r:id="rId4" tooltip="Borrelia burgdorferi"/>
              </a:rPr>
              <a:t>Borrelia burgdorferi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 </a:t>
            </a:r>
            <a:r>
              <a:rPr lang="cs-CZ" b="0" i="1" u="none" strike="noStrike" dirty="0" err="1">
                <a:solidFill>
                  <a:srgbClr val="212529"/>
                </a:solidFill>
                <a:effectLst/>
                <a:latin typeface="system-ui"/>
              </a:rPr>
              <a:t>sensu</a:t>
            </a:r>
            <a:r>
              <a:rPr lang="cs-CZ" b="0" i="1" u="none" strike="noStrike" dirty="0">
                <a:solidFill>
                  <a:srgbClr val="212529"/>
                </a:solidFill>
                <a:effectLst/>
                <a:latin typeface="system-ui"/>
              </a:rPr>
              <a:t> lato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. Infekci nepřenáší pouze dospělá klíšťata, ale i jejich mladší vývojová stadia, přenos mezi lidmi není možný. Většina nákaz probíhá asymptomaticky, klinicky manifestní případy se projeví zejména postižením kůže, kloubů, nervového systému a srdce.</a:t>
            </a:r>
            <a:r>
              <a:rPr lang="cs-CZ" b="0" i="0" u="none" strike="noStrike" baseline="30000" dirty="0">
                <a:solidFill>
                  <a:srgbClr val="007BFF"/>
                </a:solidFill>
                <a:effectLst/>
                <a:latin typeface="system-ui"/>
                <a:hlinkClick r:id="rId5"/>
              </a:rPr>
              <a:t>[1]</a:t>
            </a:r>
            <a:r>
              <a:rPr lang="cs-CZ" b="0" i="0" u="none" strike="noStrike" baseline="30000" dirty="0">
                <a:solidFill>
                  <a:srgbClr val="007BFF"/>
                </a:solidFill>
                <a:effectLst/>
                <a:latin typeface="system-ui"/>
                <a:hlinkClick r:id="rId6"/>
              </a:rPr>
              <a:t>[2]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 Nejčastější formou a typickým projevem je </a:t>
            </a:r>
            <a:r>
              <a:rPr lang="cs-CZ" b="0" i="0" u="none" strike="noStrike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erythema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 </a:t>
            </a:r>
            <a:r>
              <a:rPr lang="cs-CZ" b="0" i="0" u="none" strike="noStrike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migrans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system-ui"/>
              </a:rPr>
              <a:t>. Onemocnění má v ČR typicky sezónní charakter, který souvisí s aktivitou klíšťat, tj. maximum výskytu je v červenci. 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34C0A-6C96-462F-9AE0-72F74B2221BD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528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Přirozeně patogenní je </a:t>
            </a:r>
            <a:r>
              <a:rPr lang="cs-CZ" b="0" i="1" u="none" strike="noStrike" dirty="0">
                <a:solidFill>
                  <a:srgbClr val="212529"/>
                </a:solidFill>
                <a:effectLst/>
                <a:latin typeface="system-ui"/>
              </a:rPr>
              <a:t>Treponema </a:t>
            </a:r>
            <a:r>
              <a:rPr lang="cs-CZ" b="0" i="1" u="none" strike="noStrike" dirty="0" err="1">
                <a:solidFill>
                  <a:srgbClr val="212529"/>
                </a:solidFill>
                <a:effectLst/>
                <a:latin typeface="system-ui"/>
              </a:rPr>
              <a:t>pallidum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 pouze pro člověka. Existují tři možné cesty přenosu:</a:t>
            </a:r>
          </a:p>
          <a:p>
            <a:pPr algn="l">
              <a:buFont typeface="+mj-lt"/>
              <a:buAutoNum type="arabicPeriod"/>
            </a:pP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pohlavní styk;</a:t>
            </a:r>
          </a:p>
          <a:p>
            <a:pPr algn="l">
              <a:buFont typeface="+mj-lt"/>
              <a:buAutoNum type="arabicPeriod"/>
            </a:pP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přenos kontaminovanými předměty;</a:t>
            </a:r>
          </a:p>
          <a:p>
            <a:pPr algn="l">
              <a:buFont typeface="+mj-lt"/>
              <a:buAutoNum type="arabicPeriod"/>
            </a:pP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průnik přes placentu a infikování plodu (vzniká </a:t>
            </a:r>
            <a:r>
              <a:rPr lang="cs-CZ" b="0" i="0" u="none" strike="noStrike" dirty="0">
                <a:solidFill>
                  <a:srgbClr val="007BFF"/>
                </a:solidFill>
                <a:effectLst/>
                <a:latin typeface="system-ui"/>
                <a:hlinkClick r:id="rId3" tooltip="Vrozená syfilis"/>
              </a:rPr>
              <a:t>adnátní syfilis</a:t>
            </a:r>
            <a:r>
              <a:rPr lang="cs-CZ" b="0" i="0" u="none" strike="noStrike" dirty="0">
                <a:solidFill>
                  <a:srgbClr val="212529"/>
                </a:solidFill>
                <a:effectLst/>
                <a:latin typeface="system-ui"/>
              </a:rPr>
              <a:t>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34C0A-6C96-462F-9AE0-72F74B2221BD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350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Ložiska v temporálním laloku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34C0A-6C96-462F-9AE0-72F74B2221BD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351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Ložiska v temporálním laloku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34C0A-6C96-462F-9AE0-72F74B2221BD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970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A3F1D-2D0F-4847-AA4A-AC7F7F7F28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491CFB-A82C-47DB-8AD1-CC5079FC01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219ED7-1182-48B3-A887-49D69E5A6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F571-CAF8-44FE-9757-E0806A716EFD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9A29DD-C0E6-440F-85A4-F4971A9BB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FA7197-8DA8-42BD-84F3-9942FF45C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3672-442E-4E9A-B7C9-E5623BCE6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47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2C442-A0B0-42F5-833C-DE51D9914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5FC261-ECED-4B30-BEFB-A7554FA4E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546179-B28E-4BE6-8488-5F94B13AE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F571-CAF8-44FE-9757-E0806A716EFD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B8ECBF-EC5B-4BBA-B5F6-0ACA3906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E58837-4347-4C17-851F-45830FA2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3672-442E-4E9A-B7C9-E5623BCE6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95173FC-9E6C-4F9F-8758-6F40C518B1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7AE321D-2101-4209-AF92-5FD05B9CF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751013-DF0D-4296-86FE-703146297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F571-CAF8-44FE-9757-E0806A716EFD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4D709F-0709-4E53-A9D6-B7CB12A4B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A6C371-4D77-481F-B871-E51E23EC4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3672-442E-4E9A-B7C9-E5623BCE6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63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5EC9D-A251-495C-AAA9-DDFBED41A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9C4557-D916-4F1A-B558-14606ED32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B6BA73-EEAC-48D4-A40A-95E59526A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F571-CAF8-44FE-9757-E0806A716EFD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2FA6C9-1261-449C-B3B0-0C60944A0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556C01-215D-4C5A-BA16-A19E7A21A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3672-442E-4E9A-B7C9-E5623BCE6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3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F3A5EB-9AC8-4A74-962C-5BD905F39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CF8982E-85C2-4D91-A270-713EC39D2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994923-47F3-43E5-885C-453310BF8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F571-CAF8-44FE-9757-E0806A716EFD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FFBD9B-27E2-4DF9-9FE0-A0275049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1B02B-7DD3-422E-98AB-BDDC5FB0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3672-442E-4E9A-B7C9-E5623BCE6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41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FCB5F-C1AE-4380-8E8D-4EC1D2816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031C41-FE17-42EE-B3DA-AC3B8E4D67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F5E5507-C76B-4C94-B8EE-F495EC2C9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1168E3-0DB0-40B8-8DC9-1E6002B71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F571-CAF8-44FE-9757-E0806A716EFD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2D9989-FE61-4DE8-BE64-B7285F616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FA27A3-1A17-4C0A-9CD9-D447D824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3672-442E-4E9A-B7C9-E5623BCE6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6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94AD5-D75A-45B4-80CA-38C163C91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3AFCEAF-E3E5-4FF7-909C-31F768A3C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BC76DB-4B63-4BC3-B24D-3666DA479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62EABD4-029D-4C70-BBD5-4B5ADABDD1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8E70C09-720A-45DB-A9CF-612D50600B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A366F07-D50C-4AB0-AA16-CDD99FED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F571-CAF8-44FE-9757-E0806A716EFD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B19C98B-8A81-43EF-A99B-3C98CFE23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A9327D8-40B3-49D8-83E0-27226806F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3672-442E-4E9A-B7C9-E5623BCE6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88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D3429-BDEB-49BE-9478-82645FCBA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F103AA7-EF6C-461A-A178-4CDA8F088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F571-CAF8-44FE-9757-E0806A716EFD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1B45E39-AB5A-4D51-AA53-457CD70F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9B95B4-0E8C-47A9-9FDD-655523D7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3672-442E-4E9A-B7C9-E5623BCE6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90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DF15CAF-7640-4C2A-B8F8-A5EF9417E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F571-CAF8-44FE-9757-E0806A716EFD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F081EA7-2D91-4332-BC50-DBE888447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65D2F1-383A-4FCB-985D-18EB64D2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3672-442E-4E9A-B7C9-E5623BCE6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754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651EE-02F1-4031-9277-24B4074FB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07F5E7-9779-4092-9910-B13B4542D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E02C562-530B-4007-81DE-90E1FE13A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2E8E01-D378-4886-BD49-E207441A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F571-CAF8-44FE-9757-E0806A716EFD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65180F-60A4-46DF-9C4B-7871D14B5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AF7942-55C5-4008-B81C-ECD51DD20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3672-442E-4E9A-B7C9-E5623BCE6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160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A766A-59FA-4695-B12B-1DFBC3C60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ADBC10C-29EC-4ABB-AA49-A6FC19DC7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C42EA3C-3DCE-49E3-B7F3-CAA8371D0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B724CB-DD20-4B4A-976E-7FA70A553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F571-CAF8-44FE-9757-E0806A716EFD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0051CC-88C9-41E5-8B29-C9E71AB1E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5EE3AC-8B2A-407B-8D1E-84FAD4957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3672-442E-4E9A-B7C9-E5623BCE6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82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A89E798-D250-4C4A-8AF4-259484CC7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8EE6537-58F4-45C6-A6D4-926B2578D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B63B9D-DF6E-4608-9DB9-4FE5144364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CF571-CAF8-44FE-9757-E0806A716EFD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2FFBCA-2486-4BEE-82B6-7F4D153CC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58962F-71E3-454F-8DBE-DF512BB12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63672-442E-4E9A-B7C9-E5623BCE63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77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ycOXWGr5Dag" TargetMode="External"/><Relationship Id="rId3" Type="http://schemas.openxmlformats.org/officeDocument/2006/relationships/hyperlink" Target="https://www.youtube.com/watch?v=OQE3j4FPyic" TargetMode="External"/><Relationship Id="rId7" Type="http://schemas.openxmlformats.org/officeDocument/2006/relationships/hyperlink" Target="https://www.youtube.com/watch?v=gIHUJs2eTHA" TargetMode="External"/><Relationship Id="rId2" Type="http://schemas.openxmlformats.org/officeDocument/2006/relationships/hyperlink" Target="https://www.youtube.com/watch?v=yzH8ul5PSZ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0JsJFXKpzCo" TargetMode="External"/><Relationship Id="rId5" Type="http://schemas.openxmlformats.org/officeDocument/2006/relationships/hyperlink" Target="https://www.youtube.com/watch?v=IOUnXeqNyMs" TargetMode="External"/><Relationship Id="rId4" Type="http://schemas.openxmlformats.org/officeDocument/2006/relationships/hyperlink" Target="https://www.youtube.com/watch?v=5g1ijpBI6Dk" TargetMode="External"/><Relationship Id="rId9" Type="http://schemas.openxmlformats.org/officeDocument/2006/relationships/hyperlink" Target="https://www.youtube.com/watch?v=pL6rP8C1e7w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88E95D8-4622-4029-B728-791575793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709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Kazuistika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E4C3930-9677-4A27-8889-3560D6697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2219"/>
            <a:ext cx="10515600" cy="513474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NO: </a:t>
            </a:r>
            <a:r>
              <a:rPr lang="cs-CZ" dirty="0"/>
              <a:t>pacient (30let) odeslán praktickým lékařem pro výrazné bolesti hlavy a postupně se rozvíjející slabost pravé horní končetiny. Pacient udává, že měl před pár týdny bolesti kloubů, teplota a bylo mu na zvracení. Občas na bolesti hlavy trpí. Nemůže spát, zhoršila se paměť</a:t>
            </a:r>
          </a:p>
          <a:p>
            <a:pPr marL="0" indent="0">
              <a:buNone/>
            </a:pPr>
            <a:r>
              <a:rPr lang="cs-CZ" b="1" dirty="0"/>
              <a:t>FA: </a:t>
            </a:r>
            <a:r>
              <a:rPr lang="cs-CZ" dirty="0"/>
              <a:t>Paralen dle potřeby. Nyní do medikace nasazen </a:t>
            </a:r>
            <a:r>
              <a:rPr lang="cs-CZ" dirty="0" err="1"/>
              <a:t>Nimesil</a:t>
            </a:r>
            <a:r>
              <a:rPr lang="cs-CZ" dirty="0"/>
              <a:t> až 3x/den.</a:t>
            </a:r>
          </a:p>
          <a:p>
            <a:pPr marL="0" indent="0">
              <a:buNone/>
            </a:pPr>
            <a:r>
              <a:rPr lang="cs-CZ" b="1" dirty="0"/>
              <a:t>Abusus:</a:t>
            </a:r>
            <a:r>
              <a:rPr lang="cs-CZ" dirty="0"/>
              <a:t> nekouří, nepije</a:t>
            </a:r>
          </a:p>
          <a:p>
            <a:pPr marL="0" indent="0">
              <a:buNone/>
            </a:pPr>
            <a:r>
              <a:rPr lang="cs-CZ" b="1" dirty="0"/>
              <a:t>EA: </a:t>
            </a:r>
            <a:r>
              <a:rPr lang="cs-CZ" dirty="0"/>
              <a:t>Poslední klíště měl snad před 3 měsíci. Žádnou kožní vyrážku nepozoroval.</a:t>
            </a:r>
          </a:p>
        </p:txBody>
      </p:sp>
    </p:spTree>
    <p:extLst>
      <p:ext uri="{BB962C8B-B14F-4D97-AF65-F5344CB8AC3E}">
        <p14:creationId xmlns:p14="http://schemas.microsoft.com/office/powerpoint/2010/main" val="38442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7D0C46F-9A09-43DE-8527-D86D71660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0261" y="217399"/>
            <a:ext cx="5878496" cy="91894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/>
              <a:t>Klinický obraz infekcí CNS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87CDBF2-AC79-45FF-BA0C-10B6CDADF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0261" y="1136341"/>
            <a:ext cx="6369879" cy="5504259"/>
          </a:xfrm>
        </p:spPr>
        <p:txBody>
          <a:bodyPr anchor="t"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altLang="cs-CZ" sz="1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Celkové známky běžného infekčního onemocnění</a:t>
            </a:r>
          </a:p>
          <a:p>
            <a:pPr lvl="1">
              <a:lnSpc>
                <a:spcPct val="100000"/>
              </a:lnSpc>
              <a:defRPr/>
            </a:pPr>
            <a:r>
              <a:rPr lang="cs-CZ" altLang="cs-CZ" sz="1600" dirty="0"/>
              <a:t>Horečka/teplota, třesavka, malátnost/únava, bolest hlavy/zad</a:t>
            </a:r>
          </a:p>
          <a:p>
            <a:pPr lvl="1">
              <a:lnSpc>
                <a:spcPct val="100000"/>
              </a:lnSpc>
              <a:defRPr/>
            </a:pPr>
            <a:r>
              <a:rPr lang="cs-CZ" altLang="cs-CZ" sz="1600" dirty="0"/>
              <a:t>Laboratorní (změny krevního obrazu, C-reaktivní protein, zvýšená sedimentace ERY)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1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Meningeální syndrom </a:t>
            </a:r>
            <a:r>
              <a:rPr lang="cs-CZ" altLang="cs-CZ" sz="1800" dirty="0"/>
              <a:t>(možná kombinace se syndromem nitrolební hypertenze)</a:t>
            </a:r>
            <a:endParaRPr lang="cs-CZ" altLang="cs-CZ" sz="1800" b="1" dirty="0"/>
          </a:p>
          <a:p>
            <a:pPr lvl="1">
              <a:lnSpc>
                <a:spcPct val="100000"/>
              </a:lnSpc>
              <a:defRPr/>
            </a:pPr>
            <a:r>
              <a:rPr lang="cs-CZ" altLang="cs-CZ" sz="1600" dirty="0"/>
              <a:t>vzniká </a:t>
            </a:r>
            <a:r>
              <a:rPr lang="cs-CZ" altLang="cs-CZ" sz="1600" b="1" dirty="0"/>
              <a:t>drážděním mozkomíšních plen</a:t>
            </a:r>
            <a:r>
              <a:rPr lang="cs-CZ" altLang="cs-CZ" sz="1600" dirty="0"/>
              <a:t> zánětem</a:t>
            </a:r>
          </a:p>
          <a:p>
            <a:pPr lvl="1">
              <a:lnSpc>
                <a:spcPct val="100000"/>
              </a:lnSpc>
              <a:defRPr/>
            </a:pPr>
            <a:r>
              <a:rPr lang="cs-CZ" altLang="cs-CZ" sz="1600" dirty="0"/>
              <a:t>bolesti hlavy, zvracení, přecitlivělost na vnější podněty (světlo, hluk – tzv. fotofobie a </a:t>
            </a:r>
            <a:r>
              <a:rPr lang="cs-CZ" altLang="cs-CZ" sz="1600" dirty="0" err="1"/>
              <a:t>fonofobie</a:t>
            </a:r>
            <a:r>
              <a:rPr lang="cs-CZ" altLang="cs-CZ" sz="1600" dirty="0"/>
              <a:t>), spazmus šíjových a zádových svalů</a:t>
            </a:r>
          </a:p>
          <a:p>
            <a:pPr lvl="1">
              <a:lnSpc>
                <a:spcPct val="100000"/>
              </a:lnSpc>
              <a:defRPr/>
            </a:pPr>
            <a:r>
              <a:rPr lang="cs-CZ" altLang="cs-CZ" sz="1600" dirty="0"/>
              <a:t>Obvykle pozitivní jsou </a:t>
            </a:r>
            <a:r>
              <a:rPr lang="cs-CZ" alt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meningeální příznaky</a:t>
            </a:r>
            <a:r>
              <a:rPr lang="cs-CZ" altLang="cs-CZ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1600" dirty="0"/>
              <a:t>(např. opozice šíje, viz dále) a zvýšená dráždivost. 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1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Příznaky postižení CNS</a:t>
            </a:r>
          </a:p>
          <a:p>
            <a:pPr lvl="1">
              <a:lnSpc>
                <a:spcPct val="100000"/>
              </a:lnSpc>
              <a:defRPr/>
            </a:pPr>
            <a:r>
              <a:rPr lang="cs-CZ" altLang="cs-CZ" sz="1600" b="1" dirty="0"/>
              <a:t>Celkové</a:t>
            </a:r>
            <a:r>
              <a:rPr lang="cs-CZ" altLang="cs-CZ" sz="1600" dirty="0"/>
              <a:t> (kvalitativní alterace vědomí (</a:t>
            </a:r>
            <a:r>
              <a:rPr lang="cs-CZ" altLang="cs-CZ" sz="1600" b="1" dirty="0"/>
              <a:t>amentně-delirantní syndrom</a:t>
            </a:r>
            <a:r>
              <a:rPr lang="cs-CZ" altLang="cs-CZ" sz="1600" dirty="0"/>
              <a:t>), kvantitativní alterace vědomí (somnolence až kóma)</a:t>
            </a:r>
          </a:p>
          <a:p>
            <a:pPr lvl="1">
              <a:lnSpc>
                <a:spcPct val="100000"/>
              </a:lnSpc>
              <a:defRPr/>
            </a:pPr>
            <a:r>
              <a:rPr lang="cs-CZ" altLang="cs-CZ" sz="1600" b="1" dirty="0"/>
              <a:t>Ložiskové</a:t>
            </a:r>
            <a:r>
              <a:rPr lang="cs-CZ" altLang="cs-CZ" sz="1600" dirty="0"/>
              <a:t> (parézy, poruchy cítivosti, mozečkový syndrom, okohybné poruchy), epileptické příznaky.</a:t>
            </a: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E1750109-3B91-4506-B997-0CD8E35A148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22C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72D8D1B-59F6-4FF3-8547-9BBB6129F2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48006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E947888-7598-4C07-8FDD-0A592CB32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549" y="836331"/>
            <a:ext cx="3122143" cy="2089924"/>
          </a:xfrm>
          <a:prstGeom prst="rect">
            <a:avLst/>
          </a:prstGeom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8FC8C21F-9484-4A71-ABFA-6C10682FAC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360367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C444748-5A8D-4B53-89FE-42B455DFA2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5618" y="487090"/>
            <a:ext cx="3588171" cy="58978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2" descr="VÃ½sledek obrÃ¡zku pro meningeal signs">
            <a:extLst>
              <a:ext uri="{FF2B5EF4-FFF2-40B4-BE49-F238E27FC236}">
                <a16:creationId xmlns:a16="http://schemas.microsoft.com/office/drawing/2014/main" id="{49EEF352-6610-48B2-84A9-CBC52333C4B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962" y="1601823"/>
            <a:ext cx="3588170" cy="3354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14044C96-7CFD-44DB-A579-D77B0D37C6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5524" y="487090"/>
            <a:ext cx="3588174" cy="58978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SouvisejÃ­cÃ­ obrÃ¡zek">
            <a:extLst>
              <a:ext uri="{FF2B5EF4-FFF2-40B4-BE49-F238E27FC236}">
                <a16:creationId xmlns:a16="http://schemas.microsoft.com/office/drawing/2014/main" id="{68049D2B-4B57-41E6-80B1-10D8454D5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221" y="1530626"/>
            <a:ext cx="3738645" cy="3372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07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>
            <a:extLst>
              <a:ext uri="{FF2B5EF4-FFF2-40B4-BE49-F238E27FC236}">
                <a16:creationId xmlns:a16="http://schemas.microsoft.com/office/drawing/2014/main" id="{07977D39-626F-40D7-B00F-16E02602DD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495" y="197110"/>
            <a:ext cx="2020824" cy="202082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BC27FE-0D55-4D18-9939-5F7970D4A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573" y="462500"/>
            <a:ext cx="4972330" cy="5729578"/>
          </a:xfrm>
        </p:spPr>
        <p:txBody>
          <a:bodyPr anchor="t">
            <a:normAutofit lnSpcReduction="10000"/>
          </a:bodyPr>
          <a:lstStyle/>
          <a:p>
            <a:r>
              <a:rPr lang="cs-CZ" sz="2400" dirty="0"/>
              <a:t>Specificky u některých meningitid lze pozorovat kožní projevy – tzv.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makulopapulózní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nebo petechiální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exantém</a:t>
            </a:r>
            <a:r>
              <a:rPr lang="cs-CZ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prokrvácená</a:t>
            </a:r>
            <a:r>
              <a:rPr lang="cs-CZ" sz="2400" dirty="0"/>
              <a:t> vyrážka, po zatlačení dnem sklenice nemizí), erytém (zarudnutí), purpura (mapovitá ložiska </a:t>
            </a:r>
            <a:r>
              <a:rPr lang="cs-CZ" sz="2400" dirty="0" err="1"/>
              <a:t>prokrvácení</a:t>
            </a:r>
            <a:r>
              <a:rPr lang="cs-CZ" sz="2400" dirty="0"/>
              <a:t> kůže)</a:t>
            </a:r>
          </a:p>
          <a:p>
            <a:endParaRPr lang="cs-CZ" sz="2400" dirty="0"/>
          </a:p>
          <a:p>
            <a:r>
              <a:rPr lang="cs-CZ" sz="2400" dirty="0"/>
              <a:t>Zejména u meningokokové meningitidy (může začít i průjmy, i krvácivé)</a:t>
            </a:r>
          </a:p>
          <a:p>
            <a:endParaRPr lang="cs-CZ" sz="2400" dirty="0"/>
          </a:p>
          <a:p>
            <a:r>
              <a:rPr lang="cs-CZ" sz="2400" dirty="0"/>
              <a:t>Nitrolební hypertenze způsobuje také </a:t>
            </a:r>
            <a:r>
              <a:rPr lang="cs-CZ" sz="2400" b="1" dirty="0"/>
              <a:t>otok papil zrakového nervu </a:t>
            </a:r>
            <a:r>
              <a:rPr lang="cs-CZ" sz="2400" dirty="0"/>
              <a:t>a je možné ji poznat při běžném očním vyšetření.</a:t>
            </a:r>
            <a:endParaRPr lang="en-GB" sz="240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905CDE4-B751-4B3E-B625-6E59F89034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4932" y="1"/>
            <a:ext cx="4077068" cy="3445261"/>
          </a:xfrm>
          <a:custGeom>
            <a:avLst/>
            <a:gdLst>
              <a:gd name="connsiteX0" fmla="*/ 250035 w 4077068"/>
              <a:gd name="connsiteY0" fmla="*/ 0 h 3445261"/>
              <a:gd name="connsiteX1" fmla="*/ 4077068 w 4077068"/>
              <a:gd name="connsiteY1" fmla="*/ 0 h 3445261"/>
              <a:gd name="connsiteX2" fmla="*/ 4077068 w 4077068"/>
              <a:gd name="connsiteY2" fmla="*/ 2743040 h 3445261"/>
              <a:gd name="connsiteX3" fmla="*/ 4074154 w 4077068"/>
              <a:gd name="connsiteY3" fmla="*/ 2746247 h 3445261"/>
              <a:gd name="connsiteX4" fmla="*/ 2386584 w 4077068"/>
              <a:gd name="connsiteY4" fmla="*/ 3445261 h 3445261"/>
              <a:gd name="connsiteX5" fmla="*/ 0 w 4077068"/>
              <a:gd name="connsiteY5" fmla="*/ 1058677 h 3445261"/>
              <a:gd name="connsiteX6" fmla="*/ 187550 w 4077068"/>
              <a:gd name="connsiteY6" fmla="*/ 129711 h 3445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7068" h="3445261">
                <a:moveTo>
                  <a:pt x="250035" y="0"/>
                </a:moveTo>
                <a:lnTo>
                  <a:pt x="4077068" y="0"/>
                </a:lnTo>
                <a:lnTo>
                  <a:pt x="4077068" y="2743040"/>
                </a:lnTo>
                <a:lnTo>
                  <a:pt x="4074154" y="2746247"/>
                </a:lnTo>
                <a:cubicBezTo>
                  <a:pt x="3642267" y="3178134"/>
                  <a:pt x="3045621" y="3445261"/>
                  <a:pt x="2386584" y="3445261"/>
                </a:cubicBezTo>
                <a:cubicBezTo>
                  <a:pt x="1068510" y="3445261"/>
                  <a:pt x="0" y="2376751"/>
                  <a:pt x="0" y="1058677"/>
                </a:cubicBezTo>
                <a:cubicBezTo>
                  <a:pt x="0" y="729159"/>
                  <a:pt x="66782" y="415238"/>
                  <a:pt x="187550" y="129711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8108C16-F4C0-44AA-999D-17BD39219B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3660" y="2557569"/>
            <a:ext cx="3072384" cy="30723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8F10CB3-3B5E-4C7A-98CF-B87454DDFA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48370" y="3966828"/>
            <a:ext cx="3339958" cy="2891173"/>
          </a:xfrm>
          <a:custGeom>
            <a:avLst/>
            <a:gdLst>
              <a:gd name="connsiteX0" fmla="*/ 2002536 w 3339958"/>
              <a:gd name="connsiteY0" fmla="*/ 0 h 2891173"/>
              <a:gd name="connsiteX1" fmla="*/ 3276335 w 3339958"/>
              <a:gd name="connsiteY1" fmla="*/ 457282 h 2891173"/>
              <a:gd name="connsiteX2" fmla="*/ 3339958 w 3339958"/>
              <a:gd name="connsiteY2" fmla="*/ 515107 h 2891173"/>
              <a:gd name="connsiteX3" fmla="*/ 3339958 w 3339958"/>
              <a:gd name="connsiteY3" fmla="*/ 2891173 h 2891173"/>
              <a:gd name="connsiteX4" fmla="*/ 209954 w 3339958"/>
              <a:gd name="connsiteY4" fmla="*/ 2891173 h 2891173"/>
              <a:gd name="connsiteX5" fmla="*/ 157369 w 3339958"/>
              <a:gd name="connsiteY5" fmla="*/ 2782014 h 2891173"/>
              <a:gd name="connsiteX6" fmla="*/ 0 w 3339958"/>
              <a:gd name="connsiteY6" fmla="*/ 2002536 h 2891173"/>
              <a:gd name="connsiteX7" fmla="*/ 2002536 w 3339958"/>
              <a:gd name="connsiteY7" fmla="*/ 0 h 2891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9958" h="2891173">
                <a:moveTo>
                  <a:pt x="2002536" y="0"/>
                </a:moveTo>
                <a:cubicBezTo>
                  <a:pt x="2486398" y="0"/>
                  <a:pt x="2930179" y="171609"/>
                  <a:pt x="3276335" y="457282"/>
                </a:cubicBezTo>
                <a:lnTo>
                  <a:pt x="3339958" y="515107"/>
                </a:lnTo>
                <a:lnTo>
                  <a:pt x="3339958" y="2891173"/>
                </a:lnTo>
                <a:lnTo>
                  <a:pt x="209954" y="2891173"/>
                </a:lnTo>
                <a:lnTo>
                  <a:pt x="157369" y="2782014"/>
                </a:lnTo>
                <a:cubicBezTo>
                  <a:pt x="56036" y="2542434"/>
                  <a:pt x="0" y="2279029"/>
                  <a:pt x="0" y="2002536"/>
                </a:cubicBezTo>
                <a:cubicBezTo>
                  <a:pt x="0" y="896566"/>
                  <a:pt x="896566" y="0"/>
                  <a:pt x="2002536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76104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7D01549-5D3A-40F1-84BD-03969BE08F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9192" y="365125"/>
            <a:ext cx="10714608" cy="132556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/>
              <a:t>Diagnostika infekcí CNS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08AA0F9-E980-4F4B-B976-4570F28901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9192" y="1464816"/>
            <a:ext cx="10714608" cy="4712147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b="1" dirty="0"/>
              <a:t>Klinický obraz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dirty="0"/>
              <a:t>Odběr mozkomíšního moku (lumbální punkce)</a:t>
            </a:r>
          </a:p>
          <a:p>
            <a:pPr lvl="1">
              <a:defRPr/>
            </a:pPr>
            <a:r>
              <a:rPr lang="cs-CZ" altLang="cs-CZ" dirty="0"/>
              <a:t>vyšetření cytologické (zjištění počtu a typu buněčných elementů)</a:t>
            </a:r>
          </a:p>
          <a:p>
            <a:pPr lvl="2">
              <a:defRPr/>
            </a:pPr>
            <a:r>
              <a:rPr lang="cs-CZ" altLang="cs-CZ" dirty="0"/>
              <a:t>U zánětů bývá zvýšený počet buněk v </a:t>
            </a:r>
            <a:r>
              <a:rPr lang="cs-CZ" altLang="cs-CZ" dirty="0" err="1"/>
              <a:t>likvoru</a:t>
            </a:r>
            <a:r>
              <a:rPr lang="cs-CZ" altLang="cs-CZ" dirty="0"/>
              <a:t> – tzv. </a:t>
            </a:r>
            <a:r>
              <a:rPr lang="cs-CZ" altLang="cs-CZ" b="1" dirty="0" err="1"/>
              <a:t>pleocytóza</a:t>
            </a:r>
            <a:endParaRPr lang="cs-CZ" altLang="cs-CZ" dirty="0"/>
          </a:p>
          <a:p>
            <a:pPr lvl="1">
              <a:defRPr/>
            </a:pPr>
            <a:r>
              <a:rPr lang="cs-CZ" altLang="cs-CZ" dirty="0"/>
              <a:t>biochemické vyšetření – zejména vyšetření proteinů v </a:t>
            </a:r>
            <a:r>
              <a:rPr lang="cs-CZ" altLang="cs-CZ" dirty="0" err="1"/>
              <a:t>likvoru</a:t>
            </a:r>
            <a:r>
              <a:rPr lang="cs-CZ" altLang="cs-CZ" dirty="0"/>
              <a:t> (celková hodnota bílkovin, změny ve spektru likvorových bílkovin)</a:t>
            </a:r>
          </a:p>
          <a:p>
            <a:pPr lvl="2">
              <a:defRPr/>
            </a:pPr>
            <a:r>
              <a:rPr lang="cs-CZ" altLang="cs-CZ" dirty="0"/>
              <a:t>U zánětů je typická kombinace zvýšené celkové bílkoviny v mozkomíšním moku (</a:t>
            </a:r>
            <a:r>
              <a:rPr lang="cs-CZ" altLang="cs-CZ" dirty="0" err="1"/>
              <a:t>hyperproteinorhachie</a:t>
            </a:r>
            <a:r>
              <a:rPr lang="cs-CZ" altLang="cs-CZ" dirty="0"/>
              <a:t>) a zvýšení počtu buněk (hovoříme o tzv. </a:t>
            </a:r>
            <a:r>
              <a:rPr lang="cs-CZ" altLang="cs-CZ" dirty="0" err="1"/>
              <a:t>proteinocytologické</a:t>
            </a:r>
            <a:r>
              <a:rPr lang="cs-CZ" altLang="cs-CZ" dirty="0"/>
              <a:t> asociaci).</a:t>
            </a:r>
          </a:p>
          <a:p>
            <a:pPr lvl="2">
              <a:defRPr/>
            </a:pPr>
            <a:r>
              <a:rPr lang="cs-CZ" altLang="cs-CZ" dirty="0"/>
              <a:t>Některé kvality MMM lze hodnotit již při punkci (např. tlak, ale i vzhled)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dirty="0"/>
              <a:t>Zobrazovací vyšetření </a:t>
            </a:r>
            <a:r>
              <a:rPr lang="cs-CZ" altLang="cs-CZ" dirty="0"/>
              <a:t>– CT, MR – ložiska zánětu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dirty="0"/>
              <a:t>Mikrobiologické, virologické a serologické </a:t>
            </a:r>
            <a:r>
              <a:rPr lang="cs-CZ" altLang="cs-CZ" dirty="0"/>
              <a:t>metody z krve (</a:t>
            </a:r>
            <a:r>
              <a:rPr lang="cs-CZ" altLang="cs-CZ" u="sng" dirty="0"/>
              <a:t>protilátky</a:t>
            </a:r>
            <a:r>
              <a:rPr lang="cs-CZ" altLang="cs-CZ" dirty="0"/>
              <a:t>), </a:t>
            </a:r>
            <a:r>
              <a:rPr lang="cs-CZ" altLang="cs-CZ" dirty="0" err="1"/>
              <a:t>likvoru</a:t>
            </a:r>
            <a:r>
              <a:rPr lang="cs-CZ" altLang="cs-CZ" dirty="0"/>
              <a:t> nebo jiných sekretů – zjištění etiologického agens (barvení a PCR)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059F6-CADB-4C3E-93A1-25699D2FB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4" y="188249"/>
            <a:ext cx="5127031" cy="88203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/>
              <a:t>Lumbální punkce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24C2F2-809F-4313-B5F6-F6543A4B4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4" y="985421"/>
            <a:ext cx="6395582" cy="568432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cs-CZ" sz="1800" dirty="0"/>
              <a:t>Punkce nejlépe </a:t>
            </a:r>
            <a:r>
              <a:rPr lang="cs-CZ" sz="1800" dirty="0" err="1"/>
              <a:t>atraumatickou</a:t>
            </a:r>
            <a:r>
              <a:rPr lang="cs-CZ" sz="1800" dirty="0"/>
              <a:t> jehlou (minimalizace punkčního otvoru v tvrdé pleně a prosakování </a:t>
            </a:r>
            <a:r>
              <a:rPr lang="cs-CZ" sz="1800" dirty="0" err="1"/>
              <a:t>likvoru</a:t>
            </a:r>
            <a:r>
              <a:rPr lang="cs-CZ" sz="1800" dirty="0"/>
              <a:t> = minimalizace </a:t>
            </a:r>
            <a:r>
              <a:rPr lang="cs-CZ" sz="1800" dirty="0" err="1"/>
              <a:t>postpunkčních</a:t>
            </a:r>
            <a:r>
              <a:rPr lang="cs-CZ" sz="1800" dirty="0"/>
              <a:t> obtíží) zavedenou do likvorových prostory pod spojnicí hřebenů kostí kyčelních (meziobratlový prostor L3/4 event. L4/5).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/>
              <a:t>Punkce u dospělých pod úrovní obratle L2, u novorozenců a malých dětí až L4/5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/>
              <a:t>Na boku vleže nebo vsedě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/>
              <a:t>Hodnocení tlaku lze manometrem (vsedě 250-400 mm H</a:t>
            </a:r>
            <a:r>
              <a:rPr lang="cs-CZ" sz="1800" baseline="-25000" dirty="0"/>
              <a:t>2</a:t>
            </a:r>
            <a:r>
              <a:rPr lang="cs-CZ" sz="1800" dirty="0"/>
              <a:t>0, vleže 70-200 mm H</a:t>
            </a:r>
            <a:r>
              <a:rPr lang="cs-CZ" sz="1800" baseline="-25000" dirty="0"/>
              <a:t>2</a:t>
            </a:r>
            <a:r>
              <a:rPr lang="cs-CZ" sz="1800" dirty="0"/>
              <a:t>0) 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/>
              <a:t>Odběr 5-10 ml </a:t>
            </a:r>
            <a:r>
              <a:rPr lang="cs-CZ" sz="1800" dirty="0" err="1"/>
              <a:t>likvoru</a:t>
            </a:r>
            <a:r>
              <a:rPr lang="cs-CZ" sz="1800" dirty="0"/>
              <a:t> (dospělý má cca 140 ml </a:t>
            </a:r>
            <a:r>
              <a:rPr lang="cs-CZ" sz="1800" dirty="0" err="1"/>
              <a:t>likvoru</a:t>
            </a:r>
            <a:r>
              <a:rPr lang="cs-CZ" sz="1800" dirty="0"/>
              <a:t>)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/>
              <a:t>Následně alespoň 2 hodiny leh, případně 24 hodin při punkci traumatickou jehlou. Pitný režim. Prevence </a:t>
            </a:r>
            <a:r>
              <a:rPr lang="cs-CZ" sz="1800" dirty="0" err="1"/>
              <a:t>postpunkčního</a:t>
            </a:r>
            <a:r>
              <a:rPr lang="cs-CZ" sz="1800" dirty="0"/>
              <a:t> syndromu (rozvoj do 48 hodin po LP, u 80% odezní do 5 dní).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/>
              <a:t>Opatrně provádět (nutnost CT/MRI), pakliže je zvýšený intrakraniální tlak (riziko okcipitálního a temporálního </a:t>
            </a:r>
            <a:r>
              <a:rPr lang="cs-CZ" sz="1800" dirty="0" err="1"/>
              <a:t>konu</a:t>
            </a:r>
            <a:r>
              <a:rPr lang="cs-CZ" sz="1800" dirty="0"/>
              <a:t>), zánět v místě punkce, patologická krevní srážlivost, deformity páteře.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3211A-3FE7-42E2-ABC7-0CDEA5010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r>
              <a:rPr lang="cs-CZ" b="1" dirty="0"/>
              <a:t>Léčba meningitid (zejména hnisavých)</a:t>
            </a:r>
            <a:endParaRPr lang="en-GB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E51D8B-2BF7-43BE-985C-930C8918D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0161"/>
            <a:ext cx="10515600" cy="5345690"/>
          </a:xfrm>
        </p:spPr>
        <p:txBody>
          <a:bodyPr>
            <a:normAutofit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ANTIBIOTICKÁ TERAPIE (ATB) a izolace na 24 hodin</a:t>
            </a:r>
          </a:p>
          <a:p>
            <a:pPr lvl="1"/>
            <a:r>
              <a:rPr lang="cs-CZ" dirty="0"/>
              <a:t>Zahajována vždy intravenózně a tzv. empiricky (bez známého agens, pouze předpokládáme, volíme širokospektrá)</a:t>
            </a:r>
          </a:p>
          <a:p>
            <a:pPr lvl="1"/>
            <a:r>
              <a:rPr lang="cs-CZ" dirty="0"/>
              <a:t>Úprava terapie dle průkazu a citlivosti zjištěného agens.</a:t>
            </a:r>
          </a:p>
          <a:p>
            <a:r>
              <a:rPr lang="cs-CZ" b="1" dirty="0"/>
              <a:t>KORTIKOIDNÍ TERAPIE </a:t>
            </a:r>
            <a:r>
              <a:rPr lang="cs-CZ" dirty="0"/>
              <a:t>(</a:t>
            </a:r>
            <a:r>
              <a:rPr lang="cs-CZ" dirty="0" err="1"/>
              <a:t>dexametazon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Lze přidat ke zmírnění otoku mozku v začátku onemocnění (podává se současně nebo krátce před ATB). Může ochránit rozvoj trvalé hluchoty u dětí.</a:t>
            </a:r>
          </a:p>
          <a:p>
            <a:r>
              <a:rPr lang="cs-CZ" b="1" dirty="0"/>
              <a:t>Symptomatická terapie</a:t>
            </a:r>
          </a:p>
          <a:p>
            <a:pPr lvl="1"/>
            <a:r>
              <a:rPr lang="cs-CZ" dirty="0"/>
              <a:t>Tlumíme teplotu (antipyretika), analgetiky, hlídáme životní funkce (zejména poruchu hemokoagulace), někdy je nutné přidat antiepileptika, tlumit zvracení.</a:t>
            </a:r>
          </a:p>
          <a:p>
            <a:r>
              <a:rPr lang="cs-CZ" b="1" dirty="0"/>
              <a:t>Neurochirurgická intervence</a:t>
            </a:r>
          </a:p>
          <a:p>
            <a:pPr lvl="1"/>
            <a:r>
              <a:rPr lang="cs-CZ" dirty="0"/>
              <a:t>Někdy nutná k evakuaci hnisu (mozkového abscesu).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499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1619B-D64F-4763-B814-E81AB0149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923" y="331376"/>
            <a:ext cx="5693079" cy="1325563"/>
          </a:xfrm>
        </p:spPr>
        <p:txBody>
          <a:bodyPr>
            <a:normAutofit/>
          </a:bodyPr>
          <a:lstStyle/>
          <a:p>
            <a:r>
              <a:rPr lang="cs-CZ" sz="4100" b="1" dirty="0"/>
              <a:t>Komplikace purulentních meningitid</a:t>
            </a:r>
            <a:endParaRPr lang="en-GB" sz="41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B69FF5-F450-419A-86D0-16404560F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66" y="1656939"/>
            <a:ext cx="6199314" cy="4869685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SUBDURÁLNÍ EFUZE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cs-CZ" sz="1800" dirty="0"/>
              <a:t>= </a:t>
            </a:r>
            <a:r>
              <a:rPr lang="cs-CZ" sz="1800" b="1" dirty="0"/>
              <a:t>tekutina v subdurálním prostoru</a:t>
            </a:r>
            <a:r>
              <a:rPr lang="cs-CZ" sz="1800" dirty="0"/>
              <a:t> (pod </a:t>
            </a:r>
            <a:r>
              <a:rPr lang="cs-CZ" sz="1800" dirty="0" err="1"/>
              <a:t>dura</a:t>
            </a:r>
            <a:r>
              <a:rPr lang="cs-CZ" sz="1800" dirty="0"/>
              <a:t> mater)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Častá hlavně po </a:t>
            </a:r>
            <a:r>
              <a:rPr lang="cs-CZ" sz="1800" dirty="0" err="1"/>
              <a:t>hemofilové</a:t>
            </a:r>
            <a:r>
              <a:rPr lang="cs-CZ" sz="1800" dirty="0"/>
              <a:t> meningitidě.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Může zvyšovat nitrolební tlak a vyžaduje terapii (punkce, drenáž)</a:t>
            </a:r>
          </a:p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HYDROCEFALUS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cs-CZ" sz="1800" dirty="0"/>
              <a:t>= </a:t>
            </a:r>
            <a:r>
              <a:rPr lang="cs-CZ" sz="1800" b="1" dirty="0"/>
              <a:t>zvýšená akumulace tekutin </a:t>
            </a:r>
            <a:r>
              <a:rPr lang="cs-CZ" sz="1800" dirty="0"/>
              <a:t>(mozkomíšního moku) v </a:t>
            </a:r>
            <a:r>
              <a:rPr lang="cs-CZ" sz="1800" b="1" dirty="0"/>
              <a:t>dutinách mozku </a:t>
            </a:r>
            <a:r>
              <a:rPr lang="cs-CZ" sz="1800" dirty="0"/>
              <a:t>- mozkových komorách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Taktéž může zvyšovat nitrolební tlak</a:t>
            </a:r>
          </a:p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PERCEPČNÍ HLUCHOTA </a:t>
            </a:r>
            <a:r>
              <a:rPr lang="cs-CZ" sz="1800" dirty="0"/>
              <a:t>(postižení sluchu)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Nejčastější a velmi závažná (až u 9 % dětí)</a:t>
            </a:r>
          </a:p>
          <a:p>
            <a:pPr>
              <a:lnSpc>
                <a:spcPct val="100000"/>
              </a:lnSpc>
            </a:pPr>
            <a:r>
              <a:rPr lang="cs-CZ" sz="1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„Post-meningitický syndrom“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Přetrvávající neurologické postižení se může projevit jako poruchy chování, mentální retardace nebo jako symptomatická epilepsie.</a:t>
            </a:r>
          </a:p>
          <a:p>
            <a:pPr marL="457200" lvl="1" indent="0">
              <a:buNone/>
            </a:pPr>
            <a:endParaRPr lang="en-GB" sz="18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720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4ECB405-5EBD-41B3-9E43-C2D1CAF5E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HNISAVÁ LOŽISKOVÁ POSTIŽENÍ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3B556F6-2546-46E3-8E0A-0E17A22436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2284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F64F6814-96D5-4463-898E-405CC0C401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3" y="321176"/>
            <a:ext cx="717424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C443A797-204F-48D9-A6F7-A301D7A07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6652" y="625141"/>
            <a:ext cx="6479846" cy="82476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000" b="1" dirty="0"/>
              <a:t>Absces mozku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FD3E1E1-8E0A-41F1-AC01-F910008FFD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6652" y="1302026"/>
            <a:ext cx="6808305" cy="47906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2200" b="1" dirty="0"/>
              <a:t>bakteriální hnisavý proces v mozkové tkáni</a:t>
            </a:r>
            <a:r>
              <a:rPr lang="cs-CZ" altLang="cs-CZ" sz="2200" dirty="0"/>
              <a:t> (většinou přímé šíření, sinusitidy, záněty kostí, ale i hematogenní rozsev).</a:t>
            </a:r>
          </a:p>
          <a:p>
            <a:pPr eaLnBrk="1" hangingPunct="1">
              <a:defRPr/>
            </a:pPr>
            <a:r>
              <a:rPr lang="cs-CZ" altLang="cs-CZ" sz="2200" dirty="0"/>
              <a:t>Převážně stafylokoky a streptokoky.</a:t>
            </a:r>
          </a:p>
          <a:p>
            <a:pPr eaLnBrk="1" hangingPunct="1">
              <a:defRPr/>
            </a:pPr>
            <a:r>
              <a:rPr lang="cs-CZ" altLang="cs-CZ" sz="2200" b="1" dirty="0"/>
              <a:t>Příznaky</a:t>
            </a:r>
            <a:r>
              <a:rPr lang="cs-CZ" altLang="cs-CZ" sz="2200" dirty="0"/>
              <a:t> – známky celkové infekce (horečka, třesavka, leukocytóza), bolesti hlavy, zvracení, </a:t>
            </a:r>
            <a:r>
              <a:rPr lang="cs-CZ" altLang="cs-CZ" sz="2200" b="1" dirty="0">
                <a:solidFill>
                  <a:srgbClr val="FF0000"/>
                </a:solidFill>
              </a:rPr>
              <a:t>ložiskové příznaky </a:t>
            </a:r>
            <a:r>
              <a:rPr lang="cs-CZ" altLang="cs-CZ" sz="2200" dirty="0"/>
              <a:t>– hemiparéza, afázie, </a:t>
            </a:r>
            <a:r>
              <a:rPr lang="cs-CZ" altLang="cs-CZ" sz="2200" b="1" dirty="0"/>
              <a:t>zmatenost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epi</a:t>
            </a:r>
            <a:r>
              <a:rPr lang="cs-CZ" altLang="cs-CZ" sz="2200" dirty="0"/>
              <a:t> záchvaty. </a:t>
            </a:r>
            <a:r>
              <a:rPr lang="cs-CZ" altLang="cs-CZ" sz="2200" b="1" dirty="0"/>
              <a:t>Vždy záleží na velikosti a umístění.</a:t>
            </a:r>
          </a:p>
          <a:p>
            <a:pPr eaLnBrk="1" hangingPunct="1">
              <a:defRPr/>
            </a:pPr>
            <a:r>
              <a:rPr lang="cs-CZ" altLang="cs-CZ" sz="2200" dirty="0"/>
              <a:t>Vyšetření – CT či MRI, lumbální punkce ne!! </a:t>
            </a:r>
          </a:p>
          <a:p>
            <a:pPr eaLnBrk="1" hangingPunct="1">
              <a:defRPr/>
            </a:pPr>
            <a:r>
              <a:rPr lang="cs-CZ" altLang="cs-CZ" sz="2200" dirty="0"/>
              <a:t>10-50 % končí smrtí.</a:t>
            </a:r>
          </a:p>
          <a:p>
            <a:pPr eaLnBrk="1" hangingPunct="1">
              <a:defRPr/>
            </a:pPr>
            <a:r>
              <a:rPr lang="cs-CZ" altLang="cs-CZ" sz="2200" b="1" dirty="0"/>
              <a:t>Léčba </a:t>
            </a:r>
            <a:r>
              <a:rPr lang="cs-CZ" altLang="cs-CZ" sz="2200" dirty="0"/>
              <a:t>– antibiotika (kombinace 2-3 ATB, 4 - 8 týdnů), chirurgický zákrok (excize, drenáž), léčba mozkového edému.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A673E-ACDF-4438-89FD-0D7C070D2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411" y="263228"/>
            <a:ext cx="6387102" cy="1325563"/>
          </a:xfrm>
        </p:spPr>
        <p:txBody>
          <a:bodyPr>
            <a:normAutofit/>
          </a:bodyPr>
          <a:lstStyle/>
          <a:p>
            <a:r>
              <a:rPr lang="cs-CZ" b="1" dirty="0"/>
              <a:t>EPIDURÁLNÍ ABSCES A SUBDURÁLNÍ EMPYÉM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12C06F-16DE-4D22-8D08-6BFC43744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7" y="1659835"/>
            <a:ext cx="7464285" cy="4760843"/>
          </a:xfrm>
        </p:spPr>
        <p:txBody>
          <a:bodyPr anchor="t"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EPIDURÁLNÍ ABSCES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cs-CZ" dirty="0"/>
              <a:t>= </a:t>
            </a:r>
            <a:r>
              <a:rPr lang="cs-CZ" b="1" dirty="0"/>
              <a:t>nahromadění hnisu mezi kostí a tvrdou mozkovou plenou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Často při zánětech kosti (osteomyelitida), může být i krevním rozsevem. Nejčastěji stafylokok, </a:t>
            </a:r>
            <a:r>
              <a:rPr lang="cs-CZ" dirty="0" err="1"/>
              <a:t>hemofilus</a:t>
            </a:r>
            <a:r>
              <a:rPr lang="cs-CZ" dirty="0"/>
              <a:t> nebo streptokok.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Utlačuje přiléhající část mozku (ložiskové příznaky dle lokalizace).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Pomáhají zobrazovací metody (CT a MR).</a:t>
            </a:r>
          </a:p>
          <a:p>
            <a:pPr lvl="1">
              <a:lnSpc>
                <a:spcPct val="120000"/>
              </a:lnSpc>
            </a:pPr>
            <a:r>
              <a:rPr lang="cs-CZ" b="1" dirty="0"/>
              <a:t>Léčba</a:t>
            </a:r>
            <a:r>
              <a:rPr lang="cs-CZ" dirty="0"/>
              <a:t> – opakované punkce a drenáž + ATB terapie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SUBDURÁLNÍ EMPYÉM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cs-CZ" dirty="0"/>
              <a:t>= </a:t>
            </a:r>
            <a:r>
              <a:rPr lang="cs-CZ" b="1" dirty="0"/>
              <a:t>nahromadění hnisu mezi tvrdou plenou a </a:t>
            </a:r>
            <a:r>
              <a:rPr lang="cs-CZ" b="1" dirty="0" err="1"/>
              <a:t>arachnoideou</a:t>
            </a:r>
            <a:r>
              <a:rPr lang="cs-CZ" b="1" dirty="0"/>
              <a:t> </a:t>
            </a:r>
            <a:r>
              <a:rPr lang="cs-CZ" dirty="0"/>
              <a:t>(pavoučnicí), hnis tak má možnost se rozlévat do větší plochy.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Zdrojem opět záněty </a:t>
            </a:r>
            <a:r>
              <a:rPr lang="cs-CZ" dirty="0" err="1"/>
              <a:t>paranazálních</a:t>
            </a:r>
            <a:r>
              <a:rPr lang="cs-CZ" dirty="0"/>
              <a:t> dutin nebo otevřené poranění lebky. I mozkový absces se může provalit do subdurální dutiny.</a:t>
            </a:r>
          </a:p>
          <a:p>
            <a:pPr lvl="1">
              <a:lnSpc>
                <a:spcPct val="120000"/>
              </a:lnSpc>
            </a:pPr>
            <a:r>
              <a:rPr lang="cs-CZ" b="1" dirty="0"/>
              <a:t>Léčba</a:t>
            </a:r>
            <a:r>
              <a:rPr lang="cs-CZ" dirty="0"/>
              <a:t> obdobná, jako výše.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C6A2225-94AF-4BC4-98F4-77746E7B10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5108" y="1"/>
            <a:ext cx="4666892" cy="3612937"/>
          </a:xfrm>
          <a:custGeom>
            <a:avLst/>
            <a:gdLst>
              <a:gd name="connsiteX0" fmla="*/ 192227 w 4666892"/>
              <a:gd name="connsiteY0" fmla="*/ 0 h 3612937"/>
              <a:gd name="connsiteX1" fmla="*/ 4666892 w 4666892"/>
              <a:gd name="connsiteY1" fmla="*/ 0 h 3612937"/>
              <a:gd name="connsiteX2" fmla="*/ 4666892 w 4666892"/>
              <a:gd name="connsiteY2" fmla="*/ 2643684 h 3612937"/>
              <a:gd name="connsiteX3" fmla="*/ 4657487 w 4666892"/>
              <a:gd name="connsiteY3" fmla="*/ 2656262 h 3612937"/>
              <a:gd name="connsiteX4" fmla="*/ 2628900 w 4666892"/>
              <a:gd name="connsiteY4" fmla="*/ 3612937 h 3612937"/>
              <a:gd name="connsiteX5" fmla="*/ 0 w 4666892"/>
              <a:gd name="connsiteY5" fmla="*/ 984037 h 3612937"/>
              <a:gd name="connsiteX6" fmla="*/ 118190 w 4666892"/>
              <a:gd name="connsiteY6" fmla="*/ 202283 h 361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6892" h="3612937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48F5915-2CE1-4F74-88C5-D4366893D2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4737" y="3918051"/>
            <a:ext cx="3587263" cy="2939948"/>
          </a:xfrm>
          <a:custGeom>
            <a:avLst/>
            <a:gdLst>
              <a:gd name="connsiteX0" fmla="*/ 2070613 w 3587263"/>
              <a:gd name="connsiteY0" fmla="*/ 0 h 2939948"/>
              <a:gd name="connsiteX1" fmla="*/ 3534758 w 3587263"/>
              <a:gd name="connsiteY1" fmla="*/ 606469 h 2939948"/>
              <a:gd name="connsiteX2" fmla="*/ 3587263 w 3587263"/>
              <a:gd name="connsiteY2" fmla="*/ 664240 h 2939948"/>
              <a:gd name="connsiteX3" fmla="*/ 3587263 w 3587263"/>
              <a:gd name="connsiteY3" fmla="*/ 2939948 h 2939948"/>
              <a:gd name="connsiteX4" fmla="*/ 193241 w 3587263"/>
              <a:gd name="connsiteY4" fmla="*/ 2939948 h 2939948"/>
              <a:gd name="connsiteX5" fmla="*/ 162719 w 3587263"/>
              <a:gd name="connsiteY5" fmla="*/ 2876589 h 2939948"/>
              <a:gd name="connsiteX6" fmla="*/ 0 w 3587263"/>
              <a:gd name="connsiteY6" fmla="*/ 2070613 h 2939948"/>
              <a:gd name="connsiteX7" fmla="*/ 2070613 w 3587263"/>
              <a:gd name="connsiteY7" fmla="*/ 0 h 2939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7263" h="2939948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12790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88E95D8-4622-4029-B728-791575793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709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Kazuistika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E4C3930-9677-4A27-8889-3560D6697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2219"/>
            <a:ext cx="10515600" cy="513474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Objektivní vyšetření:</a:t>
            </a:r>
          </a:p>
          <a:p>
            <a:pPr marL="0" indent="0">
              <a:buNone/>
            </a:pPr>
            <a:r>
              <a:rPr lang="cs-CZ" dirty="0"/>
              <a:t>Velmi lehká porucha polykání, slabost pravé horní končetiny (chabá). Je světloplachý. Má pozitivní meningeální příznaky.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CT mozku </a:t>
            </a:r>
            <a:r>
              <a:rPr lang="cs-CZ" dirty="0"/>
              <a:t>neprokazuje jasnou patologii.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Provedena lumbální punkce:</a:t>
            </a:r>
          </a:p>
          <a:p>
            <a:pPr marL="0" indent="0">
              <a:buNone/>
            </a:pPr>
            <a:r>
              <a:rPr lang="cs-CZ" dirty="0"/>
              <a:t>Kde 50 monocytů, celková bílkovina 0,9g/l = serózní zánět.</a:t>
            </a:r>
          </a:p>
        </p:txBody>
      </p:sp>
    </p:spTree>
    <p:extLst>
      <p:ext uri="{BB962C8B-B14F-4D97-AF65-F5344CB8AC3E}">
        <p14:creationId xmlns:p14="http://schemas.microsoft.com/office/powerpoint/2010/main" val="23730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291FF-0CC0-4DD7-98DB-A8DAC28DC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cs-CZ" sz="3100" b="1" dirty="0"/>
              <a:t>SEPTICKÁ TROMBOFLEBITIDA MOZKOVÝCH ŽILNÍCH SPLAVŮ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668BE6-E1E7-439E-9EA1-721620841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1" y="2014072"/>
            <a:ext cx="5689600" cy="484391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800" b="1" dirty="0"/>
              <a:t>Žilní trombóza + infekční zánět.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Obvykle z </a:t>
            </a:r>
            <a:r>
              <a:rPr lang="cs-CZ" sz="1800" dirty="0" err="1"/>
              <a:t>paranazálních</a:t>
            </a:r>
            <a:r>
              <a:rPr lang="cs-CZ" sz="1800" dirty="0"/>
              <a:t> dutin, středního ucha či nosohltanu. Vzácně krví ze vzdáleného ložiska.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Klinický projev záleží na splavu, který je postižen.</a:t>
            </a:r>
          </a:p>
          <a:p>
            <a:pPr lvl="1">
              <a:lnSpc>
                <a:spcPct val="100000"/>
              </a:lnSpc>
            </a:pPr>
            <a:r>
              <a:rPr lang="cs-CZ" sz="1800" b="1" dirty="0"/>
              <a:t>TROMBÓZA KAVERNÓZNÍHO SINU </a:t>
            </a:r>
            <a:r>
              <a:rPr lang="cs-CZ" sz="1800" dirty="0"/>
              <a:t>(záněty vedlejších nosních dutin) – zde bývá typicky </a:t>
            </a:r>
            <a:r>
              <a:rPr lang="cs-CZ" sz="1800" dirty="0" err="1"/>
              <a:t>periorbitální</a:t>
            </a:r>
            <a:r>
              <a:rPr lang="cs-CZ" sz="1800" dirty="0"/>
              <a:t> otok jednoho oka a poruchy okohybných nervů (III., IV. a VI. hlavový nerv.)</a:t>
            </a:r>
          </a:p>
          <a:p>
            <a:pPr lvl="1">
              <a:lnSpc>
                <a:spcPct val="100000"/>
              </a:lnSpc>
            </a:pPr>
            <a:r>
              <a:rPr lang="cs-CZ" sz="1800" b="1" dirty="0"/>
              <a:t>TROMBÓZA LATERÁLNÍHO SINU </a:t>
            </a:r>
            <a:r>
              <a:rPr lang="cs-CZ" sz="1800" dirty="0"/>
              <a:t>(bývá hlavně bolest hlavy a může být zvracení)</a:t>
            </a:r>
          </a:p>
          <a:p>
            <a:pPr lvl="1">
              <a:lnSpc>
                <a:spcPct val="100000"/>
              </a:lnSpc>
            </a:pPr>
            <a:r>
              <a:rPr lang="cs-CZ" sz="1800" b="1" dirty="0"/>
              <a:t>TROMBÓZA SINUS SAGITALIS SUPERIOR </a:t>
            </a:r>
            <a:r>
              <a:rPr lang="cs-CZ" sz="1800" dirty="0"/>
              <a:t>(bývá zmatenost, parézy zejména DKK a častěji epileptické záchvaty)</a:t>
            </a:r>
          </a:p>
          <a:p>
            <a:pPr>
              <a:lnSpc>
                <a:spcPct val="100000"/>
              </a:lnSpc>
            </a:pPr>
            <a:r>
              <a:rPr lang="cs-CZ" sz="1800" b="1" dirty="0"/>
              <a:t>Léčba: </a:t>
            </a:r>
            <a:r>
              <a:rPr lang="cs-CZ" sz="1800" dirty="0"/>
              <a:t>ATB i </a:t>
            </a:r>
            <a:r>
              <a:rPr lang="cs-CZ" sz="1800" dirty="0" err="1"/>
              <a:t>antikoagulace</a:t>
            </a:r>
            <a:r>
              <a:rPr lang="cs-CZ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9970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0A92F-3756-4BBF-91A3-830F3BDA6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446" y="253290"/>
            <a:ext cx="6387102" cy="790320"/>
          </a:xfrm>
        </p:spPr>
        <p:txBody>
          <a:bodyPr>
            <a:normAutofit/>
          </a:bodyPr>
          <a:lstStyle/>
          <a:p>
            <a:r>
              <a:rPr lang="cs-CZ" b="1" dirty="0"/>
              <a:t>MENINGITIDA</a:t>
            </a:r>
            <a:endParaRPr lang="en-GB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CB707B-F258-4EA6-BB74-4370907A5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04" y="1043610"/>
            <a:ext cx="6997148" cy="55611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1800" b="1" dirty="0"/>
              <a:t>= zánět mozkových obalů</a:t>
            </a:r>
          </a:p>
          <a:p>
            <a:r>
              <a:rPr lang="cs-CZ" sz="1800" dirty="0"/>
              <a:t>Typicky rozlišujeme na </a:t>
            </a:r>
            <a:r>
              <a:rPr lang="cs-CZ" sz="1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hnisavé (purulentní) </a:t>
            </a:r>
            <a:r>
              <a:rPr lang="cs-CZ" sz="1800" b="1" dirty="0"/>
              <a:t>a </a:t>
            </a:r>
            <a:r>
              <a:rPr lang="cs-CZ" sz="1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nehnisavé (serózní) </a:t>
            </a:r>
            <a:r>
              <a:rPr lang="cs-CZ" sz="1800" dirty="0"/>
              <a:t>(rozliší mozkomíšní mok)</a:t>
            </a:r>
          </a:p>
          <a:p>
            <a:pPr marL="0" indent="0">
              <a:buNone/>
            </a:pPr>
            <a:r>
              <a:rPr lang="cs-CZ" sz="22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NEHNISAVÁ (aseptická) MENINGITIDA</a:t>
            </a:r>
            <a:r>
              <a:rPr lang="cs-CZ" sz="22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cs-CZ" sz="2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cs-CZ" sz="2200" dirty="0"/>
              <a:t>Mohou být způsobeny viry nebo některými skup. bakterií (zejména spirochéty = </a:t>
            </a:r>
            <a:r>
              <a:rPr lang="cs-CZ" sz="2200" dirty="0" err="1"/>
              <a:t>Lymeská</a:t>
            </a:r>
            <a:r>
              <a:rPr lang="cs-CZ" sz="2200" dirty="0"/>
              <a:t> borelióza nebo syfilis), výjimečně leptospiry, mykoplazma nebo rickettsie).</a:t>
            </a:r>
          </a:p>
          <a:p>
            <a:r>
              <a:rPr lang="cs-CZ" sz="2200" dirty="0"/>
              <a:t>Viry působí přímo na nervovou tkáň (</a:t>
            </a:r>
            <a:r>
              <a:rPr lang="cs-CZ" sz="2200" dirty="0" err="1"/>
              <a:t>neurotropní</a:t>
            </a:r>
            <a:r>
              <a:rPr lang="cs-CZ" sz="2200" dirty="0"/>
              <a:t>)</a:t>
            </a:r>
          </a:p>
          <a:p>
            <a:r>
              <a:rPr lang="cs-CZ" sz="2200" b="1" dirty="0"/>
              <a:t>Klinický obraz:</a:t>
            </a:r>
          </a:p>
          <a:p>
            <a:pPr lvl="1"/>
            <a:r>
              <a:rPr lang="cs-CZ" sz="2200" dirty="0"/>
              <a:t>Záleží na věku a stavu imunity jedince (od bezpříznakového průběhu až po závažné neurologické postižení).</a:t>
            </a:r>
          </a:p>
          <a:p>
            <a:pPr lvl="1"/>
            <a:r>
              <a:rPr lang="cs-CZ" sz="2200" dirty="0"/>
              <a:t>Typická je horečka, nechutenství, nevolnost a zvracení.</a:t>
            </a:r>
          </a:p>
          <a:p>
            <a:pPr lvl="1"/>
            <a:r>
              <a:rPr lang="cs-CZ" sz="2200" dirty="0"/>
              <a:t>Bývá vyjádřen </a:t>
            </a:r>
            <a:r>
              <a:rPr lang="cs-CZ" sz="2200" b="1" dirty="0"/>
              <a:t>meningeální syndrom a </a:t>
            </a:r>
            <a:r>
              <a:rPr lang="cs-CZ" sz="2200" dirty="0"/>
              <a:t>bolesti hlavy.</a:t>
            </a:r>
            <a:endParaRPr lang="cs-CZ" sz="2200" b="1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2C6A2225-94AF-4BC4-98F4-77746E7B10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5108" y="1"/>
            <a:ext cx="4666892" cy="3612937"/>
          </a:xfrm>
          <a:custGeom>
            <a:avLst/>
            <a:gdLst>
              <a:gd name="connsiteX0" fmla="*/ 192227 w 4666892"/>
              <a:gd name="connsiteY0" fmla="*/ 0 h 3612937"/>
              <a:gd name="connsiteX1" fmla="*/ 4666892 w 4666892"/>
              <a:gd name="connsiteY1" fmla="*/ 0 h 3612937"/>
              <a:gd name="connsiteX2" fmla="*/ 4666892 w 4666892"/>
              <a:gd name="connsiteY2" fmla="*/ 2643684 h 3612937"/>
              <a:gd name="connsiteX3" fmla="*/ 4657487 w 4666892"/>
              <a:gd name="connsiteY3" fmla="*/ 2656262 h 3612937"/>
              <a:gd name="connsiteX4" fmla="*/ 2628900 w 4666892"/>
              <a:gd name="connsiteY4" fmla="*/ 3612937 h 3612937"/>
              <a:gd name="connsiteX5" fmla="*/ 0 w 4666892"/>
              <a:gd name="connsiteY5" fmla="*/ 984037 h 3612937"/>
              <a:gd name="connsiteX6" fmla="*/ 118190 w 4666892"/>
              <a:gd name="connsiteY6" fmla="*/ 202283 h 361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6892" h="3612937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48F5915-2CE1-4F74-88C5-D4366893D2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4737" y="3918051"/>
            <a:ext cx="3587263" cy="2939948"/>
          </a:xfrm>
          <a:custGeom>
            <a:avLst/>
            <a:gdLst>
              <a:gd name="connsiteX0" fmla="*/ 2070613 w 3587263"/>
              <a:gd name="connsiteY0" fmla="*/ 0 h 2939948"/>
              <a:gd name="connsiteX1" fmla="*/ 3534758 w 3587263"/>
              <a:gd name="connsiteY1" fmla="*/ 606469 h 2939948"/>
              <a:gd name="connsiteX2" fmla="*/ 3587263 w 3587263"/>
              <a:gd name="connsiteY2" fmla="*/ 664240 h 2939948"/>
              <a:gd name="connsiteX3" fmla="*/ 3587263 w 3587263"/>
              <a:gd name="connsiteY3" fmla="*/ 2939948 h 2939948"/>
              <a:gd name="connsiteX4" fmla="*/ 193241 w 3587263"/>
              <a:gd name="connsiteY4" fmla="*/ 2939948 h 2939948"/>
              <a:gd name="connsiteX5" fmla="*/ 162719 w 3587263"/>
              <a:gd name="connsiteY5" fmla="*/ 2876589 h 2939948"/>
              <a:gd name="connsiteX6" fmla="*/ 0 w 3587263"/>
              <a:gd name="connsiteY6" fmla="*/ 2070613 h 2939948"/>
              <a:gd name="connsiteX7" fmla="*/ 2070613 w 3587263"/>
              <a:gd name="connsiteY7" fmla="*/ 0 h 2939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7263" h="2939948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311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0A92F-3756-4BBF-91A3-830F3BDA6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216" y="195018"/>
            <a:ext cx="6387102" cy="68949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MENINGITIDA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2C6A2225-94AF-4BC4-98F4-77746E7B10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5108" y="1"/>
            <a:ext cx="4666892" cy="3612937"/>
          </a:xfrm>
          <a:custGeom>
            <a:avLst/>
            <a:gdLst>
              <a:gd name="connsiteX0" fmla="*/ 192227 w 4666892"/>
              <a:gd name="connsiteY0" fmla="*/ 0 h 3612937"/>
              <a:gd name="connsiteX1" fmla="*/ 4666892 w 4666892"/>
              <a:gd name="connsiteY1" fmla="*/ 0 h 3612937"/>
              <a:gd name="connsiteX2" fmla="*/ 4666892 w 4666892"/>
              <a:gd name="connsiteY2" fmla="*/ 2643684 h 3612937"/>
              <a:gd name="connsiteX3" fmla="*/ 4657487 w 4666892"/>
              <a:gd name="connsiteY3" fmla="*/ 2656262 h 3612937"/>
              <a:gd name="connsiteX4" fmla="*/ 2628900 w 4666892"/>
              <a:gd name="connsiteY4" fmla="*/ 3612937 h 3612937"/>
              <a:gd name="connsiteX5" fmla="*/ 0 w 4666892"/>
              <a:gd name="connsiteY5" fmla="*/ 984037 h 3612937"/>
              <a:gd name="connsiteX6" fmla="*/ 118190 w 4666892"/>
              <a:gd name="connsiteY6" fmla="*/ 202283 h 361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6892" h="3612937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648F5915-2CE1-4F74-88C5-D4366893D2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4737" y="3918051"/>
            <a:ext cx="3587263" cy="2939948"/>
          </a:xfrm>
          <a:custGeom>
            <a:avLst/>
            <a:gdLst>
              <a:gd name="connsiteX0" fmla="*/ 2070613 w 3587263"/>
              <a:gd name="connsiteY0" fmla="*/ 0 h 2939948"/>
              <a:gd name="connsiteX1" fmla="*/ 3534758 w 3587263"/>
              <a:gd name="connsiteY1" fmla="*/ 606469 h 2939948"/>
              <a:gd name="connsiteX2" fmla="*/ 3587263 w 3587263"/>
              <a:gd name="connsiteY2" fmla="*/ 664240 h 2939948"/>
              <a:gd name="connsiteX3" fmla="*/ 3587263 w 3587263"/>
              <a:gd name="connsiteY3" fmla="*/ 2939948 h 2939948"/>
              <a:gd name="connsiteX4" fmla="*/ 193241 w 3587263"/>
              <a:gd name="connsiteY4" fmla="*/ 2939948 h 2939948"/>
              <a:gd name="connsiteX5" fmla="*/ 162719 w 3587263"/>
              <a:gd name="connsiteY5" fmla="*/ 2876589 h 2939948"/>
              <a:gd name="connsiteX6" fmla="*/ 0 w 3587263"/>
              <a:gd name="connsiteY6" fmla="*/ 2070613 h 2939948"/>
              <a:gd name="connsiteX7" fmla="*/ 2070613 w 3587263"/>
              <a:gd name="connsiteY7" fmla="*/ 0 h 2939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7263" h="2939948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FE5402FE-0CBE-4CDD-99FC-6C13405C507B}"/>
              </a:ext>
            </a:extLst>
          </p:cNvPr>
          <p:cNvSpPr txBox="1">
            <a:spLocks/>
          </p:cNvSpPr>
          <p:nvPr/>
        </p:nvSpPr>
        <p:spPr>
          <a:xfrm>
            <a:off x="496047" y="1026304"/>
            <a:ext cx="7123953" cy="561940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NEHNISAVÁ (aseptická) MENINGITIDA</a:t>
            </a:r>
            <a:r>
              <a:rPr lang="cs-CZ" sz="18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b="1" u="sng" dirty="0"/>
              <a:t>VIROVÉ NEHNISAVÉ MENINGITIDY</a:t>
            </a:r>
          </a:p>
          <a:p>
            <a:r>
              <a:rPr lang="cs-CZ" sz="1800" b="1" dirty="0"/>
              <a:t>ENTEROVIROVÁ MENINGITIDA</a:t>
            </a:r>
          </a:p>
          <a:p>
            <a:pPr lvl="1"/>
            <a:r>
              <a:rPr lang="cs-CZ" sz="1400" b="1" dirty="0"/>
              <a:t>Dvoufázová</a:t>
            </a:r>
            <a:r>
              <a:rPr lang="cs-CZ" sz="1400" dirty="0"/>
              <a:t> (nespecifické stádium, obvykle chřipkové a průjmy, následně meningeální dráždění s bolestmi hlavy, foto a </a:t>
            </a:r>
            <a:r>
              <a:rPr lang="cs-CZ" sz="1400" dirty="0" err="1"/>
              <a:t>fonofobií</a:t>
            </a:r>
            <a:r>
              <a:rPr lang="cs-CZ" sz="1400" dirty="0"/>
              <a:t>, zvracením, až s poruchou vědomí).</a:t>
            </a:r>
          </a:p>
          <a:p>
            <a:pPr lvl="1"/>
            <a:r>
              <a:rPr lang="cs-CZ" sz="1400" dirty="0"/>
              <a:t>Mimo zánět obalů může postihnout oči, hrtan či průdušnici či plíce.</a:t>
            </a:r>
          </a:p>
          <a:p>
            <a:r>
              <a:rPr lang="cs-CZ" sz="1800" dirty="0"/>
              <a:t>I jiné virové meningitidy (např. HSV, VZV, apod.). Vhodné je PCR.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b="1" u="sng" dirty="0"/>
              <a:t>BAKTERIÁLNÍ NEHNISAVÉ MENINGITIDY</a:t>
            </a:r>
          </a:p>
          <a:p>
            <a:r>
              <a:rPr lang="cs-CZ" sz="1800" b="1" dirty="0"/>
              <a:t>LYMESKÁ NEMOC (NEUROBORRELIÓZA)</a:t>
            </a:r>
          </a:p>
          <a:p>
            <a:pPr lvl="1"/>
            <a:r>
              <a:rPr lang="cs-CZ" sz="1600" dirty="0"/>
              <a:t>způsobená spirochétou (baktérií) </a:t>
            </a:r>
            <a:r>
              <a:rPr lang="cs-CZ" sz="1600" dirty="0" err="1"/>
              <a:t>Borrelia</a:t>
            </a:r>
            <a:r>
              <a:rPr lang="cs-CZ" sz="1600" dirty="0"/>
              <a:t> </a:t>
            </a:r>
            <a:r>
              <a:rPr lang="cs-CZ" sz="1600" dirty="0" err="1"/>
              <a:t>burgdorferi</a:t>
            </a:r>
            <a:r>
              <a:rPr lang="cs-CZ" sz="1600" dirty="0"/>
              <a:t>.</a:t>
            </a:r>
          </a:p>
          <a:p>
            <a:pPr lvl="1"/>
            <a:r>
              <a:rPr lang="cs-CZ" sz="1600" b="1" dirty="0"/>
              <a:t>Stádia onemocnění: </a:t>
            </a:r>
          </a:p>
          <a:p>
            <a:pPr lvl="2"/>
            <a:r>
              <a:rPr lang="cs-CZ" sz="1600" dirty="0"/>
              <a:t>časné lokalizované – </a:t>
            </a:r>
            <a:r>
              <a:rPr lang="cs-CZ" sz="1600" b="1" dirty="0" err="1"/>
              <a:t>erythema</a:t>
            </a:r>
            <a:r>
              <a:rPr lang="cs-CZ" sz="1600" b="1" dirty="0"/>
              <a:t> </a:t>
            </a:r>
            <a:r>
              <a:rPr lang="cs-CZ" sz="1600" b="1" dirty="0" err="1"/>
              <a:t>chronicum</a:t>
            </a:r>
            <a:r>
              <a:rPr lang="cs-CZ" sz="1600" b="1" dirty="0"/>
              <a:t> </a:t>
            </a:r>
            <a:r>
              <a:rPr lang="cs-CZ" sz="1600" b="1" dirty="0" err="1"/>
              <a:t>migrans</a:t>
            </a:r>
            <a:r>
              <a:rPr lang="cs-CZ" sz="1600" b="1" dirty="0"/>
              <a:t> </a:t>
            </a:r>
            <a:r>
              <a:rPr lang="cs-CZ" sz="1600" dirty="0"/>
              <a:t>(do 5 týdnů od přisátí klíštěte (v Evropě).</a:t>
            </a:r>
          </a:p>
          <a:p>
            <a:pPr lvl="2"/>
            <a:r>
              <a:rPr lang="cs-CZ" sz="1600" b="1" dirty="0"/>
              <a:t>časné diseminované – postižení různých systémů – </a:t>
            </a:r>
            <a:r>
              <a:rPr lang="cs-CZ" sz="1600" dirty="0"/>
              <a:t>kardiální, nervové postižení (</a:t>
            </a:r>
            <a:r>
              <a:rPr lang="cs-CZ" sz="1600" dirty="0" err="1"/>
              <a:t>meningopolyradikuloneuritida</a:t>
            </a:r>
            <a:r>
              <a:rPr lang="cs-CZ" sz="1600" dirty="0"/>
              <a:t>, meningoencefalitida), myalgie, artralgie. Obvykle do 2 – 12 týdnů od EM. Nemusí vůbec vzniknout.</a:t>
            </a:r>
          </a:p>
          <a:p>
            <a:pPr lvl="2"/>
            <a:r>
              <a:rPr lang="cs-CZ" sz="1600" b="1" dirty="0"/>
              <a:t>pozdní stádium – </a:t>
            </a:r>
            <a:r>
              <a:rPr lang="cs-CZ" sz="1600" dirty="0"/>
              <a:t>chronická encefalomyelitida, chronická artritida, chronické kožní změny</a:t>
            </a:r>
          </a:p>
          <a:p>
            <a:pPr lvl="2"/>
            <a:r>
              <a:rPr lang="cs-CZ" sz="1600" b="1" dirty="0"/>
              <a:t>Léčba – </a:t>
            </a:r>
            <a:r>
              <a:rPr lang="cs-CZ" sz="1600" dirty="0"/>
              <a:t>cefalosporiny III. generace, event. PNC</a:t>
            </a:r>
            <a:endParaRPr lang="cs-CZ" sz="1600" b="1" dirty="0"/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301271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0A92F-3756-4BBF-91A3-830F3BDA6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216" y="212948"/>
            <a:ext cx="6387102" cy="832935"/>
          </a:xfrm>
        </p:spPr>
        <p:txBody>
          <a:bodyPr>
            <a:normAutofit/>
          </a:bodyPr>
          <a:lstStyle/>
          <a:p>
            <a:r>
              <a:rPr lang="cs-CZ" b="1" dirty="0"/>
              <a:t>MENINGITIDA</a:t>
            </a:r>
            <a:endParaRPr lang="en-GB" b="1" dirty="0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2C6A2225-94AF-4BC4-98F4-77746E7B10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5108" y="1"/>
            <a:ext cx="4666892" cy="3612937"/>
          </a:xfrm>
          <a:custGeom>
            <a:avLst/>
            <a:gdLst>
              <a:gd name="connsiteX0" fmla="*/ 192227 w 4666892"/>
              <a:gd name="connsiteY0" fmla="*/ 0 h 3612937"/>
              <a:gd name="connsiteX1" fmla="*/ 4666892 w 4666892"/>
              <a:gd name="connsiteY1" fmla="*/ 0 h 3612937"/>
              <a:gd name="connsiteX2" fmla="*/ 4666892 w 4666892"/>
              <a:gd name="connsiteY2" fmla="*/ 2643684 h 3612937"/>
              <a:gd name="connsiteX3" fmla="*/ 4657487 w 4666892"/>
              <a:gd name="connsiteY3" fmla="*/ 2656262 h 3612937"/>
              <a:gd name="connsiteX4" fmla="*/ 2628900 w 4666892"/>
              <a:gd name="connsiteY4" fmla="*/ 3612937 h 3612937"/>
              <a:gd name="connsiteX5" fmla="*/ 0 w 4666892"/>
              <a:gd name="connsiteY5" fmla="*/ 984037 h 3612937"/>
              <a:gd name="connsiteX6" fmla="*/ 118190 w 4666892"/>
              <a:gd name="connsiteY6" fmla="*/ 202283 h 361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6892" h="3612937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648F5915-2CE1-4F74-88C5-D4366893D2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4737" y="3918051"/>
            <a:ext cx="3587263" cy="2939948"/>
          </a:xfrm>
          <a:custGeom>
            <a:avLst/>
            <a:gdLst>
              <a:gd name="connsiteX0" fmla="*/ 2070613 w 3587263"/>
              <a:gd name="connsiteY0" fmla="*/ 0 h 2939948"/>
              <a:gd name="connsiteX1" fmla="*/ 3534758 w 3587263"/>
              <a:gd name="connsiteY1" fmla="*/ 606469 h 2939948"/>
              <a:gd name="connsiteX2" fmla="*/ 3587263 w 3587263"/>
              <a:gd name="connsiteY2" fmla="*/ 664240 h 2939948"/>
              <a:gd name="connsiteX3" fmla="*/ 3587263 w 3587263"/>
              <a:gd name="connsiteY3" fmla="*/ 2939948 h 2939948"/>
              <a:gd name="connsiteX4" fmla="*/ 193241 w 3587263"/>
              <a:gd name="connsiteY4" fmla="*/ 2939948 h 2939948"/>
              <a:gd name="connsiteX5" fmla="*/ 162719 w 3587263"/>
              <a:gd name="connsiteY5" fmla="*/ 2876589 h 2939948"/>
              <a:gd name="connsiteX6" fmla="*/ 0 w 3587263"/>
              <a:gd name="connsiteY6" fmla="*/ 2070613 h 2939948"/>
              <a:gd name="connsiteX7" fmla="*/ 2070613 w 3587263"/>
              <a:gd name="connsiteY7" fmla="*/ 0 h 2939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7263" h="2939948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12F4D7C-3540-4AF0-9D7C-55E3A99CD03B}"/>
              </a:ext>
            </a:extLst>
          </p:cNvPr>
          <p:cNvSpPr txBox="1">
            <a:spLocks/>
          </p:cNvSpPr>
          <p:nvPr/>
        </p:nvSpPr>
        <p:spPr>
          <a:xfrm>
            <a:off x="306301" y="1154537"/>
            <a:ext cx="6839064" cy="56194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8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NEHNISAVÁ (aseptická) MENINGITIDA</a:t>
            </a:r>
            <a:r>
              <a:rPr lang="cs-CZ" sz="18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b="1" u="sng" dirty="0"/>
              <a:t>BAKTERIÁLNÍ NEHNISAVÉ MENINGITIDY</a:t>
            </a:r>
          </a:p>
          <a:p>
            <a:pPr>
              <a:lnSpc>
                <a:spcPct val="120000"/>
              </a:lnSpc>
            </a:pPr>
            <a:r>
              <a:rPr lang="cs-CZ" sz="2400" b="1" dirty="0"/>
              <a:t>LYMESKÁ NEMOC (NEUROBORRELIÓZA)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Klinickým projevem je tzv. </a:t>
            </a:r>
            <a:r>
              <a:rPr lang="cs-CZ" b="1" dirty="0"/>
              <a:t>BANNWARTHŮV SYNDROM</a:t>
            </a:r>
          </a:p>
          <a:p>
            <a:pPr lvl="2">
              <a:lnSpc>
                <a:spcPct val="120000"/>
              </a:lnSpc>
            </a:pPr>
            <a:r>
              <a:rPr lang="cs-CZ" sz="2400" b="1" dirty="0"/>
              <a:t>RADIKULITIDA </a:t>
            </a:r>
            <a:r>
              <a:rPr lang="cs-CZ" sz="2400" dirty="0"/>
              <a:t>(</a:t>
            </a:r>
            <a:r>
              <a:rPr lang="cs-CZ" sz="2400" dirty="0" err="1"/>
              <a:t>radikulární</a:t>
            </a:r>
            <a:r>
              <a:rPr lang="cs-CZ" sz="2400" dirty="0"/>
              <a:t> bolesti) – hlavně dospělí, neuropatická bolest, hypestezie a parestezie. Obvykle asymetrické (převážně na straně přisátí klíštěte).</a:t>
            </a:r>
          </a:p>
          <a:p>
            <a:pPr lvl="2">
              <a:lnSpc>
                <a:spcPct val="120000"/>
              </a:lnSpc>
            </a:pPr>
            <a:r>
              <a:rPr lang="cs-CZ" sz="2400" b="1" dirty="0"/>
              <a:t>ASEPTICKÁ MENINGITIDA </a:t>
            </a:r>
            <a:r>
              <a:rPr lang="cs-CZ" sz="2400" dirty="0"/>
              <a:t>– hlavně děti, akutně až subakutně, bolest hlavy a celkové projevy onemocnění. Meningeální projevy jsou minimální.</a:t>
            </a:r>
          </a:p>
          <a:p>
            <a:pPr lvl="2">
              <a:lnSpc>
                <a:spcPct val="120000"/>
              </a:lnSpc>
            </a:pPr>
            <a:r>
              <a:rPr lang="cs-CZ" sz="2400" b="1" dirty="0"/>
              <a:t>KRANIÁLNÍ NEURITIDA </a:t>
            </a:r>
            <a:r>
              <a:rPr lang="cs-CZ" sz="2400" dirty="0"/>
              <a:t>– zánět některých/některého z hlavových nervů (zejména n. VI, III a IV.)</a:t>
            </a:r>
          </a:p>
          <a:p>
            <a:pPr lvl="1">
              <a:lnSpc>
                <a:spcPct val="120000"/>
              </a:lnSpc>
            </a:pPr>
            <a:r>
              <a:rPr lang="cs-CZ" b="1" dirty="0"/>
              <a:t>Pro diagnózu je nutný mozkomíšní vzorek </a:t>
            </a:r>
            <a:r>
              <a:rPr lang="cs-CZ" dirty="0"/>
              <a:t>(bývá lymfocytární </a:t>
            </a:r>
            <a:r>
              <a:rPr lang="cs-CZ" dirty="0" err="1"/>
              <a:t>pleocytóza</a:t>
            </a:r>
            <a:r>
              <a:rPr lang="cs-CZ" dirty="0"/>
              <a:t>), lze prokázat tzv. </a:t>
            </a:r>
            <a:r>
              <a:rPr lang="cs-CZ" b="1" dirty="0" err="1"/>
              <a:t>intrathékální</a:t>
            </a:r>
            <a:r>
              <a:rPr lang="cs-CZ" b="1" dirty="0"/>
              <a:t> produkci specifických protilátek.</a:t>
            </a:r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182343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E901B18-FE9A-4EEB-BCC4-15A9BEBCA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6533" y="224900"/>
            <a:ext cx="6387102" cy="100625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 err="1"/>
              <a:t>Neurolues</a:t>
            </a:r>
            <a:r>
              <a:rPr lang="cs-CZ" altLang="cs-CZ" b="1" dirty="0"/>
              <a:t>/Syfilis/Příjice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C588B9C-61F5-4BD8-A650-B1DE2BEE3B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7999" y="1159435"/>
            <a:ext cx="7076141" cy="5145741"/>
          </a:xfrm>
        </p:spPr>
        <p:txBody>
          <a:bodyPr anchor="t">
            <a:normAutofit/>
          </a:bodyPr>
          <a:lstStyle/>
          <a:p>
            <a:pPr eaLnBrk="1" hangingPunct="1">
              <a:defRPr/>
            </a:pPr>
            <a:r>
              <a:rPr lang="cs-CZ" altLang="cs-CZ" sz="1800" dirty="0"/>
              <a:t>Původce je pohlavně přenosná spirochéta Treponema </a:t>
            </a:r>
            <a:r>
              <a:rPr lang="cs-CZ" altLang="cs-CZ" sz="1800" dirty="0" err="1"/>
              <a:t>pallidum</a:t>
            </a:r>
            <a:endParaRPr lang="cs-CZ" altLang="cs-CZ" sz="1800" dirty="0"/>
          </a:p>
          <a:p>
            <a:pPr eaLnBrk="1" hangingPunct="1">
              <a:defRPr/>
            </a:pPr>
            <a:r>
              <a:rPr lang="cs-CZ" altLang="cs-CZ" sz="1800" dirty="0"/>
              <a:t>Onemocnění má 4 stadia, postižení CNS při </a:t>
            </a:r>
            <a:r>
              <a:rPr lang="cs-CZ" altLang="cs-CZ" sz="1800" dirty="0" err="1"/>
              <a:t>syfilitidě</a:t>
            </a:r>
            <a:r>
              <a:rPr lang="cs-CZ" altLang="cs-CZ" sz="1800" dirty="0"/>
              <a:t> je </a:t>
            </a:r>
            <a:r>
              <a:rPr lang="cs-CZ" altLang="cs-CZ" sz="1800" b="1" dirty="0"/>
              <a:t>od II. stadia</a:t>
            </a:r>
          </a:p>
          <a:p>
            <a:pPr lvl="1">
              <a:defRPr/>
            </a:pPr>
            <a:r>
              <a:rPr lang="cs-CZ" altLang="cs-CZ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Akutní/časná syfilitická meningitida </a:t>
            </a:r>
            <a:r>
              <a:rPr lang="cs-CZ" altLang="cs-CZ" sz="1800" dirty="0"/>
              <a:t>(II. stadium) (první 2 roky po infekci) – meningeální syndrom, obvykle afebrilní, postižení sluchu</a:t>
            </a:r>
          </a:p>
          <a:p>
            <a:pPr lvl="1">
              <a:defRPr/>
            </a:pPr>
            <a:r>
              <a:rPr lang="cs-CZ" altLang="cs-CZ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Cerebrovaskulární </a:t>
            </a:r>
            <a:r>
              <a:rPr lang="cs-CZ" altLang="cs-CZ" sz="1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neurosyfilis</a:t>
            </a:r>
            <a:r>
              <a:rPr lang="cs-CZ" altLang="cs-CZ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1800" dirty="0"/>
              <a:t>(III. stadium) (až 12 let po infekci) – fokální ischemie z </a:t>
            </a:r>
            <a:r>
              <a:rPr lang="cs-CZ" altLang="cs-CZ" sz="1800" dirty="0" err="1"/>
              <a:t>endarteritidy</a:t>
            </a:r>
            <a:endParaRPr lang="cs-CZ" altLang="cs-CZ" sz="1800" dirty="0"/>
          </a:p>
          <a:p>
            <a:pPr lvl="1">
              <a:defRPr/>
            </a:pPr>
            <a:r>
              <a:rPr lang="cs-CZ" altLang="cs-CZ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Progresivní paralýza </a:t>
            </a:r>
            <a:r>
              <a:rPr lang="cs-CZ" altLang="cs-CZ" sz="1800" dirty="0"/>
              <a:t>– (IV. stadium) (3-30 let po infekci) – difuzní chronická meningoencefalitida – rozvoj demence, třes, dysartrie, epileptické záchvaty, časté jsou psychiatrické projevy</a:t>
            </a:r>
          </a:p>
          <a:p>
            <a:pPr lvl="1">
              <a:defRPr/>
            </a:pPr>
            <a:r>
              <a:rPr lang="cs-CZ" altLang="cs-CZ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Tabes dorsalis </a:t>
            </a:r>
            <a:r>
              <a:rPr lang="cs-CZ" altLang="cs-CZ" sz="1800" dirty="0"/>
              <a:t>(IV. stadium) (5-50 let po infekci) –  tzv. syfilitická </a:t>
            </a:r>
            <a:r>
              <a:rPr lang="cs-CZ" altLang="cs-CZ" sz="1800" dirty="0" err="1"/>
              <a:t>myelopatie</a:t>
            </a:r>
            <a:r>
              <a:rPr lang="cs-CZ" altLang="cs-CZ" sz="1800" dirty="0"/>
              <a:t>, kořenové bolesti, zornicové abnormality, ataxie dolních končetin, porucha chůze</a:t>
            </a:r>
          </a:p>
          <a:p>
            <a:pPr eaLnBrk="1" hangingPunct="1">
              <a:defRPr/>
            </a:pPr>
            <a:r>
              <a:rPr lang="cs-CZ" altLang="cs-CZ" sz="1800" b="1" dirty="0"/>
              <a:t>Diagnostika</a:t>
            </a:r>
            <a:r>
              <a:rPr lang="cs-CZ" altLang="cs-CZ" sz="1800" dirty="0"/>
              <a:t> – specifické serologické testy, vyšetření </a:t>
            </a:r>
            <a:r>
              <a:rPr lang="cs-CZ" altLang="cs-CZ" sz="1800" dirty="0" err="1"/>
              <a:t>likvoru</a:t>
            </a:r>
            <a:endParaRPr lang="cs-CZ" altLang="cs-CZ" sz="1800" dirty="0"/>
          </a:p>
          <a:p>
            <a:pPr eaLnBrk="1" hangingPunct="1">
              <a:defRPr/>
            </a:pPr>
            <a:r>
              <a:rPr lang="cs-CZ" altLang="cs-CZ" sz="1800" b="1" dirty="0"/>
              <a:t>Léčba</a:t>
            </a:r>
            <a:r>
              <a:rPr lang="cs-CZ" altLang="cs-CZ" sz="1800" dirty="0"/>
              <a:t> – krystalický penicilin, cefalosporiny III. generace. </a:t>
            </a:r>
          </a:p>
          <a:p>
            <a:pPr eaLnBrk="1" hangingPunct="1">
              <a:defRPr/>
            </a:pPr>
            <a:r>
              <a:rPr lang="cs-CZ" altLang="cs-CZ" sz="1800" dirty="0"/>
              <a:t>V těhotenství se nemoc z matky na plod přenáší přes placentu a nebo v průběhu porodu porodním kanálem. Každá rodička je vyšetřena před porodem.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2C6A2225-94AF-4BC4-98F4-77746E7B10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5108" y="1"/>
            <a:ext cx="4666892" cy="3612937"/>
          </a:xfrm>
          <a:custGeom>
            <a:avLst/>
            <a:gdLst>
              <a:gd name="connsiteX0" fmla="*/ 192227 w 4666892"/>
              <a:gd name="connsiteY0" fmla="*/ 0 h 3612937"/>
              <a:gd name="connsiteX1" fmla="*/ 4666892 w 4666892"/>
              <a:gd name="connsiteY1" fmla="*/ 0 h 3612937"/>
              <a:gd name="connsiteX2" fmla="*/ 4666892 w 4666892"/>
              <a:gd name="connsiteY2" fmla="*/ 2643684 h 3612937"/>
              <a:gd name="connsiteX3" fmla="*/ 4657487 w 4666892"/>
              <a:gd name="connsiteY3" fmla="*/ 2656262 h 3612937"/>
              <a:gd name="connsiteX4" fmla="*/ 2628900 w 4666892"/>
              <a:gd name="connsiteY4" fmla="*/ 3612937 h 3612937"/>
              <a:gd name="connsiteX5" fmla="*/ 0 w 4666892"/>
              <a:gd name="connsiteY5" fmla="*/ 984037 h 3612937"/>
              <a:gd name="connsiteX6" fmla="*/ 118190 w 4666892"/>
              <a:gd name="connsiteY6" fmla="*/ 202283 h 361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6892" h="3612937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648F5915-2CE1-4F74-88C5-D4366893D2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4737" y="3918051"/>
            <a:ext cx="3587263" cy="2939948"/>
          </a:xfrm>
          <a:custGeom>
            <a:avLst/>
            <a:gdLst>
              <a:gd name="connsiteX0" fmla="*/ 2070613 w 3587263"/>
              <a:gd name="connsiteY0" fmla="*/ 0 h 2939948"/>
              <a:gd name="connsiteX1" fmla="*/ 3534758 w 3587263"/>
              <a:gd name="connsiteY1" fmla="*/ 606469 h 2939948"/>
              <a:gd name="connsiteX2" fmla="*/ 3587263 w 3587263"/>
              <a:gd name="connsiteY2" fmla="*/ 664240 h 2939948"/>
              <a:gd name="connsiteX3" fmla="*/ 3587263 w 3587263"/>
              <a:gd name="connsiteY3" fmla="*/ 2939948 h 2939948"/>
              <a:gd name="connsiteX4" fmla="*/ 193241 w 3587263"/>
              <a:gd name="connsiteY4" fmla="*/ 2939948 h 2939948"/>
              <a:gd name="connsiteX5" fmla="*/ 162719 w 3587263"/>
              <a:gd name="connsiteY5" fmla="*/ 2876589 h 2939948"/>
              <a:gd name="connsiteX6" fmla="*/ 0 w 3587263"/>
              <a:gd name="connsiteY6" fmla="*/ 2070613 h 2939948"/>
              <a:gd name="connsiteX7" fmla="*/ 2070613 w 3587263"/>
              <a:gd name="connsiteY7" fmla="*/ 0 h 2939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7263" h="2939948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ECB405-5EBD-41B3-9E43-C2D1CAF5E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b="1">
                <a:solidFill>
                  <a:srgbClr val="FFFFFF"/>
                </a:solidFill>
              </a:rPr>
              <a:t>ENCEFALITIDY</a:t>
            </a:r>
          </a:p>
        </p:txBody>
      </p:sp>
    </p:spTree>
    <p:extLst>
      <p:ext uri="{BB962C8B-B14F-4D97-AF65-F5344CB8AC3E}">
        <p14:creationId xmlns:p14="http://schemas.microsoft.com/office/powerpoint/2010/main" val="4229712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499EB3F-26C8-4224-B9ED-9B707396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cs-CZ" b="1" dirty="0"/>
              <a:t>ENCEFALITIDY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CBA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9359B94-7372-4F94-B695-96F515A12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= </a:t>
            </a:r>
            <a:r>
              <a:rPr lang="cs-CZ" sz="2000" b="1" dirty="0"/>
              <a:t>zánětlivé postižení mozkové tkáně</a:t>
            </a:r>
          </a:p>
          <a:p>
            <a:r>
              <a:rPr lang="cs-CZ" sz="2000" dirty="0"/>
              <a:t>Obvykle meningoencefalitida.</a:t>
            </a:r>
          </a:p>
          <a:p>
            <a:r>
              <a:rPr lang="cs-CZ" sz="2000" dirty="0"/>
              <a:t>Postižení může být </a:t>
            </a:r>
            <a:r>
              <a:rPr lang="cs-CZ" sz="2000" b="1" dirty="0"/>
              <a:t>difuzní</a:t>
            </a:r>
            <a:r>
              <a:rPr lang="cs-CZ" sz="2000" dirty="0"/>
              <a:t> (celý mozek) nebo </a:t>
            </a:r>
            <a:r>
              <a:rPr lang="cs-CZ" sz="2000" b="1" dirty="0"/>
              <a:t>fokální</a:t>
            </a:r>
            <a:r>
              <a:rPr lang="cs-CZ" sz="2000" dirty="0"/>
              <a:t> (ložiskové).</a:t>
            </a:r>
          </a:p>
          <a:p>
            <a:r>
              <a:rPr lang="cs-CZ" sz="2000" dirty="0"/>
              <a:t>Může probíhat, jako akutní infekční (nejčastěji virová) anebo jako </a:t>
            </a:r>
            <a:r>
              <a:rPr lang="cs-CZ" sz="2000" dirty="0" err="1"/>
              <a:t>postinfekční</a:t>
            </a:r>
            <a:r>
              <a:rPr lang="cs-CZ" sz="2000" dirty="0"/>
              <a:t>/</a:t>
            </a:r>
            <a:r>
              <a:rPr lang="cs-CZ" sz="2000" dirty="0" err="1"/>
              <a:t>postvakcinační</a:t>
            </a:r>
            <a:r>
              <a:rPr lang="cs-CZ" sz="2000" dirty="0"/>
              <a:t> encefalitida/encefalomyelitida.</a:t>
            </a:r>
          </a:p>
          <a:p>
            <a:r>
              <a:rPr lang="cs-CZ" sz="2000" dirty="0"/>
              <a:t>Klinicky jsou </a:t>
            </a:r>
            <a:r>
              <a:rPr lang="cs-CZ" sz="2000" b="1" dirty="0"/>
              <a:t>častější poruchy vědomí a ložiskové příznaky</a:t>
            </a:r>
            <a:r>
              <a:rPr lang="cs-CZ" sz="2000" dirty="0"/>
              <a:t>, </a:t>
            </a:r>
            <a:r>
              <a:rPr lang="cs-CZ" sz="2000" b="1" dirty="0"/>
              <a:t>spíše než známky meningeálního dráždění</a:t>
            </a:r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38436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3E6541-E81A-4230-8069-BEFD22010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773" y="629267"/>
            <a:ext cx="5393188" cy="662590"/>
          </a:xfrm>
        </p:spPr>
        <p:txBody>
          <a:bodyPr anchor="t">
            <a:normAutofit fontScale="90000"/>
          </a:bodyPr>
          <a:lstStyle/>
          <a:p>
            <a:r>
              <a:rPr lang="cs-CZ" b="1" dirty="0"/>
              <a:t>ENCEFALITIDY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F63F3B-8790-4FCD-898E-B7F2C63AF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660" y="1419447"/>
            <a:ext cx="5550196" cy="4804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AKUTNÍ INFEKČNÍ ENCEFALITIDY </a:t>
            </a:r>
            <a:r>
              <a:rPr lang="cs-CZ" sz="2000" dirty="0"/>
              <a:t>(obvykle virové)</a:t>
            </a:r>
          </a:p>
          <a:p>
            <a:r>
              <a:rPr lang="cs-CZ" sz="2000" dirty="0"/>
              <a:t>Akutní začátek, může přecházet horečnaté onemocnění.</a:t>
            </a:r>
          </a:p>
          <a:p>
            <a:r>
              <a:rPr lang="cs-CZ" sz="2000" dirty="0"/>
              <a:t>Projevy se mohou kombinovat s akutní meningitidou.</a:t>
            </a:r>
          </a:p>
          <a:p>
            <a:r>
              <a:rPr lang="cs-CZ" sz="2000" b="1" dirty="0"/>
              <a:t>Klinicky: </a:t>
            </a:r>
            <a:r>
              <a:rPr lang="cs-CZ" sz="2000" dirty="0"/>
              <a:t>bolest hlavy, únava, zvýšená dráždivost/naopak letargie. Následuje nevolnost, zvracení, bolestivost šíje a fotofobie. Současně porucha vědomí (kvalitativní i kvantitativní). Mohou být epileptické záchvaty, parézy či porucha řeči.</a:t>
            </a:r>
          </a:p>
          <a:p>
            <a:endParaRPr lang="cs-CZ" sz="2000" dirty="0"/>
          </a:p>
          <a:p>
            <a:r>
              <a:rPr lang="cs-CZ" sz="2000" dirty="0"/>
              <a:t>Mezi encefalitidy také patří </a:t>
            </a:r>
            <a:r>
              <a:rPr lang="cs-CZ" sz="2000" b="1" dirty="0" err="1"/>
              <a:t>prionová</a:t>
            </a:r>
            <a:r>
              <a:rPr lang="cs-CZ" sz="2000" b="1" dirty="0"/>
              <a:t> onemocnění</a:t>
            </a:r>
            <a:r>
              <a:rPr lang="cs-CZ" sz="2000" dirty="0"/>
              <a:t> (viz předchozí přednášky)</a:t>
            </a:r>
          </a:p>
        </p:txBody>
      </p:sp>
    </p:spTree>
    <p:extLst>
      <p:ext uri="{BB962C8B-B14F-4D97-AF65-F5344CB8AC3E}">
        <p14:creationId xmlns:p14="http://schemas.microsoft.com/office/powerpoint/2010/main" val="1511172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E02F3C71-C981-4614-98EA-D6C494F809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3" y="321176"/>
            <a:ext cx="717424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D6584D5F-6D84-4EC8-AB40-931803F07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1516" y="640264"/>
            <a:ext cx="6204984" cy="82397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4000" b="1" dirty="0"/>
              <a:t>Klíšťová encefalitida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5E4673A-E282-4365-939D-6269D01F1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1515" y="1464236"/>
            <a:ext cx="6204984" cy="455407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cs-CZ" altLang="cs-CZ" sz="1800" dirty="0"/>
              <a:t>Původcem je </a:t>
            </a:r>
            <a:r>
              <a:rPr lang="cs-CZ" altLang="cs-CZ" sz="1800" b="1" dirty="0" err="1"/>
              <a:t>tick-borne</a:t>
            </a:r>
            <a:r>
              <a:rPr lang="cs-CZ" altLang="cs-CZ" sz="1800" b="1" dirty="0"/>
              <a:t> encefalitis virus, </a:t>
            </a:r>
            <a:r>
              <a:rPr lang="cs-CZ" altLang="cs-CZ" sz="1800" dirty="0"/>
              <a:t>TBEV, </a:t>
            </a:r>
            <a:r>
              <a:rPr lang="cs-CZ" altLang="cs-CZ" sz="1800" dirty="0" err="1"/>
              <a:t>flaviviridae</a:t>
            </a:r>
            <a:r>
              <a:rPr lang="cs-CZ" altLang="cs-CZ" sz="1800" dirty="0"/>
              <a:t>, přenášené klíštětem obecným.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cs-CZ" altLang="cs-CZ" sz="1800" b="1" dirty="0"/>
              <a:t>Dvoufázový průběh </a:t>
            </a:r>
            <a:r>
              <a:rPr lang="cs-CZ" altLang="cs-CZ" sz="1800" dirty="0"/>
              <a:t>(mezi nimi asymptomatický interval cca. 1 týden)</a:t>
            </a:r>
          </a:p>
          <a:p>
            <a:pPr lvl="1">
              <a:lnSpc>
                <a:spcPct val="110000"/>
              </a:lnSpc>
              <a:defRPr/>
            </a:pPr>
            <a:r>
              <a:rPr lang="cs-CZ" altLang="cs-CZ" sz="1800" dirty="0"/>
              <a:t>I. Fáze (3-14 dní) po nakažení horečkou, chřipkové příznaky</a:t>
            </a:r>
          </a:p>
          <a:p>
            <a:pPr lvl="1">
              <a:lnSpc>
                <a:spcPct val="110000"/>
              </a:lnSpc>
              <a:defRPr/>
            </a:pPr>
            <a:r>
              <a:rPr lang="cs-CZ" altLang="cs-CZ" sz="1800" dirty="0"/>
              <a:t>II. Fáze – </a:t>
            </a:r>
            <a:r>
              <a:rPr lang="cs-CZ" altLang="cs-CZ" sz="1800" b="1" dirty="0"/>
              <a:t>neurologické příznaky </a:t>
            </a:r>
            <a:r>
              <a:rPr lang="cs-CZ" altLang="cs-CZ" sz="1800" dirty="0"/>
              <a:t>(postižení CNS) + zvracení, horečka, meningeální příznaky</a:t>
            </a:r>
          </a:p>
          <a:p>
            <a:pPr lvl="2">
              <a:lnSpc>
                <a:spcPct val="110000"/>
              </a:lnSpc>
              <a:buFontTx/>
              <a:buChar char="-"/>
              <a:defRPr/>
            </a:pPr>
            <a:r>
              <a:rPr lang="cs-CZ" altLang="cs-CZ" sz="1800" b="1" dirty="0"/>
              <a:t>Meningitida </a:t>
            </a:r>
            <a:r>
              <a:rPr lang="cs-CZ" altLang="cs-CZ" sz="1800" dirty="0"/>
              <a:t>u dětí (aseptický zánět v </a:t>
            </a:r>
            <a:r>
              <a:rPr lang="cs-CZ" altLang="cs-CZ" sz="1800" dirty="0" err="1"/>
              <a:t>likvoru</a:t>
            </a:r>
            <a:r>
              <a:rPr lang="cs-CZ" altLang="cs-CZ" sz="1800" dirty="0"/>
              <a:t>)</a:t>
            </a:r>
          </a:p>
          <a:p>
            <a:pPr lvl="2">
              <a:lnSpc>
                <a:spcPct val="110000"/>
              </a:lnSpc>
              <a:buFontTx/>
              <a:buChar char="-"/>
              <a:defRPr/>
            </a:pPr>
            <a:r>
              <a:rPr lang="cs-CZ" altLang="cs-CZ" sz="1800" b="1" dirty="0"/>
              <a:t>Meningoencefalitida</a:t>
            </a:r>
            <a:r>
              <a:rPr lang="cs-CZ" altLang="cs-CZ" sz="1800" dirty="0"/>
              <a:t> (v dospělosti) </a:t>
            </a:r>
          </a:p>
          <a:p>
            <a:pPr lvl="2">
              <a:lnSpc>
                <a:spcPct val="110000"/>
              </a:lnSpc>
              <a:buFontTx/>
              <a:buChar char="-"/>
              <a:defRPr/>
            </a:pPr>
            <a:r>
              <a:rPr lang="cs-CZ" altLang="cs-CZ" sz="1800" b="1" dirty="0"/>
              <a:t>Encefalomyelitida</a:t>
            </a:r>
            <a:r>
              <a:rPr lang="cs-CZ" altLang="cs-CZ" sz="1800" dirty="0"/>
              <a:t> (zejména postižení HKK, pletence pažního, mohou být až trvalé), existuje i tzv. bulbární forma, kdy je postižena prodloužená mícha (poruchy dechu a polykání)</a:t>
            </a:r>
          </a:p>
          <a:p>
            <a:pPr>
              <a:lnSpc>
                <a:spcPct val="110000"/>
              </a:lnSpc>
              <a:defRPr/>
            </a:pPr>
            <a:r>
              <a:rPr lang="cs-CZ" altLang="cs-CZ" sz="1800" b="1" dirty="0"/>
              <a:t>Diagnostika: ve II. Fázi jsou detekovány protilátky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IgM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antiKME</a:t>
            </a:r>
            <a:r>
              <a:rPr lang="cs-CZ" altLang="cs-CZ" sz="1800" dirty="0"/>
              <a:t> v séru i mozkomíšní moku, při virémii lze provést i PCR.)</a:t>
            </a:r>
          </a:p>
          <a:p>
            <a:pPr>
              <a:lnSpc>
                <a:spcPct val="110000"/>
              </a:lnSpc>
              <a:defRPr/>
            </a:pPr>
            <a:r>
              <a:rPr lang="cs-CZ" altLang="cs-CZ" sz="1800" b="1" dirty="0"/>
              <a:t>Léčba</a:t>
            </a:r>
            <a:r>
              <a:rPr lang="cs-CZ" altLang="cs-CZ" sz="1800" dirty="0"/>
              <a:t> – klid na lůžku, </a:t>
            </a:r>
            <a:r>
              <a:rPr lang="cs-CZ" altLang="cs-CZ" sz="1800" dirty="0" err="1"/>
              <a:t>antiedémová</a:t>
            </a:r>
            <a:r>
              <a:rPr lang="cs-CZ" altLang="cs-CZ" sz="1800" dirty="0"/>
              <a:t> terapie, kauzální léčba t.č. neexistuje</a:t>
            </a:r>
          </a:p>
          <a:p>
            <a:pPr>
              <a:lnSpc>
                <a:spcPct val="110000"/>
              </a:lnSpc>
              <a:defRPr/>
            </a:pPr>
            <a:r>
              <a:rPr lang="cs-CZ" altLang="cs-CZ" sz="1800" b="1" dirty="0"/>
              <a:t>Prevence</a:t>
            </a:r>
            <a:r>
              <a:rPr lang="cs-CZ" altLang="cs-CZ" sz="1800" dirty="0"/>
              <a:t> - očkování 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r>
              <a:rPr lang="cs-CZ" altLang="cs-CZ" sz="1800" dirty="0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A555282-62CA-4726-8978-0D8D65145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2446" y="346125"/>
            <a:ext cx="5897216" cy="1325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/>
              <a:t>Herpetická encefalitida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7C21553-9204-4A8F-8F22-234CEFAA2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4678" y="1464009"/>
            <a:ext cx="6288102" cy="4926852"/>
          </a:xfrm>
        </p:spPr>
        <p:txBody>
          <a:bodyPr anchor="t">
            <a:normAutofit/>
          </a:bodyPr>
          <a:lstStyle/>
          <a:p>
            <a:pPr eaLnBrk="1" hangingPunct="1">
              <a:defRPr/>
            </a:pPr>
            <a:r>
              <a:rPr lang="cs-CZ" altLang="cs-CZ" sz="1800" dirty="0"/>
              <a:t>Způsobují viry herpes simplex typ 1 (90 %) nebo 2 (HSV 1 a 2)</a:t>
            </a:r>
          </a:p>
          <a:p>
            <a:pPr eaLnBrk="1" hangingPunct="1">
              <a:defRPr/>
            </a:pPr>
            <a:r>
              <a:rPr lang="cs-CZ" altLang="cs-CZ" sz="1800" b="1" dirty="0"/>
              <a:t>Nejzávažnější virový mozkový zánět</a:t>
            </a:r>
            <a:r>
              <a:rPr lang="cs-CZ" altLang="cs-CZ" sz="1800" dirty="0"/>
              <a:t>.</a:t>
            </a:r>
          </a:p>
          <a:p>
            <a:pPr eaLnBrk="1" hangingPunct="1">
              <a:defRPr/>
            </a:pPr>
            <a:r>
              <a:rPr lang="cs-CZ" altLang="cs-CZ" sz="1800" dirty="0"/>
              <a:t>Vzniká tzv. </a:t>
            </a:r>
            <a:r>
              <a:rPr lang="cs-CZ" altLang="cs-CZ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nekrotizující hemoragická encefalitida</a:t>
            </a:r>
            <a:r>
              <a:rPr lang="cs-CZ" altLang="cs-CZ" sz="1800" dirty="0"/>
              <a:t> s lokalizací na spodině čelních a spánkových laloků (může být primární infekce a nebo aktivace již latentní infekce (</a:t>
            </a:r>
            <a:r>
              <a:rPr lang="cs-CZ" altLang="cs-CZ" sz="1800" dirty="0" err="1"/>
              <a:t>gl</a:t>
            </a:r>
            <a:r>
              <a:rPr lang="cs-CZ" altLang="cs-CZ" sz="1800" dirty="0"/>
              <a:t>. n. </a:t>
            </a:r>
            <a:r>
              <a:rPr lang="cs-CZ" altLang="cs-CZ" sz="1800" dirty="0" err="1"/>
              <a:t>trigemini</a:t>
            </a:r>
            <a:r>
              <a:rPr lang="cs-CZ" altLang="cs-CZ" sz="1800" dirty="0"/>
              <a:t>).</a:t>
            </a:r>
          </a:p>
          <a:p>
            <a:pPr eaLnBrk="1" hangingPunct="1">
              <a:defRPr/>
            </a:pPr>
            <a:r>
              <a:rPr lang="cs-CZ" altLang="cs-CZ" sz="1800" b="1" dirty="0"/>
              <a:t>Prudký začátek </a:t>
            </a:r>
            <a:r>
              <a:rPr lang="cs-CZ" altLang="cs-CZ" sz="1800" dirty="0"/>
              <a:t>s vysokými teplotami, bolesti hlavy, psychické změny. Následně se objeví i </a:t>
            </a:r>
            <a:r>
              <a:rPr lang="cs-CZ" altLang="cs-CZ" sz="1800" b="1" dirty="0"/>
              <a:t>ložiskové změny: </a:t>
            </a:r>
            <a:r>
              <a:rPr lang="cs-CZ" altLang="cs-CZ" sz="1800" dirty="0"/>
              <a:t>alterace vědomí, poruchy řeči, centrální hemiparézy, </a:t>
            </a:r>
            <a:r>
              <a:rPr lang="cs-CZ" altLang="cs-CZ" sz="1800" dirty="0" err="1"/>
              <a:t>epi</a:t>
            </a:r>
            <a:r>
              <a:rPr lang="cs-CZ" altLang="cs-CZ" sz="1800" dirty="0"/>
              <a:t> paroxysmy, poruchy kraniálních nervů či zraku.</a:t>
            </a:r>
          </a:p>
          <a:p>
            <a:pPr eaLnBrk="1" hangingPunct="1">
              <a:defRPr/>
            </a:pPr>
            <a:r>
              <a:rPr lang="cs-CZ" altLang="cs-CZ" sz="1800" b="1" dirty="0"/>
              <a:t>Diagnostika </a:t>
            </a:r>
            <a:r>
              <a:rPr lang="cs-CZ" altLang="cs-CZ" sz="1800" dirty="0"/>
              <a:t>– MRI mozku, lumbální punkce – zánět (</a:t>
            </a:r>
            <a:r>
              <a:rPr lang="cs-CZ" altLang="cs-CZ" sz="1800" dirty="0" err="1"/>
              <a:t>pleocytóza</a:t>
            </a:r>
            <a:r>
              <a:rPr lang="cs-CZ" altLang="cs-CZ" sz="1800" dirty="0"/>
              <a:t>), průkaz virové DNA v </a:t>
            </a:r>
            <a:r>
              <a:rPr lang="cs-CZ" altLang="cs-CZ" sz="1800" dirty="0" err="1"/>
              <a:t>likvoru</a:t>
            </a:r>
            <a:r>
              <a:rPr lang="cs-CZ" altLang="cs-CZ" sz="1800" dirty="0"/>
              <a:t> (PCR)</a:t>
            </a:r>
          </a:p>
          <a:p>
            <a:pPr eaLnBrk="1" hangingPunct="1">
              <a:defRPr/>
            </a:pPr>
            <a:r>
              <a:rPr lang="cs-CZ" altLang="cs-CZ" sz="1800" dirty="0"/>
              <a:t>Prognóza záleží na rozsahu onemocnění, stavu imunity a zahájení </a:t>
            </a:r>
            <a:r>
              <a:rPr lang="cs-CZ" altLang="cs-CZ" sz="1800" dirty="0" err="1"/>
              <a:t>antivirotické</a:t>
            </a:r>
            <a:r>
              <a:rPr lang="cs-CZ" altLang="cs-CZ" sz="1800" dirty="0"/>
              <a:t> terapie. Encefalitida se i po terapii může objevit znova.</a:t>
            </a:r>
          </a:p>
          <a:p>
            <a:pPr eaLnBrk="1" hangingPunct="1">
              <a:defRPr/>
            </a:pPr>
            <a:r>
              <a:rPr lang="cs-CZ" altLang="cs-CZ" sz="1800" b="1" dirty="0"/>
              <a:t>Léčba</a:t>
            </a:r>
            <a:r>
              <a:rPr lang="cs-CZ" altLang="cs-CZ" sz="1800" dirty="0"/>
              <a:t> – </a:t>
            </a:r>
            <a:r>
              <a:rPr lang="cs-CZ" altLang="cs-CZ" sz="1800" dirty="0" err="1"/>
              <a:t>acyklovir</a:t>
            </a:r>
            <a:r>
              <a:rPr lang="cs-CZ" altLang="cs-CZ" sz="1800" dirty="0"/>
              <a:t> co nejdříve, </a:t>
            </a:r>
            <a:r>
              <a:rPr lang="cs-CZ" altLang="cs-CZ" sz="1800" dirty="0" err="1"/>
              <a:t>entiedémová</a:t>
            </a:r>
            <a:r>
              <a:rPr lang="cs-CZ" altLang="cs-CZ" sz="1800" dirty="0"/>
              <a:t> léčba </a:t>
            </a: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544240E-EC50-4D55-B7C9-3A1C9196F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Jakou diagnózu má pacient?</a:t>
            </a:r>
          </a:p>
        </p:txBody>
      </p:sp>
    </p:spTree>
    <p:extLst>
      <p:ext uri="{BB962C8B-B14F-4D97-AF65-F5344CB8AC3E}">
        <p14:creationId xmlns:p14="http://schemas.microsoft.com/office/powerpoint/2010/main" val="108870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A555282-62CA-4726-8978-0D8D65145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753" y="365125"/>
            <a:ext cx="11173047" cy="1325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/>
              <a:t>Herpetická encefalitida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7C21553-9204-4A8F-8F22-234CEFAA2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0753" y="1515140"/>
            <a:ext cx="5635256" cy="4661823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altLang="cs-CZ" sz="2400" dirty="0"/>
              <a:t>Může být způsobena i jinými herpetickými viry, jako je např. </a:t>
            </a:r>
            <a:r>
              <a:rPr lang="cs-CZ" altLang="cs-CZ" sz="2400" b="1" dirty="0" err="1"/>
              <a:t>varicella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zoster</a:t>
            </a:r>
            <a:r>
              <a:rPr lang="cs-CZ" altLang="cs-CZ" sz="2400" b="1" dirty="0"/>
              <a:t> virus </a:t>
            </a:r>
            <a:r>
              <a:rPr lang="cs-CZ" altLang="cs-CZ" sz="2400" dirty="0"/>
              <a:t>(VZV). A to buď v rámci </a:t>
            </a:r>
            <a:r>
              <a:rPr lang="cs-CZ" altLang="cs-CZ" sz="2400" dirty="0" err="1"/>
              <a:t>primoinfekce</a:t>
            </a:r>
            <a:r>
              <a:rPr lang="cs-CZ" altLang="cs-CZ" sz="2400" dirty="0"/>
              <a:t> (tzv. plané neštovice) nebo při reaktivaci (tzv. pásový opar).</a:t>
            </a:r>
          </a:p>
          <a:p>
            <a:pPr eaLnBrk="1" hangingPunct="1">
              <a:defRPr/>
            </a:pPr>
            <a:r>
              <a:rPr lang="cs-CZ" altLang="cs-CZ" sz="2400" dirty="0"/>
              <a:t>Klinicky bývá zejména </a:t>
            </a:r>
            <a:r>
              <a:rPr lang="cs-CZ" altLang="cs-CZ" sz="2400" b="1" dirty="0"/>
              <a:t>cerebelární ataxie</a:t>
            </a:r>
            <a:r>
              <a:rPr lang="cs-CZ" altLang="cs-CZ" sz="2400" dirty="0"/>
              <a:t>, </a:t>
            </a:r>
            <a:r>
              <a:rPr lang="cs-CZ" altLang="cs-CZ" sz="2400" b="1" dirty="0"/>
              <a:t>třes, zvracení</a:t>
            </a:r>
            <a:r>
              <a:rPr lang="cs-CZ" altLang="cs-CZ" sz="2400" dirty="0"/>
              <a:t>. Projevy se objevují za 1 až 3 týdny po výsevu neštovic. Velmi vzácně bez kožního projevu (pak často jako myelitida).</a:t>
            </a:r>
          </a:p>
          <a:p>
            <a:pPr eaLnBrk="1" hangingPunct="1">
              <a:defRPr/>
            </a:pPr>
            <a:r>
              <a:rPr lang="cs-CZ" altLang="cs-CZ" sz="2400" dirty="0"/>
              <a:t>I jiné viry, jako </a:t>
            </a:r>
            <a:r>
              <a:rPr lang="cs-CZ" altLang="cs-CZ" sz="2400" b="1" dirty="0" err="1"/>
              <a:t>cytomegalovirus</a:t>
            </a:r>
            <a:r>
              <a:rPr lang="cs-CZ" altLang="cs-CZ" sz="2400" b="1" dirty="0"/>
              <a:t>, virus </a:t>
            </a:r>
            <a:r>
              <a:rPr lang="cs-CZ" altLang="cs-CZ" sz="2400" b="1" dirty="0" err="1"/>
              <a:t>Epsteina</a:t>
            </a:r>
            <a:r>
              <a:rPr lang="cs-CZ" altLang="cs-CZ" sz="2400" b="1" dirty="0"/>
              <a:t> a </a:t>
            </a:r>
            <a:r>
              <a:rPr lang="cs-CZ" altLang="cs-CZ" sz="2400" b="1" dirty="0" err="1"/>
              <a:t>Bárrové</a:t>
            </a:r>
            <a:r>
              <a:rPr lang="cs-CZ" altLang="cs-CZ" sz="2400" b="1" dirty="0"/>
              <a:t> či lidský </a:t>
            </a:r>
            <a:r>
              <a:rPr lang="cs-CZ" altLang="cs-CZ" sz="2400" b="1" dirty="0" err="1"/>
              <a:t>herpesvirus</a:t>
            </a:r>
            <a:r>
              <a:rPr lang="cs-CZ" altLang="cs-CZ" sz="2400" b="1" dirty="0"/>
              <a:t> typ 6 </a:t>
            </a:r>
            <a:r>
              <a:rPr lang="cs-CZ" altLang="cs-CZ" sz="2400" dirty="0"/>
              <a:t>mohou způsobovat encefalitidu (zejména u pacientů bez správně fungující imunity)</a:t>
            </a:r>
          </a:p>
        </p:txBody>
      </p:sp>
    </p:spTree>
    <p:extLst>
      <p:ext uri="{BB962C8B-B14F-4D97-AF65-F5344CB8AC3E}">
        <p14:creationId xmlns:p14="http://schemas.microsoft.com/office/powerpoint/2010/main" val="29550311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A27A552-3AB2-4028-A25F-D986141B3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7780" y="398552"/>
            <a:ext cx="6387102" cy="9879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/>
              <a:t>Vzteklina/Rabies/</a:t>
            </a:r>
            <a:r>
              <a:rPr lang="cs-CZ" altLang="cs-CZ" b="1" dirty="0" err="1"/>
              <a:t>Lyssa</a:t>
            </a:r>
            <a:endParaRPr lang="cs-CZ" altLang="cs-CZ" b="1" dirty="0"/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2C6A2225-94AF-4BC4-98F4-77746E7B10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5108" y="1"/>
            <a:ext cx="4666892" cy="3612937"/>
          </a:xfrm>
          <a:custGeom>
            <a:avLst/>
            <a:gdLst>
              <a:gd name="connsiteX0" fmla="*/ 192227 w 4666892"/>
              <a:gd name="connsiteY0" fmla="*/ 0 h 3612937"/>
              <a:gd name="connsiteX1" fmla="*/ 4666892 w 4666892"/>
              <a:gd name="connsiteY1" fmla="*/ 0 h 3612937"/>
              <a:gd name="connsiteX2" fmla="*/ 4666892 w 4666892"/>
              <a:gd name="connsiteY2" fmla="*/ 2643684 h 3612937"/>
              <a:gd name="connsiteX3" fmla="*/ 4657487 w 4666892"/>
              <a:gd name="connsiteY3" fmla="*/ 2656262 h 3612937"/>
              <a:gd name="connsiteX4" fmla="*/ 2628900 w 4666892"/>
              <a:gd name="connsiteY4" fmla="*/ 3612937 h 3612937"/>
              <a:gd name="connsiteX5" fmla="*/ 0 w 4666892"/>
              <a:gd name="connsiteY5" fmla="*/ 984037 h 3612937"/>
              <a:gd name="connsiteX6" fmla="*/ 118190 w 4666892"/>
              <a:gd name="connsiteY6" fmla="*/ 202283 h 361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6892" h="3612937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648F5915-2CE1-4F74-88C5-D4366893D2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4737" y="3918051"/>
            <a:ext cx="3587263" cy="2939948"/>
          </a:xfrm>
          <a:custGeom>
            <a:avLst/>
            <a:gdLst>
              <a:gd name="connsiteX0" fmla="*/ 2070613 w 3587263"/>
              <a:gd name="connsiteY0" fmla="*/ 0 h 2939948"/>
              <a:gd name="connsiteX1" fmla="*/ 3534758 w 3587263"/>
              <a:gd name="connsiteY1" fmla="*/ 606469 h 2939948"/>
              <a:gd name="connsiteX2" fmla="*/ 3587263 w 3587263"/>
              <a:gd name="connsiteY2" fmla="*/ 664240 h 2939948"/>
              <a:gd name="connsiteX3" fmla="*/ 3587263 w 3587263"/>
              <a:gd name="connsiteY3" fmla="*/ 2939948 h 2939948"/>
              <a:gd name="connsiteX4" fmla="*/ 193241 w 3587263"/>
              <a:gd name="connsiteY4" fmla="*/ 2939948 h 2939948"/>
              <a:gd name="connsiteX5" fmla="*/ 162719 w 3587263"/>
              <a:gd name="connsiteY5" fmla="*/ 2876589 h 2939948"/>
              <a:gd name="connsiteX6" fmla="*/ 0 w 3587263"/>
              <a:gd name="connsiteY6" fmla="*/ 2070613 h 2939948"/>
              <a:gd name="connsiteX7" fmla="*/ 2070613 w 3587263"/>
              <a:gd name="connsiteY7" fmla="*/ 0 h 2939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7263" h="2939948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1E361632-96E8-415A-8CE4-50E273D767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6282" y="1386541"/>
            <a:ext cx="7404847" cy="5151718"/>
          </a:xfrm>
        </p:spPr>
        <p:txBody>
          <a:bodyPr anchor="t">
            <a:normAutofit/>
          </a:bodyPr>
          <a:lstStyle/>
          <a:p>
            <a:pPr eaLnBrk="1" hangingPunct="1">
              <a:defRPr/>
            </a:pPr>
            <a:r>
              <a:rPr lang="cs-CZ" altLang="cs-CZ" sz="2000" dirty="0"/>
              <a:t>Obávaná smrtelná encefalitida</a:t>
            </a:r>
          </a:p>
          <a:p>
            <a:pPr eaLnBrk="1" hangingPunct="1">
              <a:defRPr/>
            </a:pPr>
            <a:r>
              <a:rPr lang="cs-CZ" altLang="cs-CZ" sz="2000" dirty="0"/>
              <a:t>Rezervoárem jsou hlavně lišky (ale i pes), přenos zejména kousnutím nemocným zvířetem.</a:t>
            </a:r>
          </a:p>
          <a:p>
            <a:pPr eaLnBrk="1" hangingPunct="1">
              <a:defRPr/>
            </a:pPr>
            <a:r>
              <a:rPr lang="cs-CZ" altLang="cs-CZ" sz="2000" dirty="0"/>
              <a:t>Onemocnění je zcela vzácné. A ČR je v tzv. rabies-free </a:t>
            </a:r>
            <a:r>
              <a:rPr lang="cs-CZ" altLang="cs-CZ" sz="2000" dirty="0" err="1"/>
              <a:t>zone</a:t>
            </a:r>
            <a:r>
              <a:rPr lang="cs-CZ" altLang="cs-CZ" sz="2000" dirty="0"/>
              <a:t>.</a:t>
            </a:r>
          </a:p>
          <a:p>
            <a:pPr eaLnBrk="1" hangingPunct="1">
              <a:defRPr/>
            </a:pPr>
            <a:r>
              <a:rPr lang="cs-CZ" altLang="cs-CZ" sz="2000" dirty="0"/>
              <a:t>Inkubační doba 1-3 měsíce</a:t>
            </a:r>
          </a:p>
          <a:p>
            <a:pPr eaLnBrk="1" hangingPunct="1">
              <a:defRPr/>
            </a:pPr>
            <a:r>
              <a:rPr lang="cs-CZ" altLang="cs-CZ" sz="2000" b="1" dirty="0"/>
              <a:t>Stádia onemocnění:</a:t>
            </a:r>
          </a:p>
          <a:p>
            <a:pPr lvl="1">
              <a:defRPr/>
            </a:pPr>
            <a:r>
              <a:rPr lang="cs-CZ" altLang="cs-CZ" sz="1600" b="1" dirty="0"/>
              <a:t>prodromální</a:t>
            </a:r>
            <a:r>
              <a:rPr lang="cs-CZ" altLang="cs-CZ" sz="1600" dirty="0"/>
              <a:t> (parestezie v oblasti zhojené rány, bolesti hlavy, únava, bolesti břicha) + psychické potíže.</a:t>
            </a:r>
          </a:p>
          <a:p>
            <a:pPr lvl="1">
              <a:defRPr/>
            </a:pPr>
            <a:r>
              <a:rPr lang="cs-CZ" altLang="cs-CZ" sz="1600" b="1" dirty="0"/>
              <a:t>excitační </a:t>
            </a:r>
            <a:r>
              <a:rPr lang="cs-CZ" altLang="cs-CZ" sz="1600" dirty="0"/>
              <a:t>(podrážděnost, zmatenost, neklid, bolestivé křeče svalstva, </a:t>
            </a:r>
            <a:r>
              <a:rPr lang="cs-CZ" altLang="cs-CZ" sz="1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hydrofobie</a:t>
            </a:r>
            <a:r>
              <a:rPr lang="cs-CZ" altLang="cs-CZ" sz="1600" dirty="0"/>
              <a:t> – křeče polykacích svalů při pokusu o napití či pohledu na vodu. Halucinace.</a:t>
            </a:r>
          </a:p>
          <a:p>
            <a:pPr lvl="1">
              <a:defRPr/>
            </a:pPr>
            <a:r>
              <a:rPr lang="cs-CZ" altLang="cs-CZ" sz="1600" b="1" dirty="0"/>
              <a:t>paralytické</a:t>
            </a:r>
            <a:r>
              <a:rPr lang="cs-CZ" altLang="cs-CZ" sz="1600" dirty="0"/>
              <a:t> – chabé parézy končetin. Exitus (prakticky 100% smrtelné onemocnění). Důležitá je prevence.</a:t>
            </a:r>
          </a:p>
          <a:p>
            <a:pPr eaLnBrk="1" hangingPunct="1">
              <a:defRPr/>
            </a:pPr>
            <a:r>
              <a:rPr lang="cs-CZ" altLang="cs-CZ" sz="2000" b="1" dirty="0"/>
              <a:t>Léčba</a:t>
            </a:r>
            <a:r>
              <a:rPr lang="cs-CZ" altLang="cs-CZ" sz="2000" dirty="0"/>
              <a:t> – zahájení </a:t>
            </a:r>
            <a:r>
              <a:rPr lang="cs-CZ" altLang="cs-CZ" sz="2000" dirty="0" err="1"/>
              <a:t>postexpozičního</a:t>
            </a:r>
            <a:r>
              <a:rPr lang="cs-CZ" altLang="cs-CZ" sz="2000" dirty="0"/>
              <a:t> očkování co nejdříve a podávání </a:t>
            </a:r>
            <a:r>
              <a:rPr lang="cs-CZ" altLang="cs-CZ" sz="2000" dirty="0" err="1"/>
              <a:t>antirabického</a:t>
            </a:r>
            <a:r>
              <a:rPr lang="cs-CZ" altLang="cs-CZ" sz="2000" dirty="0"/>
              <a:t> gamaglobulinu. Kauzální terapie není.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5EBEC8-8044-490E-982E-6700F6923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87" y="365125"/>
            <a:ext cx="11598965" cy="917023"/>
          </a:xfrm>
        </p:spPr>
        <p:txBody>
          <a:bodyPr>
            <a:normAutofit/>
          </a:bodyPr>
          <a:lstStyle/>
          <a:p>
            <a:r>
              <a:rPr lang="cs-CZ" sz="3600" b="1" dirty="0" err="1"/>
              <a:t>Postinfekční</a:t>
            </a:r>
            <a:r>
              <a:rPr lang="cs-CZ" sz="3600" b="1" dirty="0"/>
              <a:t>/</a:t>
            </a:r>
            <a:r>
              <a:rPr lang="cs-CZ" sz="3600" b="1" dirty="0" err="1"/>
              <a:t>postvakcinační</a:t>
            </a:r>
            <a:r>
              <a:rPr lang="cs-CZ" sz="3600" b="1" dirty="0"/>
              <a:t> encefalitidy a encefalomyelitidy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B5F5AE-D4E3-4C04-A35A-F29550758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687" y="1282148"/>
            <a:ext cx="11598965" cy="536713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b="1" dirty="0"/>
              <a:t>AKUTNÍ DISEMINOVANÁ ENCEFALOMYELITIDA (ADEM)</a:t>
            </a:r>
          </a:p>
          <a:p>
            <a:pPr>
              <a:lnSpc>
                <a:spcPct val="120000"/>
              </a:lnSpc>
            </a:pPr>
            <a:r>
              <a:rPr lang="cs-CZ" b="1" dirty="0"/>
              <a:t>Demyelinizace s </a:t>
            </a:r>
            <a:r>
              <a:rPr lang="cs-CZ" b="1" dirty="0" err="1"/>
              <a:t>perivenózním</a:t>
            </a:r>
            <a:r>
              <a:rPr lang="cs-CZ" b="1" dirty="0"/>
              <a:t> infiltrátem</a:t>
            </a:r>
            <a:r>
              <a:rPr lang="cs-CZ" dirty="0"/>
              <a:t> </a:t>
            </a:r>
            <a:r>
              <a:rPr lang="cs-CZ" b="1" dirty="0"/>
              <a:t>vzniklá nejspíše na podkladě proběhlé infekce</a:t>
            </a:r>
            <a:r>
              <a:rPr lang="cs-CZ" dirty="0"/>
              <a:t> (GIT nebo respirační, často spojené s vyrážkou) </a:t>
            </a:r>
            <a:r>
              <a:rPr lang="cs-CZ" b="1" dirty="0"/>
              <a:t>nebo zcela výjimečně po očkování</a:t>
            </a:r>
            <a:r>
              <a:rPr lang="cs-CZ" dirty="0"/>
              <a:t> (jeden až tři týdny).</a:t>
            </a:r>
          </a:p>
          <a:p>
            <a:pPr>
              <a:lnSpc>
                <a:spcPct val="120000"/>
              </a:lnSpc>
            </a:pPr>
            <a:r>
              <a:rPr lang="cs-CZ" dirty="0"/>
              <a:t>Klinika může odpovídat akutní infekční encefalitidě, může také imitovat roztroušenou sklerózu.</a:t>
            </a:r>
          </a:p>
          <a:p>
            <a:pPr>
              <a:lnSpc>
                <a:spcPct val="120000"/>
              </a:lnSpc>
            </a:pPr>
            <a:r>
              <a:rPr lang="cs-CZ" dirty="0"/>
              <a:t>Toto onemocnění bývá </a:t>
            </a:r>
            <a:r>
              <a:rPr lang="cs-CZ" b="1" dirty="0"/>
              <a:t>u mladších osob, v anamnéze infekt</a:t>
            </a:r>
            <a:r>
              <a:rPr lang="cs-CZ" dirty="0"/>
              <a:t>, (očkování), bývá často jednostranná nebo oboustranná ztráta zraku. Obraz na MRI odpovídá demyelinizačním lézím.</a:t>
            </a:r>
          </a:p>
          <a:p>
            <a:pPr>
              <a:lnSpc>
                <a:spcPct val="120000"/>
              </a:lnSpc>
            </a:pPr>
            <a:r>
              <a:rPr lang="cs-CZ" b="1" dirty="0"/>
              <a:t>Terapie:</a:t>
            </a:r>
            <a:r>
              <a:rPr lang="cs-CZ" dirty="0"/>
              <a:t> Vysoké dávky kortikosteroidů, IVIG, plazmaferéza, apod.</a:t>
            </a:r>
          </a:p>
          <a:p>
            <a:pPr>
              <a:lnSpc>
                <a:spcPct val="120000"/>
              </a:lnSpc>
            </a:pPr>
            <a:r>
              <a:rPr lang="cs-CZ" dirty="0"/>
              <a:t>Např. virus spalniček může způsobovat: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ADEM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SUBAKUTNÍ SKLEROTIZUJÍCÍ PANENCEFALITIDU (SSPE) – to je pomalu progredující postižení CNS, často spojené s epileptickými záchvaty a pozvolným zhoršováním jak motorických, tak kognitivních funkcí. Ke smrti dochází za 5 až 15 let po prodělaném spalničkovém onemocnění.</a:t>
            </a:r>
          </a:p>
        </p:txBody>
      </p:sp>
    </p:spTree>
    <p:extLst>
      <p:ext uri="{BB962C8B-B14F-4D97-AF65-F5344CB8AC3E}">
        <p14:creationId xmlns:p14="http://schemas.microsoft.com/office/powerpoint/2010/main" val="10660522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0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64ECB405-5EBD-41B3-9E43-C2D1CAF5E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82" y="4267832"/>
            <a:ext cx="4805996" cy="1401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b="1">
                <a:solidFill>
                  <a:srgbClr val="000000"/>
                </a:solidFill>
              </a:rPr>
              <a:t>MYELITIDY</a:t>
            </a:r>
          </a:p>
        </p:txBody>
      </p:sp>
      <p:sp>
        <p:nvSpPr>
          <p:cNvPr id="17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59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B5D0C2A-D620-414A-9CE7-7CF3E6AB8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cs-CZ" b="1" dirty="0"/>
              <a:t>MYELITIDY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B7B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D18853-80BF-447C-A679-2E3FE724B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</a:t>
            </a:r>
            <a:r>
              <a:rPr lang="cs-CZ" b="1" dirty="0"/>
              <a:t>zánětlivé postižení míchy</a:t>
            </a:r>
          </a:p>
          <a:p>
            <a:r>
              <a:rPr lang="cs-CZ" dirty="0"/>
              <a:t>Obvykle s postižením mozku (encefalomyelitida), vzácněji samostatně</a:t>
            </a:r>
          </a:p>
          <a:p>
            <a:r>
              <a:rPr lang="cs-CZ" dirty="0"/>
              <a:t>Klinicky se projevují </a:t>
            </a:r>
            <a:r>
              <a:rPr lang="cs-CZ" b="1" dirty="0"/>
              <a:t>míšním syndromem </a:t>
            </a:r>
            <a:r>
              <a:rPr lang="cs-CZ" dirty="0"/>
              <a:t>(paraparézou, </a:t>
            </a:r>
            <a:r>
              <a:rPr lang="cs-CZ" dirty="0" err="1"/>
              <a:t>monoparézou</a:t>
            </a:r>
            <a:r>
              <a:rPr lang="cs-CZ" dirty="0"/>
              <a:t>, případně </a:t>
            </a:r>
            <a:r>
              <a:rPr lang="cs-CZ" dirty="0" err="1"/>
              <a:t>kvadruparézou</a:t>
            </a:r>
            <a:r>
              <a:rPr lang="cs-CZ" dirty="0"/>
              <a:t>). Symptomatologie vychází z lokalizace postižení.</a:t>
            </a:r>
          </a:p>
        </p:txBody>
      </p:sp>
    </p:spTree>
    <p:extLst>
      <p:ext uri="{BB962C8B-B14F-4D97-AF65-F5344CB8AC3E}">
        <p14:creationId xmlns:p14="http://schemas.microsoft.com/office/powerpoint/2010/main" val="21176461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EC42E68-5C8F-440C-A4D0-B66F3E96DE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901" y="376370"/>
            <a:ext cx="5314536" cy="82669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/>
              <a:t>Virové myelitidy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6520CA4-DBBD-4063-BC33-A4F1501312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324" y="1319917"/>
            <a:ext cx="6115456" cy="4834393"/>
          </a:xfrm>
        </p:spPr>
        <p:txBody>
          <a:bodyPr anchor="t"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altLang="cs-CZ" sz="1800" dirty="0"/>
              <a:t>Postižení míchy virovou infekcí - parézy, poruchy čití, sfinkterové potíže.</a:t>
            </a:r>
          </a:p>
          <a:p>
            <a:pPr marL="0" indent="0" eaLnBrk="1" hangingPunct="1">
              <a:buNone/>
              <a:defRPr/>
            </a:pPr>
            <a:endParaRPr lang="cs-CZ" altLang="cs-CZ" sz="1800" b="1" dirty="0"/>
          </a:p>
          <a:p>
            <a:pPr marL="0" indent="0" eaLnBrk="1" hangingPunct="1">
              <a:lnSpc>
                <a:spcPct val="110000"/>
              </a:lnSpc>
              <a:buNone/>
              <a:defRPr/>
            </a:pPr>
            <a:r>
              <a:rPr lang="cs-CZ" alt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POLIOMYELITIS ANTERIOR ACUTA</a:t>
            </a:r>
            <a:r>
              <a:rPr lang="cs-CZ" altLang="cs-CZ" sz="2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2200" dirty="0"/>
              <a:t>(</a:t>
            </a:r>
            <a:r>
              <a:rPr lang="cs-CZ" altLang="cs-CZ" sz="2200" b="1" u="sng" dirty="0"/>
              <a:t>DĚTSKÁ OBRNA</a:t>
            </a:r>
            <a:r>
              <a:rPr lang="cs-CZ" altLang="cs-CZ" sz="2200" dirty="0"/>
              <a:t>)</a:t>
            </a:r>
          </a:p>
          <a:p>
            <a:pPr>
              <a:lnSpc>
                <a:spcPct val="110000"/>
              </a:lnSpc>
              <a:defRPr/>
            </a:pPr>
            <a:r>
              <a:rPr lang="cs-CZ" altLang="cs-CZ" sz="2400" dirty="0"/>
              <a:t>Původce je </a:t>
            </a:r>
            <a:r>
              <a:rPr lang="cs-CZ" altLang="cs-CZ" sz="2400" dirty="0" err="1"/>
              <a:t>poliovirus</a:t>
            </a:r>
            <a:r>
              <a:rPr lang="cs-CZ" altLang="cs-CZ" sz="2400" dirty="0"/>
              <a:t> (I, II, III), </a:t>
            </a:r>
            <a:r>
              <a:rPr lang="cs-CZ" altLang="cs-CZ" sz="2400" dirty="0" err="1"/>
              <a:t>Picornaviridae</a:t>
            </a:r>
            <a:r>
              <a:rPr lang="cs-CZ" altLang="cs-CZ" sz="2400" dirty="0"/>
              <a:t>, enterovirus.</a:t>
            </a:r>
          </a:p>
          <a:p>
            <a:pPr>
              <a:lnSpc>
                <a:spcPct val="110000"/>
              </a:lnSpc>
              <a:defRPr/>
            </a:pPr>
            <a:r>
              <a:rPr lang="cs-CZ" altLang="cs-CZ" sz="2400" dirty="0"/>
              <a:t>Výhradně lidská infekce primárně postihující nervovou tkáň – konkrétně šedou hmotu předních rohů míšních (motoneurony).</a:t>
            </a:r>
          </a:p>
          <a:p>
            <a:pPr>
              <a:lnSpc>
                <a:spcPct val="110000"/>
              </a:lnSpc>
              <a:defRPr/>
            </a:pPr>
            <a:r>
              <a:rPr lang="cs-CZ" altLang="cs-CZ" sz="2400" dirty="0"/>
              <a:t>5 % se projeví jako tzv. paralytická forma onemocnění</a:t>
            </a:r>
          </a:p>
          <a:p>
            <a:pPr>
              <a:lnSpc>
                <a:spcPct val="110000"/>
              </a:lnSpc>
              <a:defRPr/>
            </a:pPr>
            <a:r>
              <a:rPr lang="cs-CZ" altLang="cs-CZ" sz="2400" dirty="0"/>
              <a:t>u nás díky očkování eradikována/se nevyskytuje</a:t>
            </a: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8407F-EC33-41C9-997A-CEDEBDC3D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883" y="365126"/>
            <a:ext cx="10844917" cy="930938"/>
          </a:xfrm>
        </p:spPr>
        <p:txBody>
          <a:bodyPr/>
          <a:lstStyle/>
          <a:p>
            <a:r>
              <a:rPr lang="cs-CZ" b="1" dirty="0"/>
              <a:t>AKUTNÍ TRANSVERZÁLNÍ MYELITIDA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C8CAD7-8973-4089-A1F9-F6FB7400F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883" y="1296064"/>
            <a:ext cx="11441927" cy="527171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b="1" dirty="0"/>
              <a:t>= </a:t>
            </a:r>
            <a:r>
              <a:rPr lang="cs-CZ" sz="3100" b="1" dirty="0"/>
              <a:t>závažné postižení bílé hmoty míšní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100" dirty="0"/>
              <a:t>Dělí se na formu:</a:t>
            </a:r>
          </a:p>
          <a:p>
            <a:pPr>
              <a:lnSpc>
                <a:spcPct val="120000"/>
              </a:lnSpc>
            </a:pPr>
            <a:r>
              <a:rPr lang="cs-CZ" sz="3100" b="1" dirty="0"/>
              <a:t>IDIOPATICKOU </a:t>
            </a:r>
            <a:r>
              <a:rPr lang="cs-CZ" sz="3100" dirty="0"/>
              <a:t>(bez známé příčiny)</a:t>
            </a:r>
          </a:p>
          <a:p>
            <a:pPr>
              <a:lnSpc>
                <a:spcPct val="120000"/>
              </a:lnSpc>
            </a:pPr>
            <a:r>
              <a:rPr lang="cs-CZ" sz="3100" b="1" dirty="0"/>
              <a:t>SEKUNDÁRNÍ </a:t>
            </a:r>
            <a:r>
              <a:rPr lang="cs-CZ" sz="3100" dirty="0"/>
              <a:t>(</a:t>
            </a:r>
            <a:r>
              <a:rPr lang="cs-CZ" sz="3100" dirty="0" err="1"/>
              <a:t>parainfekční</a:t>
            </a:r>
            <a:r>
              <a:rPr lang="cs-CZ" sz="3100" dirty="0"/>
              <a:t> (častá), </a:t>
            </a:r>
            <a:r>
              <a:rPr lang="cs-CZ" sz="3100" dirty="0" err="1"/>
              <a:t>postvakcinační</a:t>
            </a:r>
            <a:r>
              <a:rPr lang="cs-CZ" sz="3100" dirty="0"/>
              <a:t>, spojené s autoimunitními onemocněními (např. roztroušená skleróza, </a:t>
            </a:r>
            <a:r>
              <a:rPr lang="cs-CZ" sz="3100" dirty="0" err="1"/>
              <a:t>neuromyelitis</a:t>
            </a:r>
            <a:r>
              <a:rPr lang="cs-CZ" sz="3100" dirty="0"/>
              <a:t> </a:t>
            </a:r>
            <a:r>
              <a:rPr lang="cs-CZ" sz="3100" dirty="0" err="1"/>
              <a:t>optica</a:t>
            </a:r>
            <a:r>
              <a:rPr lang="cs-CZ" sz="3100" dirty="0"/>
              <a:t>, systémový lupus </a:t>
            </a:r>
            <a:r>
              <a:rPr lang="cs-CZ" sz="3100" dirty="0" err="1"/>
              <a:t>erythematosus</a:t>
            </a:r>
            <a:r>
              <a:rPr lang="cs-CZ" sz="3100" dirty="0"/>
              <a:t>, apod.)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100" b="1" dirty="0"/>
              <a:t>Klinicky: </a:t>
            </a:r>
            <a:r>
              <a:rPr lang="cs-CZ" sz="3100" dirty="0"/>
              <a:t>rychlý rozvoj (hodiny až dny) – centrální paraparéza nebo </a:t>
            </a:r>
            <a:r>
              <a:rPr lang="cs-CZ" sz="3100" dirty="0" err="1"/>
              <a:t>kvadruparéza</a:t>
            </a:r>
            <a:r>
              <a:rPr lang="cs-CZ" sz="3100" dirty="0"/>
              <a:t> až dechové obtíže, poruchy citlivosti pod místem postižení, mikční a defekační poruchy, bolesti zad.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100" b="1" dirty="0"/>
              <a:t>Diagnostika: </a:t>
            </a:r>
            <a:r>
              <a:rPr lang="cs-CZ" sz="3100" dirty="0"/>
              <a:t>magnetická rezonance je první volbou (vhodná i magnetická rezonance mozku). Odběr mozkomíšního moku, PCR na </a:t>
            </a:r>
            <a:r>
              <a:rPr lang="cs-CZ" sz="3100" dirty="0" err="1"/>
              <a:t>neuroviry</a:t>
            </a:r>
            <a:r>
              <a:rPr lang="cs-CZ" sz="3100" dirty="0"/>
              <a:t>, virově specifické </a:t>
            </a:r>
            <a:r>
              <a:rPr lang="cs-CZ" sz="3100" dirty="0" err="1"/>
              <a:t>IgM</a:t>
            </a:r>
            <a:r>
              <a:rPr lang="cs-CZ" sz="3100" dirty="0"/>
              <a:t> protilátky. Bakteriální PCR a protilátky. Anamnestické údaje o očkování a předchozí nemoci.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100" b="1" dirty="0"/>
              <a:t>Léčba:</a:t>
            </a:r>
            <a:r>
              <a:rPr lang="cs-CZ" sz="3100" dirty="0"/>
              <a:t> záleží na vyvolávající příčině (od antibiotik pro vysoké dávky kortikosteroidů)</a:t>
            </a:r>
          </a:p>
        </p:txBody>
      </p:sp>
    </p:spTree>
    <p:extLst>
      <p:ext uri="{BB962C8B-B14F-4D97-AF65-F5344CB8AC3E}">
        <p14:creationId xmlns:p14="http://schemas.microsoft.com/office/powerpoint/2010/main" val="19433446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ECB405-5EBD-41B3-9E43-C2D1CAF5E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924484"/>
            <a:ext cx="9144000" cy="1098396"/>
          </a:xfrm>
          <a:solidFill>
            <a:schemeClr val="bg1">
              <a:lumMod val="50000"/>
              <a:lumOff val="50000"/>
            </a:scheme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b="1" dirty="0">
                <a:ln>
                  <a:solidFill>
                    <a:schemeClr val="accent2"/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</a:rPr>
              <a:t>BAKTERIÁLNÍ TOXINY</a:t>
            </a:r>
          </a:p>
        </p:txBody>
      </p:sp>
    </p:spTree>
    <p:extLst>
      <p:ext uri="{BB962C8B-B14F-4D97-AF65-F5344CB8AC3E}">
        <p14:creationId xmlns:p14="http://schemas.microsoft.com/office/powerpoint/2010/main" val="3513831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E4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AA8DD4C3-C684-4BE9-BF9F-3ECEF3AA8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cs-CZ" altLang="cs-CZ" b="1">
                <a:solidFill>
                  <a:srgbClr val="FFFFFF"/>
                </a:solidFill>
              </a:rPr>
              <a:t>Tetanus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0524BDF-4EA5-4B08-93CE-E96B6BA606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15251" y="438150"/>
            <a:ext cx="4067174" cy="5954132"/>
          </a:xfrm>
        </p:spPr>
        <p:txBody>
          <a:bodyPr anchor="ctr"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altLang="cs-CZ" dirty="0">
                <a:solidFill>
                  <a:srgbClr val="FFFFFF"/>
                </a:solidFill>
              </a:rPr>
              <a:t>onemocnění způsobené toxinem, který produkuje baktérie </a:t>
            </a:r>
            <a:r>
              <a:rPr lang="cs-CZ" alt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Clostridium </a:t>
            </a:r>
            <a:r>
              <a:rPr lang="cs-CZ" altLang="cs-CZ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tetani</a:t>
            </a:r>
            <a:r>
              <a:rPr lang="cs-CZ" alt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dirty="0">
                <a:solidFill>
                  <a:srgbClr val="FFFFFF"/>
                </a:solidFill>
              </a:rPr>
              <a:t>v ráně. Nebezpečná jsou zejména drobná uzavřená poranění. </a:t>
            </a:r>
          </a:p>
          <a:p>
            <a:pPr eaLnBrk="1" hangingPunct="1">
              <a:defRPr/>
            </a:pPr>
            <a:r>
              <a:rPr lang="cs-CZ" altLang="cs-CZ" dirty="0">
                <a:solidFill>
                  <a:srgbClr val="FFFFFF"/>
                </a:solidFill>
              </a:rPr>
              <a:t>Dochází k rozvoji svalových spazmů.</a:t>
            </a:r>
          </a:p>
          <a:p>
            <a:pPr lvl="1">
              <a:defRPr/>
            </a:pPr>
            <a:r>
              <a:rPr lang="cs-CZ" altLang="cs-CZ" sz="2800" dirty="0">
                <a:solidFill>
                  <a:srgbClr val="FFFFFF"/>
                </a:solidFill>
              </a:rPr>
              <a:t>TRISMUS (žvýkací svaly)</a:t>
            </a:r>
          </a:p>
          <a:p>
            <a:pPr lvl="1">
              <a:defRPr/>
            </a:pPr>
            <a:r>
              <a:rPr lang="cs-CZ" altLang="cs-CZ" sz="2800" dirty="0">
                <a:solidFill>
                  <a:srgbClr val="FFFFFF"/>
                </a:solidFill>
              </a:rPr>
              <a:t>spazmus </a:t>
            </a:r>
            <a:r>
              <a:rPr lang="cs-CZ" altLang="cs-CZ" sz="2800" dirty="0" err="1">
                <a:solidFill>
                  <a:srgbClr val="FFFFFF"/>
                </a:solidFill>
              </a:rPr>
              <a:t>paravert</a:t>
            </a:r>
            <a:r>
              <a:rPr lang="cs-CZ" altLang="cs-CZ" sz="2800" dirty="0">
                <a:solidFill>
                  <a:srgbClr val="FFFFFF"/>
                </a:solidFill>
              </a:rPr>
              <a:t>. svalů, svalů končetin, tonické křeče celého těla, spazmus laryngu a dýchacích svalů</a:t>
            </a:r>
          </a:p>
          <a:p>
            <a:pPr eaLnBrk="1" hangingPunct="1">
              <a:defRPr/>
            </a:pPr>
            <a:r>
              <a:rPr lang="cs-CZ" altLang="cs-CZ" dirty="0">
                <a:solidFill>
                  <a:srgbClr val="FFFFFF"/>
                </a:solidFill>
              </a:rPr>
              <a:t>Vysoká mortalita, důležité je správné ošetření každé rány a očkování. V léčbě se </a:t>
            </a:r>
            <a:r>
              <a:rPr lang="cs-CZ" alt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uplatňují ATB + anatoxin</a:t>
            </a:r>
            <a:endParaRPr lang="cs-CZ" altLang="cs-CZ" sz="17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6826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7CCF21B-E1EB-46C1-A5FE-C873FC052B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pPr eaLnBrk="1" hangingPunct="1">
              <a:defRPr/>
            </a:pPr>
            <a:r>
              <a:rPr lang="cs-CZ" altLang="cs-CZ" b="1" dirty="0"/>
              <a:t>Botulismus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C83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35BE478-61CD-48BB-B5F4-337A577B00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65431" y="2438399"/>
            <a:ext cx="6586489" cy="4280445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cs-CZ" altLang="cs-CZ" sz="1800" dirty="0"/>
              <a:t>Otrava jedem, který produkuje baktérie </a:t>
            </a:r>
            <a:r>
              <a:rPr lang="cs-CZ" altLang="cs-CZ" sz="1800" b="1" dirty="0"/>
              <a:t>Clostridium </a:t>
            </a:r>
            <a:r>
              <a:rPr lang="cs-CZ" altLang="cs-CZ" sz="1800" b="1" dirty="0" err="1"/>
              <a:t>botulini</a:t>
            </a:r>
            <a:r>
              <a:rPr lang="cs-CZ" altLang="cs-CZ" sz="1800" b="1" dirty="0"/>
              <a:t> </a:t>
            </a:r>
            <a:r>
              <a:rPr lang="cs-CZ" altLang="cs-CZ" sz="1800" dirty="0"/>
              <a:t>(neúčinnější známý jed, klobásový jed)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1800" b="1" dirty="0"/>
              <a:t>Blokáda uvolňování acetylcholinu na nervosvalové ploténce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1800" b="1" dirty="0"/>
              <a:t>Potravinový botulismus </a:t>
            </a:r>
            <a:r>
              <a:rPr lang="cs-CZ" altLang="cs-CZ" sz="1800" dirty="0"/>
              <a:t>– toxin pacient pozře v nesprávně upravené stravě – oslabení svalů – </a:t>
            </a:r>
            <a:r>
              <a:rPr lang="cs-CZ" altLang="cs-CZ" sz="1800" dirty="0" err="1"/>
              <a:t>okulobulbární</a:t>
            </a:r>
            <a:r>
              <a:rPr lang="cs-CZ" altLang="cs-CZ" sz="1800" dirty="0"/>
              <a:t>, parézy končetin, respirační selhání, autonomní příznaky (sucho v ústech, zácpa, porucha zornic)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1800" b="1" dirty="0"/>
              <a:t>Kojenecký botulismus </a:t>
            </a:r>
            <a:r>
              <a:rPr lang="cs-CZ" altLang="cs-CZ" sz="1800" dirty="0"/>
              <a:t>– nejčastější forma, tvorba jedu v kolonizovaném střevě (většinou před 6. měsícem věku), rizikovou potravinou je med – nepodávat dětem do 1 roku – zácpa, bulbární slabost, hypotonie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cs-CZ" altLang="cs-CZ" sz="1800" b="1" dirty="0"/>
              <a:t>Léčba</a:t>
            </a:r>
            <a:r>
              <a:rPr lang="cs-CZ" altLang="cs-CZ" sz="1800" dirty="0"/>
              <a:t> – kvalitní resuscitační péče (respirační selhání), event. botulinový antitoxin  </a:t>
            </a:r>
          </a:p>
        </p:txBody>
      </p:sp>
    </p:spTree>
    <p:extLst>
      <p:ext uri="{BB962C8B-B14F-4D97-AF65-F5344CB8AC3E}">
        <p14:creationId xmlns:p14="http://schemas.microsoft.com/office/powerpoint/2010/main" val="111192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B7D8B-AD59-4625-8CA2-91AA0E2219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6224" y="2236590"/>
            <a:ext cx="9159551" cy="1419905"/>
          </a:xfrm>
        </p:spPr>
        <p:txBody>
          <a:bodyPr anchor="ctr">
            <a:norm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Neuroinfekce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055AB0-61D4-46E4-8C7D-7D5F85F41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045" y="5038531"/>
            <a:ext cx="9144000" cy="1712166"/>
          </a:xfrm>
        </p:spPr>
        <p:txBody>
          <a:bodyPr/>
          <a:lstStyle/>
          <a:p>
            <a:pPr algn="l"/>
            <a:r>
              <a:rPr lang="cs-CZ" dirty="0"/>
              <a:t>Neurologie II - </a:t>
            </a:r>
            <a:r>
              <a:rPr lang="cs-CZ" dirty="0" err="1"/>
              <a:t>FSpS</a:t>
            </a:r>
            <a:endParaRPr lang="cs-CZ" dirty="0"/>
          </a:p>
          <a:p>
            <a:pPr algn="l"/>
            <a:r>
              <a:rPr lang="cs-CZ" dirty="0"/>
              <a:t>Ľubica </a:t>
            </a:r>
            <a:r>
              <a:rPr lang="cs-CZ" dirty="0" err="1"/>
              <a:t>Joppeková</a:t>
            </a:r>
            <a:endParaRPr lang="cs-CZ" dirty="0"/>
          </a:p>
          <a:p>
            <a:pPr algn="l"/>
            <a:r>
              <a:rPr lang="cs-CZ" dirty="0"/>
              <a:t>Neurologická klinika FN Brno</a:t>
            </a:r>
            <a:endParaRPr lang="en-GB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F28F92A-5DB5-4BA7-A227-52020AB195D1}"/>
              </a:ext>
            </a:extLst>
          </p:cNvPr>
          <p:cNvSpPr/>
          <p:nvPr/>
        </p:nvSpPr>
        <p:spPr>
          <a:xfrm>
            <a:off x="1063691" y="1960234"/>
            <a:ext cx="10086392" cy="1972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21EB1E0-39EA-43E3-9883-920441C75A23}"/>
              </a:ext>
            </a:extLst>
          </p:cNvPr>
          <p:cNvSpPr txBox="1"/>
          <p:nvPr/>
        </p:nvSpPr>
        <p:spPr>
          <a:xfrm>
            <a:off x="3962401" y="1252138"/>
            <a:ext cx="4574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chemeClr val="accent1"/>
                </a:solidFill>
                <a:latin typeface="+mj-lt"/>
              </a:rPr>
              <a:t>KAPITOLA SEDMÁ</a:t>
            </a:r>
            <a:endParaRPr lang="en-GB" sz="3200" b="1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6" name="Picture 5" descr="pro hlavicku RGB">
            <a:extLst>
              <a:ext uri="{FF2B5EF4-FFF2-40B4-BE49-F238E27FC236}">
                <a16:creationId xmlns:a16="http://schemas.microsoft.com/office/drawing/2014/main" id="{2D170DA5-9011-4E9B-8269-805ED9005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282" y="5837884"/>
            <a:ext cx="3816350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VÃ½sledek obrÃ¡zku pro Logo muni">
            <a:extLst>
              <a:ext uri="{FF2B5EF4-FFF2-40B4-BE49-F238E27FC236}">
                <a16:creationId xmlns:a16="http://schemas.microsoft.com/office/drawing/2014/main" id="{C171ACC1-B467-4C97-A94E-98ECABD02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56417" cy="1448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68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DC90F86F-B25B-4335-98BC-C923DD1A78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dirty="0"/>
              <a:t>Neurologické projevy AIDS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E486CAF-910D-4CAF-A49A-09B9D4B5D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Více než ½ HIV pozitivních pacientů má v průběhu onemocnění obtíže s oblasti nervového systému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err="1"/>
              <a:t>Panencefalitida</a:t>
            </a:r>
            <a:r>
              <a:rPr lang="cs-CZ" altLang="cs-CZ" sz="2400" dirty="0"/>
              <a:t> – způsobená virem samotným, demence, centrální parézy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Toxoplazmóza – způsobená prvokem </a:t>
            </a:r>
            <a:r>
              <a:rPr lang="cs-CZ" altLang="cs-CZ" sz="2400" dirty="0" err="1"/>
              <a:t>Toxoplasma</a:t>
            </a:r>
            <a:r>
              <a:rPr lang="cs-CZ" altLang="cs-CZ" sz="2400" dirty="0"/>
              <a:t> </a:t>
            </a:r>
            <a:r>
              <a:rPr lang="cs-CZ" altLang="cs-CZ" sz="2400" dirty="0" err="1"/>
              <a:t>gondii</a:t>
            </a:r>
            <a:r>
              <a:rPr lang="cs-CZ" altLang="cs-CZ" sz="2400" dirty="0"/>
              <a:t>, encefalitida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Kryptokokóza – difuzní meningitida, meningoencefalitida způsobená kvasinkou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err="1"/>
              <a:t>Cytomegalovirová</a:t>
            </a:r>
            <a:r>
              <a:rPr lang="cs-CZ" altLang="cs-CZ" sz="2400" dirty="0"/>
              <a:t> nebo herpetická encefalitida, TBC meningitida, </a:t>
            </a:r>
            <a:r>
              <a:rPr lang="cs-CZ" altLang="cs-CZ" sz="2400" dirty="0" err="1"/>
              <a:t>listeriová</a:t>
            </a:r>
            <a:r>
              <a:rPr lang="cs-CZ" altLang="cs-CZ" sz="2400" dirty="0"/>
              <a:t> meningitida, mykotické meningitidy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B900E41-2C5E-4690-9DAA-0E72A68BFC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Děkuji za pozornost!</a:t>
            </a:r>
            <a:endParaRPr lang="en-GB" b="1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47873A2-2079-4454-B304-E0886C6E6D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359" y="6204856"/>
            <a:ext cx="9144000" cy="508519"/>
          </a:xfrm>
        </p:spPr>
        <p:txBody>
          <a:bodyPr/>
          <a:lstStyle/>
          <a:p>
            <a:pPr algn="l"/>
            <a:r>
              <a:rPr lang="cs-CZ" dirty="0" err="1"/>
              <a:t>Joppekova.lubica@fnbrno.cz</a:t>
            </a:r>
            <a:endParaRPr lang="cs-CZ" dirty="0"/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7491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243AF0C-CFB7-4B4C-A0AF-DAA3985F6D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Nebezpečné infekce v těhotenství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16537BE-8B1F-46E0-A21C-C27AA2773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err="1"/>
              <a:t>Toxoplazmoza</a:t>
            </a:r>
            <a:r>
              <a:rPr lang="cs-CZ" altLang="cs-CZ" sz="2400" dirty="0"/>
              <a:t> – intrauterinní infekce – </a:t>
            </a:r>
            <a:r>
              <a:rPr lang="cs-CZ" altLang="cs-CZ" sz="2400" dirty="0" err="1"/>
              <a:t>chorioretinitida</a:t>
            </a:r>
            <a:r>
              <a:rPr lang="cs-CZ" altLang="cs-CZ" sz="2400" dirty="0"/>
              <a:t> a encefalitida – závažný mentální a neurologický deficit novorozence – </a:t>
            </a:r>
            <a:r>
              <a:rPr lang="cs-CZ" altLang="cs-CZ" sz="2400" dirty="0" err="1"/>
              <a:t>epi</a:t>
            </a:r>
            <a:r>
              <a:rPr lang="cs-CZ" altLang="cs-CZ" sz="2400" dirty="0"/>
              <a:t> záchvaty, mikrocefalie, poruchy zraku (onemocnění matky obvykle probíhá nevýrazně – </a:t>
            </a:r>
            <a:r>
              <a:rPr lang="cs-CZ" altLang="cs-CZ" sz="2400" dirty="0" err="1"/>
              <a:t>subfebrílie</a:t>
            </a:r>
            <a:r>
              <a:rPr lang="cs-CZ" altLang="cs-CZ" sz="2400" dirty="0"/>
              <a:t>, únavnost, chřipkové příznaky)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 err="1"/>
              <a:t>Listerioza</a:t>
            </a:r>
            <a:r>
              <a:rPr lang="cs-CZ" altLang="cs-CZ" sz="2400" dirty="0"/>
              <a:t> – u gravidních může probíhat jako lehké horečnaté onemocnění,  přenos na plod přes placentu – potrat, porod mrtvého plodu, předčasný porod s onemocněním (záchvaty křečí, poruchy termoregulace, dušnost, velká úmrtnost novorozenců po narození), při nákaze v porodních cestách  se rozvine u novorozence hnisavá meningitida koncem prvního týdne s následky – epilepsie, psychomotorická retardace.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6E62A-F2A9-4F12-A324-6DBF98451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Zajímavé odkazy:</a:t>
            </a:r>
            <a:endParaRPr lang="en-GB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CBD247-E2CF-40F0-85CD-EBBF7B507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err="1"/>
              <a:t>Multiple</a:t>
            </a:r>
            <a:r>
              <a:rPr lang="cs-CZ" sz="2000" b="1" dirty="0"/>
              <a:t> </a:t>
            </a:r>
            <a:r>
              <a:rPr lang="cs-CZ" sz="2000" b="1" dirty="0" err="1"/>
              <a:t>sclerosis</a:t>
            </a:r>
            <a:r>
              <a:rPr lang="cs-CZ" sz="2000" b="1" dirty="0"/>
              <a:t> </a:t>
            </a:r>
            <a:r>
              <a:rPr lang="cs-CZ" sz="2000" dirty="0"/>
              <a:t>(</a:t>
            </a:r>
            <a:r>
              <a:rPr lang="cs-CZ" sz="2000" dirty="0" err="1"/>
              <a:t>Osmosis</a:t>
            </a:r>
            <a:r>
              <a:rPr lang="cs-CZ" sz="2000" dirty="0"/>
              <a:t>): </a:t>
            </a:r>
            <a:r>
              <a:rPr lang="cs-CZ" sz="2000" dirty="0">
                <a:hlinkClick r:id="rId2"/>
              </a:rPr>
              <a:t>https://www.youtube.com/watch?v=yzH8ul5PSZ8</a:t>
            </a:r>
            <a:r>
              <a:rPr lang="cs-CZ" sz="2000" dirty="0"/>
              <a:t> </a:t>
            </a:r>
          </a:p>
          <a:p>
            <a:r>
              <a:rPr lang="cs-CZ" sz="2000" b="1" dirty="0"/>
              <a:t>Transverzální myelitida</a:t>
            </a:r>
            <a:r>
              <a:rPr lang="cs-CZ" sz="2000" dirty="0"/>
              <a:t> (</a:t>
            </a:r>
            <a:r>
              <a:rPr lang="cs-CZ" sz="2000" dirty="0" err="1"/>
              <a:t>Osmosis</a:t>
            </a:r>
            <a:r>
              <a:rPr lang="cs-CZ" sz="2000" dirty="0"/>
              <a:t>): </a:t>
            </a:r>
            <a:r>
              <a:rPr lang="cs-CZ" sz="2000" dirty="0">
                <a:hlinkClick r:id="rId3"/>
              </a:rPr>
              <a:t>https://www.youtube.com/watch?v=OQE3j4FPyic</a:t>
            </a:r>
            <a:endParaRPr lang="cs-CZ" sz="2000" dirty="0"/>
          </a:p>
          <a:p>
            <a:r>
              <a:rPr lang="cs-CZ" sz="2000" b="1" dirty="0"/>
              <a:t>HIV (AIDS) </a:t>
            </a:r>
            <a:r>
              <a:rPr lang="cs-CZ" sz="2000" dirty="0"/>
              <a:t>(</a:t>
            </a:r>
            <a:r>
              <a:rPr lang="cs-CZ" sz="2000" dirty="0" err="1"/>
              <a:t>Osmosis</a:t>
            </a:r>
            <a:r>
              <a:rPr lang="cs-CZ" sz="2000" dirty="0"/>
              <a:t>): </a:t>
            </a:r>
            <a:r>
              <a:rPr lang="cs-CZ" sz="2000" dirty="0">
                <a:hlinkClick r:id="rId4"/>
              </a:rPr>
              <a:t>https://www.youtube.com/watch?v=5g1ijpBI6Dk</a:t>
            </a:r>
            <a:endParaRPr lang="cs-CZ" sz="2000" dirty="0"/>
          </a:p>
          <a:p>
            <a:r>
              <a:rPr lang="cs-CZ" sz="2000" b="1" dirty="0"/>
              <a:t>Herpes</a:t>
            </a:r>
            <a:r>
              <a:rPr lang="cs-CZ" sz="2000" dirty="0"/>
              <a:t> (</a:t>
            </a:r>
            <a:r>
              <a:rPr lang="cs-CZ" sz="2000" dirty="0" err="1"/>
              <a:t>Osmosis</a:t>
            </a:r>
            <a:r>
              <a:rPr lang="cs-CZ" sz="2000" dirty="0"/>
              <a:t>): </a:t>
            </a:r>
            <a:r>
              <a:rPr lang="cs-CZ" sz="2000" dirty="0">
                <a:hlinkClick r:id="rId5"/>
              </a:rPr>
              <a:t>https://www.youtube.com/watch?v=IOUnXeqNyMs</a:t>
            </a:r>
            <a:endParaRPr lang="cs-CZ" sz="2000" dirty="0"/>
          </a:p>
          <a:p>
            <a:r>
              <a:rPr lang="cs-CZ" sz="2000" b="1" dirty="0" err="1"/>
              <a:t>Varicella</a:t>
            </a:r>
            <a:r>
              <a:rPr lang="cs-CZ" sz="2000" b="1" dirty="0"/>
              <a:t> </a:t>
            </a:r>
            <a:r>
              <a:rPr lang="cs-CZ" sz="2000" b="1" dirty="0" err="1"/>
              <a:t>zoster</a:t>
            </a:r>
            <a:r>
              <a:rPr lang="cs-CZ" sz="2000" b="1" dirty="0"/>
              <a:t> </a:t>
            </a:r>
            <a:r>
              <a:rPr lang="cs-CZ" sz="2000" dirty="0"/>
              <a:t>(</a:t>
            </a:r>
            <a:r>
              <a:rPr lang="cs-CZ" sz="2000" dirty="0" err="1"/>
              <a:t>Osmosis</a:t>
            </a:r>
            <a:r>
              <a:rPr lang="cs-CZ" sz="2000" dirty="0"/>
              <a:t>): </a:t>
            </a:r>
            <a:r>
              <a:rPr lang="cs-CZ" sz="2000" dirty="0">
                <a:hlinkClick r:id="rId6"/>
              </a:rPr>
              <a:t>https://www.youtube.com/watch?v=0JsJFXKpzCo</a:t>
            </a:r>
            <a:endParaRPr lang="cs-CZ" sz="2000" dirty="0"/>
          </a:p>
          <a:p>
            <a:r>
              <a:rPr lang="cs-CZ" sz="2000" b="1" dirty="0"/>
              <a:t>Meningitida </a:t>
            </a:r>
            <a:r>
              <a:rPr lang="cs-CZ" sz="2000" dirty="0"/>
              <a:t>(</a:t>
            </a:r>
            <a:r>
              <a:rPr lang="cs-CZ" sz="2000" dirty="0" err="1"/>
              <a:t>Osmosis</a:t>
            </a:r>
            <a:r>
              <a:rPr lang="cs-CZ" sz="2000" dirty="0"/>
              <a:t>): </a:t>
            </a:r>
            <a:r>
              <a:rPr lang="cs-CZ" sz="2000" dirty="0">
                <a:hlinkClick r:id="rId7"/>
              </a:rPr>
              <a:t>https://www.youtube.com/watch?v=gIHUJs2eTHA</a:t>
            </a:r>
            <a:endParaRPr lang="cs-CZ" sz="2000" dirty="0"/>
          </a:p>
          <a:p>
            <a:r>
              <a:rPr lang="cs-CZ" sz="2000" b="1" dirty="0"/>
              <a:t>Poliomyelitida </a:t>
            </a:r>
            <a:r>
              <a:rPr lang="cs-CZ" sz="2000" dirty="0"/>
              <a:t>(</a:t>
            </a:r>
            <a:r>
              <a:rPr lang="cs-CZ" sz="2000" dirty="0" err="1"/>
              <a:t>Osmosis</a:t>
            </a:r>
            <a:r>
              <a:rPr lang="cs-CZ" sz="2000" dirty="0"/>
              <a:t>): </a:t>
            </a:r>
            <a:r>
              <a:rPr lang="cs-CZ" sz="2000" dirty="0">
                <a:hlinkClick r:id="rId8"/>
              </a:rPr>
              <a:t>https://www.youtube.com/watch?v=ycOXWGr5Dag</a:t>
            </a:r>
            <a:endParaRPr lang="cs-CZ" sz="2000" dirty="0"/>
          </a:p>
          <a:p>
            <a:r>
              <a:rPr lang="cs-CZ" sz="2000" b="1" dirty="0"/>
              <a:t>Absces</a:t>
            </a:r>
            <a:r>
              <a:rPr lang="cs-CZ" sz="2000" dirty="0"/>
              <a:t> (</a:t>
            </a:r>
            <a:r>
              <a:rPr lang="cs-CZ" sz="2000" dirty="0" err="1"/>
              <a:t>Osmosis</a:t>
            </a:r>
            <a:r>
              <a:rPr lang="cs-CZ" sz="2000" dirty="0"/>
              <a:t>): </a:t>
            </a:r>
            <a:r>
              <a:rPr lang="cs-CZ" sz="2000" dirty="0">
                <a:hlinkClick r:id="rId9"/>
              </a:rPr>
              <a:t>https://www.youtube.com/watch?v=pL6rP8C1e7w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8083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F0CE7CD-C4E2-402B-BDF1-369E27A5A8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/>
              <a:t>Neuroinfekce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9" name="Rectangle 3">
            <a:extLst>
              <a:ext uri="{FF2B5EF4-FFF2-40B4-BE49-F238E27FC236}">
                <a16:creationId xmlns:a16="http://schemas.microsoft.com/office/drawing/2014/main" id="{F22539B7-86EC-4ACE-9B99-C6FD57696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5321" y="1722279"/>
            <a:ext cx="5337106" cy="4314984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sz="1800" b="1" dirty="0"/>
              <a:t>= zánětlivé postižení centrálního a periferního nervového systému</a:t>
            </a:r>
          </a:p>
          <a:p>
            <a:pPr marL="0" indent="0" eaLnBrk="1" hangingPunct="1">
              <a:buNone/>
            </a:pPr>
            <a:endParaRPr lang="cs-CZ" altLang="cs-CZ" sz="1800" b="1" dirty="0"/>
          </a:p>
          <a:p>
            <a:r>
              <a:rPr lang="cs-CZ" altLang="cs-CZ" sz="2000" dirty="0"/>
              <a:t>Mozku 		= encefal</a:t>
            </a:r>
            <a:r>
              <a:rPr lang="cs-CZ" altLang="cs-CZ" sz="2000" b="1" dirty="0"/>
              <a:t>itida</a:t>
            </a:r>
          </a:p>
          <a:p>
            <a:r>
              <a:rPr lang="cs-CZ" altLang="cs-CZ" sz="2000" dirty="0"/>
              <a:t>Mozečku 		= </a:t>
            </a:r>
            <a:r>
              <a:rPr lang="cs-CZ" altLang="cs-CZ" sz="2000" dirty="0" err="1"/>
              <a:t>cerebel</a:t>
            </a:r>
            <a:r>
              <a:rPr lang="cs-CZ" altLang="cs-CZ" sz="2000" b="1" dirty="0" err="1"/>
              <a:t>itida</a:t>
            </a:r>
            <a:endParaRPr lang="cs-CZ" altLang="cs-CZ" sz="2000" b="1" dirty="0"/>
          </a:p>
          <a:p>
            <a:r>
              <a:rPr lang="cs-CZ" altLang="cs-CZ" sz="2000" dirty="0"/>
              <a:t>Mozkových obalů	= mening</a:t>
            </a:r>
            <a:r>
              <a:rPr lang="cs-CZ" altLang="cs-CZ" sz="2000" b="1" dirty="0"/>
              <a:t>itida</a:t>
            </a:r>
          </a:p>
          <a:p>
            <a:r>
              <a:rPr lang="cs-CZ" altLang="cs-CZ" sz="2000" dirty="0"/>
              <a:t>Míchy 			= myel</a:t>
            </a:r>
            <a:r>
              <a:rPr lang="cs-CZ" altLang="cs-CZ" sz="2000" b="1" dirty="0"/>
              <a:t>itida</a:t>
            </a:r>
          </a:p>
          <a:p>
            <a:r>
              <a:rPr lang="cs-CZ" altLang="cs-CZ" sz="2000" dirty="0"/>
              <a:t>Nervů 		= neur</a:t>
            </a:r>
            <a:r>
              <a:rPr lang="cs-CZ" altLang="cs-CZ" sz="2000" b="1" dirty="0"/>
              <a:t>itida</a:t>
            </a:r>
          </a:p>
          <a:p>
            <a:r>
              <a:rPr lang="cs-CZ" altLang="cs-CZ" sz="2000" dirty="0"/>
              <a:t>Míšních kořenů 	= </a:t>
            </a:r>
            <a:r>
              <a:rPr lang="cs-CZ" altLang="cs-CZ" sz="2000" dirty="0" err="1"/>
              <a:t>radiku</a:t>
            </a:r>
            <a:r>
              <a:rPr lang="cs-CZ" altLang="cs-CZ" sz="2000" b="1" dirty="0" err="1"/>
              <a:t>litida</a:t>
            </a:r>
            <a:endParaRPr lang="cs-CZ" alt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9222A-9280-40E4-8293-4AC47B18F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Neuroinfekce – klinické dělení</a:t>
            </a:r>
            <a:endParaRPr lang="en-GB" b="1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D6B8BD4-9B03-4029-B17B-296DB68670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DIFUZNÍ PROCESY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62E57E-EFD1-4241-8AA2-6D354AF4BA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200" dirty="0"/>
              <a:t>Meningitida</a:t>
            </a:r>
          </a:p>
          <a:p>
            <a:pPr>
              <a:lnSpc>
                <a:spcPct val="80000"/>
              </a:lnSpc>
            </a:pPr>
            <a:r>
              <a:rPr lang="cs-CZ" altLang="cs-CZ" sz="2200" dirty="0"/>
              <a:t>Encefalitida</a:t>
            </a:r>
          </a:p>
          <a:p>
            <a:pPr>
              <a:lnSpc>
                <a:spcPct val="80000"/>
              </a:lnSpc>
            </a:pPr>
            <a:r>
              <a:rPr lang="cs-CZ" altLang="cs-CZ" sz="2200" dirty="0"/>
              <a:t>Myelitida</a:t>
            </a:r>
          </a:p>
          <a:p>
            <a:pPr>
              <a:lnSpc>
                <a:spcPct val="80000"/>
              </a:lnSpc>
            </a:pPr>
            <a:r>
              <a:rPr lang="cs-CZ" altLang="cs-CZ" sz="2200" dirty="0" err="1"/>
              <a:t>Polyradikulitida</a:t>
            </a:r>
            <a:r>
              <a:rPr lang="cs-CZ" altLang="cs-CZ" sz="2200" dirty="0"/>
              <a:t> a polyneuritida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často dochází k překrývání a sdružování </a:t>
            </a:r>
            <a:r>
              <a:rPr lang="cs-CZ" altLang="cs-CZ" sz="2000" dirty="0"/>
              <a:t>(meningoencefalitida, encefalomyelitida)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EF98F805-5C35-46C5-B30B-C3344E3F7D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LOŽISKOVÉ PROCESY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B4EC9D70-3976-4F5E-BB61-73854EE76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715000" cy="3684588"/>
          </a:xfrm>
        </p:spPr>
        <p:txBody>
          <a:bodyPr>
            <a:normAutofit/>
          </a:bodyPr>
          <a:lstStyle/>
          <a:p>
            <a:r>
              <a:rPr lang="cs-CZ" altLang="cs-CZ" sz="2200" dirty="0"/>
              <a:t>Ložiskové encefalitidy (např. herpetická) </a:t>
            </a:r>
          </a:p>
          <a:p>
            <a:r>
              <a:rPr lang="cs-CZ" altLang="cs-CZ" sz="2200" dirty="0"/>
              <a:t>mozkový absces a empyém (bakteriální, parazitární)</a:t>
            </a:r>
          </a:p>
          <a:p>
            <a:r>
              <a:rPr lang="cs-CZ" altLang="cs-CZ" sz="2200" dirty="0"/>
              <a:t>Granulom (např. </a:t>
            </a:r>
            <a:r>
              <a:rPr lang="cs-CZ" altLang="cs-CZ" sz="2200" dirty="0" err="1"/>
              <a:t>toxoplasmový</a:t>
            </a:r>
            <a:r>
              <a:rPr lang="cs-CZ" altLang="cs-CZ" sz="2200" dirty="0"/>
              <a:t> či tuberkulózní)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55460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E1AC7-4984-416E-862B-23A2F84B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348"/>
            <a:ext cx="10515600" cy="1325563"/>
          </a:xfrm>
        </p:spPr>
        <p:txBody>
          <a:bodyPr/>
          <a:lstStyle/>
          <a:p>
            <a:r>
              <a:rPr lang="cs-CZ" b="1" dirty="0"/>
              <a:t>INFEKCE CNS – dle infekčního agens</a:t>
            </a:r>
            <a:endParaRPr lang="en-GB" b="1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D3F929A-FA85-4E7B-AC6F-5963FFCC7ECA}"/>
              </a:ext>
            </a:extLst>
          </p:cNvPr>
          <p:cNvSpPr txBox="1"/>
          <p:nvPr/>
        </p:nvSpPr>
        <p:spPr>
          <a:xfrm>
            <a:off x="1145220" y="3429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VIRY</a:t>
            </a:r>
            <a:endParaRPr lang="en-GB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3677B6A-FDD5-41B9-ADD4-868830D95C5D}"/>
              </a:ext>
            </a:extLst>
          </p:cNvPr>
          <p:cNvSpPr txBox="1"/>
          <p:nvPr/>
        </p:nvSpPr>
        <p:spPr>
          <a:xfrm>
            <a:off x="3062796" y="3425430"/>
            <a:ext cx="114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BAKTERIE</a:t>
            </a:r>
            <a:endParaRPr lang="en-GB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725898D-AC1A-4C55-93C3-8D2F710623D8}"/>
              </a:ext>
            </a:extLst>
          </p:cNvPr>
          <p:cNvSpPr txBox="1"/>
          <p:nvPr/>
        </p:nvSpPr>
        <p:spPr>
          <a:xfrm>
            <a:off x="5407981" y="342543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HOUBY</a:t>
            </a:r>
            <a:endParaRPr lang="en-GB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1E499B6-A2C6-40E1-A98C-4E906EF5BCAF}"/>
              </a:ext>
            </a:extLst>
          </p:cNvPr>
          <p:cNvSpPr txBox="1"/>
          <p:nvPr/>
        </p:nvSpPr>
        <p:spPr>
          <a:xfrm>
            <a:off x="7288567" y="3425430"/>
            <a:ext cx="114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PARAZITI</a:t>
            </a:r>
            <a:endParaRPr lang="en-GB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73521D0-5527-4D13-84E2-A84CE97F7AB6}"/>
              </a:ext>
            </a:extLst>
          </p:cNvPr>
          <p:cNvSpPr txBox="1"/>
          <p:nvPr/>
        </p:nvSpPr>
        <p:spPr>
          <a:xfrm>
            <a:off x="9722529" y="342543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PRIONY</a:t>
            </a:r>
            <a:endParaRPr lang="en-GB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7B90DA6-D344-4F28-BC21-9383CC31E717}"/>
              </a:ext>
            </a:extLst>
          </p:cNvPr>
          <p:cNvSpPr txBox="1"/>
          <p:nvPr/>
        </p:nvSpPr>
        <p:spPr>
          <a:xfrm>
            <a:off x="5621045" y="4463473"/>
            <a:ext cx="6285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Rozdělení dle vzniku: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AKUTNÍ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SUBAKUTNÍ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CHRONICKÉ</a:t>
            </a:r>
            <a:endParaRPr lang="en-GB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E2C444CB-5C70-4F33-B635-296FDE5DC33C}"/>
              </a:ext>
            </a:extLst>
          </p:cNvPr>
          <p:cNvSpPr txBox="1"/>
          <p:nvPr/>
        </p:nvSpPr>
        <p:spPr>
          <a:xfrm>
            <a:off x="3142695" y="5626995"/>
            <a:ext cx="114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TOXINY</a:t>
            </a:r>
            <a:endParaRPr lang="en-GB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84414F98-35CA-4E24-88AC-0A9876B87D3B}"/>
              </a:ext>
            </a:extLst>
          </p:cNvPr>
          <p:cNvSpPr txBox="1"/>
          <p:nvPr/>
        </p:nvSpPr>
        <p:spPr>
          <a:xfrm>
            <a:off x="739337" y="5626995"/>
            <a:ext cx="1561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AUTOIMUNITA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57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E1AC7-4984-416E-862B-23A2F84B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348"/>
            <a:ext cx="10515600" cy="1325563"/>
          </a:xfrm>
        </p:spPr>
        <p:txBody>
          <a:bodyPr/>
          <a:lstStyle/>
          <a:p>
            <a:r>
              <a:rPr lang="cs-CZ" b="1" dirty="0"/>
              <a:t>INFEKCE CNS – dle zánětlivého infiltrátu</a:t>
            </a:r>
            <a:endParaRPr lang="en-GB" b="1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E2C444CB-5C70-4F33-B635-296FDE5DC33C}"/>
              </a:ext>
            </a:extLst>
          </p:cNvPr>
          <p:cNvSpPr txBox="1"/>
          <p:nvPr/>
        </p:nvSpPr>
        <p:spPr>
          <a:xfrm>
            <a:off x="1696280" y="3244334"/>
            <a:ext cx="114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TOXINY</a:t>
            </a:r>
            <a:endParaRPr lang="en-GB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4B1DF6D1-39BB-4950-B5A3-7B49FECC66C4}"/>
              </a:ext>
            </a:extLst>
          </p:cNvPr>
          <p:cNvSpPr txBox="1"/>
          <p:nvPr/>
        </p:nvSpPr>
        <p:spPr>
          <a:xfrm>
            <a:off x="1455388" y="4300869"/>
            <a:ext cx="114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HNISAVÝ</a:t>
            </a:r>
            <a:endParaRPr lang="en-GB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008F7366-D7B5-4D76-ADC8-3EFA8AD2630F}"/>
              </a:ext>
            </a:extLst>
          </p:cNvPr>
          <p:cNvSpPr txBox="1"/>
          <p:nvPr/>
        </p:nvSpPr>
        <p:spPr>
          <a:xfrm>
            <a:off x="5093609" y="4300869"/>
            <a:ext cx="1382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NEHNISAVÝ</a:t>
            </a:r>
            <a:endParaRPr lang="en-GB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415726A-0DD4-4BF5-9E3D-EEFBC7E0FCB6}"/>
              </a:ext>
            </a:extLst>
          </p:cNvPr>
          <p:cNvSpPr txBox="1"/>
          <p:nvPr/>
        </p:nvSpPr>
        <p:spPr>
          <a:xfrm>
            <a:off x="8898084" y="4300869"/>
            <a:ext cx="1597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SPECIFICKÝ</a:t>
            </a:r>
            <a:endParaRPr lang="en-GB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CC6977F-F0E9-40AE-BC35-D051496400E5}"/>
              </a:ext>
            </a:extLst>
          </p:cNvPr>
          <p:cNvSpPr txBox="1"/>
          <p:nvPr/>
        </p:nvSpPr>
        <p:spPr>
          <a:xfrm>
            <a:off x="266007" y="4788131"/>
            <a:ext cx="3873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Purulentní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Způsobené nejčastěji bakteriemi (</a:t>
            </a:r>
            <a:r>
              <a:rPr lang="cs-CZ" dirty="0" err="1"/>
              <a:t>Neisseria</a:t>
            </a:r>
            <a:r>
              <a:rPr lang="cs-CZ" dirty="0"/>
              <a:t>, </a:t>
            </a:r>
            <a:r>
              <a:rPr lang="cs-CZ" dirty="0" err="1"/>
              <a:t>Haemophilus</a:t>
            </a:r>
            <a:r>
              <a:rPr lang="cs-CZ" dirty="0"/>
              <a:t>, </a:t>
            </a:r>
            <a:r>
              <a:rPr lang="cs-CZ" dirty="0" err="1"/>
              <a:t>Streptococcus</a:t>
            </a:r>
            <a:r>
              <a:rPr lang="cs-CZ" dirty="0"/>
              <a:t>)</a:t>
            </a:r>
            <a:endParaRPr lang="en-GB" dirty="0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617F9EF8-5F1C-4C7A-9F38-E20F9EE925AD}"/>
              </a:ext>
            </a:extLst>
          </p:cNvPr>
          <p:cNvSpPr txBox="1"/>
          <p:nvPr/>
        </p:nvSpPr>
        <p:spPr>
          <a:xfrm>
            <a:off x="3674533" y="4774277"/>
            <a:ext cx="42253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Serózní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Způsobené nejčastěji </a:t>
            </a:r>
            <a:r>
              <a:rPr lang="cs-CZ" dirty="0" err="1"/>
              <a:t>neurotropními</a:t>
            </a:r>
            <a:r>
              <a:rPr lang="cs-CZ" dirty="0"/>
              <a:t> viry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Mohou být způsobené i bakteriemi (spirochéty - např. </a:t>
            </a:r>
            <a:r>
              <a:rPr lang="cs-CZ" dirty="0" err="1"/>
              <a:t>borelioza</a:t>
            </a:r>
            <a:r>
              <a:rPr lang="cs-CZ" dirty="0"/>
              <a:t>, mykoplazmata, ev. další (rickettsie, </a:t>
            </a:r>
            <a:r>
              <a:rPr lang="cs-CZ" dirty="0" err="1"/>
              <a:t>ehrlichie</a:t>
            </a:r>
            <a:r>
              <a:rPr lang="cs-CZ" dirty="0"/>
              <a:t>, </a:t>
            </a:r>
            <a:r>
              <a:rPr lang="cs-CZ" dirty="0" err="1"/>
              <a:t>bartonelly</a:t>
            </a:r>
            <a:r>
              <a:rPr lang="cs-CZ" dirty="0"/>
              <a:t>)</a:t>
            </a:r>
            <a:endParaRPr lang="en-GB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58565ED2-9CFA-4097-B04C-EDBB57AFFA47}"/>
              </a:ext>
            </a:extLst>
          </p:cNvPr>
          <p:cNvSpPr txBox="1"/>
          <p:nvPr/>
        </p:nvSpPr>
        <p:spPr>
          <a:xfrm>
            <a:off x="7899864" y="4774277"/>
            <a:ext cx="38737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Často také purulentní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Nejtypičtějším zástupcem je tuberkulóza a mykotické infekce.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05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60A92F-3756-4BBF-91A3-830F3BDA6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03" y="223472"/>
            <a:ext cx="6387102" cy="79032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MENINGITIDA</a:t>
            </a:r>
            <a:endParaRPr lang="en-GB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CB707B-F258-4EA6-BB74-4370907A5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202" y="1013792"/>
            <a:ext cx="7230904" cy="5620736"/>
          </a:xfrm>
        </p:spPr>
        <p:txBody>
          <a:bodyPr anchor="t"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000" b="1" dirty="0"/>
              <a:t>= zánět mozkových obalů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Typicky rozlišujeme na </a:t>
            </a:r>
            <a:r>
              <a:rPr lang="cs-CZ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hnisavé </a:t>
            </a:r>
            <a:r>
              <a:rPr lang="cs-CZ" sz="2000" b="1" dirty="0"/>
              <a:t>(purulentní) a </a:t>
            </a:r>
            <a:r>
              <a:rPr lang="cs-CZ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nehnisavé</a:t>
            </a:r>
            <a:r>
              <a:rPr lang="cs-CZ" sz="2000" b="1" dirty="0"/>
              <a:t> (serózní) </a:t>
            </a:r>
            <a:r>
              <a:rPr lang="cs-CZ" sz="2000" dirty="0"/>
              <a:t>(rozliší mozkomíšní mok)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HNISAVÁ MENINGITIDA</a:t>
            </a:r>
            <a:r>
              <a:rPr lang="cs-CZ" sz="20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/>
              <a:t>(bakteriální)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Etiologie </a:t>
            </a:r>
            <a:r>
              <a:rPr lang="cs-CZ" sz="2000" b="1" dirty="0"/>
              <a:t>záleží na věku</a:t>
            </a:r>
            <a:r>
              <a:rPr lang="cs-CZ" sz="2000" dirty="0"/>
              <a:t> pacienta.</a:t>
            </a:r>
          </a:p>
          <a:p>
            <a:pPr lvl="1">
              <a:lnSpc>
                <a:spcPct val="100000"/>
              </a:lnSpc>
            </a:pPr>
            <a:r>
              <a:rPr lang="cs-CZ" sz="2000" b="1" dirty="0"/>
              <a:t>NOVOROZENEC</a:t>
            </a:r>
            <a:r>
              <a:rPr lang="cs-CZ" sz="2000" dirty="0"/>
              <a:t> = Streptokoky a G- </a:t>
            </a:r>
            <a:r>
              <a:rPr lang="cs-CZ" sz="2000" dirty="0" err="1"/>
              <a:t>enterobakterie</a:t>
            </a:r>
            <a:r>
              <a:rPr lang="cs-CZ" sz="2000" dirty="0"/>
              <a:t> (např. E. coli)</a:t>
            </a:r>
          </a:p>
          <a:p>
            <a:pPr lvl="1">
              <a:lnSpc>
                <a:spcPct val="100000"/>
              </a:lnSpc>
            </a:pPr>
            <a:r>
              <a:rPr lang="cs-CZ" sz="2000" b="1" dirty="0"/>
              <a:t>KOJENEC/BATOLE/PŘEŠKOLÁK</a:t>
            </a:r>
            <a:r>
              <a:rPr lang="cs-CZ" sz="2000" dirty="0"/>
              <a:t> = </a:t>
            </a:r>
            <a:r>
              <a:rPr lang="cs-CZ" sz="2000" dirty="0" err="1"/>
              <a:t>Haemofilus</a:t>
            </a:r>
            <a:r>
              <a:rPr lang="cs-CZ" sz="2000" dirty="0"/>
              <a:t> (</a:t>
            </a:r>
            <a:r>
              <a:rPr lang="cs-CZ" sz="2000" dirty="0" err="1"/>
              <a:t>influenzae</a:t>
            </a:r>
            <a:r>
              <a:rPr lang="cs-CZ" sz="2000" dirty="0"/>
              <a:t>), Pneumokok (</a:t>
            </a:r>
            <a:r>
              <a:rPr lang="cs-CZ" sz="2000" dirty="0" err="1"/>
              <a:t>Streptococcus</a:t>
            </a:r>
            <a:r>
              <a:rPr lang="cs-CZ" sz="2000" dirty="0"/>
              <a:t> </a:t>
            </a:r>
            <a:r>
              <a:rPr lang="cs-CZ" sz="2000" dirty="0" err="1"/>
              <a:t>pneumoniae</a:t>
            </a:r>
            <a:r>
              <a:rPr lang="cs-CZ" sz="2000" dirty="0"/>
              <a:t>), meningokok (</a:t>
            </a:r>
            <a:r>
              <a:rPr lang="cs-CZ" sz="2000" dirty="0" err="1"/>
              <a:t>Neisseria</a:t>
            </a:r>
            <a:r>
              <a:rPr lang="cs-CZ" sz="2000" dirty="0"/>
              <a:t> </a:t>
            </a:r>
            <a:r>
              <a:rPr lang="cs-CZ" sz="2000" dirty="0" err="1"/>
              <a:t>meningitidis</a:t>
            </a:r>
            <a:r>
              <a:rPr lang="cs-CZ" sz="2000" dirty="0"/>
              <a:t>).</a:t>
            </a:r>
          </a:p>
          <a:p>
            <a:pPr lvl="1">
              <a:lnSpc>
                <a:spcPct val="100000"/>
              </a:lnSpc>
            </a:pPr>
            <a:r>
              <a:rPr lang="cs-CZ" sz="2000" b="1" dirty="0"/>
              <a:t>ŠKOLÁCI/ADOLESCENTI/DOSPĚLÍ</a:t>
            </a:r>
            <a:r>
              <a:rPr lang="cs-CZ" sz="2000" dirty="0"/>
              <a:t> = Pneumokok, meningokok.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Patogeny se dostanou do CNS:</a:t>
            </a:r>
          </a:p>
          <a:p>
            <a:pPr lvl="1">
              <a:lnSpc>
                <a:spcPct val="100000"/>
              </a:lnSpc>
            </a:pPr>
            <a:r>
              <a:rPr lang="cs-CZ" sz="2000" b="1" dirty="0"/>
              <a:t>Krevní cestou </a:t>
            </a:r>
            <a:r>
              <a:rPr lang="cs-CZ" sz="2000" dirty="0"/>
              <a:t>(bakterie často kolonizují respirační trakt, </a:t>
            </a:r>
            <a:r>
              <a:rPr lang="cs-CZ" sz="2000" dirty="0" err="1"/>
              <a:t>bakterémie</a:t>
            </a:r>
            <a:r>
              <a:rPr lang="cs-CZ" sz="2000" dirty="0"/>
              <a:t>, virémie)</a:t>
            </a:r>
          </a:p>
          <a:p>
            <a:pPr lvl="1">
              <a:lnSpc>
                <a:spcPct val="100000"/>
              </a:lnSpc>
            </a:pPr>
            <a:r>
              <a:rPr lang="cs-CZ" sz="2000" b="1" dirty="0"/>
              <a:t>Per </a:t>
            </a:r>
            <a:r>
              <a:rPr lang="cs-CZ" sz="2000" b="1" dirty="0" err="1"/>
              <a:t>continuitatem</a:t>
            </a:r>
            <a:r>
              <a:rPr lang="cs-CZ" sz="2000" dirty="0"/>
              <a:t> (přímo) z VND, středouší, mozkové trauma, defekty kostí</a:t>
            </a:r>
          </a:p>
          <a:p>
            <a:pPr lvl="1">
              <a:lnSpc>
                <a:spcPct val="100000"/>
              </a:lnSpc>
            </a:pPr>
            <a:r>
              <a:rPr lang="cs-CZ" sz="2000" dirty="0"/>
              <a:t>Novorozenec většinou vdechne s plodovou vodou.</a:t>
            </a:r>
            <a:endParaRPr lang="en-GB" sz="200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C6A2225-94AF-4BC4-98F4-77746E7B10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5108" y="1"/>
            <a:ext cx="4666892" cy="3612937"/>
          </a:xfrm>
          <a:custGeom>
            <a:avLst/>
            <a:gdLst>
              <a:gd name="connsiteX0" fmla="*/ 192227 w 4666892"/>
              <a:gd name="connsiteY0" fmla="*/ 0 h 3612937"/>
              <a:gd name="connsiteX1" fmla="*/ 4666892 w 4666892"/>
              <a:gd name="connsiteY1" fmla="*/ 0 h 3612937"/>
              <a:gd name="connsiteX2" fmla="*/ 4666892 w 4666892"/>
              <a:gd name="connsiteY2" fmla="*/ 2643684 h 3612937"/>
              <a:gd name="connsiteX3" fmla="*/ 4657487 w 4666892"/>
              <a:gd name="connsiteY3" fmla="*/ 2656262 h 3612937"/>
              <a:gd name="connsiteX4" fmla="*/ 2628900 w 4666892"/>
              <a:gd name="connsiteY4" fmla="*/ 3612937 h 3612937"/>
              <a:gd name="connsiteX5" fmla="*/ 0 w 4666892"/>
              <a:gd name="connsiteY5" fmla="*/ 984037 h 3612937"/>
              <a:gd name="connsiteX6" fmla="*/ 118190 w 4666892"/>
              <a:gd name="connsiteY6" fmla="*/ 202283 h 361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6892" h="3612937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48F5915-2CE1-4F74-88C5-D4366893D2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4737" y="3918051"/>
            <a:ext cx="3587263" cy="2939948"/>
          </a:xfrm>
          <a:custGeom>
            <a:avLst/>
            <a:gdLst>
              <a:gd name="connsiteX0" fmla="*/ 2070613 w 3587263"/>
              <a:gd name="connsiteY0" fmla="*/ 0 h 2939948"/>
              <a:gd name="connsiteX1" fmla="*/ 3534758 w 3587263"/>
              <a:gd name="connsiteY1" fmla="*/ 606469 h 2939948"/>
              <a:gd name="connsiteX2" fmla="*/ 3587263 w 3587263"/>
              <a:gd name="connsiteY2" fmla="*/ 664240 h 2939948"/>
              <a:gd name="connsiteX3" fmla="*/ 3587263 w 3587263"/>
              <a:gd name="connsiteY3" fmla="*/ 2939948 h 2939948"/>
              <a:gd name="connsiteX4" fmla="*/ 193241 w 3587263"/>
              <a:gd name="connsiteY4" fmla="*/ 2939948 h 2939948"/>
              <a:gd name="connsiteX5" fmla="*/ 162719 w 3587263"/>
              <a:gd name="connsiteY5" fmla="*/ 2876589 h 2939948"/>
              <a:gd name="connsiteX6" fmla="*/ 0 w 3587263"/>
              <a:gd name="connsiteY6" fmla="*/ 2070613 h 2939948"/>
              <a:gd name="connsiteX7" fmla="*/ 2070613 w 3587263"/>
              <a:gd name="connsiteY7" fmla="*/ 0 h 2939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7263" h="2939948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5695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3668</TotalTime>
  <Words>4568</Words>
  <Application>Microsoft Office PowerPoint</Application>
  <PresentationFormat>Širokoúhlá obrazovka</PresentationFormat>
  <Paragraphs>379</Paragraphs>
  <Slides>43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MyriadPro</vt:lpstr>
      <vt:lpstr>NimbusSanLEE</vt:lpstr>
      <vt:lpstr>system-ui</vt:lpstr>
      <vt:lpstr>Motiv Office</vt:lpstr>
      <vt:lpstr>Kazuistika</vt:lpstr>
      <vt:lpstr>Kazuistika</vt:lpstr>
      <vt:lpstr>Jakou diagnózu má pacient?</vt:lpstr>
      <vt:lpstr>Neuroinfekce</vt:lpstr>
      <vt:lpstr>Neuroinfekce</vt:lpstr>
      <vt:lpstr>Neuroinfekce – klinické dělení</vt:lpstr>
      <vt:lpstr>INFEKCE CNS – dle infekčního agens</vt:lpstr>
      <vt:lpstr>INFEKCE CNS – dle zánětlivého infiltrátu</vt:lpstr>
      <vt:lpstr>MENINGITIDA</vt:lpstr>
      <vt:lpstr>Klinický obraz infekcí CNS</vt:lpstr>
      <vt:lpstr>Prezentace aplikace PowerPoint</vt:lpstr>
      <vt:lpstr>Prezentace aplikace PowerPoint</vt:lpstr>
      <vt:lpstr>Diagnostika infekcí CNS</vt:lpstr>
      <vt:lpstr>Lumbální punkce</vt:lpstr>
      <vt:lpstr>Léčba meningitid (zejména hnisavých)</vt:lpstr>
      <vt:lpstr>Komplikace purulentních meningitid</vt:lpstr>
      <vt:lpstr>HNISAVÁ LOŽISKOVÁ POSTIŽENÍ</vt:lpstr>
      <vt:lpstr>Absces mozku</vt:lpstr>
      <vt:lpstr>EPIDURÁLNÍ ABSCES A SUBDURÁLNÍ EMPYÉM</vt:lpstr>
      <vt:lpstr>SEPTICKÁ TROMBOFLEBITIDA MOZKOVÝCH ŽILNÍCH SPLAVŮ</vt:lpstr>
      <vt:lpstr>MENINGITIDA</vt:lpstr>
      <vt:lpstr>MENINGITIDA</vt:lpstr>
      <vt:lpstr>MENINGITIDA</vt:lpstr>
      <vt:lpstr>Neurolues/Syfilis/Příjice</vt:lpstr>
      <vt:lpstr>ENCEFALITIDY</vt:lpstr>
      <vt:lpstr>ENCEFALITIDY</vt:lpstr>
      <vt:lpstr>ENCEFALITIDY</vt:lpstr>
      <vt:lpstr>Klíšťová encefalitida</vt:lpstr>
      <vt:lpstr>Herpetická encefalitida</vt:lpstr>
      <vt:lpstr>Herpetická encefalitida</vt:lpstr>
      <vt:lpstr>Vzteklina/Rabies/Lyssa</vt:lpstr>
      <vt:lpstr>Postinfekční/postvakcinační encefalitidy a encefalomyelitidy</vt:lpstr>
      <vt:lpstr>MYELITIDY</vt:lpstr>
      <vt:lpstr>MYELITIDY</vt:lpstr>
      <vt:lpstr>Virové myelitidy</vt:lpstr>
      <vt:lpstr>AKUTNÍ TRANSVERZÁLNÍ MYELITIDA</vt:lpstr>
      <vt:lpstr>BAKTERIÁLNÍ TOXINY</vt:lpstr>
      <vt:lpstr>Tetanus</vt:lpstr>
      <vt:lpstr>Botulismus</vt:lpstr>
      <vt:lpstr>Neurologické projevy AIDS</vt:lpstr>
      <vt:lpstr>Děkuji za pozornost!</vt:lpstr>
      <vt:lpstr>Nebezpečné infekce v těhotenství</vt:lpstr>
      <vt:lpstr>Zajímavé odkazy: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Kazuistika</dc:title>
  <dc:creator>Eva</dc:creator>
  <cp:lastModifiedBy>Joppeková Ĺubica</cp:lastModifiedBy>
  <cp:revision>18</cp:revision>
  <dcterms:created xsi:type="dcterms:W3CDTF">2019-03-31T21:27:28Z</dcterms:created>
  <dcterms:modified xsi:type="dcterms:W3CDTF">2024-04-18T08:40:02Z</dcterms:modified>
</cp:coreProperties>
</file>