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3" r:id="rId3"/>
    <p:sldId id="261" r:id="rId4"/>
    <p:sldId id="263" r:id="rId5"/>
    <p:sldId id="264" r:id="rId6"/>
    <p:sldId id="265" r:id="rId7"/>
    <p:sldId id="266" r:id="rId8"/>
    <p:sldId id="267" r:id="rId9"/>
    <p:sldId id="269" r:id="rId10"/>
    <p:sldId id="270" r:id="rId11"/>
    <p:sldId id="278" r:id="rId12"/>
    <p:sldId id="280" r:id="rId13"/>
    <p:sldId id="272" r:id="rId14"/>
    <p:sldId id="275" r:id="rId15"/>
    <p:sldId id="277" r:id="rId16"/>
    <p:sldId id="276" r:id="rId17"/>
    <p:sldId id="274" r:id="rId18"/>
    <p:sldId id="285" r:id="rId19"/>
    <p:sldId id="287" r:id="rId20"/>
    <p:sldId id="257" r:id="rId21"/>
    <p:sldId id="289" r:id="rId22"/>
    <p:sldId id="288" r:id="rId23"/>
    <p:sldId id="290" r:id="rId24"/>
    <p:sldId id="268" r:id="rId25"/>
    <p:sldId id="284" r:id="rId26"/>
    <p:sldId id="291" r:id="rId27"/>
    <p:sldId id="292" r:id="rId28"/>
    <p:sldId id="26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26" r:id="rId37"/>
    <p:sldId id="327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/>
    <p:restoredTop sz="94972"/>
  </p:normalViewPr>
  <p:slideViewPr>
    <p:cSldViewPr snapToGrid="0" snapToObjects="1">
      <p:cViewPr varScale="1">
        <p:scale>
          <a:sx n="71" d="100"/>
          <a:sy n="71" d="100"/>
        </p:scale>
        <p:origin x="184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3/15/23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3/15/23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3/15/23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3/15/23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3/15/23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3/15/23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3/15/23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3/15/23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3/15/23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3/15/23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3/15/23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3/15/23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3/15/23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3/15/23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3/15/23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3/15/23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3/15/23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3/15/23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282022-7D3B-824C-ACC8-DB0D03EE06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ADL, hodnocení, kompenzační pomůcky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C9C8377-BE87-EF40-B289-F492474F54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Mgr. et Ing. Vladimíra Soporská</a:t>
            </a:r>
          </a:p>
        </p:txBody>
      </p:sp>
    </p:spTree>
    <p:extLst>
      <p:ext uri="{BB962C8B-B14F-4D97-AF65-F5344CB8AC3E}">
        <p14:creationId xmlns:p14="http://schemas.microsoft.com/office/powerpoint/2010/main" val="2539392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BDDA24-F685-8A4E-9904-B45F76D84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Výběr Hodnocení ADL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2E83CD-5180-4445-9F73-11CE53641C7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Při výběru vhodného hodnocení ADL by měl Ergoterapeut zohlednit: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Obsah hodnocení (jednotlivé položky) – zda jde o hodnocení ADL nebo hodnocení funkční nezávislosti, zda hodnotí i jiné položky (např. IADL)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Cílovou skupinu – věková nebo diagnostická skupina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Psychometrické parametry – citlivost, standardizace, validita 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Klinickou využitelnost – způsob provedení, forma bodování, délka administrace, přehledné zpracování výsledků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Způsob získávání údajů – informace z rozhovoru s pacientem nebo členem rodiny, pozorování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Cíl hodnocení – k čemu chce výsledky hodnocení ADL použít – v celkovém hodnocení výstupů ET nebo k detailnějšímu posouzení schopností pacienta provádět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ADl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698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323F8C-99C6-3241-ABDF-BC2959455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Posuzované parametry v provádění ADL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5ED95D-5774-7444-BFF4-23DB54FE1EF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Důležitost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Jakou důležitost nebo význam přikládá jednotlivým aktivitám sám klient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Užitečné při stanovení priorit a cílů intervence</a:t>
            </a:r>
          </a:p>
          <a:p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Nezávislost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Úroveň nezávislosti klienta při provádění jednotlivých aktivit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Nezávislost znamená, zda je klient schopen samostatně provést danou aktivitu</a:t>
            </a:r>
          </a:p>
          <a:p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Přiměřenost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Jak efektivně byla aktivita provedena nebo jak efektivní postup jejího provedení byl zvolen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Zda výsledek nebo výstup jednání je obecně přijatelný</a:t>
            </a:r>
          </a:p>
        </p:txBody>
      </p:sp>
    </p:spTree>
    <p:extLst>
      <p:ext uri="{BB962C8B-B14F-4D97-AF65-F5344CB8AC3E}">
        <p14:creationId xmlns:p14="http://schemas.microsoft.com/office/powerpoint/2010/main" val="3711016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CF9730-9061-034B-A374-D7EB5B4B8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Posuzované parametry v provádění ADL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CE0D41-5A19-C64D-B927-C85681FE7EC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Bezpečnost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Vztahuje se k míře rizika, kterému je klient vystaven při provádění aktivity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Vztahuje se ke způsobu, jak klient reaguje na předměty a prostředí při provádění aktivity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Při zjištění rizika je nezávislost hodnocena nižším stupněm</a:t>
            </a:r>
          </a:p>
          <a:p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Zkušenost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Jaké aktivity a s jakým úspěchem byl klient schopen vykonávat před vznikem disability či změnou zdravotního stavu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Pokud trvá postižení od narození, tak do jaké míry se dařilo provádět nácvik činností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Zkušenost vypovídá o tom, jak si klient osvojil provádění konkrétní aktivity</a:t>
            </a:r>
          </a:p>
        </p:txBody>
      </p:sp>
    </p:spTree>
    <p:extLst>
      <p:ext uri="{BB962C8B-B14F-4D97-AF65-F5344CB8AC3E}">
        <p14:creationId xmlns:p14="http://schemas.microsoft.com/office/powerpoint/2010/main" val="912398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83D105-9F74-1E4C-BDB5-A6D90976B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Výstupy Hodnocení ADL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ED5C67-DC11-584C-A22F-DEE3F4FA640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Výsledky hodnocení ADL určují stupeň samostatnosti či nezávislosti nebo stupeň asistence či dopomoci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Závěr hodnocení by měl obsahovat také zhodnocení bezpečnosti a míry rizika při provádění činnosti a potřebuju používání pomůcek</a:t>
            </a:r>
          </a:p>
        </p:txBody>
      </p:sp>
    </p:spTree>
    <p:extLst>
      <p:ext uri="{BB962C8B-B14F-4D97-AF65-F5344CB8AC3E}">
        <p14:creationId xmlns:p14="http://schemas.microsoft.com/office/powerpoint/2010/main" val="1897729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1F30F2-FA3C-EA47-ABDC-D180DC4DF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6397155" cy="1151965"/>
          </a:xfrm>
        </p:spPr>
        <p:txBody>
          <a:bodyPr>
            <a:normAutofit/>
          </a:bodyPr>
          <a:lstStyle/>
          <a:p>
            <a:r>
              <a:rPr lang="cs-CZ" sz="3800" dirty="0" err="1"/>
              <a:t>Barthel</a:t>
            </a:r>
            <a:r>
              <a:rPr lang="cs-CZ" sz="3800" dirty="0"/>
              <a:t> index (BI)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3DD509-5517-5140-BA9B-3DD176704B9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76423"/>
            <a:ext cx="6397157" cy="3288739"/>
          </a:xfrm>
        </p:spPr>
        <p:txBody>
          <a:bodyPr anchor="t">
            <a:norm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Nejznámější hodnocení personálních ADL, které se používá v rehabilitaci chronicky nemocných osob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Obsahuje 10 položek: příjem jídla a tekutin, přesuny, osobní hygiena, použití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wc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koupání, chůze po rovině, chůze do/ze schodů, oblékání, kontrola močen a kontrola stolice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Povinnou součástí hodnocení pacientů na lůžkovém RHB oddělení (pro účely pojišťovny)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519AD6B-B36E-434F-B904-3F794EF6D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8124" y="551333"/>
            <a:ext cx="3836475" cy="4650272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567899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1F30F2-FA3C-EA47-ABDC-D180DC4DF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6397155" cy="1151965"/>
          </a:xfrm>
        </p:spPr>
        <p:txBody>
          <a:bodyPr>
            <a:normAutofit/>
          </a:bodyPr>
          <a:lstStyle/>
          <a:p>
            <a:r>
              <a:rPr lang="cs-CZ" sz="3800" dirty="0"/>
              <a:t>Hodnocení IADL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3DD509-5517-5140-BA9B-3DD176704B9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76423"/>
            <a:ext cx="6397157" cy="3288739"/>
          </a:xfrm>
        </p:spPr>
        <p:txBody>
          <a:bodyPr anchor="t">
            <a:norm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Používá se zejména u geriatrických pacientů v zařízeních různého typu nebo u seniorů při hodnocení činností v domácím prostředí nebo komunitě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Obsahuje 8 položek: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Telefonování, nakupování, vaření, domácí práce, praní, používání dopravních prostředků, užívání léků, finance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6D3D1B3-16A2-A240-8C61-7F3FD4B8A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8124" y="721146"/>
            <a:ext cx="3836475" cy="4310646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048435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1F30F2-FA3C-EA47-ABDC-D180DC4DF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9812" y="685800"/>
            <a:ext cx="3072869" cy="1151965"/>
          </a:xfrm>
        </p:spPr>
        <p:txBody>
          <a:bodyPr>
            <a:normAutofit/>
          </a:bodyPr>
          <a:lstStyle/>
          <a:p>
            <a:r>
              <a:rPr lang="cs-CZ" sz="2400" dirty="0"/>
              <a:t>Funkční Míra nezávislosti (</a:t>
            </a:r>
            <a:r>
              <a:rPr lang="cs-CZ" sz="2400" dirty="0" err="1"/>
              <a:t>Fim</a:t>
            </a:r>
            <a:r>
              <a:rPr lang="cs-CZ" sz="2400" dirty="0"/>
              <a:t>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EBDF3C-61A6-450C-8532-9276D9A1E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7045932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80064B9-D59D-9E4D-8DAA-D55A8859A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534" y="689358"/>
            <a:ext cx="6228242" cy="421963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3DD509-5517-5140-BA9B-3DD176704B9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06592" y="2071048"/>
            <a:ext cx="3076090" cy="3072290"/>
          </a:xfrm>
        </p:spPr>
        <p:txBody>
          <a:bodyPr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cs-CZ" sz="1300" dirty="0">
                <a:latin typeface="Calibri" panose="020F0502020204030204" pitchFamily="34" charset="0"/>
                <a:cs typeface="Calibri" panose="020F0502020204030204" pitchFamily="34" charset="0"/>
              </a:rPr>
              <a:t>Určen pro stanovení stupně poruchy, změn v průběhu </a:t>
            </a:r>
            <a:r>
              <a:rPr lang="cs-CZ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rHB</a:t>
            </a:r>
            <a:r>
              <a:rPr lang="cs-CZ" sz="1300" dirty="0">
                <a:latin typeface="Calibri" panose="020F0502020204030204" pitchFamily="34" charset="0"/>
                <a:cs typeface="Calibri" panose="020F0502020204030204" pitchFamily="34" charset="0"/>
              </a:rPr>
              <a:t> a k hodnocení efektivnosti RHB programů</a:t>
            </a:r>
          </a:p>
          <a:p>
            <a:pPr>
              <a:lnSpc>
                <a:spcPct val="110000"/>
              </a:lnSpc>
            </a:pPr>
            <a:r>
              <a:rPr lang="cs-CZ" sz="1300" dirty="0">
                <a:latin typeface="Calibri" panose="020F0502020204030204" pitchFamily="34" charset="0"/>
                <a:cs typeface="Calibri" panose="020F0502020204030204" pitchFamily="34" charset="0"/>
              </a:rPr>
              <a:t>Lze ho použít téměř u jakéhokoliv pacienta, který prochází RHB</a:t>
            </a:r>
          </a:p>
          <a:p>
            <a:pPr>
              <a:lnSpc>
                <a:spcPct val="110000"/>
              </a:lnSpc>
            </a:pPr>
            <a:r>
              <a:rPr lang="cs-CZ" sz="1300" dirty="0">
                <a:latin typeface="Calibri" panose="020F0502020204030204" pitchFamily="34" charset="0"/>
                <a:cs typeface="Calibri" panose="020F0502020204030204" pitchFamily="34" charset="0"/>
              </a:rPr>
              <a:t>FIM hodnotí celkem 18 položek v 6 oblastech: </a:t>
            </a:r>
          </a:p>
          <a:p>
            <a:pPr lvl="1">
              <a:lnSpc>
                <a:spcPct val="110000"/>
              </a:lnSpc>
            </a:pPr>
            <a:r>
              <a:rPr lang="cs-CZ" sz="1300" dirty="0">
                <a:latin typeface="Calibri" panose="020F0502020204030204" pitchFamily="34" charset="0"/>
                <a:cs typeface="Calibri" panose="020F0502020204030204" pitchFamily="34" charset="0"/>
              </a:rPr>
              <a:t>Osobní péče, kontrola sfinkterů, přesuny, lokomoce, komunikace, sociální schopnosti</a:t>
            </a:r>
          </a:p>
        </p:txBody>
      </p:sp>
    </p:spTree>
    <p:extLst>
      <p:ext uri="{BB962C8B-B14F-4D97-AF65-F5344CB8AC3E}">
        <p14:creationId xmlns:p14="http://schemas.microsoft.com/office/powerpoint/2010/main" val="3359144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1F30F2-FA3C-EA47-ABDC-D180DC4DF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6397155" cy="1151965"/>
          </a:xfrm>
        </p:spPr>
        <p:txBody>
          <a:bodyPr>
            <a:normAutofit/>
          </a:bodyPr>
          <a:lstStyle/>
          <a:p>
            <a:r>
              <a:rPr lang="cs-CZ" sz="3800" dirty="0"/>
              <a:t>Index podle </a:t>
            </a:r>
            <a:r>
              <a:rPr lang="cs-CZ" sz="3800" dirty="0" err="1"/>
              <a:t>katze</a:t>
            </a:r>
            <a:endParaRPr lang="cs-CZ" sz="3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3DD509-5517-5140-BA9B-3DD176704B9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76423"/>
            <a:ext cx="6397157" cy="3288739"/>
          </a:xfrm>
        </p:spPr>
        <p:txBody>
          <a:bodyPr anchor="t">
            <a:norm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Využívá se hlavně u chronicky nemocných geriatrických pacientů a pacientů s RA v různých zařízeních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Obsahuje 6 položek: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Koupání, oblékání, použití WC, přesuny, kontinence a příjem jídla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22FC770-CC55-8949-9045-3D8E19A94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8124" y="819378"/>
            <a:ext cx="3836475" cy="4114182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119888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9334C3-57A4-3B4F-AE74-F2601BDC1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4721087"/>
          </a:xfrm>
        </p:spPr>
        <p:txBody>
          <a:bodyPr/>
          <a:lstStyle/>
          <a:p>
            <a:pPr algn="ctr"/>
            <a:r>
              <a:rPr lang="cs-CZ" dirty="0"/>
              <a:t>Kompenzační pomůcky</a:t>
            </a:r>
          </a:p>
        </p:txBody>
      </p:sp>
    </p:spTree>
    <p:extLst>
      <p:ext uri="{BB962C8B-B14F-4D97-AF65-F5344CB8AC3E}">
        <p14:creationId xmlns:p14="http://schemas.microsoft.com/office/powerpoint/2010/main" val="3752221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4278F-5465-D040-AAD6-F3998C328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Výcvik sebeobsluhy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B4F957-1E90-4A45-B825-E2BDA29B244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Ergoterapie si klade za cíl výcvik sebeobsluhy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nacvičuje sed, přesuny z lůžka na vozík, z vozíku na WC, do sprchy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Učí sebeobsluhu v běžných denních činnostech, používání kompenzačních pomůcek, podavačů, výcvik náhradních funkcí a stereotypů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Např. Vozík je jistou známkou samostatnosti, kdy již člověk není upoután na lůžko a odkázán jen na pomoc druhé osoby</a:t>
            </a:r>
          </a:p>
        </p:txBody>
      </p:sp>
    </p:spTree>
    <p:extLst>
      <p:ext uri="{BB962C8B-B14F-4D97-AF65-F5344CB8AC3E}">
        <p14:creationId xmlns:p14="http://schemas.microsoft.com/office/powerpoint/2010/main" val="3415028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F2CB4F-246D-BD46-9B75-B23192B7D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ADL v Ergoterapii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1A1E9AC-8C72-D64C-A25F-33D9C627526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soubor činností, které souvisí se soběstačností člověka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Provádí je každodenně a pravidelně nebo pouze pravidelně a jsou pro něho univerzální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Jsou to činnosti, které provádíme automaticky, pravidelně, samostatně a s použitím k tomu určených nástrojů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Jsou součástí našich individuálních návyků, vztahují se k věku, pohlaví a období dne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 ET jsou ADL hlavní oblastí zájmu pro jejich důležitost v dosažení nezávislosti člověka v jeho osobním i domácím prostoru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Dělí se na: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Personální nebo základní ADL (PADL, BADL)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Instrumentální nebo domácí a komunitní ADL (IADL)</a:t>
            </a:r>
          </a:p>
        </p:txBody>
      </p:sp>
    </p:spTree>
    <p:extLst>
      <p:ext uri="{BB962C8B-B14F-4D97-AF65-F5344CB8AC3E}">
        <p14:creationId xmlns:p14="http://schemas.microsoft.com/office/powerpoint/2010/main" val="1698195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34452E-0C4D-224A-83D4-CEB1A6F9F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Kompenzační pomůcky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CDDE4D-12EA-3644-A11F-A4521420172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Jednou z možností Ergoterapeuta je zvolení vhodné kompenzační pomůcky. </a:t>
            </a:r>
          </a:p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ERgoterapeut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sám nemůže předepsat žádnou kompenzační pomůcku, ale velkou měrou se podílí na jejím výběru pro konkrétního klienta.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Důležitý  je Výběr správné pomůcky -&gt; špatně vyhovující pomůcku klient nebude využívat -&gt; nepřispěje ke zlepšení jeho soběstačnosti a zvýšení kvality života. </a:t>
            </a:r>
          </a:p>
        </p:txBody>
      </p:sp>
    </p:spTree>
    <p:extLst>
      <p:ext uri="{BB962C8B-B14F-4D97-AF65-F5344CB8AC3E}">
        <p14:creationId xmlns:p14="http://schemas.microsoft.com/office/powerpoint/2010/main" val="2455097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9F77BA-A3BB-CF4F-A56D-3366CE5C4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Kompenzační pomůcky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0DD94E-A057-8D43-B724-59EF435800E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Dopomáhají k dosažení lepší soběstačnosti pacientů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Nástroj, přístroj či zařízení speciálně vyrobené či upravené tak, aby svými vlastnostmi a možnostmi použití kompenzovalo nějakou nedostatečnost způsobenou daným postižením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Technické pomůcky nahrazující ztracenou či nedostatečnou tělesnou funkci, kterou nelze získat či obnovit žádným léčebným postupem</a:t>
            </a:r>
          </a:p>
        </p:txBody>
      </p:sp>
    </p:spTree>
    <p:extLst>
      <p:ext uri="{BB962C8B-B14F-4D97-AF65-F5344CB8AC3E}">
        <p14:creationId xmlns:p14="http://schemas.microsoft.com/office/powerpoint/2010/main" val="2293867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5CCCC3-B848-8F4A-8BE4-397DD6CF0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Kompenzační pomůcky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B63C96-6458-8B4F-B3F9-849593387FA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Podle typu a rozsahu postižení navrhujeme KP, úpravy bytu a prostředí.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KP předepisuje lékař (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rhb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lékař, ortoped, neurolog,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internistA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PL), Někdy nutné schválen RL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 případě tělesně, zrakově nebo sluchově postižených občanů, pokud nehradí pomůcku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zP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má pacient právo na Příspěvek na opatření zvláštních pomůcek nebo na Příspěvek na úpravu bytu.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Pomůcky se mohou rozdělit do třech kategorií: pomůcky hrazené pojišťovnou, částečně hrazené pojišťovnou a nehrazené</a:t>
            </a:r>
          </a:p>
        </p:txBody>
      </p:sp>
    </p:spTree>
    <p:extLst>
      <p:ext uri="{BB962C8B-B14F-4D97-AF65-F5344CB8AC3E}">
        <p14:creationId xmlns:p14="http://schemas.microsoft.com/office/powerpoint/2010/main" val="879747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8A6C2B-CA00-CD47-A984-AF74D8358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Kompenzační pomůcky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1D1C52-5097-3A4E-8F54-3D6B24EA035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Ergoterapeut pomůcky často sám upravuje: využívá termoplasty, suché zipy, molitan, gumu, většinou řeší problémy úchopové schopnosti.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Podílí se také na jejich výběru, adaptuje předměty denní potřeby a prostředí, provádí nácvik s technickými pomůckami.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Ergoterapeut hraje klíčovou úlohu při výběru NEJVHODNĚJŠÍ kompenzační pomůcky pro konkrétního uživatele: 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podrobné vyšetření uživatele 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zhodnocení jeho funkčních schopností 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zhodnocení podmínek domácího prostředí...</a:t>
            </a:r>
          </a:p>
        </p:txBody>
      </p:sp>
    </p:spTree>
    <p:extLst>
      <p:ext uri="{BB962C8B-B14F-4D97-AF65-F5344CB8AC3E}">
        <p14:creationId xmlns:p14="http://schemas.microsoft.com/office/powerpoint/2010/main" val="30810530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317001-6122-E641-8573-48E069A7E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Kritéria </a:t>
            </a:r>
            <a:r>
              <a:rPr lang="cs-CZ" dirty="0" err="1"/>
              <a:t>kompenzačníCH</a:t>
            </a:r>
            <a:r>
              <a:rPr lang="cs-CZ" dirty="0"/>
              <a:t> pomůcek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2B4A65-811D-854F-9FEA-947C31A2056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zjednodušení a pomoc při výkonu činnosti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přijatelnost pro uživatele / rodinu a prostředí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splnění požadavku flexibility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její praktické provedení a použití v různém prostředí – velikost, udržovatelnost, přenosnost, kombinace s dalšími pomůckami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nastavitelnost jednotlivých komponentů – nastavení výšky područek, sklonu opěry zad u vozíků, apod.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bezpečnost, jednoduchost obsluhy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zajištění servisu a údržby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splnění finančních možností uživatele / rodiny </a:t>
            </a:r>
          </a:p>
        </p:txBody>
      </p:sp>
    </p:spTree>
    <p:extLst>
      <p:ext uri="{BB962C8B-B14F-4D97-AF65-F5344CB8AC3E}">
        <p14:creationId xmlns:p14="http://schemas.microsoft.com/office/powerpoint/2010/main" val="12365146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E3A2A-6B1B-294C-8A3B-BEFA0D788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Anketa_ Co to je za předmět?.mp4">
            <a:hlinkClick r:id="" action="ppaction://media"/>
            <a:extLst>
              <a:ext uri="{FF2B5EF4-FFF2-40B4-BE49-F238E27FC236}">
                <a16:creationId xmlns:a16="http://schemas.microsoft.com/office/drawing/2014/main" id="{7194A7FD-3587-AE40-94BA-5BF5057A6B8F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822"/>
          </a:xfrm>
        </p:spPr>
      </p:pic>
    </p:spTree>
    <p:extLst>
      <p:ext uri="{BB962C8B-B14F-4D97-AF65-F5344CB8AC3E}">
        <p14:creationId xmlns:p14="http://schemas.microsoft.com/office/powerpoint/2010/main" val="48590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63DA53-F3CB-2F41-98FF-E65B1C1AD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Kompenzační pomůcky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796080-7220-584D-B56B-F80DEE6F0A1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Častými pomůckami pro zlepšení soběstačnosti jsou nástavce na záchod, sedačky na vanu a do vany, toaletní křesla, madla, chodítka a další.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Pečlivý výběr je důležitý u všech pomůcek, ale zejména je důležitý u mechanického a elektrického vozíku, kdy velmi záleží na mnoha parametrech (šířka sedu, hloubka sedu, výška zádové opěrky, velikost područek, hmotnost vozíku, způsob pohánění vozíku a další).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36560DA-14D9-4F99-891C-4B6939181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2092" y="37399"/>
            <a:ext cx="2006605" cy="206339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33C2AFC-FE55-4F75-BA8C-3407086C3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9529" y="588292"/>
            <a:ext cx="2016670" cy="151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603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B70DA3-731C-804A-BB26-198701A0D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KP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5AE582-3AFC-6E40-9B0C-AB4595E84DC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JAKOU ČINNOST KOMPENZUJÍ: OSOBNÍ HYGIENA, OBLÉKÁNÍ, PŘÍJEM JÍDLA, KOUPÁNÍ, PŘÍPRAVA JÍDLA, FUNKČNÍ KOMUNIKACE, FUNKČNÍ MOBILITA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JAKOU FUNKCI NAHRAZUJÍ: OMEZENÝ ROM, SNÍŽENÁ SS, PORUCHA KOORDINACE, OMEZENÁ MOBILITA, PORUCHA KOGNITIVNÍCH FUNKCÍ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Podle charakteru postižení: tělesně postižení, zrakově, sluchově, mentálně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Podle účelu: pomůcky pro lokomoci, přemístění a mobilitu; pomůcky pro hygienu, oblékání,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sebesycení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přípravu stravy a práce v domácnosti; pomůcky pro dorozumívání a orientaci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Podle způsobu výroby: Sériově či individuálně vyrobené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Podle vzdálenosti od těla: 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Tělu vzdálené: pomůcky pomáhající lidem s pohybovým postižením překonávat překážky, např. plošiny 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Těla se dotýkající - Např. pomůcky sloužící lidem se smyslovým postižením: brýle, naslouchadla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Do těla vložené</a:t>
            </a:r>
          </a:p>
        </p:txBody>
      </p:sp>
    </p:spTree>
    <p:extLst>
      <p:ext uri="{BB962C8B-B14F-4D97-AF65-F5344CB8AC3E}">
        <p14:creationId xmlns:p14="http://schemas.microsoft.com/office/powerpoint/2010/main" val="2058973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539056-BD0F-674E-9C09-8AB3E1B6A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Kompenzační pomůcky pro mobilitu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7F4BD2-272D-764B-B4BF-1315B47BBA2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Podle stupně poruchy a zachovalé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doporučíme hole, berle, chodítka.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Doplňky těchto pomůcek jsou protiskluzové nástavce na hole, skřipec na hůl.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Někdy je nutná ortopedická obuv, vyztužení kloubu,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peroneální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páska, dlaha, osmičkový tah, bandáž.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Mechanický vozík je určen lidem se zachovalou silou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hKK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Při snížené SS paží je indikován vozík elektrický.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 jízdu v interiéru je lepší vozík s velkými koly vzadu, pro jízdu v nerovném venkovním terénu s většími koly vpředu.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Při výběru vozíku je třeba brát v úvahu výšku sedu, rozložitelnost a složitelnost vozíku, prostornost sedací plochy, plné opření zad, nosnost, doplňky, pracovní desku.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Dalšími pomůckami pro lokomoci jsou různá kola, tříkolky, skútry (vhodné pří poruchách chůze, kdy je zachovaná síla v nohou. </a:t>
            </a:r>
          </a:p>
        </p:txBody>
      </p:sp>
    </p:spTree>
    <p:extLst>
      <p:ext uri="{BB962C8B-B14F-4D97-AF65-F5344CB8AC3E}">
        <p14:creationId xmlns:p14="http://schemas.microsoft.com/office/powerpoint/2010/main" val="5468489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202AFF-F71E-FB48-84BC-070E9E448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kompenzační pomůcky</a:t>
            </a:r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89949E60-0585-410D-9A84-CC5B00DAF1B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68167" y="1599422"/>
            <a:ext cx="2704438" cy="3953435"/>
          </a:xfr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328175-6544-0C44-BDB0-78763275A06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93971" y="1599422"/>
            <a:ext cx="5086538" cy="39534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KP k oblékání</a:t>
            </a:r>
          </a:p>
          <a:p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Zapínač knoflíků, navlékač punčoch, stahovák zipů,  zapínání na patenty, suché zipy, stahovací šňůrky, háčky, přezky, dlouhá obouvací lžíce, zouvák bot. </a:t>
            </a:r>
          </a:p>
          <a:p>
            <a:pPr marL="0" indent="0">
              <a:buNone/>
            </a:pP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KP pro osobní hygienu 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Zádový kartáč nebo mycí žínka (houba) s prodlouženou rukojetí, zesílená rukojeť hřebenu, Štipky na nehty s pevným úchytem k desce stolu, stolička do vany nebo sprchy, schůdky do vany, protiskluzová rohož, sedací podkova na WC, podpěra na WC, bidet, dávkovače mýdla, zubní pasty. 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72C16168-D146-485D-9A2F-1C4314B89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804" y="1603136"/>
            <a:ext cx="2704438" cy="394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61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D7B30D-9516-BE41-8139-977E1FCC4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Personální běžné denní činnosti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1CDBFD-2134-FB49-B6E1-2D0CC1DDB9D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základní činnosti, které jsou součástí našeho každodenního života od ranního vstávání po večerní ulehání ke spánku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Jedná se často o velmi osobní až intimní činnosti, které často souvisí s individuálními návyky osoby, vztahují se k věku, pohlaví, období dne a provádějí se v nějakých, obvykle pravidelných intervalech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Tyto aktivity jsou nezbytné pro udržení zdraví a jsou pro většinu z nás univerzální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jsou definovány jako 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„aktivity nebo úkony prováděné pravidelně s cílem udržení zdraví a duševní pohody, s ohledem na sociální faktory a faktory prostředí“</a:t>
            </a:r>
          </a:p>
        </p:txBody>
      </p:sp>
    </p:spTree>
    <p:extLst>
      <p:ext uri="{BB962C8B-B14F-4D97-AF65-F5344CB8AC3E}">
        <p14:creationId xmlns:p14="http://schemas.microsoft.com/office/powerpoint/2010/main" val="42020438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7AFBB5-7DD0-A84F-B97D-C9AD13993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KP pro přípravu jídla a </a:t>
            </a:r>
            <a:r>
              <a:rPr lang="cs-CZ" dirty="0" err="1"/>
              <a:t>sebesycení</a:t>
            </a:r>
            <a:r>
              <a:rPr lang="cs-CZ" dirty="0"/>
              <a:t> 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450DFDDB-8FAF-4A9B-954B-09532221A7D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13630" y="1539968"/>
            <a:ext cx="2701206" cy="4058632"/>
          </a:xfr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BAE061-40D4-D64B-A6ED-8E30620B0E5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Upravený příbor, kombinovaný příbor, speciálně tvarovaná rukojeť příboru, pružinový́ držák příboru, kuchyňské prkénko s bodci a úchytem k pracovní desce, oddělovač žloutku a bílku, kuchyňské elektrické spotřebiče (šlehač, hnětač, mixer), sklopný držák konvice nebo sklenky, škrabka zeleniny s úchytem, obrubník talíře, protiskluzová podložka pod talíř, otvírače šroubovacích závitů, lahví, konzerv, držák ke slévání vody z uvařených potravin, servírovací stolek na kolečkách. </a:t>
            </a:r>
          </a:p>
          <a:p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5407587-3134-43D2-800A-9EDAD5CBE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983" y="1539968"/>
            <a:ext cx="2784988" cy="405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121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84014DE6-7865-40D3-971E-B84E1ADCB076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3497801" y="65242"/>
            <a:ext cx="3719743" cy="5489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068297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94EF56-410A-D347-9B7C-96A68C57E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715617"/>
          </a:xfrm>
        </p:spPr>
        <p:txBody>
          <a:bodyPr/>
          <a:lstStyle/>
          <a:p>
            <a:pPr algn="l"/>
            <a:r>
              <a:rPr lang="cs-CZ" dirty="0"/>
              <a:t>Kompenzační pomůcky</a:t>
            </a:r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9E69CB7B-13E3-4F96-ABBB-F70121FA489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461" b="1461"/>
          <a:stretch>
            <a:fillRect/>
          </a:stretch>
        </p:blipFill>
        <p:spPr>
          <a:xfrm>
            <a:off x="7128769" y="0"/>
            <a:ext cx="4270159" cy="5569917"/>
          </a:xfr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05D425-9710-004F-9D33-48BEF75C01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1649896"/>
            <a:ext cx="6345301" cy="3920021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KP pro domácí práce 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Kartáč s přísavkami, smeták a lopatka s kloubem nebo s prodlouženou rukojetí, souprava kbelíku s mopem, sklápěcí žehlící prkno s nastavitelnou výškou, navlékač nitě, speciální nůžky, pákové baterie. </a:t>
            </a:r>
          </a:p>
          <a:p>
            <a:pPr marL="0" indent="0" algn="l">
              <a:buNone/>
            </a:pP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KP k běžným činnostem 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Výcviková deska, nůžkový podavač, švédský podavač, Držák tužky, karet, telefonního sluchátka, knihy, nákupní vozíčky, protiskluzové podložky, přísavná zařízení, držák klíčů. </a:t>
            </a:r>
          </a:p>
        </p:txBody>
      </p:sp>
    </p:spTree>
    <p:extLst>
      <p:ext uri="{BB962C8B-B14F-4D97-AF65-F5344CB8AC3E}">
        <p14:creationId xmlns:p14="http://schemas.microsoft.com/office/powerpoint/2010/main" val="30006270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5299B7DD-14B5-CD4E-9602-8A8E9EFBE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5555974"/>
          </a:xfrm>
        </p:spPr>
        <p:txBody>
          <a:bodyPr/>
          <a:lstStyle/>
          <a:p>
            <a:pPr algn="ctr"/>
            <a:r>
              <a:rPr lang="cs-CZ" dirty="0"/>
              <a:t>Nácvik sebeobsluhy</a:t>
            </a:r>
          </a:p>
        </p:txBody>
      </p:sp>
    </p:spTree>
    <p:extLst>
      <p:ext uri="{BB962C8B-B14F-4D97-AF65-F5344CB8AC3E}">
        <p14:creationId xmlns:p14="http://schemas.microsoft.com/office/powerpoint/2010/main" val="17143536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D2534C-D632-C64D-9379-06E162442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Dressing after Stroke Putting on Shirt.mp4">
            <a:hlinkClick r:id="" action="ppaction://media"/>
            <a:extLst>
              <a:ext uri="{FF2B5EF4-FFF2-40B4-BE49-F238E27FC236}">
                <a16:creationId xmlns:a16="http://schemas.microsoft.com/office/drawing/2014/main" id="{06D6F9A2-DE86-EA4A-B35D-398BEAE504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4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G_0520.mov">
            <a:hlinkClick r:id="" action="ppaction://media"/>
            <a:extLst>
              <a:ext uri="{FF2B5EF4-FFF2-40B4-BE49-F238E27FC236}">
                <a16:creationId xmlns:a16="http://schemas.microsoft.com/office/drawing/2014/main" id="{084B0957-CBAB-E24E-A619-B46348C63B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9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F05599-33F4-2842-B6FA-7CDC5F932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603601-5D4A-4545-9C56-45ADBDBC491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Co si z prezentace pamatuji ?</a:t>
            </a:r>
          </a:p>
        </p:txBody>
      </p:sp>
    </p:spTree>
    <p:extLst>
      <p:ext uri="{BB962C8B-B14F-4D97-AF65-F5344CB8AC3E}">
        <p14:creationId xmlns:p14="http://schemas.microsoft.com/office/powerpoint/2010/main" val="38397749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CDAAD7-C0BD-C544-88A3-87532EA7E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8D5056-8438-3442-8117-BBED7D41B8F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498336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AD2E0D-BD04-814A-A891-6C2EF225D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Personální běžné denní činnosti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097A8F-C532-F54E-8F2C-223CBFABE1B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Příjem jídla: příprava, uspořádání a přenesení jídla z talíře nebo hrnku k ústům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Koupání/sprchování: namydlení, opláchnutí a osušení, změny poloh těla při koupání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Osobní hygiena, péče o vzhled: péče o vousy, učesání, umytí a vysušení vlasů, péče o kůži, uši, čištění zubů, péče o zubní náhradu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Oblékání: výběr oblečení a doplňků, které odpovídají dennímu období, počasí, příležitosti, oblečení a svlečení jednotlivých částí oblečení ve správném sledu, navlékání a svlékání protézy, ortézy</a:t>
            </a:r>
          </a:p>
        </p:txBody>
      </p:sp>
    </p:spTree>
    <p:extLst>
      <p:ext uri="{BB962C8B-B14F-4D97-AF65-F5344CB8AC3E}">
        <p14:creationId xmlns:p14="http://schemas.microsoft.com/office/powerpoint/2010/main" val="1542828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BCC348-57A9-D248-98BD-C6A0A6D2F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Personální běžné denní činnosti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FE9A58-31E4-D34C-9221-6ED92F6F552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Použití toalety/hygiena po použití toalety: zvládání manipulace s oblečením, očištění těla, zvládnutí změn poloh těla při použití toalety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Ovládání močení a vyprazdňování stolice: kompletní úmyslná kontrola močení a vyprazdňování stolice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Péče o osobní pomůcky či prostředky: použití, čištění a udržování pomůcek osobní péče, jako jsou naslouchátka, kontaktní čočky, ortézy, protézy, kompenzační pomůcky</a:t>
            </a:r>
          </a:p>
        </p:txBody>
      </p:sp>
    </p:spTree>
    <p:extLst>
      <p:ext uri="{BB962C8B-B14F-4D97-AF65-F5344CB8AC3E}">
        <p14:creationId xmlns:p14="http://schemas.microsoft.com/office/powerpoint/2010/main" val="1411660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DFEE67-B9FF-DB41-A6DE-8B32E7043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Instrumentální běžné denní činnosti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8365F0-B53F-A849-AADB-663C3D64AF2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Tzv. činnosti širší soběstačnosti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komplexnější aktivity a úkony, které osoby provádí za účelem zajištění vlastní domácnosti a života ve společnosti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Vyžadují širší sociální  a komunikační dovednosti, schopnost řešení problémů, komplexní interakci s prostředím, manipulaci s předměty a nástroji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„aktivity, které jsou orientované směrem k interakci s prostředím a jsou komplexní povahy“</a:t>
            </a:r>
          </a:p>
        </p:txBody>
      </p:sp>
    </p:spTree>
    <p:extLst>
      <p:ext uri="{BB962C8B-B14F-4D97-AF65-F5344CB8AC3E}">
        <p14:creationId xmlns:p14="http://schemas.microsoft.com/office/powerpoint/2010/main" val="4281680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4D1FC4-2B3B-074E-A5C4-CA7E412CF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Instrumentální běžné denní činnosti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E07D2C-602D-F946-A4EA-51D0222734B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Soubor úkolů, které jsou nezbytné pro nezávislý život v komunitě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Obecně jsou mezi IADL dále řazeny aktivity související s péčí o druhé, s péčí o domácí zvířata, s péčí o vlastní zdraví, s povědomím a zajištěním bezpečnostních opatření či řešení mimořádných a nepředvídatelných událostí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Mohou se rozdělovat do tří typů aktivit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Zaměřené na dopravu/přepravu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Týkající se domácnosti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Další aktivity orientované i na volný čas</a:t>
            </a:r>
          </a:p>
        </p:txBody>
      </p:sp>
    </p:spTree>
    <p:extLst>
      <p:ext uri="{BB962C8B-B14F-4D97-AF65-F5344CB8AC3E}">
        <p14:creationId xmlns:p14="http://schemas.microsoft.com/office/powerpoint/2010/main" val="1740648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F45A33-B97E-254D-9027-D73A483EB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Instrumentální běžné denní činnosti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56A24A-BD6C-BB4F-BEDF-5AD472E45B9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Vedení a údržba domácnosti: opatření a údržba vybavení domácnosti a prostředí, včetně údržby a oprav osobních věcí, příprava a servírování jídla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Hospodaření s penězi/vedení rozpočtu:  nakládání s finančními prostředky (např. použití  karty), plánování a využívání financí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Mobilita v komunitě: vlastní pohyb a používání veřejných nebo soukromých dopravních prostředků (řízení automobilu, přístupnost autobusů)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Péče o druhé  a domácí zvířata: zajištění nebo poskytování péče druhým (péče o děti) a péče o domácí zvířata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Péče o vlastní zdraví: osvojení, zvládání a dodržování chování, které vede k podpoře zdraví a zdravého životního stylu (užívání předepsaných léků, udržování fyzické kondice)</a:t>
            </a:r>
          </a:p>
        </p:txBody>
      </p:sp>
    </p:spTree>
    <p:extLst>
      <p:ext uri="{BB962C8B-B14F-4D97-AF65-F5344CB8AC3E}">
        <p14:creationId xmlns:p14="http://schemas.microsoft.com/office/powerpoint/2010/main" val="1228065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5FEB7D-282D-BF4A-B393-9DE7EE97D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Hodnocení ADL v Ergoterapii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2FDC5E-D806-3845-862D-ECF927524B6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Ergoterapeuti se při hodnocení i při intervenci zaměřují na schopnost klienta nezávisle zvládat běžné denní činnosti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Tyto činnosti se významně podílejí na úrovni participace klienta ve společnosti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Hodnocení ADL patří mezi funkční hodnocení, které umožňuje výsledky léčby dokumentovat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Ergoterapeut provádí hodnocení ADL s cílem: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Poskytnout informace o funkčním stavu jedince pro plánování léčby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Určit omezení v provádění činností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monitorovat změny ve funkčním stavu jedince v průběhu a po skončení RHB programu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Plánovat další postup (např. posoudit možnosti samostatného bydlení)</a:t>
            </a:r>
          </a:p>
        </p:txBody>
      </p:sp>
    </p:spTree>
    <p:extLst>
      <p:ext uri="{BB962C8B-B14F-4D97-AF65-F5344CB8AC3E}">
        <p14:creationId xmlns:p14="http://schemas.microsoft.com/office/powerpoint/2010/main" val="13425151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lavní událos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2231</Words>
  <Application>Microsoft Macintosh PowerPoint</Application>
  <PresentationFormat>Širokoúhlá obrazovka</PresentationFormat>
  <Paragraphs>170</Paragraphs>
  <Slides>37</Slides>
  <Notes>0</Notes>
  <HiddenSlides>0</HiddenSlides>
  <MMClips>3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1" baseType="lpstr">
      <vt:lpstr>Arial</vt:lpstr>
      <vt:lpstr>Calibri</vt:lpstr>
      <vt:lpstr>Impact</vt:lpstr>
      <vt:lpstr>Hlavní událost</vt:lpstr>
      <vt:lpstr>ADL, hodnocení, kompenzační pomůcky</vt:lpstr>
      <vt:lpstr>ADL v Ergoterapii</vt:lpstr>
      <vt:lpstr>Personální běžné denní činnosti</vt:lpstr>
      <vt:lpstr>Personální běžné denní činnosti</vt:lpstr>
      <vt:lpstr>Personální běžné denní činnosti</vt:lpstr>
      <vt:lpstr>Instrumentální běžné denní činnosti</vt:lpstr>
      <vt:lpstr>Instrumentální běžné denní činnosti</vt:lpstr>
      <vt:lpstr>Instrumentální běžné denní činnosti</vt:lpstr>
      <vt:lpstr>Hodnocení ADL v Ergoterapii</vt:lpstr>
      <vt:lpstr>Výběr Hodnocení ADL</vt:lpstr>
      <vt:lpstr>Posuzované parametry v provádění ADL</vt:lpstr>
      <vt:lpstr>Posuzované parametry v provádění ADL</vt:lpstr>
      <vt:lpstr>Výstupy Hodnocení ADL</vt:lpstr>
      <vt:lpstr>Barthel index (BI)</vt:lpstr>
      <vt:lpstr>Hodnocení IADL</vt:lpstr>
      <vt:lpstr>Funkční Míra nezávislosti (Fim)</vt:lpstr>
      <vt:lpstr>Index podle katze</vt:lpstr>
      <vt:lpstr>Kompenzační pomůcky</vt:lpstr>
      <vt:lpstr>Výcvik sebeobsluhy</vt:lpstr>
      <vt:lpstr>Kompenzační pomůcky</vt:lpstr>
      <vt:lpstr>Kompenzační pomůcky</vt:lpstr>
      <vt:lpstr>Kompenzační pomůcky</vt:lpstr>
      <vt:lpstr>Kompenzační pomůcky</vt:lpstr>
      <vt:lpstr>Kritéria kompenzačníCH pomůcek</vt:lpstr>
      <vt:lpstr>Prezentace aplikace PowerPoint</vt:lpstr>
      <vt:lpstr>Kompenzační pomůcky</vt:lpstr>
      <vt:lpstr>Dělení KP</vt:lpstr>
      <vt:lpstr>Kompenzační pomůcky pro mobilitu</vt:lpstr>
      <vt:lpstr>kompenzační pomůcky</vt:lpstr>
      <vt:lpstr>KP pro přípravu jídla a sebesycení </vt:lpstr>
      <vt:lpstr>Prezentace aplikace PowerPoint</vt:lpstr>
      <vt:lpstr>Kompenzační pomůcky</vt:lpstr>
      <vt:lpstr>Nácvik sebeobsluhy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Hodnocení ADL v Ergoterapii</dc:title>
  <dc:creator>Pavel Soporský</dc:creator>
  <cp:lastModifiedBy>Vlaďka Soporská</cp:lastModifiedBy>
  <cp:revision>14</cp:revision>
  <dcterms:created xsi:type="dcterms:W3CDTF">2022-02-26T16:17:31Z</dcterms:created>
  <dcterms:modified xsi:type="dcterms:W3CDTF">2023-03-15T22:30:08Z</dcterms:modified>
</cp:coreProperties>
</file>