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5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5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theme/_rels/theme1.xml.rels" ContentType="application/vnd.openxmlformats-package.relationships+xml"/>
  <Override PartName="/ppt/theme/_rels/theme2.xml.rels" ContentType="application/vnd.openxmlformats-package.relationships+xml"/>
  <Override PartName="/ppt/theme/_rels/theme3.xml.rels" ContentType="application/vnd.openxmlformats-package.relationships+xml"/>
  <Override PartName="/ppt/theme/_rels/theme4.xml.rels" ContentType="application/vnd.openxmlformats-package.relationships+xml"/>
  <Override PartName="/ppt/theme/_rels/theme5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media/image1.jpeg" ContentType="image/jpeg"/>
  <Override PartName="/ppt/media/image35.png" ContentType="image/png"/>
  <Override PartName="/ppt/media/image13.png" ContentType="image/png"/>
  <Override PartName="/ppt/media/media6.mov" ContentType="video/quicktime"/>
  <Override PartName="/ppt/media/image34.png" ContentType="image/png"/>
  <Override PartName="/ppt/media/image15.jpeg" ContentType="image/jpeg"/>
  <Override PartName="/ppt/media/image12.png" ContentType="image/png"/>
  <Override PartName="/ppt/media/image7.png" ContentType="image/png"/>
  <Override PartName="/ppt/media/image2.jpeg" ContentType="image/jpeg"/>
  <Override PartName="/ppt/media/image23.tif" ContentType="image/tiff"/>
  <Override PartName="/ppt/media/image3.png" ContentType="image/png"/>
  <Override PartName="/ppt/media/image19.jpeg" ContentType="image/jpeg"/>
  <Override PartName="/ppt/media/image4.jpeg" ContentType="image/jpeg"/>
  <Override PartName="/ppt/media/image5.jpeg" ContentType="image/jpeg"/>
  <Override PartName="/ppt/media/image28.png" ContentType="image/png"/>
  <Override PartName="/ppt/media/media8.mov" ContentType="video/quicktime"/>
  <Override PartName="/ppt/media/image37.png" ContentType="image/png"/>
  <Override PartName="/ppt/media/image40.tif" ContentType="image/tiff"/>
  <Override PartName="/ppt/media/image9.png" ContentType="image/png"/>
  <Override PartName="/ppt/media/image14.png" ContentType="image/png"/>
  <Override PartName="/ppt/media/image10.png" ContentType="image/png"/>
  <Override PartName="/ppt/media/image17.jpeg" ContentType="image/jpeg"/>
  <Override PartName="/ppt/media/image32.png" ContentType="image/png"/>
  <Override PartName="/ppt/media/image11.png" ContentType="image/png"/>
  <Override PartName="/ppt/media/image33.png" ContentType="image/png"/>
  <Override PartName="/ppt/media/image16.tif" ContentType="image/tiff"/>
  <Override PartName="/ppt/media/image18.jpeg" ContentType="image/jpeg"/>
  <Override PartName="/ppt/media/image20.tif" ContentType="image/tiff"/>
  <Override PartName="/ppt/media/image21.jpeg" ContentType="image/jpeg"/>
  <Override PartName="/ppt/media/image22.tif" ContentType="image/tiff"/>
  <Override PartName="/ppt/media/image41.jpeg" ContentType="image/jpeg"/>
  <Override PartName="/ppt/media/image24.tif" ContentType="image/tiff"/>
  <Override PartName="/ppt/media/image25.tif" ContentType="image/tiff"/>
  <Override PartName="/ppt/media/image26.tif" ContentType="image/tiff"/>
  <Override PartName="/ppt/media/image27.tif" ContentType="image/tiff"/>
  <Override PartName="/ppt/media/image29.png" ContentType="image/png"/>
  <Override PartName="/ppt/media/image30.tif" ContentType="image/tiff"/>
  <Override PartName="/ppt/media/image31.png" ContentType="image/png"/>
  <Override PartName="/ppt/media/image36.jpeg" ContentType="image/jpeg"/>
  <Override PartName="/ppt/media/image38.png" ContentType="image/png"/>
  <Override PartName="/ppt/media/image39.ti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41416E3-B9E7-4024-8660-1FB6BE22792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1039428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E5BAEC8-F77A-4662-B958-13E30480E51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90BC883-2BEB-41A4-AB32-E8148ADB9B96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/>
          </p:nvPr>
        </p:nvSpPr>
        <p:spPr>
          <a:xfrm>
            <a:off x="4200120" y="206352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/>
          </p:nvPr>
        </p:nvSpPr>
        <p:spPr>
          <a:xfrm>
            <a:off x="7714440" y="206352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/>
          </p:nvPr>
        </p:nvSpPr>
        <p:spPr>
          <a:xfrm>
            <a:off x="685800" y="379296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/>
          </p:nvPr>
        </p:nvSpPr>
        <p:spPr>
          <a:xfrm>
            <a:off x="4200120" y="379296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/>
          </p:nvPr>
        </p:nvSpPr>
        <p:spPr>
          <a:xfrm>
            <a:off x="7714440" y="379296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5C67413-B3C7-4DF4-88F5-7795AF2D08B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A42029F-CBCD-49D9-B345-AA85216E874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subTitle"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654DE7B-27F8-4EB7-BD60-6CAF86E15F5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C5FB748-E114-4049-AE2E-F9F7D9815FB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E7FA54E-CE6C-4845-BE33-DBCAC45E66B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0D5CCD0-8449-4039-A9BA-B4E83E9F1AF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subTitle"/>
          </p:nvPr>
        </p:nvSpPr>
        <p:spPr>
          <a:xfrm>
            <a:off x="685800" y="685800"/>
            <a:ext cx="10396440" cy="533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8BFE3E9-4D1D-4A6F-9050-5432FAF2416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AFF05FB-4DC0-4799-97F3-A952A20403B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subTitle"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E2A3B7B-6C20-483E-845F-D8A224AA2F4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FF8600C-2A37-4B13-BA1D-6630571A04E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7720973-CAD9-4097-93FF-49A84FFBE85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1039428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4427239-F317-4976-9912-6ED6E5735AB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7A48389-4431-406C-A786-9ABF9FBF9F6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4200120" y="206352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/>
          </p:nvPr>
        </p:nvSpPr>
        <p:spPr>
          <a:xfrm>
            <a:off x="7714440" y="206352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96" name="PlaceHolder 5"/>
          <p:cNvSpPr>
            <a:spLocks noGrp="1"/>
          </p:cNvSpPr>
          <p:nvPr>
            <p:ph/>
          </p:nvPr>
        </p:nvSpPr>
        <p:spPr>
          <a:xfrm>
            <a:off x="685800" y="379296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97" name="PlaceHolder 6"/>
          <p:cNvSpPr>
            <a:spLocks noGrp="1"/>
          </p:cNvSpPr>
          <p:nvPr>
            <p:ph/>
          </p:nvPr>
        </p:nvSpPr>
        <p:spPr>
          <a:xfrm>
            <a:off x="4200120" y="379296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98" name="PlaceHolder 7"/>
          <p:cNvSpPr>
            <a:spLocks noGrp="1"/>
          </p:cNvSpPr>
          <p:nvPr>
            <p:ph/>
          </p:nvPr>
        </p:nvSpPr>
        <p:spPr>
          <a:xfrm>
            <a:off x="7714440" y="379296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BD108A7-6FF4-4468-9D17-ADE9E947F06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4247610-AC40-43E3-ACAC-522C630E705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subTitle"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25778D5-383D-4A04-8106-F2835B8D3E5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0BC62F3-1B86-4CC8-A4A0-A734EBE2CEC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1656C32-4ADB-4360-875B-A262748C8E6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48C0D5A-058B-4223-A3CA-CDE8B2BA641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E6557C7-B135-4FB7-A820-8068E3DC3CE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subTitle"/>
          </p:nvPr>
        </p:nvSpPr>
        <p:spPr>
          <a:xfrm>
            <a:off x="685800" y="685800"/>
            <a:ext cx="10396440" cy="533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215731B-E6C9-432B-9967-2CAC9802409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4C89461-4BCC-4B0F-8717-21B454549C7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7F6BED6-531E-4FF8-A686-A240BFA708F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FF779D6-9362-443C-8132-4E4EE36EDD5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1039428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8422A8B-7030-4496-806C-7F919BBC2D2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37" name="PlaceHolder 5"/>
          <p:cNvSpPr>
            <a:spLocks noGrp="1"/>
          </p:cNvSpPr>
          <p:nvPr>
            <p:ph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01DBC8F-E3FC-41A9-9AF3-F4CB5860ECE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4200120" y="206352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7714440" y="206352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42" name="PlaceHolder 5"/>
          <p:cNvSpPr>
            <a:spLocks noGrp="1"/>
          </p:cNvSpPr>
          <p:nvPr>
            <p:ph/>
          </p:nvPr>
        </p:nvSpPr>
        <p:spPr>
          <a:xfrm>
            <a:off x="685800" y="379296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43" name="PlaceHolder 6"/>
          <p:cNvSpPr>
            <a:spLocks noGrp="1"/>
          </p:cNvSpPr>
          <p:nvPr>
            <p:ph/>
          </p:nvPr>
        </p:nvSpPr>
        <p:spPr>
          <a:xfrm>
            <a:off x="4200120" y="379296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44" name="PlaceHolder 7"/>
          <p:cNvSpPr>
            <a:spLocks noGrp="1"/>
          </p:cNvSpPr>
          <p:nvPr>
            <p:ph/>
          </p:nvPr>
        </p:nvSpPr>
        <p:spPr>
          <a:xfrm>
            <a:off x="7714440" y="379296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75FA276-6590-497C-8942-C91EF7A9723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E161D28-C0D1-4BBA-BCFB-290D4AF536C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subTitle"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B0A5360-9C9D-4CD9-8A03-9160DB1118A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0BFA8538-712D-428A-B86A-B4ED33655E6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A6FF460-2548-4729-B828-F81CB26F7E3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1E9F81C4-89EC-4456-B31D-D824FD4ED6E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75D2ED0-F438-477E-9ACD-61B91A6DFBE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ubTitle"/>
          </p:nvPr>
        </p:nvSpPr>
        <p:spPr>
          <a:xfrm>
            <a:off x="685800" y="685800"/>
            <a:ext cx="10396440" cy="533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0E9F5A24-CA1E-4084-8CDD-5973559BC25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BA70E9F-B120-4447-AE22-B4BA2BE3396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D81DEC9-6F53-4896-BAD2-2D5C5204E53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A094113-CB98-4E17-98FE-954EB12393D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1039428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E99BC08B-3EC9-4F82-ABCE-0361EBDC8C9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AF9DBFC-D355-4818-9140-1E753C244442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/>
          </p:nvPr>
        </p:nvSpPr>
        <p:spPr>
          <a:xfrm>
            <a:off x="4200120" y="206352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/>
          </p:nvPr>
        </p:nvSpPr>
        <p:spPr>
          <a:xfrm>
            <a:off x="7714440" y="206352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/>
          </p:nvPr>
        </p:nvSpPr>
        <p:spPr>
          <a:xfrm>
            <a:off x="685800" y="379296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89" name="PlaceHolder 6"/>
          <p:cNvSpPr>
            <a:spLocks noGrp="1"/>
          </p:cNvSpPr>
          <p:nvPr>
            <p:ph/>
          </p:nvPr>
        </p:nvSpPr>
        <p:spPr>
          <a:xfrm>
            <a:off x="4200120" y="379296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90" name="PlaceHolder 7"/>
          <p:cNvSpPr>
            <a:spLocks noGrp="1"/>
          </p:cNvSpPr>
          <p:nvPr>
            <p:ph/>
          </p:nvPr>
        </p:nvSpPr>
        <p:spPr>
          <a:xfrm>
            <a:off x="7714440" y="379296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8A5C1022-3102-4F5E-9F8A-15D566175BB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C64AAE4D-F7C8-409E-92CF-35DAD75DEE5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CCD4C08-D62A-4108-B3FD-6F71C1CA41C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subTitle"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C17DC04D-470B-4D71-BED3-13384646E3E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DBD73E07-9F06-48BD-BE77-C526E0A3579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B1402CD7-B011-459C-B245-0C6A0C3479B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83647040-FCE0-4A85-8D16-4E4BEF8CF55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subTitle"/>
          </p:nvPr>
        </p:nvSpPr>
        <p:spPr>
          <a:xfrm>
            <a:off x="685800" y="685800"/>
            <a:ext cx="10396440" cy="533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B9643805-2432-4C09-B4AE-EE9FD6B1F85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8ABB08DF-80D2-4A6C-BD4A-79C3D3E5610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95039B06-9C6F-4975-B161-9058FE0D583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2B4C93BC-23A8-4B91-8259-A43AFFE61B5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1039428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736DD887-59E3-4B5E-B6A0-F608E6CA810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34" name="PlaceHolder 5"/>
          <p:cNvSpPr>
            <a:spLocks noGrp="1"/>
          </p:cNvSpPr>
          <p:nvPr>
            <p:ph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34D204BC-C841-43BC-B21D-C17A61A36E5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subTitle"/>
          </p:nvPr>
        </p:nvSpPr>
        <p:spPr>
          <a:xfrm>
            <a:off x="685800" y="685800"/>
            <a:ext cx="10396440" cy="533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62AB568-8485-414D-BAEC-B0F3126795C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/>
          </p:nvPr>
        </p:nvSpPr>
        <p:spPr>
          <a:xfrm>
            <a:off x="4200120" y="206352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/>
          </p:nvPr>
        </p:nvSpPr>
        <p:spPr>
          <a:xfrm>
            <a:off x="7714440" y="206352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39" name="PlaceHolder 5"/>
          <p:cNvSpPr>
            <a:spLocks noGrp="1"/>
          </p:cNvSpPr>
          <p:nvPr>
            <p:ph/>
          </p:nvPr>
        </p:nvSpPr>
        <p:spPr>
          <a:xfrm>
            <a:off x="685800" y="379296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40" name="PlaceHolder 6"/>
          <p:cNvSpPr>
            <a:spLocks noGrp="1"/>
          </p:cNvSpPr>
          <p:nvPr>
            <p:ph/>
          </p:nvPr>
        </p:nvSpPr>
        <p:spPr>
          <a:xfrm>
            <a:off x="4200120" y="379296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41" name="PlaceHolder 7"/>
          <p:cNvSpPr>
            <a:spLocks noGrp="1"/>
          </p:cNvSpPr>
          <p:nvPr>
            <p:ph/>
          </p:nvPr>
        </p:nvSpPr>
        <p:spPr>
          <a:xfrm>
            <a:off x="7714440" y="3792960"/>
            <a:ext cx="33465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369FF83B-90A5-496A-A419-0B1BAD6ADB7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B464266-4B47-4548-9F99-ABCAB05FE37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1436C0F-C94D-448D-A56F-A353123DB2A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ECB054E-AE49-4F53-BAD7-8B1D087DCA7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4.jpe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6" descr="Brickwork-HD-R1a.jpg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grpSp>
        <p:nvGrpSpPr>
          <p:cNvPr id="1" name="Group 9"/>
          <p:cNvGrpSpPr/>
          <p:nvPr/>
        </p:nvGrpSpPr>
        <p:grpSpPr>
          <a:xfrm>
            <a:off x="-25560" y="0"/>
            <a:ext cx="12005280" cy="6643800"/>
            <a:chOff x="-25560" y="0"/>
            <a:chExt cx="12005280" cy="6643800"/>
          </a:xfrm>
        </p:grpSpPr>
        <p:sp useBgFill="1">
          <p:nvSpPr>
            <p:cNvPr id="2" name="Rectangle 10"/>
            <p:cNvSpPr/>
            <p:nvPr/>
          </p:nvSpPr>
          <p:spPr>
            <a:xfrm>
              <a:off x="0" y="0"/>
              <a:ext cx="11979720" cy="6643800"/>
            </a:xfrm>
            <a:prstGeom prst="rect">
              <a:avLst/>
            </a:prstGeom>
            <a:ln>
              <a:noFill/>
            </a:ln>
            <a:effectLst>
              <a:outerShdw algn="tl" blurRad="98280" dir="4391803" dist="75963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endParaRPr b="0" lang="cs-CZ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" name="Freeform 11"/>
            <p:cNvSpPr/>
            <p:nvPr/>
          </p:nvSpPr>
          <p:spPr>
            <a:xfrm>
              <a:off x="-25560" y="0"/>
              <a:ext cx="11773080" cy="6419160"/>
            </a:xfrm>
            <a:custGeom>
              <a:avLst/>
              <a:gdLst>
                <a:gd name="textAreaLeft" fmla="*/ 0 w 11773080"/>
                <a:gd name="textAreaRight" fmla="*/ 11773440 w 11773080"/>
                <a:gd name="textAreaTop" fmla="*/ 0 h 6419160"/>
                <a:gd name="textAreaBottom" fmla="*/ 6419520 h 6419160"/>
              </a:gdLst>
              <a:ahLst/>
              <a:rect l="textAreaLeft" t="textAreaTop" r="textAreaRight" b="textAreaBottom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noFill/>
            <a:ln w="82550">
              <a:solidFill>
                <a:srgbClr val="000000">
                  <a:lumMod val="50000"/>
                  <a:lumOff val="50000"/>
                </a:srgbClr>
              </a:solidFill>
              <a:miter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endParaRPr b="0" lang="cs-CZ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" name="Rectangle 12"/>
            <p:cNvSpPr/>
            <p:nvPr/>
          </p:nvSpPr>
          <p:spPr>
            <a:xfrm>
              <a:off x="0" y="5600160"/>
              <a:ext cx="11706120" cy="780120"/>
            </a:xfrm>
            <a:prstGeom prst="rect">
              <a:avLst/>
            </a:prstGeom>
            <a:gradFill rotWithShape="0">
              <a:gsLst>
                <a:gs pos="34000">
                  <a:srgbClr val="b80e0f"/>
                </a:gs>
                <a:gs pos="100000">
                  <a:srgbClr val="5c0707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endParaRPr b="0" lang="cs-CZ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5" name="Picture 6" descr="Brickwork-HD-R1a.jpg"/>
          <p:cNvPicPr/>
          <p:nvPr/>
        </p:nvPicPr>
        <p:blipFill>
          <a:blip r:embed="rId4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 useBgFill="1">
        <p:nvSpPr>
          <p:cNvPr id="6" name="Freeform 11"/>
          <p:cNvSpPr/>
          <p:nvPr/>
        </p:nvSpPr>
        <p:spPr>
          <a:xfrm>
            <a:off x="-15840" y="0"/>
            <a:ext cx="11683440" cy="6587640"/>
          </a:xfrm>
          <a:custGeom>
            <a:avLst/>
            <a:gdLst>
              <a:gd name="textAreaLeft" fmla="*/ 0 w 11683440"/>
              <a:gd name="textAreaRight" fmla="*/ 11683800 w 11683440"/>
              <a:gd name="textAreaTop" fmla="*/ 0 h 6587640"/>
              <a:gd name="textAreaBottom" fmla="*/ 6588000 h 6587640"/>
            </a:gdLst>
            <a:ahLst/>
            <a:rect l="textAreaLeft" t="textAreaTop" r="textAreaRight" b="textAreaBottom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algn="tl" blurRad="101520" dir="4384010" dist="152031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Freeform 13"/>
          <p:cNvSpPr/>
          <p:nvPr/>
        </p:nvSpPr>
        <p:spPr>
          <a:xfrm>
            <a:off x="0" y="4282200"/>
            <a:ext cx="11328840" cy="2028600"/>
          </a:xfrm>
          <a:custGeom>
            <a:avLst/>
            <a:gdLst>
              <a:gd name="textAreaLeft" fmla="*/ 0 w 11328840"/>
              <a:gd name="textAreaRight" fmla="*/ 11329200 w 11328840"/>
              <a:gd name="textAreaTop" fmla="*/ 0 h 2028600"/>
              <a:gd name="textAreaBottom" fmla="*/ 2028960 h 2028600"/>
            </a:gdLst>
            <a:ahLst/>
            <a:rect l="textAreaLeft" t="textAreaTop" r="textAreaRight" b="textAreaBottom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rotWithShape="0">
            <a:gsLst>
              <a:gs pos="34000">
                <a:srgbClr val="b80e0f"/>
              </a:gs>
              <a:gs pos="100000">
                <a:srgbClr val="5c0707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reeform 25"/>
          <p:cNvSpPr/>
          <p:nvPr/>
        </p:nvSpPr>
        <p:spPr>
          <a:xfrm>
            <a:off x="0" y="0"/>
            <a:ext cx="8719200" cy="456480"/>
          </a:xfrm>
          <a:custGeom>
            <a:avLst/>
            <a:gdLst>
              <a:gd name="textAreaLeft" fmla="*/ 0 w 8719200"/>
              <a:gd name="textAreaRight" fmla="*/ 8719560 w 8719200"/>
              <a:gd name="textAreaTop" fmla="*/ 0 h 456480"/>
              <a:gd name="textAreaBottom" fmla="*/ 456840 h 456480"/>
            </a:gdLst>
            <a:ahLst/>
            <a:rect l="textAreaLeft" t="textAreaTop" r="textAreaRight" b="textAreaBottom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34000">
                <a:srgbClr val="b80e0f"/>
              </a:gs>
              <a:gs pos="100000">
                <a:srgbClr val="5c0707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Freeform 14"/>
          <p:cNvSpPr/>
          <p:nvPr/>
        </p:nvSpPr>
        <p:spPr>
          <a:xfrm rot="21420000">
            <a:off x="-161640" y="293040"/>
            <a:ext cx="11366640" cy="5751360"/>
          </a:xfrm>
          <a:custGeom>
            <a:avLst/>
            <a:gdLst>
              <a:gd name="textAreaLeft" fmla="*/ 0 w 11366640"/>
              <a:gd name="textAreaRight" fmla="*/ 11367000 w 11366640"/>
              <a:gd name="textAreaTop" fmla="*/ 0 h 5751360"/>
              <a:gd name="textAreaBottom" fmla="*/ 5751720 h 5751360"/>
            </a:gdLst>
            <a:ahLst/>
            <a:rect l="textAreaLeft" t="textAreaTop" r="textAreaRight" b="textAreaBottom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noFill/>
          <a:ln w="82550">
            <a:solidFill>
              <a:srgbClr val="000000">
                <a:lumMod val="50000"/>
                <a:lumOff val="50000"/>
              </a:srgbClr>
            </a:solidFill>
            <a:miter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 rot="21420000">
            <a:off x="891000" y="662400"/>
            <a:ext cx="9754920" cy="2766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algn="r" defTabSz="914400">
              <a:lnSpc>
                <a:spcPct val="90000"/>
              </a:lnSpc>
              <a:buNone/>
            </a:pPr>
            <a:r>
              <a:rPr b="0" lang="cs-CZ" sz="8000" spc="-1" strike="noStrike" cap="all">
                <a:solidFill>
                  <a:schemeClr val="accent1"/>
                </a:solidFill>
                <a:latin typeface="Impact"/>
              </a:rPr>
              <a:t>Kliknutím lze upravit styl.</a:t>
            </a:r>
            <a:endParaRPr b="0" lang="en-US" sz="80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dt" idx="1"/>
          </p:nvPr>
        </p:nvSpPr>
        <p:spPr>
          <a:xfrm rot="21420000">
            <a:off x="4948200" y="4578480"/>
            <a:ext cx="6143400" cy="1162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defRPr b="0" lang="en-US" sz="5400" spc="-1" strike="noStrike" cap="all">
                <a:solidFill>
                  <a:schemeClr val="accent1">
                    <a:lumMod val="50000"/>
                  </a:schemeClr>
                </a:solidFill>
                <a:latin typeface="Impact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</a:pPr>
            <a:r>
              <a:rPr b="0" lang="en-US" sz="5400" spc="-1" strike="noStrike" cap="all">
                <a:solidFill>
                  <a:schemeClr val="accent1">
                    <a:lumMod val="50000"/>
                  </a:schemeClr>
                </a:solidFill>
                <a:latin typeface="Impact"/>
              </a:rPr>
              <a:t>&lt;datum/čas&gt;</a:t>
            </a:r>
            <a:endParaRPr b="0" lang="cs-CZ" sz="5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ftr" idx="2"/>
          </p:nvPr>
        </p:nvSpPr>
        <p:spPr>
          <a:xfrm rot="21420000">
            <a:off x="-5400" y="4882680"/>
            <a:ext cx="4046760" cy="1195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&lt;zápatí&gt;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 type="sldNum" idx="3"/>
          </p:nvPr>
        </p:nvSpPr>
        <p:spPr>
          <a:xfrm rot="21420000">
            <a:off x="9851400" y="3832560"/>
            <a:ext cx="906840" cy="498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defRPr b="0" lang="en-US" sz="2400" spc="-1" strike="noStrike" cap="all">
                <a:solidFill>
                  <a:schemeClr val="dk1">
                    <a:lumMod val="50000"/>
                    <a:lumOff val="25000"/>
                  </a:schemeClr>
                </a:solidFill>
                <a:latin typeface="Impact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</a:pPr>
            <a:fld id="{4996B769-303E-46AA-BBC4-55EFB7B3AF2E}" type="slidenum">
              <a:rPr b="0" lang="en-US" sz="2400" spc="-1" strike="noStrike" cap="all">
                <a:solidFill>
                  <a:schemeClr val="dk1">
                    <a:lumMod val="50000"/>
                    <a:lumOff val="25000"/>
                  </a:schemeClr>
                </a:solidFill>
                <a:latin typeface="Impact"/>
              </a:rPr>
              <a:t>&lt;číslo&gt;</a:t>
            </a:fld>
            <a:endParaRPr b="0" lang="cs-CZ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5-Point Star 24"/>
          <p:cNvSpPr/>
          <p:nvPr/>
        </p:nvSpPr>
        <p:spPr>
          <a:xfrm rot="21420000">
            <a:off x="4221360" y="5111280"/>
            <a:ext cx="515160" cy="515160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2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chemeClr val="dk1"/>
                </a:solidFill>
                <a:latin typeface="Impact"/>
              </a:rPr>
              <a:t>Klikněte pro úpravu formátu textu osnovy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lvl="1" marL="864000" indent="-324000">
              <a:lnSpc>
                <a:spcPct val="12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 cap="all">
                <a:solidFill>
                  <a:schemeClr val="dk1"/>
                </a:solidFill>
                <a:latin typeface="Impact"/>
              </a:rPr>
              <a:t>Druhá úroveň</a:t>
            </a:r>
            <a:endParaRPr b="0" lang="en-US" sz="1600" spc="-1" strike="noStrike" cap="all">
              <a:solidFill>
                <a:schemeClr val="dk1"/>
              </a:solidFill>
              <a:latin typeface="Impact"/>
            </a:endParaRPr>
          </a:p>
          <a:p>
            <a:pPr lvl="2" marL="1296000" indent="-288000">
              <a:lnSpc>
                <a:spcPct val="12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 cap="all">
                <a:solidFill>
                  <a:schemeClr val="dk1"/>
                </a:solidFill>
                <a:latin typeface="Impact"/>
              </a:rPr>
              <a:t>Třetí úroveň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lvl="3" marL="1728000" indent="-216000">
              <a:lnSpc>
                <a:spcPct val="12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 cap="all">
                <a:solidFill>
                  <a:schemeClr val="dk1"/>
                </a:solidFill>
                <a:latin typeface="Impact"/>
              </a:rPr>
              <a:t>Čtvrtá úroveň osnovy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lvl="4" marL="2160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chemeClr val="dk1"/>
                </a:solidFill>
                <a:latin typeface="Impact"/>
              </a:rPr>
              <a:t>Pátá úroveň osnovy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lvl="5" marL="2592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chemeClr val="dk1"/>
                </a:solidFill>
                <a:latin typeface="Impact"/>
              </a:rPr>
              <a:t>Šestá úroveň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lvl="6" marL="3024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chemeClr val="dk1"/>
                </a:solidFill>
                <a:latin typeface="Impact"/>
              </a:rPr>
              <a:t>Sedmá úroveň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6" descr="Brickwork-HD-R1a.jpg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grpSp>
        <p:nvGrpSpPr>
          <p:cNvPr id="53" name="Group 9"/>
          <p:cNvGrpSpPr/>
          <p:nvPr/>
        </p:nvGrpSpPr>
        <p:grpSpPr>
          <a:xfrm>
            <a:off x="-25560" y="0"/>
            <a:ext cx="12005280" cy="6643800"/>
            <a:chOff x="-25560" y="0"/>
            <a:chExt cx="12005280" cy="6643800"/>
          </a:xfrm>
        </p:grpSpPr>
        <p:sp useBgFill="1">
          <p:nvSpPr>
            <p:cNvPr id="54" name="Rectangle 10"/>
            <p:cNvSpPr/>
            <p:nvPr/>
          </p:nvSpPr>
          <p:spPr>
            <a:xfrm>
              <a:off x="0" y="0"/>
              <a:ext cx="11979720" cy="6643800"/>
            </a:xfrm>
            <a:prstGeom prst="rect">
              <a:avLst/>
            </a:prstGeom>
            <a:ln>
              <a:noFill/>
            </a:ln>
            <a:effectLst>
              <a:outerShdw algn="tl" blurRad="98280" dir="4391803" dist="75963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endParaRPr b="0" lang="cs-CZ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" name="Freeform 11"/>
            <p:cNvSpPr/>
            <p:nvPr/>
          </p:nvSpPr>
          <p:spPr>
            <a:xfrm>
              <a:off x="-25560" y="0"/>
              <a:ext cx="11773080" cy="6419160"/>
            </a:xfrm>
            <a:custGeom>
              <a:avLst/>
              <a:gdLst>
                <a:gd name="textAreaLeft" fmla="*/ 0 w 11773080"/>
                <a:gd name="textAreaRight" fmla="*/ 11773440 w 11773080"/>
                <a:gd name="textAreaTop" fmla="*/ 0 h 6419160"/>
                <a:gd name="textAreaBottom" fmla="*/ 6419520 h 6419160"/>
              </a:gdLst>
              <a:ahLst/>
              <a:rect l="textAreaLeft" t="textAreaTop" r="textAreaRight" b="textAreaBottom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noFill/>
            <a:ln w="82550">
              <a:solidFill>
                <a:srgbClr val="000000">
                  <a:lumMod val="50000"/>
                  <a:lumOff val="50000"/>
                </a:srgbClr>
              </a:solidFill>
              <a:miter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endParaRPr b="0" lang="cs-CZ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" name="Rectangle 12"/>
            <p:cNvSpPr/>
            <p:nvPr/>
          </p:nvSpPr>
          <p:spPr>
            <a:xfrm>
              <a:off x="0" y="5600160"/>
              <a:ext cx="11706120" cy="780120"/>
            </a:xfrm>
            <a:prstGeom prst="rect">
              <a:avLst/>
            </a:prstGeom>
            <a:gradFill rotWithShape="0">
              <a:gsLst>
                <a:gs pos="34000">
                  <a:srgbClr val="b80e0f"/>
                </a:gs>
                <a:gs pos="100000">
                  <a:srgbClr val="5c0707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endParaRPr b="0" lang="cs-CZ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000" cy="2022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cs-CZ" sz="3600" spc="-1" strike="noStrike" cap="all">
                <a:solidFill>
                  <a:schemeClr val="accent1"/>
                </a:solidFill>
                <a:latin typeface="Impact"/>
              </a:rPr>
              <a:t>Kliknutím lze upravit styl.</a:t>
            </a:r>
            <a:endParaRPr b="0" lang="en-US" sz="36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7482240" y="0"/>
            <a:ext cx="3597840" cy="5071320"/>
          </a:xfrm>
          <a:prstGeom prst="rect">
            <a:avLst/>
          </a:prstGeom>
          <a:noFill/>
          <a:ln w="57240">
            <a:solidFill>
              <a:schemeClr val="lt1">
                <a:lumMod val="50000"/>
              </a:schemeClr>
            </a:solidFill>
            <a:miter/>
          </a:ln>
        </p:spPr>
        <p:txBody>
          <a:bodyPr lIns="90000" rIns="90000" tIns="45000" bIns="45000" anchor="t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3200" spc="-1" strike="noStrike">
                <a:solidFill>
                  <a:schemeClr val="dk1"/>
                </a:solidFill>
                <a:latin typeface="Impact"/>
              </a:rPr>
              <a:t>Kliknutím na ikonu přidáte obrázek.</a:t>
            </a:r>
            <a:endParaRPr b="0" lang="en-US" sz="32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85800" y="2709000"/>
            <a:ext cx="6345000" cy="2361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algn="ctr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1800" spc="-1" strike="noStrike" cap="all">
                <a:solidFill>
                  <a:schemeClr val="dk1"/>
                </a:solidFill>
                <a:latin typeface="Impact"/>
              </a:rPr>
              <a:t>Po kliknutí můžete upravovat styly textu v předloze.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dt" idx="4"/>
          </p:nvPr>
        </p:nvSpPr>
        <p:spPr>
          <a:xfrm>
            <a:off x="7297920" y="5757480"/>
            <a:ext cx="3784320" cy="498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3200" spc="-1" strike="noStrike" cap="all">
                <a:solidFill>
                  <a:schemeClr val="accent1">
                    <a:lumMod val="50000"/>
                  </a:schemeClr>
                </a:solidFill>
                <a:latin typeface="Impac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3200" spc="-1" strike="noStrike" cap="all">
                <a:solidFill>
                  <a:schemeClr val="accent1">
                    <a:lumMod val="50000"/>
                  </a:schemeClr>
                </a:solidFill>
                <a:latin typeface="Impact"/>
              </a:rPr>
              <a:t>&lt;datum/čas&gt;</a:t>
            </a: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" name="PlaceHolder 5"/>
          <p:cNvSpPr>
            <a:spLocks noGrp="1"/>
          </p:cNvSpPr>
          <p:nvPr>
            <p:ph type="ftr" idx="5"/>
          </p:nvPr>
        </p:nvSpPr>
        <p:spPr>
          <a:xfrm>
            <a:off x="685800" y="5757480"/>
            <a:ext cx="5499360" cy="498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&lt;zápatí&gt;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" name="PlaceHolder 6"/>
          <p:cNvSpPr>
            <a:spLocks noGrp="1"/>
          </p:cNvSpPr>
          <p:nvPr>
            <p:ph type="sldNum" idx="6"/>
          </p:nvPr>
        </p:nvSpPr>
        <p:spPr>
          <a:xfrm>
            <a:off x="6287040" y="5757480"/>
            <a:ext cx="906840" cy="498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defRPr b="0" lang="en-US" sz="3200" spc="-1" strike="noStrike" cap="all">
                <a:solidFill>
                  <a:schemeClr val="accent1">
                    <a:lumMod val="50000"/>
                  </a:schemeClr>
                </a:solidFill>
                <a:latin typeface="Impact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</a:pPr>
            <a:fld id="{0700EC90-1EFB-476F-BA50-A56C193A79D4}" type="slidenum">
              <a:rPr b="0" lang="en-US" sz="3200" spc="-1" strike="noStrike" cap="all">
                <a:solidFill>
                  <a:schemeClr val="accent1">
                    <a:lumMod val="50000"/>
                  </a:schemeClr>
                </a:solidFill>
                <a:latin typeface="Impact"/>
              </a:rPr>
              <a:t>&lt;číslo&gt;</a:t>
            </a:fld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6" descr="Brickwork-HD-R1a.jpg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grpSp>
        <p:nvGrpSpPr>
          <p:cNvPr id="100" name="Group 9"/>
          <p:cNvGrpSpPr/>
          <p:nvPr/>
        </p:nvGrpSpPr>
        <p:grpSpPr>
          <a:xfrm>
            <a:off x="-25560" y="0"/>
            <a:ext cx="12005280" cy="6643800"/>
            <a:chOff x="-25560" y="0"/>
            <a:chExt cx="12005280" cy="6643800"/>
          </a:xfrm>
        </p:grpSpPr>
        <p:sp useBgFill="1">
          <p:nvSpPr>
            <p:cNvPr id="101" name="Rectangle 10"/>
            <p:cNvSpPr/>
            <p:nvPr/>
          </p:nvSpPr>
          <p:spPr>
            <a:xfrm>
              <a:off x="0" y="0"/>
              <a:ext cx="11979720" cy="6643800"/>
            </a:xfrm>
            <a:prstGeom prst="rect">
              <a:avLst/>
            </a:prstGeom>
            <a:ln>
              <a:noFill/>
            </a:ln>
            <a:effectLst>
              <a:outerShdw algn="tl" blurRad="98280" dir="4391803" dist="75963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endParaRPr b="0" lang="cs-CZ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" name="Freeform 11"/>
            <p:cNvSpPr/>
            <p:nvPr/>
          </p:nvSpPr>
          <p:spPr>
            <a:xfrm>
              <a:off x="-25560" y="0"/>
              <a:ext cx="11773080" cy="6419160"/>
            </a:xfrm>
            <a:custGeom>
              <a:avLst/>
              <a:gdLst>
                <a:gd name="textAreaLeft" fmla="*/ 0 w 11773080"/>
                <a:gd name="textAreaRight" fmla="*/ 11773440 w 11773080"/>
                <a:gd name="textAreaTop" fmla="*/ 0 h 6419160"/>
                <a:gd name="textAreaBottom" fmla="*/ 6419520 h 6419160"/>
              </a:gdLst>
              <a:ahLst/>
              <a:rect l="textAreaLeft" t="textAreaTop" r="textAreaRight" b="textAreaBottom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noFill/>
            <a:ln w="82550">
              <a:solidFill>
                <a:srgbClr val="000000">
                  <a:lumMod val="50000"/>
                  <a:lumOff val="50000"/>
                </a:srgbClr>
              </a:solidFill>
              <a:miter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endParaRPr b="0" lang="cs-CZ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" name="Rectangle 12"/>
            <p:cNvSpPr/>
            <p:nvPr/>
          </p:nvSpPr>
          <p:spPr>
            <a:xfrm>
              <a:off x="0" y="5600160"/>
              <a:ext cx="11706120" cy="780120"/>
            </a:xfrm>
            <a:prstGeom prst="rect">
              <a:avLst/>
            </a:prstGeom>
            <a:gradFill rotWithShape="0">
              <a:gsLst>
                <a:gs pos="34000">
                  <a:srgbClr val="b80e0f"/>
                </a:gs>
                <a:gs pos="100000">
                  <a:srgbClr val="5c0707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endParaRPr b="0" lang="cs-CZ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4" name="PlaceHolder 1"/>
          <p:cNvSpPr>
            <a:spLocks noGrp="1"/>
          </p:cNvSpPr>
          <p:nvPr>
            <p:ph type="dt" idx="7"/>
          </p:nvPr>
        </p:nvSpPr>
        <p:spPr>
          <a:xfrm>
            <a:off x="7297920" y="5757480"/>
            <a:ext cx="3784320" cy="498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3200" spc="-1" strike="noStrike" cap="all">
                <a:solidFill>
                  <a:schemeClr val="accent1">
                    <a:lumMod val="50000"/>
                  </a:schemeClr>
                </a:solidFill>
                <a:latin typeface="Impac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3200" spc="-1" strike="noStrike" cap="all">
                <a:solidFill>
                  <a:schemeClr val="accent1">
                    <a:lumMod val="50000"/>
                  </a:schemeClr>
                </a:solidFill>
                <a:latin typeface="Impact"/>
              </a:rPr>
              <a:t>&lt;datum/čas&gt;</a:t>
            </a: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ftr" idx="8"/>
          </p:nvPr>
        </p:nvSpPr>
        <p:spPr>
          <a:xfrm>
            <a:off x="685800" y="5757480"/>
            <a:ext cx="5499360" cy="498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&lt;zápatí&gt;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sldNum" idx="9"/>
          </p:nvPr>
        </p:nvSpPr>
        <p:spPr>
          <a:xfrm>
            <a:off x="6287040" y="5757480"/>
            <a:ext cx="906840" cy="498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defRPr b="0" lang="en-US" sz="3200" spc="-1" strike="noStrike" cap="all">
                <a:solidFill>
                  <a:schemeClr val="accent1">
                    <a:lumMod val="50000"/>
                  </a:schemeClr>
                </a:solidFill>
                <a:latin typeface="Impact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</a:pPr>
            <a:fld id="{CAC5F59F-4E45-4654-B983-0D02A32DF065}" type="slidenum">
              <a:rPr b="0" lang="en-US" sz="3200" spc="-1" strike="noStrike" cap="all">
                <a:solidFill>
                  <a:schemeClr val="accent1">
                    <a:lumMod val="50000"/>
                  </a:schemeClr>
                </a:solidFill>
                <a:latin typeface="Impact"/>
              </a:rPr>
              <a:t>&lt;číslo&gt;</a:t>
            </a:fld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chemeClr val="dk1"/>
                </a:solidFill>
                <a:latin typeface="Impact"/>
              </a:rPr>
              <a:t>Klikněte pro úpravu formátu textu nadpisu</a:t>
            </a:r>
            <a:endParaRPr b="0" lang="en-US" sz="1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2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chemeClr val="dk1"/>
                </a:solidFill>
                <a:latin typeface="Impact"/>
              </a:rPr>
              <a:t>Klikněte pro úpravu formátu textu osnovy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lvl="1" marL="864000" indent="-324000">
              <a:lnSpc>
                <a:spcPct val="12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 cap="all">
                <a:solidFill>
                  <a:schemeClr val="dk1"/>
                </a:solidFill>
                <a:latin typeface="Impact"/>
              </a:rPr>
              <a:t>Druhá úroveň</a:t>
            </a:r>
            <a:endParaRPr b="0" lang="en-US" sz="1600" spc="-1" strike="noStrike" cap="all">
              <a:solidFill>
                <a:schemeClr val="dk1"/>
              </a:solidFill>
              <a:latin typeface="Impact"/>
            </a:endParaRPr>
          </a:p>
          <a:p>
            <a:pPr lvl="2" marL="1296000" indent="-288000">
              <a:lnSpc>
                <a:spcPct val="12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 cap="all">
                <a:solidFill>
                  <a:schemeClr val="dk1"/>
                </a:solidFill>
                <a:latin typeface="Impact"/>
              </a:rPr>
              <a:t>Třetí úroveň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lvl="3" marL="1728000" indent="-216000">
              <a:lnSpc>
                <a:spcPct val="12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 cap="all">
                <a:solidFill>
                  <a:schemeClr val="dk1"/>
                </a:solidFill>
                <a:latin typeface="Impact"/>
              </a:rPr>
              <a:t>Čtvrtá úroveň osnovy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lvl="4" marL="2160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chemeClr val="dk1"/>
                </a:solidFill>
                <a:latin typeface="Impact"/>
              </a:rPr>
              <a:t>Pátá úroveň osnovy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lvl="5" marL="2592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chemeClr val="dk1"/>
                </a:solidFill>
                <a:latin typeface="Impact"/>
              </a:rPr>
              <a:t>Šestá úroveň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lvl="6" marL="3024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chemeClr val="dk1"/>
                </a:solidFill>
                <a:latin typeface="Impact"/>
              </a:rPr>
              <a:t>Sedmá úroveň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6" descr="Brickwork-HD-R1a.jpg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grpSp>
        <p:nvGrpSpPr>
          <p:cNvPr id="146" name="Group 9"/>
          <p:cNvGrpSpPr/>
          <p:nvPr/>
        </p:nvGrpSpPr>
        <p:grpSpPr>
          <a:xfrm>
            <a:off x="-25560" y="0"/>
            <a:ext cx="12005280" cy="6643800"/>
            <a:chOff x="-25560" y="0"/>
            <a:chExt cx="12005280" cy="6643800"/>
          </a:xfrm>
        </p:grpSpPr>
        <p:sp useBgFill="1">
          <p:nvSpPr>
            <p:cNvPr id="147" name="Rectangle 10"/>
            <p:cNvSpPr/>
            <p:nvPr/>
          </p:nvSpPr>
          <p:spPr>
            <a:xfrm>
              <a:off x="0" y="0"/>
              <a:ext cx="11979720" cy="6643800"/>
            </a:xfrm>
            <a:prstGeom prst="rect">
              <a:avLst/>
            </a:prstGeom>
            <a:ln>
              <a:noFill/>
            </a:ln>
            <a:effectLst>
              <a:outerShdw algn="tl" blurRad="98280" dir="4391803" dist="75963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endParaRPr b="0" lang="cs-CZ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8" name="Freeform 11"/>
            <p:cNvSpPr/>
            <p:nvPr/>
          </p:nvSpPr>
          <p:spPr>
            <a:xfrm>
              <a:off x="-25560" y="0"/>
              <a:ext cx="11773080" cy="6419160"/>
            </a:xfrm>
            <a:custGeom>
              <a:avLst/>
              <a:gdLst>
                <a:gd name="textAreaLeft" fmla="*/ 0 w 11773080"/>
                <a:gd name="textAreaRight" fmla="*/ 11773440 w 11773080"/>
                <a:gd name="textAreaTop" fmla="*/ 0 h 6419160"/>
                <a:gd name="textAreaBottom" fmla="*/ 6419520 h 6419160"/>
              </a:gdLst>
              <a:ahLst/>
              <a:rect l="textAreaLeft" t="textAreaTop" r="textAreaRight" b="textAreaBottom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noFill/>
            <a:ln w="82550">
              <a:solidFill>
                <a:srgbClr val="000000">
                  <a:lumMod val="50000"/>
                  <a:lumOff val="50000"/>
                </a:srgbClr>
              </a:solidFill>
              <a:miter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endParaRPr b="0" lang="cs-CZ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" name="Rectangle 12"/>
            <p:cNvSpPr/>
            <p:nvPr/>
          </p:nvSpPr>
          <p:spPr>
            <a:xfrm>
              <a:off x="0" y="5600160"/>
              <a:ext cx="11706120" cy="780120"/>
            </a:xfrm>
            <a:prstGeom prst="rect">
              <a:avLst/>
            </a:prstGeom>
            <a:gradFill rotWithShape="0">
              <a:gsLst>
                <a:gs pos="34000">
                  <a:srgbClr val="b80e0f"/>
                </a:gs>
                <a:gs pos="100000">
                  <a:srgbClr val="5c0707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endParaRPr b="0" lang="cs-CZ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5400" spc="-1" strike="noStrike" cap="all">
                <a:solidFill>
                  <a:schemeClr val="accent1"/>
                </a:solidFill>
                <a:latin typeface="Impact"/>
              </a:rPr>
              <a:t>Kliknutím lze upravit styl.</a:t>
            </a:r>
            <a:endParaRPr b="0" lang="en-US" sz="54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Impact"/>
              </a:rPr>
              <a:t>Po kliknutí můžete upravovat styly textu v předloze.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Impact"/>
              </a:rPr>
              <a:t>Druhá úroveň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600" spc="-1" strike="noStrike" cap="all">
                <a:solidFill>
                  <a:schemeClr val="dk1"/>
                </a:solidFill>
                <a:latin typeface="Impact"/>
              </a:rPr>
              <a:t>Třetí úroveň</a:t>
            </a:r>
            <a:endParaRPr b="0" lang="en-US" sz="1600" spc="-1" strike="noStrike" cap="all">
              <a:solidFill>
                <a:schemeClr val="dk1"/>
              </a:solidFill>
              <a:latin typeface="Impact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400" spc="-1" strike="noStrike" cap="all">
                <a:solidFill>
                  <a:schemeClr val="dk1"/>
                </a:solidFill>
                <a:latin typeface="Impact"/>
              </a:rPr>
              <a:t>Čtvrtá úroveň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400" spc="-1" strike="noStrike" cap="all">
                <a:solidFill>
                  <a:schemeClr val="dk1"/>
                </a:solidFill>
                <a:latin typeface="Impact"/>
              </a:rPr>
              <a:t>Pátá úroveň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dt" idx="10"/>
          </p:nvPr>
        </p:nvSpPr>
        <p:spPr>
          <a:xfrm>
            <a:off x="7297920" y="5757480"/>
            <a:ext cx="3784320" cy="498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3200" spc="-1" strike="noStrike" cap="all">
                <a:solidFill>
                  <a:schemeClr val="accent1">
                    <a:lumMod val="50000"/>
                  </a:schemeClr>
                </a:solidFill>
                <a:latin typeface="Impac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3200" spc="-1" strike="noStrike" cap="all">
                <a:solidFill>
                  <a:schemeClr val="accent1">
                    <a:lumMod val="50000"/>
                  </a:schemeClr>
                </a:solidFill>
                <a:latin typeface="Impact"/>
              </a:rPr>
              <a:t>&lt;datum/čas&gt;</a:t>
            </a: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ftr" idx="11"/>
          </p:nvPr>
        </p:nvSpPr>
        <p:spPr>
          <a:xfrm>
            <a:off x="685800" y="5757480"/>
            <a:ext cx="5499360" cy="498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&lt;zápatí&gt;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sldNum" idx="12"/>
          </p:nvPr>
        </p:nvSpPr>
        <p:spPr>
          <a:xfrm>
            <a:off x="6287040" y="5757480"/>
            <a:ext cx="906840" cy="498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defRPr b="0" lang="en-US" sz="3200" spc="-1" strike="noStrike" cap="all">
                <a:solidFill>
                  <a:schemeClr val="accent1">
                    <a:lumMod val="50000"/>
                  </a:schemeClr>
                </a:solidFill>
                <a:latin typeface="Impact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</a:pPr>
            <a:fld id="{73138289-D6BB-4C87-8D96-96232633C539}" type="slidenum">
              <a:rPr b="0" lang="en-US" sz="3200" spc="-1" strike="noStrike" cap="all">
                <a:solidFill>
                  <a:schemeClr val="accent1">
                    <a:lumMod val="50000"/>
                  </a:schemeClr>
                </a:solidFill>
                <a:latin typeface="Impact"/>
              </a:rPr>
              <a:t>&lt;číslo&gt;</a:t>
            </a:fld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6" descr="Brickwork-HD-R1a.jpg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grpSp>
        <p:nvGrpSpPr>
          <p:cNvPr id="192" name="Group 9"/>
          <p:cNvGrpSpPr/>
          <p:nvPr/>
        </p:nvGrpSpPr>
        <p:grpSpPr>
          <a:xfrm>
            <a:off x="-25560" y="0"/>
            <a:ext cx="12005280" cy="6643800"/>
            <a:chOff x="-25560" y="0"/>
            <a:chExt cx="12005280" cy="6643800"/>
          </a:xfrm>
        </p:grpSpPr>
        <p:sp useBgFill="1">
          <p:nvSpPr>
            <p:cNvPr id="193" name="Rectangle 10"/>
            <p:cNvSpPr/>
            <p:nvPr/>
          </p:nvSpPr>
          <p:spPr>
            <a:xfrm>
              <a:off x="0" y="0"/>
              <a:ext cx="11979720" cy="6643800"/>
            </a:xfrm>
            <a:prstGeom prst="rect">
              <a:avLst/>
            </a:prstGeom>
            <a:ln>
              <a:noFill/>
            </a:ln>
            <a:effectLst>
              <a:outerShdw algn="tl" blurRad="98280" dir="4391803" dist="75963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endParaRPr b="0" lang="cs-CZ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4" name="Freeform 11"/>
            <p:cNvSpPr/>
            <p:nvPr/>
          </p:nvSpPr>
          <p:spPr>
            <a:xfrm>
              <a:off x="-25560" y="0"/>
              <a:ext cx="11773080" cy="6419160"/>
            </a:xfrm>
            <a:custGeom>
              <a:avLst/>
              <a:gdLst>
                <a:gd name="textAreaLeft" fmla="*/ 0 w 11773080"/>
                <a:gd name="textAreaRight" fmla="*/ 11773440 w 11773080"/>
                <a:gd name="textAreaTop" fmla="*/ 0 h 6419160"/>
                <a:gd name="textAreaBottom" fmla="*/ 6419520 h 6419160"/>
              </a:gdLst>
              <a:ahLst/>
              <a:rect l="textAreaLeft" t="textAreaTop" r="textAreaRight" b="textAreaBottom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noFill/>
            <a:ln w="82550">
              <a:solidFill>
                <a:srgbClr val="000000">
                  <a:lumMod val="50000"/>
                  <a:lumOff val="50000"/>
                </a:srgbClr>
              </a:solidFill>
              <a:miter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endParaRPr b="0" lang="cs-CZ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5" name="Rectangle 12"/>
            <p:cNvSpPr/>
            <p:nvPr/>
          </p:nvSpPr>
          <p:spPr>
            <a:xfrm>
              <a:off x="0" y="5600160"/>
              <a:ext cx="11706120" cy="780120"/>
            </a:xfrm>
            <a:prstGeom prst="rect">
              <a:avLst/>
            </a:prstGeom>
            <a:gradFill rotWithShape="0">
              <a:gsLst>
                <a:gs pos="34000">
                  <a:srgbClr val="b80e0f"/>
                </a:gs>
                <a:gs pos="100000">
                  <a:srgbClr val="5c0707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endParaRPr b="0" lang="cs-CZ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4280" cy="115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cs-CZ" sz="5400" spc="-1" strike="noStrike" cap="all">
                <a:solidFill>
                  <a:schemeClr val="accent1"/>
                </a:solidFill>
                <a:latin typeface="Impact"/>
              </a:rPr>
              <a:t>Kliknutím lze upravit styl.</a:t>
            </a:r>
            <a:endParaRPr b="0" lang="en-US" sz="54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3309840" cy="57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2400" spc="-1" strike="noStrike" cap="all">
                <a:solidFill>
                  <a:schemeClr val="accent1"/>
                </a:solidFill>
                <a:latin typeface="Impact"/>
              </a:rPr>
              <a:t>Po kliknutí můžete upravovat styly textu v předloze.</a:t>
            </a:r>
            <a:endParaRPr b="0" lang="en-US" sz="24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685800" y="2639520"/>
            <a:ext cx="3309840" cy="273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algn="ctr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1400" spc="-1" strike="noStrike" cap="all">
                <a:solidFill>
                  <a:schemeClr val="dk1"/>
                </a:solidFill>
                <a:latin typeface="Impact"/>
              </a:rPr>
              <a:t>Po kliknutí můžete upravovat styly textu v předloze.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4234680" y="2063520"/>
            <a:ext cx="3309840" cy="57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2400" spc="-1" strike="noStrike" cap="all">
                <a:solidFill>
                  <a:schemeClr val="accent1"/>
                </a:solidFill>
                <a:latin typeface="Impact"/>
              </a:rPr>
              <a:t>Po kliknutí můžete upravovat styly textu v předloze.</a:t>
            </a:r>
            <a:endParaRPr b="0" lang="en-US" sz="24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00" name="PlaceHolder 5"/>
          <p:cNvSpPr>
            <a:spLocks noGrp="1"/>
          </p:cNvSpPr>
          <p:nvPr>
            <p:ph type="body"/>
          </p:nvPr>
        </p:nvSpPr>
        <p:spPr>
          <a:xfrm>
            <a:off x="4234680" y="2639520"/>
            <a:ext cx="3309840" cy="273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algn="ctr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1400" spc="-1" strike="noStrike" cap="all">
                <a:solidFill>
                  <a:schemeClr val="dk1"/>
                </a:solidFill>
                <a:latin typeface="Impact"/>
              </a:rPr>
              <a:t>Po kliknutí můžete upravovat styly textu v předloze.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01" name="PlaceHolder 6"/>
          <p:cNvSpPr>
            <a:spLocks noGrp="1"/>
          </p:cNvSpPr>
          <p:nvPr>
            <p:ph type="body"/>
          </p:nvPr>
        </p:nvSpPr>
        <p:spPr>
          <a:xfrm>
            <a:off x="7770240" y="2063520"/>
            <a:ext cx="3309840" cy="57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2400" spc="-1" strike="noStrike" cap="all">
                <a:solidFill>
                  <a:schemeClr val="accent1"/>
                </a:solidFill>
                <a:latin typeface="Impact"/>
              </a:rPr>
              <a:t>Po kliknutí můžete upravovat styly textu v předloze.</a:t>
            </a:r>
            <a:endParaRPr b="0" lang="en-US" sz="24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02" name="PlaceHolder 7"/>
          <p:cNvSpPr>
            <a:spLocks noGrp="1"/>
          </p:cNvSpPr>
          <p:nvPr>
            <p:ph type="body"/>
          </p:nvPr>
        </p:nvSpPr>
        <p:spPr>
          <a:xfrm>
            <a:off x="7770240" y="2639520"/>
            <a:ext cx="3309840" cy="273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algn="ctr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1400" spc="-1" strike="noStrike" cap="all">
                <a:solidFill>
                  <a:schemeClr val="dk1"/>
                </a:solidFill>
                <a:latin typeface="Impact"/>
              </a:rPr>
              <a:t>Po kliknutí můžete upravovat styly textu v předloze.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03" name="PlaceHolder 8"/>
          <p:cNvSpPr>
            <a:spLocks noGrp="1"/>
          </p:cNvSpPr>
          <p:nvPr>
            <p:ph type="dt" idx="13"/>
          </p:nvPr>
        </p:nvSpPr>
        <p:spPr>
          <a:xfrm>
            <a:off x="7297920" y="5757480"/>
            <a:ext cx="3784320" cy="498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3200" spc="-1" strike="noStrike" cap="all">
                <a:solidFill>
                  <a:schemeClr val="accent1">
                    <a:lumMod val="50000"/>
                  </a:schemeClr>
                </a:solidFill>
                <a:latin typeface="Impac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en-US" sz="3200" spc="-1" strike="noStrike" cap="all">
                <a:solidFill>
                  <a:schemeClr val="accent1">
                    <a:lumMod val="50000"/>
                  </a:schemeClr>
                </a:solidFill>
                <a:latin typeface="Impact"/>
              </a:rPr>
              <a:t>&lt;datum/čas&gt;</a:t>
            </a:r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PlaceHolder 9"/>
          <p:cNvSpPr>
            <a:spLocks noGrp="1"/>
          </p:cNvSpPr>
          <p:nvPr>
            <p:ph type="ftr" idx="14"/>
          </p:nvPr>
        </p:nvSpPr>
        <p:spPr>
          <a:xfrm>
            <a:off x="685800" y="5757480"/>
            <a:ext cx="5499360" cy="498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&lt;zápatí&gt;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PlaceHolder 10"/>
          <p:cNvSpPr>
            <a:spLocks noGrp="1"/>
          </p:cNvSpPr>
          <p:nvPr>
            <p:ph type="sldNum" idx="15"/>
          </p:nvPr>
        </p:nvSpPr>
        <p:spPr>
          <a:xfrm>
            <a:off x="6287040" y="5757480"/>
            <a:ext cx="906840" cy="498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defRPr b="0" lang="en-US" sz="3200" spc="-1" strike="noStrike" cap="all">
                <a:solidFill>
                  <a:schemeClr val="accent1">
                    <a:lumMod val="50000"/>
                  </a:schemeClr>
                </a:solidFill>
                <a:latin typeface="Impact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</a:pPr>
            <a:fld id="{16F3559F-3D19-49FA-8596-196D60377579}" type="slidenum">
              <a:rPr b="0" lang="en-US" sz="3200" spc="-1" strike="noStrike" cap="all">
                <a:solidFill>
                  <a:schemeClr val="accent1">
                    <a:lumMod val="50000"/>
                  </a:schemeClr>
                </a:solidFill>
                <a:latin typeface="Impact"/>
              </a:rPr>
              <a:t>&lt;číslo&gt;</a:t>
            </a:fld>
            <a:endParaRPr b="0" lang="cs-CZ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3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0.tif"/><Relationship Id="rId3" Type="http://schemas.openxmlformats.org/officeDocument/2006/relationships/slideLayout" Target="../slideLayouts/slideLayout3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2.tif"/><Relationship Id="rId3" Type="http://schemas.openxmlformats.org/officeDocument/2006/relationships/image" Target="../media/image23.tif"/><Relationship Id="rId4" Type="http://schemas.openxmlformats.org/officeDocument/2006/relationships/slideLayout" Target="../slideLayouts/slideLayout3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jpeg"/><Relationship Id="rId3" Type="http://schemas.openxmlformats.org/officeDocument/2006/relationships/image" Target="../media/image24.tif"/><Relationship Id="rId4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hyperlink" Target="http://www.icklinika.cz/cz/chirurgie-ruky/potize-diagnozy/potize/uraz-a-pourazove-stavy-ruky/" TargetMode="External"/><Relationship Id="rId3" Type="http://schemas.openxmlformats.org/officeDocument/2006/relationships/hyperlink" Target="http://www.icklinika.cz/cz/chirurgie-ruky/jednodenni-hospitalizace/" TargetMode="External"/><Relationship Id="rId4" Type="http://schemas.openxmlformats.org/officeDocument/2006/relationships/image" Target="../media/image25.tif"/><Relationship Id="rId5" Type="http://schemas.openxmlformats.org/officeDocument/2006/relationships/image" Target="../media/image26.tif"/><Relationship Id="rId6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7.tif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slideLayout" Target="../slideLayouts/slideLayout4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30.tif"/><Relationship Id="rId3" Type="http://schemas.openxmlformats.org/officeDocument/2006/relationships/slideLayout" Target="../slideLayouts/slideLayout3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3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slideLayout" Target="../slideLayouts/slideLayout3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36.jpe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3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38.png"/><Relationship Id="rId3" Type="http://schemas.openxmlformats.org/officeDocument/2006/relationships/image" Target="../media/image39.tif"/><Relationship Id="rId4" Type="http://schemas.openxmlformats.org/officeDocument/2006/relationships/slideLayout" Target="../slideLayouts/slideLayout37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0.tif"/><Relationship Id="rId3" Type="http://schemas.openxmlformats.org/officeDocument/2006/relationships/image" Target="../media/image41.jpeg"/><Relationship Id="rId4" Type="http://schemas.openxmlformats.org/officeDocument/2006/relationships/slideLayout" Target="../slideLayouts/slideLayout3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video" Target="../media/media6.mov"/><Relationship Id="rId2" Type="http://schemas.microsoft.com/office/2007/relationships/media" Target="../media/media6.mov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video" Target="../media/media8.mov"/><Relationship Id="rId2" Type="http://schemas.microsoft.com/office/2007/relationships/media" Target="../media/media8.mov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tif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 rot="21420000">
            <a:off x="891000" y="662400"/>
            <a:ext cx="9754920" cy="2766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 fontScale="98257" lnSpcReduction="10000"/>
          </a:bodyPr>
          <a:p>
            <a:pPr indent="0" algn="r" defTabSz="914400">
              <a:lnSpc>
                <a:spcPct val="90000"/>
              </a:lnSpc>
              <a:buNone/>
            </a:pPr>
            <a:r>
              <a:rPr b="0" lang="cs-CZ" sz="8000" spc="-1" strike="noStrike" cap="all">
                <a:solidFill>
                  <a:schemeClr val="accent1"/>
                </a:solidFill>
                <a:latin typeface="Impact"/>
              </a:rPr>
              <a:t>Využití konkrétních postupů v ergoterapii</a:t>
            </a:r>
            <a:endParaRPr b="0" lang="en-US" sz="8000" spc="-1" strike="noStrike">
              <a:solidFill>
                <a:schemeClr val="dk1"/>
              </a:solidFill>
              <a:latin typeface="Impac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96840" cy="115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600" spc="-1" strike="noStrike" cap="all">
                <a:solidFill>
                  <a:schemeClr val="accent1"/>
                </a:solidFill>
                <a:latin typeface="Impact"/>
              </a:rPr>
              <a:t>Metoda dle Affolterové</a:t>
            </a:r>
            <a:endParaRPr b="0" lang="en-US" sz="46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/>
          </p:nvPr>
        </p:nvSpPr>
        <p:spPr>
          <a:xfrm>
            <a:off x="685800" y="2076480"/>
            <a:ext cx="6396840" cy="3288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87444"/>
          </a:bodyPr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600" spc="-1" strike="noStrike" cap="all">
                <a:solidFill>
                  <a:schemeClr val="dk1"/>
                </a:solidFill>
                <a:latin typeface="Calibri"/>
              </a:rPr>
              <a:t>Senzorická stimulace dle Affolterové </a:t>
            </a:r>
            <a:endParaRPr b="0" lang="en-US" sz="16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600" spc="-1" strike="noStrike" cap="all">
                <a:solidFill>
                  <a:schemeClr val="dk1"/>
                </a:solidFill>
                <a:latin typeface="Calibri"/>
              </a:rPr>
              <a:t>Metoda se využívá u dospělých pacientů s poškozením CNS, ale také u dětí.</a:t>
            </a:r>
            <a:endParaRPr b="0" lang="en-US" sz="16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600" spc="-1" strike="noStrike" cap="all">
                <a:solidFill>
                  <a:schemeClr val="dk1"/>
                </a:solidFill>
                <a:latin typeface="Calibri"/>
              </a:rPr>
              <a:t>tzv. guiding - terapeut položí svoji ruku přes ruku pacienta a provede žádaný pohyb</a:t>
            </a:r>
            <a:endParaRPr b="0" lang="en-US" sz="16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600" spc="-1" strike="noStrike" cap="all">
                <a:solidFill>
                  <a:schemeClr val="dk1"/>
                </a:solidFill>
                <a:latin typeface="Calibri"/>
              </a:rPr>
              <a:t>Pacient s pomocí terapeuta vykonává pohyby běžného denního života jako je např. Krájení chleba nebo Strouhání mrkve, a jeho úkolem je jednotlivé pohyby vnímat vizuálně i auditivně.</a:t>
            </a:r>
            <a:endParaRPr b="0" lang="en-US" sz="16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600" spc="-1" strike="noStrike" cap="all">
                <a:solidFill>
                  <a:schemeClr val="dk1"/>
                </a:solidFill>
                <a:latin typeface="Calibri"/>
              </a:rPr>
              <a:t>účelem je, aby se pacient danou činnost naučil, ale také aby pomocí taktilní a proprioceptivní aferentace získal informace o vlastnostech svého okolí. </a:t>
            </a:r>
            <a:endParaRPr b="0" lang="en-US" sz="1600" spc="-1" strike="noStrike" cap="all">
              <a:solidFill>
                <a:schemeClr val="dk1"/>
              </a:solidFill>
              <a:latin typeface="Impact"/>
            </a:endParaRPr>
          </a:p>
        </p:txBody>
      </p:sp>
      <p:pic>
        <p:nvPicPr>
          <p:cNvPr id="268" name="Obrázek 4" descr="Obsah obrázku osoba, interiér, zeď, váleček na těsto&#10;&#10;Popis se vygeneroval automaticky."/>
          <p:cNvPicPr/>
          <p:nvPr/>
        </p:nvPicPr>
        <p:blipFill>
          <a:blip r:embed="rId2"/>
          <a:srcRect l="28616" t="0" r="30862" b="0"/>
          <a:stretch/>
        </p:blipFill>
        <p:spPr>
          <a:xfrm>
            <a:off x="7568280" y="0"/>
            <a:ext cx="3836160" cy="5301360"/>
          </a:xfrm>
          <a:prstGeom prst="rect">
            <a:avLst/>
          </a:prstGeom>
          <a:ln w="57150">
            <a:solidFill>
              <a:srgbClr val="ffffff">
                <a:lumMod val="50000"/>
              </a:srgbClr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5400" spc="-1" strike="noStrike" cap="all">
                <a:solidFill>
                  <a:schemeClr val="accent1"/>
                </a:solidFill>
                <a:latin typeface="Impact"/>
              </a:rPr>
              <a:t>Metoda dle Affolterové</a:t>
            </a:r>
            <a:endParaRPr b="0" lang="en-US" sz="54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Opakovaná cvičení využívají opakování stejných pohybů za účelem dosažení zlepšení motorických funkcí. 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Začíná se od pohybů, které pacient již zvládá sám a pokračuje se náročnějšími pohyby za pomoci terapeuta. 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Pomoc se postupně snižuje až pacient vykonává pohyb sám. 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Tento postup lze využít k obnově komplexních pohybů.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000" cy="675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3600" spc="-1" strike="noStrike" cap="all">
                <a:solidFill>
                  <a:schemeClr val="accent1"/>
                </a:solidFill>
                <a:latin typeface="Impact"/>
              </a:rPr>
              <a:t>Mirror Therapy</a:t>
            </a:r>
            <a:endParaRPr b="0" lang="en-US" sz="36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/>
          </p:nvPr>
        </p:nvSpPr>
        <p:spPr>
          <a:xfrm>
            <a:off x="685800" y="1361520"/>
            <a:ext cx="6345000" cy="4194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200" spc="-1" strike="noStrike" cap="all">
                <a:solidFill>
                  <a:schemeClr val="dk1"/>
                </a:solidFill>
                <a:latin typeface="Calibri"/>
              </a:rPr>
              <a:t>Princip tohoto cvičení je založený na biofeedbacku a obnovení či znovuvytvoření spojů v mozku. </a:t>
            </a:r>
            <a:endParaRPr b="0" lang="en-US" sz="12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200" spc="-1" strike="noStrike" cap="all">
                <a:solidFill>
                  <a:schemeClr val="dk1"/>
                </a:solidFill>
                <a:latin typeface="Calibri"/>
              </a:rPr>
              <a:t>využívá preference mozku k upřednostnění vizuální zpětné vazby před somatosenzorickou / proprioceptivní zpětnou vazbou týkající se polohy končetin. </a:t>
            </a:r>
            <a:endParaRPr b="0" lang="en-US" sz="12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200" spc="-1" strike="noStrike" cap="all">
                <a:solidFill>
                  <a:schemeClr val="dk1"/>
                </a:solidFill>
                <a:latin typeface="Calibri"/>
              </a:rPr>
              <a:t>Nejčastěji se využívá při jednostranném postižení končetin (horních či dolních) – Amputace  - fantomové bolesti (u kterých byl prvně popsán), CMP – hemiparézy, Traumata, neuralgie periferních nervů, výpadek z vnímání tělesného schématu následkem operace či úrazu nebo CRPS kde neuropatické procesy způsobují problémy s bolestí, související nebo nesouvisející s pohybem</a:t>
            </a:r>
            <a:endParaRPr b="0" lang="en-US" sz="12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200" spc="-1" strike="noStrike" cap="all">
                <a:solidFill>
                  <a:schemeClr val="dk1"/>
                </a:solidFill>
                <a:latin typeface="Calibri"/>
              </a:rPr>
              <a:t>Zrcadlové neurony tvoří asi 20% všech neuronů přítomných v lidském mozku. </a:t>
            </a:r>
            <a:endParaRPr b="0" lang="en-US" sz="12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200" spc="-1" strike="noStrike" cap="all">
                <a:solidFill>
                  <a:schemeClr val="dk1"/>
                </a:solidFill>
                <a:latin typeface="Calibri"/>
              </a:rPr>
              <a:t>Tyto zrcadlové neurony jsou zodpovědné za rekonstrukci laterality, tj. schopnost rozlišovat mezi levou a pravou stranou. </a:t>
            </a:r>
            <a:endParaRPr b="0" lang="en-US" sz="12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200" spc="-1" strike="noStrike" cap="all">
                <a:solidFill>
                  <a:schemeClr val="dk1"/>
                </a:solidFill>
                <a:latin typeface="Calibri"/>
              </a:rPr>
              <a:t>Při použití zrcadlového boxu se tyto zrcadlové neurony aktivují a pomáhají při regeneraci postižených částí.</a:t>
            </a:r>
            <a:endParaRPr b="0" lang="en-US" sz="1200" spc="-1" strike="noStrike" cap="all">
              <a:solidFill>
                <a:schemeClr val="dk1"/>
              </a:solidFill>
              <a:latin typeface="Impact"/>
            </a:endParaRPr>
          </a:p>
        </p:txBody>
      </p:sp>
      <p:pic>
        <p:nvPicPr>
          <p:cNvPr id="273" name="Obrázek 5" descr=""/>
          <p:cNvPicPr/>
          <p:nvPr/>
        </p:nvPicPr>
        <p:blipFill>
          <a:blip r:embed="rId1"/>
          <a:stretch/>
        </p:blipFill>
        <p:spPr>
          <a:xfrm>
            <a:off x="7031160" y="685800"/>
            <a:ext cx="4544640" cy="4544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4951080" cy="115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5400" spc="-1" strike="noStrike" cap="all">
                <a:solidFill>
                  <a:schemeClr val="accent1"/>
                </a:solidFill>
                <a:latin typeface="Impact"/>
              </a:rPr>
              <a:t>Mirror Therapy</a:t>
            </a:r>
            <a:endParaRPr b="0" lang="en-US" sz="54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/>
          </p:nvPr>
        </p:nvSpPr>
        <p:spPr>
          <a:xfrm>
            <a:off x="685800" y="1600200"/>
            <a:ext cx="4951080" cy="3955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74952" lnSpcReduction="20000"/>
          </a:bodyPr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K terapii je potřeba zrcadlo , buď samostojné nebo jako mirror box -  z jedné strany je umístěno zrcadlo. 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Pacient umístí postiženou končetinu za zrcadlo, nebo dovnitř boxu. 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Poté cvičí se zdravou končetinou a jejím odrazem. 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Terapie potřebuje plnou spolupráci pacienta, ochotu cvičit pravidelně a důvěru v postup. Doporučuje se cvičit denně 5-8 x po 5-8 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V podstatě jde o oklamání mozku pacienta. 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Zrcadlením zdravé končetiny nabízíme mozku vjem, že obě končetiny vykonávají stejné pohyby, i když poraněná končetina normálně není této práce schopná. 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Postupně se tak obnovuje či vytváří vnímání tělesného schématu (homunkulus), orientace v prostoru, stereognózie a poloho i pohybocit vlastního těla a končetiny v prostoru.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</p:txBody>
      </p:sp>
      <p:pic>
        <p:nvPicPr>
          <p:cNvPr id="276" name="Obrázek 3" descr=""/>
          <p:cNvPicPr/>
          <p:nvPr/>
        </p:nvPicPr>
        <p:blipFill>
          <a:blip r:embed="rId2"/>
          <a:stretch/>
        </p:blipFill>
        <p:spPr>
          <a:xfrm>
            <a:off x="6094440" y="0"/>
            <a:ext cx="5310000" cy="5301360"/>
          </a:xfrm>
          <a:prstGeom prst="rect">
            <a:avLst/>
          </a:prstGeom>
          <a:ln w="57150">
            <a:solidFill>
              <a:srgbClr val="ffffff">
                <a:lumMod val="50000"/>
              </a:srgbClr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000" cy="665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3600" spc="-1" strike="noStrike" cap="all">
                <a:solidFill>
                  <a:schemeClr val="accent1"/>
                </a:solidFill>
                <a:latin typeface="Impact"/>
              </a:rPr>
              <a:t>PANAT A Vzduchové dlahy</a:t>
            </a:r>
            <a:endParaRPr b="0" lang="en-US" sz="36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/>
          </p:nvPr>
        </p:nvSpPr>
        <p:spPr>
          <a:xfrm>
            <a:off x="685800" y="1351800"/>
            <a:ext cx="6345000" cy="4170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6666" lnSpcReduction="20000"/>
          </a:bodyPr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PANat metoda je Pro-aktivní léčebná Aplikace v Neurorehabilitaci se vzduchovými dlahami a dalšími pomůckami. 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vhodná jak pro dospělé pacienty po CMP, RS, Parkinson, neurotraumata, tak i pro děti s DMO, hemiparetickým postižením, a při poúrazových stavech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spočívá ve fyziologickém zapolohování končetiny do vhodně zvolené  vzduchové dlahy, která zajistí, aby se při pasivní a nebo aktivní hybnosti pacientů tlumily nežádoucí patologické spastické reakce končetin.  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Eliminace  těchto patologických souhybů dovolí plynulý, vědomý a v kloubním rozsahu větší pohyb, který se pravidelným nácvikem integruje v CNS.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Vzduchová dlaha Svým přilnavým materiálem a difúzním tlakem na povrch končetiny způsobí při pohybu jemné uvolňování všech tkání  jako např. při manuální terapii měkkých tkání a při fasciálních technikách. 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</p:txBody>
      </p:sp>
      <p:pic>
        <p:nvPicPr>
          <p:cNvPr id="279" name="Obrázek 5" descr=""/>
          <p:cNvPicPr/>
          <p:nvPr/>
        </p:nvPicPr>
        <p:blipFill>
          <a:blip r:embed="rId1"/>
          <a:stretch/>
        </p:blipFill>
        <p:spPr>
          <a:xfrm rot="5400000">
            <a:off x="6826680" y="690120"/>
            <a:ext cx="5522040" cy="4141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98280" cy="115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5400" spc="-1" strike="noStrike" cap="all">
                <a:solidFill>
                  <a:schemeClr val="accent1"/>
                </a:solidFill>
                <a:latin typeface="Impact"/>
              </a:rPr>
              <a:t>Vzduchové dlahy</a:t>
            </a:r>
            <a:endParaRPr b="0" lang="en-US" sz="54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6396840" cy="323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Vzduchové dlahy a další pomůcky používáme při PANat tehdy, jestliže chceme umožnit aktivní pohyb bez nežádoucí kompenzace a pokud možno i bez taktilního zásahu terapeuta.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TZv. hands off technika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</a:pP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pic>
        <p:nvPicPr>
          <p:cNvPr id="282" name="Obrázek 3" descr=""/>
          <p:cNvPicPr/>
          <p:nvPr/>
        </p:nvPicPr>
        <p:blipFill>
          <a:blip r:embed="rId2"/>
          <a:stretch/>
        </p:blipFill>
        <p:spPr>
          <a:xfrm>
            <a:off x="7156080" y="376560"/>
            <a:ext cx="4456800" cy="2495520"/>
          </a:xfrm>
          <a:prstGeom prst="rect">
            <a:avLst/>
          </a:prstGeom>
          <a:ln w="57150">
            <a:solidFill>
              <a:srgbClr val="ffffff">
                <a:lumMod val="50000"/>
              </a:srgbClr>
            </a:solidFill>
            <a:miter/>
          </a:ln>
        </p:spPr>
      </p:pic>
      <p:pic>
        <p:nvPicPr>
          <p:cNvPr id="283" name="Obrázek 4" descr=""/>
          <p:cNvPicPr/>
          <p:nvPr/>
        </p:nvPicPr>
        <p:blipFill>
          <a:blip r:embed="rId3"/>
          <a:stretch/>
        </p:blipFill>
        <p:spPr>
          <a:xfrm>
            <a:off x="7156080" y="3017880"/>
            <a:ext cx="4456800" cy="2473200"/>
          </a:xfrm>
          <a:prstGeom prst="rect">
            <a:avLst/>
          </a:prstGeom>
          <a:ln w="57150">
            <a:solidFill>
              <a:srgbClr val="ffffff">
                <a:lumMod val="50000"/>
              </a:srgbClr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Picture 9" descr="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 useBgFill="1">
        <p:nvSpPr>
          <p:cNvPr id="285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1979720" cy="6643800"/>
          </a:xfrm>
          <a:prstGeom prst="rect">
            <a:avLst/>
          </a:prstGeom>
          <a:ln>
            <a:noFill/>
          </a:ln>
          <a:effectLst>
            <a:outerShdw algn="tl" blurRad="98280" dir="4391803" dist="75963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6" name="Obrázek 3" descr=""/>
          <p:cNvPicPr/>
          <p:nvPr/>
        </p:nvPicPr>
        <p:blipFill>
          <a:blip r:embed="rId3">
            <a:alphaModFix amt="43000"/>
          </a:blip>
          <a:stretch/>
        </p:blipFill>
        <p:spPr>
          <a:xfrm>
            <a:off x="0" y="0"/>
            <a:ext cx="11734560" cy="6408360"/>
          </a:xfrm>
          <a:prstGeom prst="rect">
            <a:avLst/>
          </a:prstGeom>
          <a:ln w="0">
            <a:noFill/>
          </a:ln>
        </p:spPr>
      </p:pic>
      <p:sp>
        <p:nvSpPr>
          <p:cNvPr id="287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360" y="0"/>
            <a:ext cx="11763360" cy="6419160"/>
          </a:xfrm>
          <a:custGeom>
            <a:avLst/>
            <a:gdLst>
              <a:gd name="textAreaLeft" fmla="*/ 0 w 11763360"/>
              <a:gd name="textAreaRight" fmla="*/ 11763720 w 11763360"/>
              <a:gd name="textAreaTop" fmla="*/ 0 h 6419160"/>
              <a:gd name="textAreaBottom" fmla="*/ 6419520 h 6419160"/>
            </a:gdLst>
            <a:ahLst/>
            <a:rect l="textAreaLeft" t="textAreaTop" r="textAreaRight" b="textAreaBottom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noFill/>
          <a:ln w="82550">
            <a:solidFill>
              <a:srgbClr val="000000">
                <a:lumMod val="50000"/>
                <a:lumOff val="50000"/>
              </a:srgbClr>
            </a:solidFill>
            <a:miter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cs-CZ" sz="5400" spc="-1" strike="noStrike" cap="all">
                <a:solidFill>
                  <a:schemeClr val="accent1"/>
                </a:solidFill>
                <a:latin typeface="Impact"/>
              </a:rPr>
              <a:t>Základní funkce a přínos PANat</a:t>
            </a:r>
            <a:endParaRPr b="0" lang="en-US" sz="54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/>
          </p:nvPr>
        </p:nvSpPr>
        <p:spPr>
          <a:xfrm>
            <a:off x="685800" y="1590120"/>
            <a:ext cx="10394280" cy="4009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65458"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Polohování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Zlepšení pasivní  hybnosti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Nácvik aktivní činnosti s redukcí patologických souhybů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Podpora ontogenetického vývoje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pozitivní ovlivnění mikrocirkulace v postižených tkáních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normalizace svalového tonu a plasticity zúčastněných tkání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uvolnění desmogenních struktur, šlach a myofascií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centralizace příslušných kloubů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tlumení patologické práce CNS, např. napínací reflexy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zesiluje smyslové vnímání a působí psychicky pozitivně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přináší úlevu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90" name="Rectangl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600160"/>
            <a:ext cx="11731320" cy="780120"/>
          </a:xfrm>
          <a:prstGeom prst="rect">
            <a:avLst/>
          </a:prstGeom>
          <a:gradFill rotWithShape="0">
            <a:gsLst>
              <a:gs pos="34000">
                <a:srgbClr val="b80e0f"/>
              </a:gs>
              <a:gs pos="100000">
                <a:srgbClr val="5c0707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98280" cy="115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 cap="all">
                <a:solidFill>
                  <a:schemeClr val="accent1"/>
                </a:solidFill>
                <a:latin typeface="Impact"/>
              </a:rPr>
              <a:t>Dlahování - Termoplasty</a:t>
            </a:r>
            <a:endParaRPr b="0" lang="en-US" sz="44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6396840" cy="3237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87444"/>
          </a:bodyPr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700" spc="-1" strike="noStrike" cap="all">
                <a:solidFill>
                  <a:schemeClr val="dk1"/>
                </a:solidFill>
                <a:latin typeface="Calibri"/>
              </a:rPr>
              <a:t>pozitivní vliv na příznivé hojení tkání po </a:t>
            </a:r>
            <a:r>
              <a:rPr b="0" lang="cs-CZ" sz="1700" spc="-1" strike="noStrike" u="sng" cap="all">
                <a:solidFill>
                  <a:schemeClr val="dk1"/>
                </a:solidFill>
                <a:uFillTx/>
                <a:latin typeface="Calibri"/>
                <a:hlinkClick r:id="rId2"/>
              </a:rPr>
              <a:t>úraze</a:t>
            </a:r>
            <a:r>
              <a:rPr b="0" lang="cs-CZ" sz="1700" spc="-1" strike="noStrike" cap="all">
                <a:solidFill>
                  <a:schemeClr val="dk1"/>
                </a:solidFill>
                <a:latin typeface="Calibri"/>
              </a:rPr>
              <a:t> či </a:t>
            </a:r>
            <a:r>
              <a:rPr b="0" lang="cs-CZ" sz="1700" spc="-1" strike="noStrike" u="sng" cap="all">
                <a:solidFill>
                  <a:schemeClr val="dk1"/>
                </a:solidFill>
                <a:uFillTx/>
                <a:latin typeface="Calibri"/>
                <a:hlinkClick r:id="rId3"/>
              </a:rPr>
              <a:t>operačním zákroku</a:t>
            </a:r>
            <a:r>
              <a:rPr b="0" lang="cs-CZ" sz="1700" spc="-1" strike="noStrike" cap="all">
                <a:solidFill>
                  <a:schemeClr val="dk1"/>
                </a:solidFill>
                <a:latin typeface="Calibri"/>
              </a:rPr>
              <a:t>. </a:t>
            </a:r>
            <a:endParaRPr b="0" lang="en-US" sz="17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700" spc="-1" strike="noStrike" cap="all">
                <a:solidFill>
                  <a:schemeClr val="dk1"/>
                </a:solidFill>
                <a:latin typeface="Calibri"/>
              </a:rPr>
              <a:t>usnadňuje návrat poškozené funkce ruky a eliminuje nežádoucí komplikace nejen po operačních výkonech. </a:t>
            </a:r>
            <a:endParaRPr b="0" lang="en-US" sz="17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700" spc="-1" strike="noStrike" cap="all">
                <a:solidFill>
                  <a:schemeClr val="dk1"/>
                </a:solidFill>
                <a:latin typeface="Calibri"/>
              </a:rPr>
              <a:t>Velmi často se vyrábí dlahy i před vlastním chirurgickým výkonem k dosažení lepšího předoperačního stavu z hlediska postavení ruky, s cílem zlepšit pooperační výsledek. </a:t>
            </a:r>
            <a:endParaRPr b="0" lang="en-US" sz="17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700" spc="-1" strike="noStrike" cap="all">
                <a:solidFill>
                  <a:schemeClr val="dk1"/>
                </a:solidFill>
                <a:latin typeface="Calibri"/>
              </a:rPr>
              <a:t>K výrobě dlah se používají termoplastické materiály, měknou při teplotě nad 60 stupňů</a:t>
            </a:r>
            <a:endParaRPr b="0" lang="en-US" sz="17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700" spc="-1" strike="noStrike" cap="all">
                <a:solidFill>
                  <a:schemeClr val="dk1"/>
                </a:solidFill>
                <a:latin typeface="Calibri"/>
              </a:rPr>
              <a:t>dlahy jsou zhotovovány na míru – dle individuálních potíží.</a:t>
            </a:r>
            <a:endParaRPr b="0" lang="en-US" sz="1700" spc="-1" strike="noStrike" cap="all">
              <a:solidFill>
                <a:schemeClr val="dk1"/>
              </a:solidFill>
              <a:latin typeface="Impact"/>
            </a:endParaRPr>
          </a:p>
        </p:txBody>
      </p:sp>
      <p:pic>
        <p:nvPicPr>
          <p:cNvPr id="293" name="Obrázek 6" descr=""/>
          <p:cNvPicPr/>
          <p:nvPr/>
        </p:nvPicPr>
        <p:blipFill>
          <a:blip r:embed="rId4"/>
          <a:stretch/>
        </p:blipFill>
        <p:spPr>
          <a:xfrm>
            <a:off x="8090640" y="165960"/>
            <a:ext cx="3285720" cy="2702520"/>
          </a:xfrm>
          <a:prstGeom prst="rect">
            <a:avLst/>
          </a:prstGeom>
          <a:ln w="57150">
            <a:solidFill>
              <a:srgbClr val="ffffff">
                <a:lumMod val="50000"/>
              </a:srgbClr>
            </a:solidFill>
            <a:miter/>
          </a:ln>
        </p:spPr>
      </p:pic>
      <p:pic>
        <p:nvPicPr>
          <p:cNvPr id="294" name="Obrázek 5" descr=""/>
          <p:cNvPicPr/>
          <p:nvPr/>
        </p:nvPicPr>
        <p:blipFill>
          <a:blip r:embed="rId5"/>
          <a:stretch/>
        </p:blipFill>
        <p:spPr>
          <a:xfrm>
            <a:off x="7812000" y="2868840"/>
            <a:ext cx="3842640" cy="2680200"/>
          </a:xfrm>
          <a:prstGeom prst="rect">
            <a:avLst/>
          </a:prstGeom>
          <a:ln w="57150">
            <a:solidFill>
              <a:srgbClr val="ffffff">
                <a:lumMod val="50000"/>
              </a:srgbClr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4280" cy="84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5400" spc="-1" strike="noStrike" cap="all">
                <a:solidFill>
                  <a:schemeClr val="accent1"/>
                </a:solidFill>
                <a:latin typeface="Impact"/>
              </a:rPr>
              <a:t>dlahování</a:t>
            </a:r>
            <a:endParaRPr b="0" lang="en-US" sz="54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/>
          </p:nvPr>
        </p:nvSpPr>
        <p:spPr>
          <a:xfrm>
            <a:off x="685800" y="1610280"/>
            <a:ext cx="3309840" cy="3764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ctr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1400" spc="-1" strike="noStrike" u="sng" cap="all">
                <a:solidFill>
                  <a:schemeClr val="dk1"/>
                </a:solidFill>
                <a:uFillTx/>
                <a:latin typeface="Calibri"/>
              </a:rPr>
              <a:t>Statické dlahování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indent="0" algn="ctr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pro zklidnění zánětlivých procesů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indent="0" algn="ctr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k imobilizaci bolestivých kloubů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indent="0" algn="ctr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k udržení správného postavení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indent="0" algn="ctr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pro tzv. odpočinkový efekt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/>
          </p:nvPr>
        </p:nvSpPr>
        <p:spPr>
          <a:xfrm>
            <a:off x="4234680" y="1610280"/>
            <a:ext cx="3309840" cy="1768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ctr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1400" spc="-1" strike="noStrike" u="sng" cap="all">
                <a:solidFill>
                  <a:schemeClr val="dk1"/>
                </a:solidFill>
                <a:uFillTx/>
                <a:latin typeface="Calibri"/>
              </a:rPr>
              <a:t>Statické redresní dlahování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indent="0" algn="ctr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pro zvětšení rozsahu pohybu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indent="0" algn="ctr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efektivní průběžná úprava dlahy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indent="0" algn="ctr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od dynamického dlahování se liší "pevným" tahem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/>
          </p:nvPr>
        </p:nvSpPr>
        <p:spPr>
          <a:xfrm>
            <a:off x="7770240" y="1610280"/>
            <a:ext cx="3309840" cy="1957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ctr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1400" spc="-1" strike="noStrike" u="sng" cap="all">
                <a:solidFill>
                  <a:schemeClr val="dk1"/>
                </a:solidFill>
                <a:uFillTx/>
                <a:latin typeface="Calibri"/>
              </a:rPr>
              <a:t>Dynamické dlahování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indent="0" algn="ctr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pro zvýšení míry rozsahu pohybu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indent="0" algn="ctr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pro udržení rozsahu pohybu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indent="0" algn="ctr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pro snížení rizika vzniku adhezí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indent="0" algn="ctr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pro eliminaci dystrofických změn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</p:txBody>
      </p:sp>
      <p:pic>
        <p:nvPicPr>
          <p:cNvPr id="299" name="Obrázek 3" descr=""/>
          <p:cNvPicPr/>
          <p:nvPr/>
        </p:nvPicPr>
        <p:blipFill>
          <a:blip r:embed="rId2"/>
          <a:stretch/>
        </p:blipFill>
        <p:spPr>
          <a:xfrm>
            <a:off x="368280" y="3567960"/>
            <a:ext cx="3322800" cy="2857680"/>
          </a:xfrm>
          <a:prstGeom prst="rect">
            <a:avLst/>
          </a:prstGeom>
          <a:ln w="57150">
            <a:solidFill>
              <a:srgbClr val="ffffff">
                <a:lumMod val="50000"/>
              </a:srgbClr>
            </a:solidFill>
            <a:miter/>
          </a:ln>
        </p:spPr>
      </p:pic>
      <p:pic>
        <p:nvPicPr>
          <p:cNvPr id="300" name="Obrázek 4" descr=""/>
          <p:cNvPicPr/>
          <p:nvPr/>
        </p:nvPicPr>
        <p:blipFill>
          <a:blip r:embed="rId3"/>
          <a:stretch/>
        </p:blipFill>
        <p:spPr>
          <a:xfrm>
            <a:off x="4008960" y="3669840"/>
            <a:ext cx="3853080" cy="2732400"/>
          </a:xfrm>
          <a:prstGeom prst="rect">
            <a:avLst/>
          </a:prstGeom>
          <a:ln w="0">
            <a:noFill/>
          </a:ln>
        </p:spPr>
      </p:pic>
      <p:pic>
        <p:nvPicPr>
          <p:cNvPr id="301" name="Obrázek 9" descr=""/>
          <p:cNvPicPr/>
          <p:nvPr/>
        </p:nvPicPr>
        <p:blipFill>
          <a:blip r:embed="rId4"/>
          <a:stretch/>
        </p:blipFill>
        <p:spPr>
          <a:xfrm>
            <a:off x="8408520" y="3567600"/>
            <a:ext cx="2671560" cy="2858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96840" cy="115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5400" spc="-1" strike="noStrike" cap="all">
                <a:solidFill>
                  <a:schemeClr val="accent1"/>
                </a:solidFill>
                <a:latin typeface="Impact"/>
              </a:rPr>
              <a:t>dlahování</a:t>
            </a:r>
            <a:endParaRPr b="0" lang="en-US" sz="54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/>
          </p:nvPr>
        </p:nvSpPr>
        <p:spPr>
          <a:xfrm>
            <a:off x="685800" y="2076480"/>
            <a:ext cx="6396840" cy="3288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2000" spc="-1" strike="noStrike" u="sng" cap="all">
                <a:solidFill>
                  <a:schemeClr val="dk1"/>
                </a:solidFill>
                <a:uFillTx/>
                <a:latin typeface="Calibri"/>
              </a:rPr>
              <a:t>Dlahování ovlivňující rozsah pohybu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algn="l" pos="0"/>
              </a:tabLst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pro aktivní podporu kloubního pohybu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algn="l" pos="0"/>
              </a:tabLst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pro zvýšení rozsahu kloubního pohybu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algn="l" pos="0"/>
              </a:tabLst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probíhá při aktivním pohybu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algn="l" pos="0"/>
              </a:tabLst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účinkuje na základě blokace metakarpofalangových kloubů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pic>
        <p:nvPicPr>
          <p:cNvPr id="304" name="Obrázek 3" descr=""/>
          <p:cNvPicPr/>
          <p:nvPr/>
        </p:nvPicPr>
        <p:blipFill>
          <a:blip r:embed="rId2"/>
          <a:stretch/>
        </p:blipFill>
        <p:spPr>
          <a:xfrm>
            <a:off x="6243840" y="1404360"/>
            <a:ext cx="5160600" cy="3960720"/>
          </a:xfrm>
          <a:prstGeom prst="rect">
            <a:avLst/>
          </a:prstGeom>
          <a:ln w="57150">
            <a:solidFill>
              <a:srgbClr val="ffffff">
                <a:lumMod val="50000"/>
              </a:srgbClr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000" cy="945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3600" spc="-1" strike="noStrike" cap="all">
                <a:solidFill>
                  <a:schemeClr val="accent1"/>
                </a:solidFill>
                <a:latin typeface="Impact"/>
              </a:rPr>
              <a:t>Thera beans</a:t>
            </a:r>
            <a:endParaRPr b="0" lang="en-US" sz="36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685800" y="1882440"/>
            <a:ext cx="6345000" cy="3188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Umělohmotné terapeutické fazolky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Pro zlepšení jemné motoriky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Ovlivnění otoku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senzomotorika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Posílení svalstva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Úchopové funkce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Pro nácvik sebeobslužných aktivit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</p:txBody>
      </p:sp>
      <p:pic>
        <p:nvPicPr>
          <p:cNvPr id="245" name="Obrázek 5" descr=""/>
          <p:cNvPicPr/>
          <p:nvPr/>
        </p:nvPicPr>
        <p:blipFill>
          <a:blip r:embed="rId1"/>
          <a:stretch/>
        </p:blipFill>
        <p:spPr>
          <a:xfrm>
            <a:off x="5940360" y="632160"/>
            <a:ext cx="4834800" cy="4834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96840" cy="115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5400" spc="-1" strike="noStrike" cap="all">
                <a:solidFill>
                  <a:schemeClr val="accent1"/>
                </a:solidFill>
                <a:latin typeface="Impact"/>
              </a:rPr>
              <a:t>Flossing</a:t>
            </a:r>
            <a:endParaRPr b="0" lang="en-US" sz="54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447120" y="1659960"/>
            <a:ext cx="7106040" cy="3925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7444" lnSpcReduction="10000"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Pro rychlejší regeneraci svalů a kloubů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Elastické Flossbandy se Ovíjí kolem postižených míst (Klouby, svaly) -&gt; komprese tkáně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Tlak zvenčí na všechny vrstvy ošetřované oblasti omezí průtok krve a lymfy.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místa se poté mobilizují pomocí manuálních technik a specifických cvičení.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Kombinací komprese a pohybu vznikají potřebné třecí síly, které odlepí sval a fascii od sebe a obnoví jejich vzájemnou kluznost (přetrhají se tzv. příčná spojení, vazivové změny). 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během cvičení se mění pružnost tkáně i svalový a fasciální tonus. 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Po odstranění flossingové pásky se tkáň zachová jako „houba“, která do sebe nasaje čerstvou mezibuněčnou tekutinu a krev. 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V místě se zrychlí látková výměna a regenerace. 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Při větších zraněních, jako je například natržení svalu či poranění vazu, může správně aplikovaný flossband výrazně zkrátit dobu rekonvalescence, komprese navíc urychlí vstřebání otoku.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</p:txBody>
      </p:sp>
      <p:pic>
        <p:nvPicPr>
          <p:cNvPr id="307" name="Obrázek 5" descr=""/>
          <p:cNvPicPr/>
          <p:nvPr/>
        </p:nvPicPr>
        <p:blipFill>
          <a:blip r:embed="rId2"/>
          <a:stretch/>
        </p:blipFill>
        <p:spPr>
          <a:xfrm>
            <a:off x="7697880" y="11880"/>
            <a:ext cx="3922200" cy="2784960"/>
          </a:xfrm>
          <a:prstGeom prst="rect">
            <a:avLst/>
          </a:prstGeom>
          <a:ln w="0">
            <a:noFill/>
          </a:ln>
        </p:spPr>
      </p:pic>
      <p:pic>
        <p:nvPicPr>
          <p:cNvPr id="308" name="Obrázek 7" descr=""/>
          <p:cNvPicPr/>
          <p:nvPr/>
        </p:nvPicPr>
        <p:blipFill>
          <a:blip r:embed="rId3"/>
          <a:stretch/>
        </p:blipFill>
        <p:spPr>
          <a:xfrm>
            <a:off x="8078400" y="2796840"/>
            <a:ext cx="3230640" cy="3513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96840" cy="115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5400" spc="-1" strike="noStrike" cap="all">
                <a:solidFill>
                  <a:schemeClr val="accent1"/>
                </a:solidFill>
                <a:latin typeface="Impact"/>
              </a:rPr>
              <a:t>SunbalL</a:t>
            </a:r>
            <a:endParaRPr b="0" lang="en-US" sz="54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/>
          </p:nvPr>
        </p:nvSpPr>
        <p:spPr>
          <a:xfrm>
            <a:off x="586440" y="1649880"/>
            <a:ext cx="6967080" cy="3935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9943"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Interaktivní cvičební balónky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Pro všechny věkové skupiny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Na principu biofedbecku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Terapie pomocí her, které napomáhají motivaci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Pomocí stlačování a odlehčování míčků může pacient ovládat jednotlivé hry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Trénink JM, koncentrace, svalové síly, zlepšení práce s vlastním tělem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Monitorování a analýza průběhu terapie pacienta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</a:pPr>
            <a:endParaRPr b="0" lang="en-US" sz="1200" spc="-1" strike="noStrike" cap="all">
              <a:solidFill>
                <a:schemeClr val="dk1"/>
              </a:solidFill>
              <a:latin typeface="Impact"/>
            </a:endParaRPr>
          </a:p>
        </p:txBody>
      </p:sp>
      <p:pic>
        <p:nvPicPr>
          <p:cNvPr id="311" name="Obrázek 4" descr=""/>
          <p:cNvPicPr/>
          <p:nvPr/>
        </p:nvPicPr>
        <p:blipFill>
          <a:blip r:embed="rId2"/>
          <a:stretch/>
        </p:blipFill>
        <p:spPr>
          <a:xfrm>
            <a:off x="4737600" y="0"/>
            <a:ext cx="3593160" cy="2706840"/>
          </a:xfrm>
          <a:prstGeom prst="rect">
            <a:avLst/>
          </a:prstGeom>
          <a:ln w="0">
            <a:noFill/>
          </a:ln>
        </p:spPr>
      </p:pic>
      <p:pic>
        <p:nvPicPr>
          <p:cNvPr id="312" name="Obrázek 8" descr=""/>
          <p:cNvPicPr/>
          <p:nvPr/>
        </p:nvPicPr>
        <p:blipFill>
          <a:blip r:embed="rId3"/>
          <a:stretch/>
        </p:blipFill>
        <p:spPr>
          <a:xfrm>
            <a:off x="7607160" y="3376080"/>
            <a:ext cx="4025520" cy="2209320"/>
          </a:xfrm>
          <a:prstGeom prst="rect">
            <a:avLst/>
          </a:prstGeom>
          <a:ln w="0">
            <a:noFill/>
          </a:ln>
        </p:spPr>
      </p:pic>
      <p:pic>
        <p:nvPicPr>
          <p:cNvPr id="313" name="Obrázek 10" descr=""/>
          <p:cNvPicPr/>
          <p:nvPr/>
        </p:nvPicPr>
        <p:blipFill>
          <a:blip r:embed="rId4"/>
          <a:stretch/>
        </p:blipFill>
        <p:spPr>
          <a:xfrm>
            <a:off x="8331120" y="983880"/>
            <a:ext cx="3301560" cy="2273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4951080" cy="115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3800" spc="-1" strike="noStrike" cap="all">
                <a:solidFill>
                  <a:schemeClr val="accent1"/>
                </a:solidFill>
                <a:latin typeface="Impact"/>
              </a:rPr>
              <a:t>Robotika – Armeo Spring</a:t>
            </a:r>
            <a:endParaRPr b="0" lang="en-US" sz="3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/>
          </p:nvPr>
        </p:nvSpPr>
        <p:spPr>
          <a:xfrm>
            <a:off x="576360" y="1837800"/>
            <a:ext cx="5060520" cy="3777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74952"/>
          </a:bodyPr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600" spc="-1" strike="noStrike" cap="all">
                <a:solidFill>
                  <a:schemeClr val="dk1"/>
                </a:solidFill>
                <a:latin typeface="Calibri"/>
              </a:rPr>
              <a:t>Přístroj pro rehabilitaci pacientů se sníženou a omezenou funkcí HK.</a:t>
            </a:r>
            <a:endParaRPr b="0" lang="en-US" sz="16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600" spc="-1" strike="noStrike" cap="all">
                <a:solidFill>
                  <a:schemeClr val="dk1"/>
                </a:solidFill>
                <a:latin typeface="Calibri"/>
              </a:rPr>
              <a:t>Hlavním cílem je zachovat a obnovit motorické schopnosti, což znamená učení nových pohybových procesů a zlepšování jejich koordinačních dovedností. </a:t>
            </a:r>
            <a:endParaRPr b="0" lang="en-US" sz="16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600" spc="-1" strike="noStrike" cap="all">
                <a:solidFill>
                  <a:schemeClr val="dk1"/>
                </a:solidFill>
                <a:latin typeface="Calibri"/>
              </a:rPr>
              <a:t>Dalším cílem je zabránit riziku ztráty svalové kapacity ochrnutých končetin z nedostatku používání, spolu s vedlejšími účinky jako jsou spasticita a kontraktury.</a:t>
            </a:r>
            <a:endParaRPr b="0" lang="en-US" sz="16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600" spc="-1" strike="noStrike" cap="all">
                <a:solidFill>
                  <a:schemeClr val="dk1"/>
                </a:solidFill>
                <a:latin typeface="Calibri"/>
              </a:rPr>
              <a:t>pomocí zevního skeletu poskytuje odlehčení horní končetiny proti gravitaci a tím umožňuje pacientovi používat její zbytkovou aktivní hybnost.</a:t>
            </a:r>
            <a:endParaRPr b="0" lang="en-US" sz="16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600" spc="-1" strike="noStrike" cap="all">
                <a:solidFill>
                  <a:schemeClr val="dk1"/>
                </a:solidFill>
                <a:latin typeface="Calibri"/>
              </a:rPr>
              <a:t>Možnost nastavení Míry odlehčení</a:t>
            </a:r>
            <a:endParaRPr b="0" lang="en-US" sz="16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600" spc="-1" strike="noStrike" cap="all">
                <a:solidFill>
                  <a:schemeClr val="dk1"/>
                </a:solidFill>
                <a:latin typeface="Calibri"/>
              </a:rPr>
              <a:t>Princip biofeedbacku</a:t>
            </a:r>
            <a:endParaRPr b="0" lang="en-US" sz="16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600" spc="-1" strike="noStrike" cap="all">
                <a:solidFill>
                  <a:schemeClr val="dk1"/>
                </a:solidFill>
                <a:latin typeface="Calibri"/>
              </a:rPr>
              <a:t>Terapie pomocí her</a:t>
            </a:r>
            <a:endParaRPr b="0" lang="en-US" sz="1600" spc="-1" strike="noStrike" cap="all">
              <a:solidFill>
                <a:schemeClr val="dk1"/>
              </a:solidFill>
              <a:latin typeface="Impact"/>
            </a:endParaRPr>
          </a:p>
        </p:txBody>
      </p:sp>
      <p:pic>
        <p:nvPicPr>
          <p:cNvPr id="316" name="Obrázek 5" descr=""/>
          <p:cNvPicPr/>
          <p:nvPr/>
        </p:nvPicPr>
        <p:blipFill>
          <a:blip r:embed="rId2"/>
          <a:stretch/>
        </p:blipFill>
        <p:spPr>
          <a:xfrm>
            <a:off x="6541920" y="2967120"/>
            <a:ext cx="5099760" cy="3397680"/>
          </a:xfrm>
          <a:prstGeom prst="rect">
            <a:avLst/>
          </a:prstGeom>
          <a:ln w="0">
            <a:noFill/>
          </a:ln>
        </p:spPr>
      </p:pic>
      <p:pic>
        <p:nvPicPr>
          <p:cNvPr id="317" name="Obrázek 4" descr=""/>
          <p:cNvPicPr/>
          <p:nvPr/>
        </p:nvPicPr>
        <p:blipFill>
          <a:blip r:embed="rId3"/>
          <a:srcRect l="13448" t="0" r="22200" b="0"/>
          <a:stretch/>
        </p:blipFill>
        <p:spPr>
          <a:xfrm>
            <a:off x="6048720" y="210960"/>
            <a:ext cx="3258360" cy="3252960"/>
          </a:xfrm>
          <a:prstGeom prst="rect">
            <a:avLst/>
          </a:prstGeom>
          <a:ln w="57150">
            <a:solidFill>
              <a:srgbClr val="ffffff">
                <a:lumMod val="50000"/>
              </a:srgbClr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4951080" cy="115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3800" spc="-1" strike="noStrike" cap="all">
                <a:solidFill>
                  <a:schemeClr val="accent1"/>
                </a:solidFill>
                <a:latin typeface="Impact"/>
              </a:rPr>
              <a:t>Robotika – robotická rukavice (Gloreha)</a:t>
            </a:r>
            <a:endParaRPr b="0" lang="en-US" sz="3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/>
          </p:nvPr>
        </p:nvSpPr>
        <p:spPr>
          <a:xfrm>
            <a:off x="387720" y="1837800"/>
            <a:ext cx="5249160" cy="3727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62460" lnSpcReduction="10000"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Roboticky asistovaná rukavice pro rehabilitaci ruky. 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využívá repetitivních pohybů a prvků s cílem obnovit hybnost, zlepšit čití, redukovat edém a snižovat svalové napětí v oblasti ruky. 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podporuje nácvik běžných denních činností (zacílení, uchopení, manipulaci a uvolnění běžných předmětů).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1" lang="cs-CZ" sz="2000" spc="-1" strike="noStrike" cap="all">
                <a:solidFill>
                  <a:schemeClr val="dk1"/>
                </a:solidFill>
                <a:latin typeface="Calibri"/>
              </a:rPr>
              <a:t>Pasivní mód</a:t>
            </a: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 je využíván u pacientů, kteří mají plně omezenou aktivní hybnosti v oblasti ruky. 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1" lang="cs-CZ" sz="2000" spc="-1" strike="noStrike" cap="all">
                <a:solidFill>
                  <a:schemeClr val="dk1"/>
                </a:solidFill>
                <a:latin typeface="Calibri"/>
              </a:rPr>
              <a:t>Druhý mód</a:t>
            </a: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 je určen pro pacienty, u kterých je částečně aktivní rozsah pohybu. Přístroj pomocí senzorů v rukavici rozpozná, kdy je pacient v limitním rozsahu a ve směru pohybu prsty dotáhne. 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1" lang="cs-CZ" sz="2000" spc="-1" strike="noStrike" cap="all">
                <a:solidFill>
                  <a:schemeClr val="dk1"/>
                </a:solidFill>
                <a:latin typeface="Calibri"/>
              </a:rPr>
              <a:t>Třetí „herní“ mód</a:t>
            </a: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 je určen pro pacienty s plným aktivním rozsahem, u kterých je nutné se zaměřit na rychlost, přesnost provedení pohybu a na svalovou kondici ruky.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  <p:pic>
        <p:nvPicPr>
          <p:cNvPr id="320" name="Obrázek 4" descr=""/>
          <p:cNvPicPr/>
          <p:nvPr/>
        </p:nvPicPr>
        <p:blipFill>
          <a:blip r:embed="rId2"/>
          <a:srcRect l="1343" t="0" r="0" b="0"/>
          <a:stretch/>
        </p:blipFill>
        <p:spPr>
          <a:xfrm>
            <a:off x="8310240" y="2986920"/>
            <a:ext cx="3287520" cy="3282120"/>
          </a:xfrm>
          <a:prstGeom prst="rect">
            <a:avLst/>
          </a:prstGeom>
          <a:ln w="57150">
            <a:solidFill>
              <a:srgbClr val="ffffff">
                <a:lumMod val="50000"/>
              </a:srgbClr>
            </a:solidFill>
            <a:miter/>
          </a:ln>
        </p:spPr>
      </p:pic>
      <p:pic>
        <p:nvPicPr>
          <p:cNvPr id="321" name="Obrázek 5" descr=""/>
          <p:cNvPicPr/>
          <p:nvPr/>
        </p:nvPicPr>
        <p:blipFill>
          <a:blip r:embed="rId3"/>
          <a:stretch/>
        </p:blipFill>
        <p:spPr>
          <a:xfrm>
            <a:off x="5637240" y="119160"/>
            <a:ext cx="2941560" cy="4065120"/>
          </a:xfrm>
          <a:prstGeom prst="rect">
            <a:avLst/>
          </a:prstGeom>
          <a:ln w="57150">
            <a:solidFill>
              <a:srgbClr val="ffffff">
                <a:lumMod val="50000"/>
              </a:srgbClr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4951080" cy="115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3800" spc="-1" strike="noStrike" cap="all">
                <a:solidFill>
                  <a:schemeClr val="accent1"/>
                </a:solidFill>
                <a:latin typeface="Impact"/>
              </a:rPr>
              <a:t>Bazální stimulace</a:t>
            </a:r>
            <a:endParaRPr b="0" lang="en-US" sz="38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/>
          </p:nvPr>
        </p:nvSpPr>
        <p:spPr>
          <a:xfrm>
            <a:off x="347760" y="1460880"/>
            <a:ext cx="557532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Využití zejména u dětí s kombinovanými vadami, u apalického a vegetativního stavu, u pac. minimálně komunikujícího, u dlouhodobě ležících, dezorientovaných, u klientů neklidných, u demence a u klientů v intenzivní péči.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Cílem je podpora a umožnění vnímání pro rozvoj vlastní identity, umožnění navázání komunikace, zvládání orientace v prostoru a čase, zlepšení funkcí organismu.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Biografická anamnéza: formulář s otázkami o zvycích klienta (vyplněn rodinnými příslušníky): BS využívá pro stimulaci podněty pacientovi známé a příjemné, např. oblíbené jídlo, pití, vůně, hudba, pořad, denní režim...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400" spc="-1" strike="noStrike" cap="all">
                <a:solidFill>
                  <a:schemeClr val="dk1"/>
                </a:solidFill>
                <a:latin typeface="Calibri"/>
              </a:rPr>
              <a:t>Iniciální dotyk: zřetelný dotyk přiměřeného tlaku s verbálním doprovodem – ideální umístění na viditelné místo u lůžka pacienta</a:t>
            </a:r>
            <a:endParaRPr b="0" lang="en-US" sz="1400" spc="-1" strike="noStrike" cap="all">
              <a:solidFill>
                <a:schemeClr val="dk1"/>
              </a:solidFill>
              <a:latin typeface="Impact"/>
            </a:endParaRPr>
          </a:p>
        </p:txBody>
      </p:sp>
      <p:pic>
        <p:nvPicPr>
          <p:cNvPr id="324" name="Obrázek 6" descr=""/>
          <p:cNvPicPr/>
          <p:nvPr/>
        </p:nvPicPr>
        <p:blipFill>
          <a:blip r:embed="rId2"/>
          <a:stretch/>
        </p:blipFill>
        <p:spPr>
          <a:xfrm>
            <a:off x="8581320" y="2608560"/>
            <a:ext cx="3038040" cy="3682440"/>
          </a:xfrm>
          <a:prstGeom prst="rect">
            <a:avLst/>
          </a:prstGeom>
          <a:ln w="57150">
            <a:solidFill>
              <a:srgbClr val="ffffff">
                <a:lumMod val="50000"/>
              </a:srgbClr>
            </a:solidFill>
            <a:miter/>
          </a:ln>
        </p:spPr>
      </p:pic>
      <p:pic>
        <p:nvPicPr>
          <p:cNvPr id="325" name="Obrázek 7" descr=""/>
          <p:cNvPicPr/>
          <p:nvPr/>
        </p:nvPicPr>
        <p:blipFill>
          <a:blip r:embed="rId3"/>
          <a:stretch/>
        </p:blipFill>
        <p:spPr>
          <a:xfrm>
            <a:off x="5923800" y="98640"/>
            <a:ext cx="3995280" cy="2486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5400" spc="-1" strike="noStrike" cap="all">
                <a:solidFill>
                  <a:schemeClr val="accent1"/>
                </a:solidFill>
                <a:latin typeface="Impact"/>
              </a:rPr>
              <a:t>STIMULACE</a:t>
            </a:r>
            <a:endParaRPr b="0" lang="en-US" sz="54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68456" lnSpcReduction="10000"/>
          </a:bodyPr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Technika modulace: u dlouhodobě ležících pro rozeznávání hranic svého těla (modulace tělesného schématu), Např. polohování (poloha hnízdo &amp; mumie) s využitím polohovacích pomůcek (Např. kuličkových polštářů)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Stimulace vibracemi: využití vibračních pomůcek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Stimulace smyslů (zraku, sluchu, čichu, chuti, hmatu): vícekrát denně kratší dobu, nepřestimulovávat (max 3-5 stimulů za terapii), stimuly obměňovat. Zjistit i alergie klienta.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u="sng" cap="all">
                <a:solidFill>
                  <a:schemeClr val="dk1"/>
                </a:solidFill>
                <a:uFillTx/>
                <a:latin typeface="Calibri"/>
              </a:rPr>
              <a:t>Zraková stimulace:</a:t>
            </a: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 foto, filmy, hračky, předměty, nářadí, potraviny, předměty denní potřeby, různé barvy...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u="sng" cap="all">
                <a:solidFill>
                  <a:schemeClr val="dk1"/>
                </a:solidFill>
                <a:uFillTx/>
                <a:latin typeface="Calibri"/>
              </a:rPr>
              <a:t>Sluchová stimulace:</a:t>
            </a: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 řeč, hudba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u="sng" cap="all">
                <a:solidFill>
                  <a:schemeClr val="dk1"/>
                </a:solidFill>
                <a:uFillTx/>
                <a:latin typeface="Calibri"/>
              </a:rPr>
              <a:t>Chuťová stimulace:</a:t>
            </a: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 oblíbené chutě (gáza či vatová štětička do esence)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u="sng" cap="all">
                <a:solidFill>
                  <a:schemeClr val="dk1"/>
                </a:solidFill>
                <a:uFillTx/>
                <a:latin typeface="Calibri"/>
              </a:rPr>
              <a:t>Čichová stimulace:</a:t>
            </a: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 parfém, krém, vůně potravin, vůně pracovních materiálů pacienta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000" spc="-1" strike="noStrike" u="sng" cap="all">
                <a:solidFill>
                  <a:schemeClr val="dk1"/>
                </a:solidFill>
                <a:uFillTx/>
                <a:latin typeface="Calibri"/>
              </a:rPr>
              <a:t>Taktilní stimulace:</a:t>
            </a:r>
            <a:r>
              <a:rPr b="0" lang="cs-CZ" sz="2000" spc="-1" strike="noStrike" cap="all">
                <a:solidFill>
                  <a:schemeClr val="dk1"/>
                </a:solidFill>
                <a:latin typeface="Calibri"/>
              </a:rPr>
              <a:t> tělesné doteky (hlazení, držení, masáž, poklep, česání vlasů), různé materiály (peří, smirkový papír, žínka, kartáč, kožešina), různá teplota...</a:t>
            </a:r>
            <a:endParaRPr b="0" lang="en-US" sz="2000" spc="-1" strike="noStrike" cap="all">
              <a:solidFill>
                <a:schemeClr val="dk1"/>
              </a:solidFill>
              <a:latin typeface="Impac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en-US" sz="5400" spc="-1" strike="noStrike" cap="all">
              <a:solidFill>
                <a:schemeClr val="accent1"/>
              </a:solidFill>
              <a:latin typeface="Impact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2400" spc="-1" strike="noStrike" cap="all">
                <a:solidFill>
                  <a:schemeClr val="dk1"/>
                </a:solidFill>
                <a:latin typeface="Calibri"/>
              </a:rPr>
              <a:t>Co si z prezentace pamatuji ?</a:t>
            </a:r>
            <a:endParaRPr b="0" lang="en-US" sz="2400" spc="-1" strike="noStrike" cap="all">
              <a:solidFill>
                <a:schemeClr val="dk1"/>
              </a:solidFill>
              <a:latin typeface="Impac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en-US" sz="5400" spc="-1" strike="noStrike" cap="all">
              <a:solidFill>
                <a:schemeClr val="accent1"/>
              </a:solidFill>
              <a:latin typeface="Impact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3200" spc="-1" strike="noStrike" cap="all">
                <a:solidFill>
                  <a:schemeClr val="dk1"/>
                </a:solidFill>
                <a:latin typeface="Calibri"/>
              </a:rPr>
              <a:t>Děkuji za pozornost</a:t>
            </a:r>
            <a:endParaRPr b="0" lang="en-US" sz="3200" spc="-1" strike="noStrike" cap="all">
              <a:solidFill>
                <a:schemeClr val="dk1"/>
              </a:solidFill>
              <a:latin typeface="Impac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31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" restart="whenNotActive" nodeType="interactiveSeq" fill="hold">
                <p:stCondLst>
                  <p:cond delay="0" evt="onClick">
                    <p:tgtEl>
                      <p:spTgt spid="246"/>
                    </p:tgtEl>
                  </p:cond>
                </p:stCondLst>
                <p:childTnLst>
                  <p:par>
                    <p:cTn id="8" fill="hold">
                      <p:stCondLst>
                        <p:cond delay="0" evt="onClick">
                          <p:tgtEl>
                            <p:spTgt spid="246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76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" dur="indefinite" restart="never" nodeType="tmRoot">
          <p:childTnLst>
            <p:seq>
              <p:cTn id="13" restart="whenNotActive" nodeType="interactiveSeq" fill="hold">
                <p:stCondLst>
                  <p:cond delay="0" evt="onClick">
                    <p:tgtEl>
                      <p:spTgt spid="247"/>
                    </p:tgtEl>
                  </p:cond>
                </p:stCondLst>
                <p:childTnLst>
                  <p:par>
                    <p:cTn id="14" fill="hold">
                      <p:stCondLst>
                        <p:cond delay="0" evt="onClick">
                          <p:tgtEl>
                            <p:spTgt spid="247"/>
                          </p:tgtEl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000" cy="1124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3600" spc="-1" strike="noStrike" cap="all">
                <a:solidFill>
                  <a:schemeClr val="accent1"/>
                </a:solidFill>
                <a:latin typeface="Impact"/>
              </a:rPr>
              <a:t>Terapeutická hmota</a:t>
            </a:r>
            <a:endParaRPr b="0" lang="en-US" sz="36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685800" y="2709000"/>
            <a:ext cx="6345000" cy="2361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1111"/>
          </a:bodyPr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Barvy dle tuhosti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Pro RHB rukou a prstů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Jemná motorika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Svalová síla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Obratnost prstů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Sebeobslužné aktivity (krájení)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</p:txBody>
      </p:sp>
      <p:pic>
        <p:nvPicPr>
          <p:cNvPr id="250" name="Obrázek 4" descr=""/>
          <p:cNvPicPr/>
          <p:nvPr/>
        </p:nvPicPr>
        <p:blipFill>
          <a:blip r:embed="rId1"/>
          <a:stretch/>
        </p:blipFill>
        <p:spPr>
          <a:xfrm>
            <a:off x="5711760" y="1635840"/>
            <a:ext cx="5752800" cy="3873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000" cy="1124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3600" spc="-1" strike="noStrike" cap="all">
                <a:solidFill>
                  <a:schemeClr val="accent1"/>
                </a:solidFill>
                <a:latin typeface="Impact"/>
              </a:rPr>
              <a:t>Terapeutická hmota - cviky</a:t>
            </a:r>
            <a:endParaRPr b="0" lang="en-US" sz="36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/>
          </p:nvPr>
        </p:nvSpPr>
        <p:spPr>
          <a:xfrm>
            <a:off x="685800" y="1917000"/>
            <a:ext cx="6345000" cy="315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Otevření krabičky a Vyndání Hmoty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Hnětení do koule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Tvoření drobných kuliček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Válení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Placka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Stáčení do šneka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secvakávání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</p:txBody>
      </p:sp>
      <p:pic>
        <p:nvPicPr>
          <p:cNvPr id="253" name="Obrázek 5" descr=""/>
          <p:cNvPicPr/>
          <p:nvPr/>
        </p:nvPicPr>
        <p:blipFill>
          <a:blip r:embed="rId1"/>
          <a:stretch/>
        </p:blipFill>
        <p:spPr>
          <a:xfrm>
            <a:off x="8341200" y="3397320"/>
            <a:ext cx="3238200" cy="2158560"/>
          </a:xfrm>
          <a:prstGeom prst="rect">
            <a:avLst/>
          </a:prstGeom>
          <a:ln w="0">
            <a:noFill/>
          </a:ln>
        </p:spPr>
      </p:pic>
      <p:pic>
        <p:nvPicPr>
          <p:cNvPr id="254" name="Obrázek 7" descr=""/>
          <p:cNvPicPr/>
          <p:nvPr/>
        </p:nvPicPr>
        <p:blipFill>
          <a:blip r:embed="rId2"/>
          <a:stretch/>
        </p:blipFill>
        <p:spPr>
          <a:xfrm>
            <a:off x="8397000" y="146160"/>
            <a:ext cx="3250800" cy="2908080"/>
          </a:xfrm>
          <a:prstGeom prst="rect">
            <a:avLst/>
          </a:prstGeom>
          <a:ln w="0">
            <a:noFill/>
          </a:ln>
        </p:spPr>
      </p:pic>
      <p:pic>
        <p:nvPicPr>
          <p:cNvPr id="255" name="Obrázek 9" descr=""/>
          <p:cNvPicPr/>
          <p:nvPr/>
        </p:nvPicPr>
        <p:blipFill>
          <a:blip r:embed="rId3"/>
          <a:stretch/>
        </p:blipFill>
        <p:spPr>
          <a:xfrm>
            <a:off x="5042160" y="3803760"/>
            <a:ext cx="3250800" cy="1752120"/>
          </a:xfrm>
          <a:prstGeom prst="rect">
            <a:avLst/>
          </a:prstGeom>
          <a:ln w="0">
            <a:noFill/>
          </a:ln>
        </p:spPr>
      </p:pic>
      <p:pic>
        <p:nvPicPr>
          <p:cNvPr id="256" name="Obrázek 11" descr=""/>
          <p:cNvPicPr/>
          <p:nvPr/>
        </p:nvPicPr>
        <p:blipFill>
          <a:blip r:embed="rId4"/>
          <a:stretch/>
        </p:blipFill>
        <p:spPr>
          <a:xfrm>
            <a:off x="5105880" y="2224440"/>
            <a:ext cx="3187440" cy="147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000" cy="1124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3600" spc="-1" strike="noStrike" cap="all">
                <a:solidFill>
                  <a:schemeClr val="accent1"/>
                </a:solidFill>
                <a:latin typeface="Impact"/>
              </a:rPr>
              <a:t>Masážní prstýnky – su jok</a:t>
            </a:r>
            <a:endParaRPr b="0" lang="en-US" sz="36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/>
          </p:nvPr>
        </p:nvSpPr>
        <p:spPr>
          <a:xfrm>
            <a:off x="685800" y="2709000"/>
            <a:ext cx="6345000" cy="2361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1111"/>
          </a:bodyPr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Akupresurní prstýnek nebo náramek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Pro zlepšení prokrvení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Snížení otoku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Zlepšení citlivosti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Ovlivnění jizev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Vhodný i pro Revmatiky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</p:txBody>
      </p:sp>
      <p:pic>
        <p:nvPicPr>
          <p:cNvPr id="259" name="Obrázek 6" descr=""/>
          <p:cNvPicPr/>
          <p:nvPr/>
        </p:nvPicPr>
        <p:blipFill>
          <a:blip r:embed="rId1"/>
          <a:stretch/>
        </p:blipFill>
        <p:spPr>
          <a:xfrm>
            <a:off x="5059800" y="1936800"/>
            <a:ext cx="6505920" cy="3404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000" cy="675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3600" spc="-1" strike="noStrike" cap="all">
                <a:solidFill>
                  <a:schemeClr val="accent1"/>
                </a:solidFill>
                <a:latin typeface="Impact"/>
              </a:rPr>
              <a:t>CIMT / C.I.M.Therapy</a:t>
            </a:r>
            <a:endParaRPr b="0" lang="en-US" sz="36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685800" y="1361520"/>
            <a:ext cx="6345000" cy="4194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7222" lnSpcReduction="20000"/>
          </a:bodyPr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Constraint-Induced Movement Therapy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Vhodná pro: DMO, stavy po CMP, oslabení hK následkem poškození mozku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Podstatou je </a:t>
            </a:r>
            <a:r>
              <a:rPr b="1" lang="cs-CZ" sz="1800" spc="-1" strike="noStrike" cap="all">
                <a:solidFill>
                  <a:schemeClr val="dk1"/>
                </a:solidFill>
                <a:latin typeface="Calibri"/>
              </a:rPr>
              <a:t>využití plasticity mozku</a:t>
            </a: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, tedy jeho schopnosti vytvářet nové synapse a dráhy, které zlepší činnost slabší končetiny. 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Smyslem je </a:t>
            </a:r>
            <a:r>
              <a:rPr b="1" lang="cs-CZ" sz="1800" spc="-1" strike="noStrike" cap="all">
                <a:solidFill>
                  <a:schemeClr val="dk1"/>
                </a:solidFill>
                <a:latin typeface="Calibri"/>
              </a:rPr>
              <a:t>potřeba překonat nepoužívání nebo špatné používání končetiny -&gt; Vynucené používání paretické končetiny</a:t>
            </a: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.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Mozek Má možnost přijímat dostatečné množství impulzů k vytvoření pozitivních změn pro zlepšení funkce slabší končetiny.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K uplatnění tohoto principu je nutné vést terapii dostatečně intenzivně, soustředěně a repetitivně.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Důležitá je spolupráce a zpětná vazba pacienta.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</p:txBody>
      </p:sp>
      <p:pic>
        <p:nvPicPr>
          <p:cNvPr id="262" name="Obrázek 6" descr=""/>
          <p:cNvPicPr/>
          <p:nvPr/>
        </p:nvPicPr>
        <p:blipFill>
          <a:blip r:embed="rId1"/>
          <a:stretch/>
        </p:blipFill>
        <p:spPr>
          <a:xfrm>
            <a:off x="7106040" y="1272240"/>
            <a:ext cx="4419000" cy="3800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000" cy="727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3600" spc="-1" strike="noStrike" cap="all">
                <a:solidFill>
                  <a:schemeClr val="accent1"/>
                </a:solidFill>
                <a:latin typeface="Impact"/>
              </a:rPr>
              <a:t>CIMT</a:t>
            </a:r>
            <a:endParaRPr b="0" lang="en-US" sz="3600" spc="-1" strike="noStrike">
              <a:solidFill>
                <a:schemeClr val="dk1"/>
              </a:solidFill>
              <a:latin typeface="Impact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/>
          </p:nvPr>
        </p:nvSpPr>
        <p:spPr>
          <a:xfrm>
            <a:off x="685800" y="1414080"/>
            <a:ext cx="5570640" cy="4201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1111" lnSpcReduction="10000"/>
          </a:bodyPr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Podstatou je při terapii hK znehybnění zdravé končetiny pomocí ortézy, speciálně omyvatelné dlahy nebo imobilizační rukavicí a tím „vynucení“ aktivity končetiny postižené. 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Pacient pak touto paretickou končetinou musí během terapie provádět zadané úkoly za určený časový úsek a plnit úkoly, které dostává k vypracování na doma. 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terapeut se zaměřuje na zlepšení motorické aktivity slabší končetiny pomocí nejrůznějších pomůcek a tím přispívá ke zvládání aktivit denního života na jeho nejvyšší možné úrovni jako je např. oblékání, sebesycení a hygienu. 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marL="285840" indent="-285840" defTabSz="91440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cs-CZ" sz="1800" spc="-1" strike="noStrike" cap="all">
                <a:solidFill>
                  <a:schemeClr val="dk1"/>
                </a:solidFill>
                <a:latin typeface="Calibri"/>
              </a:rPr>
              <a:t>Výsledkem je zlepšení rozsahu pohybu a zvýšení svalové síly handicapované končetiny a především její častější používání</a:t>
            </a: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  <a:p>
            <a:pPr indent="0" algn="ctr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1800" spc="-1" strike="noStrike" cap="all">
              <a:solidFill>
                <a:schemeClr val="dk1"/>
              </a:solidFill>
              <a:latin typeface="Impact"/>
            </a:endParaRPr>
          </a:p>
        </p:txBody>
      </p:sp>
      <p:pic>
        <p:nvPicPr>
          <p:cNvPr id="265" name="Obrázek 5" descr=""/>
          <p:cNvPicPr/>
          <p:nvPr/>
        </p:nvPicPr>
        <p:blipFill>
          <a:blip r:embed="rId1"/>
          <a:stretch/>
        </p:blipFill>
        <p:spPr>
          <a:xfrm>
            <a:off x="6256800" y="1414080"/>
            <a:ext cx="5422680" cy="3657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
</Relationships>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
</Relationships>
</file>

<file path=ppt/theme/_rels/theme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
</Relationships>
</file>

<file path=ppt/theme/_rels/theme4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
</Relationships>
</file>

<file path=ppt/theme/_rels/theme5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
</Relationships>
</file>

<file path=ppt/theme/theme1.xml><?xml version="1.0" encoding="utf-8"?>
<a:theme xmlns:a="http://schemas.openxmlformats.org/drawingml/2006/main" xmlns:r="http://schemas.openxmlformats.org/officeDocument/2006/relationships" name="Hlavní událost">
  <a:themeElements>
    <a:clrScheme name="Main Event">
      <a:dk1>
        <a:srgbClr val="000000"/>
      </a:dk1>
      <a:lt1>
        <a:srgbClr val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 pitchFamily="0" charset="1"/>
        <a:ea typeface=""/>
        <a:cs typeface=""/>
      </a:majorFont>
      <a:minorFont>
        <a:latin typeface="Impact" panose="020B0806030902050204" pitchFamily="0" charset="1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9000"/>
            <a:lumMod val="110000"/>
          </a:schemeClr>
        </a:solidFill>
        <a:blipFill rotWithShape="0">
          <a:blip r:embed="rId1"/>
          <a:srcRect l="0" t="0" r="0" b="0"/>
          <a:tile tx="0" ty="0" sx="100000" sy="100000" flip="none" algn="tl"/>
        </a:blip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254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  <a:tileRect l="0" t="0" r="0" b="0"/>
        </a:gradFill>
        <a:blipFill rotWithShape="0">
          <a:blip r:embed="rId2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Hlavní událost">
  <a:themeElements>
    <a:clrScheme name="Main Event">
      <a:dk1>
        <a:srgbClr val="000000"/>
      </a:dk1>
      <a:lt1>
        <a:srgbClr val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 pitchFamily="0" charset="1"/>
        <a:ea typeface=""/>
        <a:cs typeface=""/>
      </a:majorFont>
      <a:minorFont>
        <a:latin typeface="Impact" panose="020B0806030902050204" pitchFamily="0" charset="1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9000"/>
            <a:lumMod val="110000"/>
          </a:schemeClr>
        </a:solidFill>
        <a:blipFill rotWithShape="0">
          <a:blip r:embed="rId1"/>
          <a:srcRect l="0" t="0" r="0" b="0"/>
          <a:tile tx="0" ty="0" sx="100000" sy="100000" flip="none" algn="tl"/>
        </a:blip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254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  <a:tileRect l="0" t="0" r="0" b="0"/>
        </a:gradFill>
        <a:blipFill rotWithShape="0">
          <a:blip r:embed="rId2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Hlavní událost">
  <a:themeElements>
    <a:clrScheme name="Main Event">
      <a:dk1>
        <a:srgbClr val="000000"/>
      </a:dk1>
      <a:lt1>
        <a:srgbClr val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 pitchFamily="0" charset="1"/>
        <a:ea typeface=""/>
        <a:cs typeface=""/>
      </a:majorFont>
      <a:minorFont>
        <a:latin typeface="Impact" panose="020B0806030902050204" pitchFamily="0" charset="1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9000"/>
            <a:lumMod val="110000"/>
          </a:schemeClr>
        </a:solidFill>
        <a:blipFill rotWithShape="0">
          <a:blip r:embed="rId1"/>
          <a:srcRect l="0" t="0" r="0" b="0"/>
          <a:tile tx="0" ty="0" sx="100000" sy="100000" flip="none" algn="tl"/>
        </a:blip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254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  <a:tileRect l="0" t="0" r="0" b="0"/>
        </a:gradFill>
        <a:blipFill rotWithShape="0">
          <a:blip r:embed="rId2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Hlavní událost">
  <a:themeElements>
    <a:clrScheme name="Main Event">
      <a:dk1>
        <a:srgbClr val="000000"/>
      </a:dk1>
      <a:lt1>
        <a:srgbClr val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 pitchFamily="0" charset="1"/>
        <a:ea typeface=""/>
        <a:cs typeface=""/>
      </a:majorFont>
      <a:minorFont>
        <a:latin typeface="Impact" panose="020B0806030902050204" pitchFamily="0" charset="1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9000"/>
            <a:lumMod val="110000"/>
          </a:schemeClr>
        </a:solidFill>
        <a:blipFill rotWithShape="0">
          <a:blip r:embed="rId1"/>
          <a:srcRect l="0" t="0" r="0" b="0"/>
          <a:tile tx="0" ty="0" sx="100000" sy="100000" flip="none" algn="tl"/>
        </a:blip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254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  <a:tileRect l="0" t="0" r="0" b="0"/>
        </a:gradFill>
        <a:blipFill rotWithShape="0">
          <a:blip r:embed="rId2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Hlavní událost">
  <a:themeElements>
    <a:clrScheme name="Main Event">
      <a:dk1>
        <a:srgbClr val="000000"/>
      </a:dk1>
      <a:lt1>
        <a:srgbClr val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 pitchFamily="0" charset="1"/>
        <a:ea typeface=""/>
        <a:cs typeface=""/>
      </a:majorFont>
      <a:minorFont>
        <a:latin typeface="Impact" panose="020B0806030902050204" pitchFamily="0" charset="1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9000"/>
            <a:lumMod val="110000"/>
          </a:schemeClr>
        </a:solidFill>
        <a:blipFill rotWithShape="0">
          <a:blip r:embed="rId1"/>
          <a:srcRect l="0" t="0" r="0" b="0"/>
          <a:tile tx="0" ty="0" sx="100000" sy="100000" flip="none" algn="tl"/>
        </a:blip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254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  <a:tileRect l="0" t="0" r="0" b="0"/>
        </a:gradFill>
        <a:blipFill rotWithShape="0">
          <a:blip r:embed="rId2"/>
          <a:srcRect l="0" t="0" r="0" b="0"/>
          <a:stretch>
            <a:fillRect l="0" t="0" r="0" b="0"/>
          </a:stretch>
        </a:blip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</TotalTime>
  <Application>LibreOffice/7.6.1.2$Windows_X86_64 LibreOffice_project/f5defcebd022c5bc36bbb79be232cb6926d8f674</Application>
  <AppVersion>15.0000</AppVersion>
  <Words>1869</Words>
  <Paragraphs>168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2022-03-28T20:56:04Z</dcterms:created>
  <dc:creator>Pavel Soporský</dc:creator>
  <dc:description/>
  <dc:language>cs-CZ</dc:language>
  <cp:lastModifiedBy/>
  <dcterms:modified xsi:type="dcterms:W3CDTF">2024-02-26T11:13:16Z</dcterms:modified>
  <cp:revision>21</cp:revision>
  <dc:subject/>
  <dc:title>Využití ostatních prvků a metod v eT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PresentationFormat">
    <vt:lpwstr>Širokoúhlá obrazovka</vt:lpwstr>
  </property>
  <property fmtid="{D5CDD505-2E9C-101B-9397-08002B2CF9AE}" pid="4" name="Slides">
    <vt:i4>27</vt:i4>
  </property>
</Properties>
</file>