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presProps.xml" ContentType="application/vnd.openxmlformats-officedocument.presentationml.presProps+xml"/>
  <Override PartName="/ppt/theme/_rels/theme1.xml.rels" ContentType="application/vnd.openxmlformats-package.relationships+xml"/>
  <Override PartName="/ppt/theme/_rels/theme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8.tif" ContentType="image/tiff"/>
  <Override PartName="/ppt/media/image1.jpeg" ContentType="image/jpeg"/>
  <Override PartName="/ppt/media/OOXDiagramDataRels1_2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OOXDiagramDataRels1_0.png" ContentType="image/png"/>
  <Override PartName="/ppt/media/OOXDiagramDataRels1_1.svg" ContentType="image/svg"/>
  <Override PartName="/ppt/media/OOXDiagramDataRels1_3.svg" ContentType="image/svg"/>
  <Override PartName="/ppt/media/image5.jpeg" ContentType="image/jpeg"/>
  <Override PartName="/ppt/media/OOXDiagramDrawingRels1_0.png" ContentType="image/png"/>
  <Override PartName="/ppt/media/OOXDiagramDrawingRels1_1.svg" ContentType="image/svg"/>
  <Override PartName="/ppt/media/OOXDiagramDrawingRels1_2.png" ContentType="image/png"/>
  <Override PartName="/ppt/media/OOXDiagramDrawingRels1_3.svg" ContentType="image/svg"/>
  <Override PartName="/ppt/media/image6.png" ContentType="image/png"/>
  <Override PartName="/ppt/media/image7.tif" ContentType="image/tiff"/>
  <Override PartName="/ppt/media/image9.ti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presProps" Target="presProps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2" Type="http://schemas.openxmlformats.org/officeDocument/2006/relationships/image" Target="../media/OOXDiagramDataRels1_1.svg"/><Relationship Id="rId3" Type="http://schemas.openxmlformats.org/officeDocument/2006/relationships/image" Target="../media/OOXDiagramDataRels1_2.png"/><Relationship Id="rId4" Type="http://schemas.openxmlformats.org/officeDocument/2006/relationships/image" Target="../media/OOXDiagramDataRels1_3.sv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2" Type="http://schemas.openxmlformats.org/officeDocument/2006/relationships/image" Target="../media/OOXDiagramDrawingRels1_1.svg"/><Relationship Id="rId3" Type="http://schemas.openxmlformats.org/officeDocument/2006/relationships/image" Target="../media/OOXDiagramDrawingRels1_2.png"/><Relationship Id="rId4" Type="http://schemas.openxmlformats.org/officeDocument/2006/relationships/image" Target="../media/OOXDiagramDrawingRels1_3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E0E05-0CBF-4598-891A-EE5705364D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A3FB2C-61A2-458F-B206-187407784A2E}">
      <dgm:prSet/>
      <dgm:spPr/>
      <dgm:t>
        <a:bodyPr/>
        <a:lstStyle/>
        <a:p>
          <a:r>
            <a:rPr lang="cs-CZ" baseline="0" dirty="0">
              <a:latin typeface="Calibri" panose="020F0502020204030204" pitchFamily="34" charset="0"/>
              <a:cs typeface="Calibri" panose="020F0502020204030204" pitchFamily="34" charset="0"/>
            </a:rPr>
            <a:t>Činnost může mít v ergoterapii různý cíl a různé zdůvodnění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B95D7F-03D1-46A4-9D87-F2E31C391454}" type="parTrans" cxnId="{F8D5FCA1-F071-4515-8A9C-631B04C2158C}">
      <dgm:prSet/>
      <dgm:spPr/>
      <dgm:t>
        <a:bodyPr/>
        <a:lstStyle/>
        <a:p>
          <a:endParaRPr lang="en-US"/>
        </a:p>
      </dgm:t>
    </dgm:pt>
    <dgm:pt modelId="{0B42962C-89E8-49C8-8EF6-5FE6A21500B9}" type="sibTrans" cxnId="{F8D5FCA1-F071-4515-8A9C-631B04C2158C}">
      <dgm:prSet/>
      <dgm:spPr/>
      <dgm:t>
        <a:bodyPr/>
        <a:lstStyle/>
        <a:p>
          <a:endParaRPr lang="en-US"/>
        </a:p>
      </dgm:t>
    </dgm:pt>
    <dgm:pt modelId="{C89A339C-F91D-4D54-8922-2580675E7223}">
      <dgm:prSet/>
      <dgm:spPr/>
      <dgm:t>
        <a:bodyPr/>
        <a:lstStyle/>
        <a:p>
          <a:r>
            <a:rPr lang="cs-CZ" baseline="0" dirty="0">
              <a:latin typeface="Calibri" panose="020F0502020204030204" pitchFamily="34" charset="0"/>
              <a:cs typeface="Calibri" panose="020F0502020204030204" pitchFamily="34" charset="0"/>
            </a:rPr>
            <a:t>Z hlediska typu používaných činností rozeznáváme 5 oblastí  ergoterapie: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8A310F-FF5F-47EA-A56E-785C9E998B89}" type="parTrans" cxnId="{4F0238DB-AD7E-41D0-9B7E-47D880CC6DEA}">
      <dgm:prSet/>
      <dgm:spPr/>
      <dgm:t>
        <a:bodyPr/>
        <a:lstStyle/>
        <a:p>
          <a:endParaRPr lang="en-US"/>
        </a:p>
      </dgm:t>
    </dgm:pt>
    <dgm:pt modelId="{4C21A7BA-369D-48DA-81B4-9FB92A636B2D}" type="sibTrans" cxnId="{4F0238DB-AD7E-41D0-9B7E-47D880CC6DEA}">
      <dgm:prSet/>
      <dgm:spPr/>
      <dgm:t>
        <a:bodyPr/>
        <a:lstStyle/>
        <a:p>
          <a:endParaRPr lang="en-US"/>
        </a:p>
      </dgm:t>
    </dgm:pt>
    <dgm:pt modelId="{095188EF-D912-4BAF-B310-A62FE649CFBC}" type="pres">
      <dgm:prSet presAssocID="{243E0E05-0CBF-4598-891A-EE5705364DBE}" presName="root" presStyleCnt="0">
        <dgm:presLayoutVars>
          <dgm:dir/>
          <dgm:resizeHandles val="exact"/>
        </dgm:presLayoutVars>
      </dgm:prSet>
      <dgm:spPr/>
    </dgm:pt>
    <dgm:pt modelId="{1B2A0725-8ADA-4686-B4F3-CE05CDAF4760}" type="pres">
      <dgm:prSet presAssocID="{FFA3FB2C-61A2-458F-B206-187407784A2E}" presName="compNode" presStyleCnt="0"/>
      <dgm:spPr/>
    </dgm:pt>
    <dgm:pt modelId="{77601F23-8547-4A3E-9B8B-94DFBFE665BB}" type="pres">
      <dgm:prSet presAssocID="{FFA3FB2C-61A2-458F-B206-187407784A2E}" presName="bgRect" presStyleLbl="bgShp" presStyleIdx="0" presStyleCnt="2"/>
      <dgm:spPr/>
    </dgm:pt>
    <dgm:pt modelId="{EA2EA690-8B63-4469-A93E-EC9F163909AF}" type="pres">
      <dgm:prSet presAssocID="{FFA3FB2C-61A2-458F-B206-187407784A2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089E09C7-891F-47F9-B1A3-86DB1EFDB1D1}" type="pres">
      <dgm:prSet presAssocID="{FFA3FB2C-61A2-458F-B206-187407784A2E}" presName="spaceRect" presStyleCnt="0"/>
      <dgm:spPr/>
    </dgm:pt>
    <dgm:pt modelId="{40827905-42CF-4AA3-B154-155FA38DA4F3}" type="pres">
      <dgm:prSet presAssocID="{FFA3FB2C-61A2-458F-B206-187407784A2E}" presName="parTx" presStyleLbl="revTx" presStyleIdx="0" presStyleCnt="2">
        <dgm:presLayoutVars>
          <dgm:chMax val="0"/>
          <dgm:chPref val="0"/>
        </dgm:presLayoutVars>
      </dgm:prSet>
      <dgm:spPr/>
    </dgm:pt>
    <dgm:pt modelId="{3F771F02-3BA9-4546-86B4-AA07FAF91FD6}" type="pres">
      <dgm:prSet presAssocID="{0B42962C-89E8-49C8-8EF6-5FE6A21500B9}" presName="sibTrans" presStyleCnt="0"/>
      <dgm:spPr/>
    </dgm:pt>
    <dgm:pt modelId="{D009011E-31C7-4259-8179-8E08A6BCE6D8}" type="pres">
      <dgm:prSet presAssocID="{C89A339C-F91D-4D54-8922-2580675E7223}" presName="compNode" presStyleCnt="0"/>
      <dgm:spPr/>
    </dgm:pt>
    <dgm:pt modelId="{3D054C34-5498-40C5-9EDA-A05CEF976683}" type="pres">
      <dgm:prSet presAssocID="{C89A339C-F91D-4D54-8922-2580675E7223}" presName="bgRect" presStyleLbl="bgShp" presStyleIdx="1" presStyleCnt="2"/>
      <dgm:spPr/>
    </dgm:pt>
    <dgm:pt modelId="{FA27E046-8239-4FBE-8E7A-C0DA4265853B}" type="pres">
      <dgm:prSet presAssocID="{C89A339C-F91D-4D54-8922-2580675E72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F365ACBF-D7BD-4B0E-803A-DAD9338166C5}" type="pres">
      <dgm:prSet presAssocID="{C89A339C-F91D-4D54-8922-2580675E7223}" presName="spaceRect" presStyleCnt="0"/>
      <dgm:spPr/>
    </dgm:pt>
    <dgm:pt modelId="{77827BAC-2A8A-408B-826E-8B07175492D4}" type="pres">
      <dgm:prSet presAssocID="{C89A339C-F91D-4D54-8922-2580675E722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EF33386-CB53-4AFD-A646-B66E10741826}" type="presOf" srcId="{FFA3FB2C-61A2-458F-B206-187407784A2E}" destId="{40827905-42CF-4AA3-B154-155FA38DA4F3}" srcOrd="0" destOrd="0" presId="urn:microsoft.com/office/officeart/2018/2/layout/IconVerticalSolidList"/>
    <dgm:cxn modelId="{F8D5FCA1-F071-4515-8A9C-631B04C2158C}" srcId="{243E0E05-0CBF-4598-891A-EE5705364DBE}" destId="{FFA3FB2C-61A2-458F-B206-187407784A2E}" srcOrd="0" destOrd="0" parTransId="{54B95D7F-03D1-46A4-9D87-F2E31C391454}" sibTransId="{0B42962C-89E8-49C8-8EF6-5FE6A21500B9}"/>
    <dgm:cxn modelId="{ED3916BB-91BD-4492-9B5A-708992A2624D}" type="presOf" srcId="{C89A339C-F91D-4D54-8922-2580675E7223}" destId="{77827BAC-2A8A-408B-826E-8B07175492D4}" srcOrd="0" destOrd="0" presId="urn:microsoft.com/office/officeart/2018/2/layout/IconVerticalSolidList"/>
    <dgm:cxn modelId="{4F0238DB-AD7E-41D0-9B7E-47D880CC6DEA}" srcId="{243E0E05-0CBF-4598-891A-EE5705364DBE}" destId="{C89A339C-F91D-4D54-8922-2580675E7223}" srcOrd="1" destOrd="0" parTransId="{478A310F-FF5F-47EA-A56E-785C9E998B89}" sibTransId="{4C21A7BA-369D-48DA-81B4-9FB92A636B2D}"/>
    <dgm:cxn modelId="{F905B9E8-41A2-426B-8B7A-2C5369E19783}" type="presOf" srcId="{243E0E05-0CBF-4598-891A-EE5705364DBE}" destId="{095188EF-D912-4BAF-B310-A62FE649CFBC}" srcOrd="0" destOrd="0" presId="urn:microsoft.com/office/officeart/2018/2/layout/IconVerticalSolidList"/>
    <dgm:cxn modelId="{B1021CB0-4AF3-4F9F-85BC-D4F9803324C0}" type="presParOf" srcId="{095188EF-D912-4BAF-B310-A62FE649CFBC}" destId="{1B2A0725-8ADA-4686-B4F3-CE05CDAF4760}" srcOrd="0" destOrd="0" presId="urn:microsoft.com/office/officeart/2018/2/layout/IconVerticalSolidList"/>
    <dgm:cxn modelId="{3C3A59CC-0373-4C99-BB37-0EDE5CB3028D}" type="presParOf" srcId="{1B2A0725-8ADA-4686-B4F3-CE05CDAF4760}" destId="{77601F23-8547-4A3E-9B8B-94DFBFE665BB}" srcOrd="0" destOrd="0" presId="urn:microsoft.com/office/officeart/2018/2/layout/IconVerticalSolidList"/>
    <dgm:cxn modelId="{0C750A0A-E71B-482E-BD79-0564FB93C44B}" type="presParOf" srcId="{1B2A0725-8ADA-4686-B4F3-CE05CDAF4760}" destId="{EA2EA690-8B63-4469-A93E-EC9F163909AF}" srcOrd="1" destOrd="0" presId="urn:microsoft.com/office/officeart/2018/2/layout/IconVerticalSolidList"/>
    <dgm:cxn modelId="{EFCB3198-1A5B-4983-883D-893421D742BE}" type="presParOf" srcId="{1B2A0725-8ADA-4686-B4F3-CE05CDAF4760}" destId="{089E09C7-891F-47F9-B1A3-86DB1EFDB1D1}" srcOrd="2" destOrd="0" presId="urn:microsoft.com/office/officeart/2018/2/layout/IconVerticalSolidList"/>
    <dgm:cxn modelId="{F3AD8C86-226B-4741-8C8E-1D935BA2BA03}" type="presParOf" srcId="{1B2A0725-8ADA-4686-B4F3-CE05CDAF4760}" destId="{40827905-42CF-4AA3-B154-155FA38DA4F3}" srcOrd="3" destOrd="0" presId="urn:microsoft.com/office/officeart/2018/2/layout/IconVerticalSolidList"/>
    <dgm:cxn modelId="{BC07F26E-BEFB-41B3-AEAE-46C868C77B95}" type="presParOf" srcId="{095188EF-D912-4BAF-B310-A62FE649CFBC}" destId="{3F771F02-3BA9-4546-86B4-AA07FAF91FD6}" srcOrd="1" destOrd="0" presId="urn:microsoft.com/office/officeart/2018/2/layout/IconVerticalSolidList"/>
    <dgm:cxn modelId="{D773C3BF-9397-4E2E-BBB7-A587DD7FAB20}" type="presParOf" srcId="{095188EF-D912-4BAF-B310-A62FE649CFBC}" destId="{D009011E-31C7-4259-8179-8E08A6BCE6D8}" srcOrd="2" destOrd="0" presId="urn:microsoft.com/office/officeart/2018/2/layout/IconVerticalSolidList"/>
    <dgm:cxn modelId="{FDA70F37-5E55-4127-8F0A-8FEEDA3223AA}" type="presParOf" srcId="{D009011E-31C7-4259-8179-8E08A6BCE6D8}" destId="{3D054C34-5498-40C5-9EDA-A05CEF976683}" srcOrd="0" destOrd="0" presId="urn:microsoft.com/office/officeart/2018/2/layout/IconVerticalSolidList"/>
    <dgm:cxn modelId="{1F32A72A-4143-478B-B83C-0B856C610B49}" type="presParOf" srcId="{D009011E-31C7-4259-8179-8E08A6BCE6D8}" destId="{FA27E046-8239-4FBE-8E7A-C0DA4265853B}" srcOrd="1" destOrd="0" presId="urn:microsoft.com/office/officeart/2018/2/layout/IconVerticalSolidList"/>
    <dgm:cxn modelId="{8F083889-EBEB-40ED-A2E1-825587361594}" type="presParOf" srcId="{D009011E-31C7-4259-8179-8E08A6BCE6D8}" destId="{F365ACBF-D7BD-4B0E-803A-DAD9338166C5}" srcOrd="2" destOrd="0" presId="urn:microsoft.com/office/officeart/2018/2/layout/IconVerticalSolidList"/>
    <dgm:cxn modelId="{09B93E4C-FCBE-4391-AEB5-128165F1969E}" type="presParOf" srcId="{D009011E-31C7-4259-8179-8E08A6BCE6D8}" destId="{77827BAC-2A8A-408B-826E-8B07175492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01F23-8547-4A3E-9B8B-94DFBFE665BB}">
      <dsp:nvSpPr>
        <dsp:cNvPr id="0" name=""/>
        <dsp:cNvSpPr/>
      </dsp:nvSpPr>
      <dsp:spPr>
        <a:xfrm>
          <a:off x="0" y="635119"/>
          <a:ext cx="10793412" cy="11725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EA690-8B63-4469-A93E-EC9F163909AF}">
      <dsp:nvSpPr>
        <dsp:cNvPr id="0" name=""/>
        <dsp:cNvSpPr/>
      </dsp:nvSpPr>
      <dsp:spPr>
        <a:xfrm>
          <a:off x="354689" y="898937"/>
          <a:ext cx="644890" cy="6448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27905-42CF-4AA3-B154-155FA38DA4F3}">
      <dsp:nvSpPr>
        <dsp:cNvPr id="0" name=""/>
        <dsp:cNvSpPr/>
      </dsp:nvSpPr>
      <dsp:spPr>
        <a:xfrm>
          <a:off x="1354269" y="635119"/>
          <a:ext cx="9439143" cy="1172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92" tIns="124092" rIns="124092" bIns="12409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Činnost může mít v ergoterapii různý cíl a různé zdůvodnění</a:t>
          </a:r>
          <a:endParaRPr lang="en-US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54269" y="635119"/>
        <a:ext cx="9439143" cy="1172527"/>
      </dsp:txXfrm>
    </dsp:sp>
    <dsp:sp modelId="{3D054C34-5498-40C5-9EDA-A05CEF976683}">
      <dsp:nvSpPr>
        <dsp:cNvPr id="0" name=""/>
        <dsp:cNvSpPr/>
      </dsp:nvSpPr>
      <dsp:spPr>
        <a:xfrm>
          <a:off x="0" y="2100778"/>
          <a:ext cx="10793412" cy="11725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7E046-8239-4FBE-8E7A-C0DA4265853B}">
      <dsp:nvSpPr>
        <dsp:cNvPr id="0" name=""/>
        <dsp:cNvSpPr/>
      </dsp:nvSpPr>
      <dsp:spPr>
        <a:xfrm>
          <a:off x="354689" y="2364597"/>
          <a:ext cx="644890" cy="6448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27BAC-2A8A-408B-826E-8B07175492D4}">
      <dsp:nvSpPr>
        <dsp:cNvPr id="0" name=""/>
        <dsp:cNvSpPr/>
      </dsp:nvSpPr>
      <dsp:spPr>
        <a:xfrm>
          <a:off x="1354269" y="2100778"/>
          <a:ext cx="9439143" cy="1172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92" tIns="124092" rIns="124092" bIns="12409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Z hlediska typu používaných činností rozeznáváme 5 oblastí  ergoterapie:</a:t>
          </a:r>
          <a:endParaRPr lang="en-US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54269" y="2100778"/>
        <a:ext cx="9439143" cy="1172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BB8F86-A17E-4016-9554-AD56E1727B5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0D8DD5-09BE-4F09-8C32-38ADA05225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9D8E0C-B463-4B8B-B18D-7D245A58419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717026-07B6-478C-993E-AFC2BCD36CB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048786-F078-40DB-A98C-442C668B58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4E3A5F-5015-4B8A-B934-D5EF5ECB21D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156AEB5-198C-480B-85DD-DF5BB1DC93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607576F-5868-488D-A0D6-A890D559C9B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A93FFD-FBB8-45DB-9075-322F560128E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85800" y="685800"/>
            <a:ext cx="10396440" cy="533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2598A9-0370-4889-95C7-17282A5DE4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7A12A2-8315-4AB6-866C-E9EFDCC878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B524A6-761F-47C0-8211-34621BDC757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335FF7-3F53-42BF-83D3-F57B8C918A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DE8AB7-A5C5-4090-AB83-116D4230B2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EDA968-9C6C-41C3-94D5-444869D986B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86B13F-8CCD-4B46-A940-D1B8D316D56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20012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7714440" y="206352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68580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420012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7714440" y="3792960"/>
            <a:ext cx="334656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952FD27-C3B1-4825-899D-0F81127FF9C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9B8885-0625-4A66-81D7-143BD67B94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861809-81E0-4211-8B7D-AE1308F033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6ABF44-1441-412E-AB51-1A3A66F788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85800" y="685800"/>
            <a:ext cx="10396440" cy="533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29E768-B628-4F8B-B2E2-A4F2950B77F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8AD641-DEFF-4C72-9946-4512AF7FF8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33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12360" y="379296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E82DDC-0F9C-4772-9B43-C87A0583BB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012360" y="2063520"/>
            <a:ext cx="507240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85800" y="3792960"/>
            <a:ext cx="10394280" cy="157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788E95-5AFE-45E1-95AA-B9054E643F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Brickwork-HD-R1a.jp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" name="Group 9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 useBgFill="1">
          <p:nvSpPr>
            <p:cNvPr id="2" name="Rectangle 10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ln>
              <a:noFill/>
            </a:ln>
            <a:effectLst>
              <a:outerShdw algn="tl" blurRad="98280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" name="Freeform 11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>
                <a:gd name="textAreaLeft" fmla="*/ 0 w 11773080"/>
                <a:gd name="textAreaRight" fmla="*/ 11773440 w 11773080"/>
                <a:gd name="textAreaTop" fmla="*/ 0 h 6419160"/>
                <a:gd name="textAreaBottom" fmla="*/ 6419520 h 6419160"/>
              </a:gdLst>
              <a:ahLst/>
              <a:rect l="textAreaLeft" t="textAreaTop" r="textAreaRight" b="textAreaBottom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>
              <a:solidFill>
                <a:srgbClr val="000000">
                  <a:lumMod val="50000"/>
                  <a:lumOff val="50000"/>
                </a:srgb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Rectangle 12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3400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5" name="Picture 6" descr="Brickwork-HD-R1a.jpg"/>
          <p:cNvPicPr/>
          <p:nvPr/>
        </p:nvPicPr>
        <p:blipFill>
          <a:blip r:embed="rId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 useBgFill="1">
        <p:nvSpPr>
          <p:cNvPr id="6" name="Freeform 11"/>
          <p:cNvSpPr/>
          <p:nvPr/>
        </p:nvSpPr>
        <p:spPr>
          <a:xfrm>
            <a:off x="-15840" y="0"/>
            <a:ext cx="11683440" cy="6587640"/>
          </a:xfrm>
          <a:custGeom>
            <a:avLst/>
            <a:gdLst>
              <a:gd name="textAreaLeft" fmla="*/ 0 w 11683440"/>
              <a:gd name="textAreaRight" fmla="*/ 11683800 w 11683440"/>
              <a:gd name="textAreaTop" fmla="*/ 0 h 6587640"/>
              <a:gd name="textAreaBottom" fmla="*/ 6588000 h 6587640"/>
            </a:gdLst>
            <a:ahLst/>
            <a:rect l="textAreaLeft" t="textAreaTop" r="textAreaRight" b="textAreaBottom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algn="tl" blurRad="101520" dir="4384010" dist="152031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reeform 13"/>
          <p:cNvSpPr/>
          <p:nvPr/>
        </p:nvSpPr>
        <p:spPr>
          <a:xfrm>
            <a:off x="0" y="4282200"/>
            <a:ext cx="11328840" cy="2028600"/>
          </a:xfrm>
          <a:custGeom>
            <a:avLst/>
            <a:gdLst>
              <a:gd name="textAreaLeft" fmla="*/ 0 w 11328840"/>
              <a:gd name="textAreaRight" fmla="*/ 11329200 w 11328840"/>
              <a:gd name="textAreaTop" fmla="*/ 0 h 2028600"/>
              <a:gd name="textAreaBottom" fmla="*/ 2028960 h 2028600"/>
            </a:gdLst>
            <a:ahLst/>
            <a:rect l="textAreaLeft" t="textAreaTop" r="textAreaRight" b="textAreaBottom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reeform 25"/>
          <p:cNvSpPr/>
          <p:nvPr/>
        </p:nvSpPr>
        <p:spPr>
          <a:xfrm>
            <a:off x="0" y="0"/>
            <a:ext cx="8719200" cy="456480"/>
          </a:xfrm>
          <a:custGeom>
            <a:avLst/>
            <a:gdLst>
              <a:gd name="textAreaLeft" fmla="*/ 0 w 8719200"/>
              <a:gd name="textAreaRight" fmla="*/ 8719560 w 871920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reeform 14"/>
          <p:cNvSpPr/>
          <p:nvPr/>
        </p:nvSpPr>
        <p:spPr>
          <a:xfrm rot="21420000">
            <a:off x="-161640" y="293040"/>
            <a:ext cx="11366640" cy="5751360"/>
          </a:xfrm>
          <a:custGeom>
            <a:avLst/>
            <a:gdLst>
              <a:gd name="textAreaLeft" fmla="*/ 0 w 11366640"/>
              <a:gd name="textAreaRight" fmla="*/ 11367000 w 11366640"/>
              <a:gd name="textAreaTop" fmla="*/ 0 h 5751360"/>
              <a:gd name="textAreaBottom" fmla="*/ 5751720 h 5751360"/>
            </a:gdLst>
            <a:ahLst/>
            <a:rect l="textAreaLeft" t="textAreaTop" r="textAreaRight" b="textAreaBottom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>
            <a:solidFill>
              <a:srgbClr val="000000">
                <a:lumMod val="50000"/>
                <a:lumOff val="50000"/>
              </a:srgbClr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 rot="21420000">
            <a:off x="891000" y="662400"/>
            <a:ext cx="9754920" cy="276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cs-CZ" sz="8000" spc="-1" strike="noStrike" cap="all">
                <a:solidFill>
                  <a:schemeClr val="accent1"/>
                </a:solidFill>
                <a:latin typeface="Impact"/>
              </a:rPr>
              <a:t>Kliknutím lze upravit styl.</a:t>
            </a:r>
            <a:endParaRPr b="0" lang="en-US" sz="80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 idx="1"/>
          </p:nvPr>
        </p:nvSpPr>
        <p:spPr>
          <a:xfrm rot="21420000">
            <a:off x="4948200" y="4578480"/>
            <a:ext cx="6143400" cy="116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54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en-US" sz="54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rPr>
              <a:t>&lt;datum/čas&gt;</a:t>
            </a:r>
            <a:endParaRPr b="0" lang="cs-CZ" sz="5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 idx="2"/>
          </p:nvPr>
        </p:nvSpPr>
        <p:spPr>
          <a:xfrm rot="21420000">
            <a:off x="-5400" y="4882680"/>
            <a:ext cx="4046760" cy="119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sldNum" idx="3"/>
          </p:nvPr>
        </p:nvSpPr>
        <p:spPr>
          <a:xfrm rot="21420000">
            <a:off x="9851400" y="3832560"/>
            <a:ext cx="9068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2400" spc="-1" strike="noStrike" cap="all">
                <a:solidFill>
                  <a:schemeClr val="dk1">
                    <a:lumMod val="50000"/>
                    <a:lumOff val="25000"/>
                  </a:schemeClr>
                </a:solidFill>
                <a:latin typeface="Impac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7B3D95A9-178E-42D5-92F6-774466C0F2E6}" type="slidenum">
              <a:rPr b="0" lang="en-US" sz="2400" spc="-1" strike="noStrike" cap="all">
                <a:solidFill>
                  <a:schemeClr val="dk1">
                    <a:lumMod val="50000"/>
                    <a:lumOff val="25000"/>
                  </a:schemeClr>
                </a:solidFill>
                <a:latin typeface="Impact"/>
              </a:rPr>
              <a:t>&lt;číslo&gt;</a:t>
            </a:fld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5-Point Star 24"/>
          <p:cNvSpPr/>
          <p:nvPr/>
        </p:nvSpPr>
        <p:spPr>
          <a:xfrm rot="21420000">
            <a:off x="4221360" y="5111280"/>
            <a:ext cx="515160" cy="51516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chemeClr val="dk1"/>
                </a:solidFill>
                <a:latin typeface="Impact"/>
              </a:rPr>
              <a:t>Klikněte pro úpravu formátu textu osnovy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864000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 cap="all">
                <a:solidFill>
                  <a:schemeClr val="dk1"/>
                </a:solidFill>
                <a:latin typeface="Impact"/>
              </a:rPr>
              <a:t>Druhá úroveň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lvl="2" marL="1296000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chemeClr val="dk1"/>
                </a:solidFill>
                <a:latin typeface="Impact"/>
              </a:rPr>
              <a:t>Třetí úroveň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  <a:p>
            <a:pPr lvl="3" marL="1728000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 cap="all">
                <a:solidFill>
                  <a:schemeClr val="dk1"/>
                </a:solidFill>
                <a:latin typeface="Impact"/>
              </a:rPr>
              <a:t>Čtvrtá úroveň osnovy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  <a:p>
            <a:pPr lvl="4" marL="2160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chemeClr val="dk1"/>
                </a:solidFill>
                <a:latin typeface="Impact"/>
              </a:rPr>
              <a:t>Pátá úroveň osnovy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5" marL="2592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chemeClr val="dk1"/>
                </a:solidFill>
                <a:latin typeface="Impact"/>
              </a:rPr>
              <a:t>Šestá úroveň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6" marL="3024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chemeClr val="dk1"/>
                </a:solidFill>
                <a:latin typeface="Impact"/>
              </a:rPr>
              <a:t>Sedmá úroveň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 descr="Brickwork-HD-R1a.jp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53" name="Group 9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 useBgFill="1">
          <p:nvSpPr>
            <p:cNvPr id="54" name="Rectangle 10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ln>
              <a:noFill/>
            </a:ln>
            <a:effectLst>
              <a:outerShdw algn="tl" blurRad="98280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11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>
                <a:gd name="textAreaLeft" fmla="*/ 0 w 11773080"/>
                <a:gd name="textAreaRight" fmla="*/ 11773440 w 11773080"/>
                <a:gd name="textAreaTop" fmla="*/ 0 h 6419160"/>
                <a:gd name="textAreaBottom" fmla="*/ 6419520 h 6419160"/>
              </a:gdLst>
              <a:ahLst/>
              <a:rect l="textAreaLeft" t="textAreaTop" r="textAreaRight" b="textAreaBottom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>
              <a:solidFill>
                <a:srgbClr val="000000">
                  <a:lumMod val="50000"/>
                  <a:lumOff val="50000"/>
                </a:srgb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Rectangle 12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3400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cs-CZ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Kliknutím lze upravit styl.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Impact"/>
              </a:rPr>
              <a:t>Po kliknutí můžete upravovat styly textu v předloze.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Impact"/>
              </a:rPr>
              <a:t>Druhá úroveň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2" marL="11430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Impact"/>
              </a:rPr>
              <a:t>Třetí úroveň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lvl="3" marL="16002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400" spc="-1" strike="noStrike" cap="all">
                <a:solidFill>
                  <a:schemeClr val="dk1"/>
                </a:solidFill>
                <a:latin typeface="Impact"/>
              </a:rPr>
              <a:t>Čtvrtá úroveň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  <a:p>
            <a:pPr lvl="4" marL="20574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400" spc="-1" strike="noStrike" cap="all">
                <a:solidFill>
                  <a:schemeClr val="dk1"/>
                </a:solidFill>
                <a:latin typeface="Impact"/>
              </a:rPr>
              <a:t>Pátá úroveň</a:t>
            </a:r>
            <a:endParaRPr b="0" lang="en-US" sz="1400" spc="-1" strike="noStrike" cap="all">
              <a:solidFill>
                <a:schemeClr val="dk1"/>
              </a:solidFill>
              <a:latin typeface="Impac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4"/>
          </p:nvPr>
        </p:nvSpPr>
        <p:spPr>
          <a:xfrm>
            <a:off x="7297920" y="5757480"/>
            <a:ext cx="378432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rPr>
              <a:t>&lt;datum/čas&gt;</a:t>
            </a:r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ftr" idx="5"/>
          </p:nvPr>
        </p:nvSpPr>
        <p:spPr>
          <a:xfrm>
            <a:off x="685800" y="5757480"/>
            <a:ext cx="549936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 idx="6"/>
          </p:nvPr>
        </p:nvSpPr>
        <p:spPr>
          <a:xfrm>
            <a:off x="6287040" y="5757480"/>
            <a:ext cx="9068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75FED5D0-CABA-44AF-876D-EC034F0E9D79}" type="slidenum">
              <a:rPr b="0" lang="en-US" sz="3200" spc="-1" strike="noStrike" cap="all">
                <a:solidFill>
                  <a:schemeClr val="accent1">
                    <a:lumMod val="50000"/>
                  </a:schemeClr>
                </a:solidFill>
                <a:latin typeface="Impact"/>
              </a:rPr>
              <a:t>&lt;číslo&gt;</a:t>
            </a:fld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4.jpeg"/><Relationship Id="rId4" Type="http://schemas.openxmlformats.org/officeDocument/2006/relationships/image" Target="../media/image7.tif"/><Relationship Id="rId5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4.jpeg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 rot="21420000">
            <a:off x="891000" y="662400"/>
            <a:ext cx="9754920" cy="276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cs-CZ" sz="8000" spc="-1" strike="noStrike" cap="all">
                <a:solidFill>
                  <a:schemeClr val="accent1"/>
                </a:solidFill>
                <a:latin typeface="Impact"/>
              </a:rPr>
              <a:t>Zaměření Ergoterapie</a:t>
            </a:r>
            <a:endParaRPr b="0" lang="en-US" sz="8000" spc="-1" strike="noStrike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nácvik pracovních dovedností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vychází z ergodiagnostického vyšetření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rámci ní ergoterapeut podrobně analyzuje pracovní činnosti jedince, hodnotí jeho zbytkový potenciální a zjišťuje jeho motivaci pracovat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předpracovní RHB se Ergoterapeut podílí na tréninku tolerance zátěže, vytrvalosti a nácviku vhodných pracovních dovedností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Zařazování pracovních činností do ergo léčebného programu hraje významnou roli v prevenci ztráty pracovních návyků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Ergoterapie zaměstnáváním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7938" lnSpcReduction="10000"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85000"/>
                    <a:lumOff val="15000"/>
                  </a:schemeClr>
                </a:solidFill>
                <a:latin typeface="Calibri"/>
              </a:rPr>
              <a:t>Historicky nejstarší a laické veřejnosti nejznámější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85000"/>
                    <a:lumOff val="15000"/>
                  </a:schemeClr>
                </a:solidFill>
                <a:latin typeface="Calibri"/>
              </a:rPr>
              <a:t>Nazývána také jako kondiční ergoterapie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85000"/>
                    <a:lumOff val="15000"/>
                  </a:schemeClr>
                </a:solidFill>
                <a:latin typeface="Calibri"/>
              </a:rPr>
              <a:t>Hlavním cílem je odpoutání pozornosti jedince od nepříznivého vlivu onemocnění a snaha udržet jeho dobrou fyzickou nebo duševní kondici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85000"/>
                    <a:lumOff val="15000"/>
                  </a:schemeClr>
                </a:solidFill>
                <a:latin typeface="Calibri"/>
              </a:rPr>
              <a:t>Využívají se rukodělné činnosti, společenské hry a sportovní nebo pohybové aktivity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85000"/>
                    <a:lumOff val="15000"/>
                  </a:schemeClr>
                </a:solidFill>
                <a:latin typeface="Calibri"/>
              </a:rPr>
              <a:t>Při volbě činností Ergoterapeut vychází především ze zájmů jedince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85000"/>
                    <a:lumOff val="15000"/>
                  </a:schemeClr>
                </a:solidFill>
                <a:latin typeface="Calibri"/>
              </a:rPr>
              <a:t>Zvolené činnosti by ho měly zajímat a bavit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Ergoterapie zaměstnáváním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praxi se doporučuje zvolit takovou činnost, se kterou měl jedinec dříve zkušenost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Důležitá je správná motivace jedince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Tato forma Ergoterapie probíhá nejčastěji ve skupině (a v dílnách)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 poslední době se také často objevuje v soc. oblasti, kde Ergoterapeut organizuje různé skupiny podle zdrav. stavu, stupně postižení, věku a pohlaví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968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Ergoterapie Funkční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85800" y="1837800"/>
            <a:ext cx="6396840" cy="352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0949"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Taktéž označována jako cílená Ergoterapie nebo orgánová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Cílem je intenzivně procvičovat přesně definovanou postiženou oblast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hlavním cílem je zlepšit postiženou část těla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Zaměřuje se na: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Senzomotorickou složku činnosti (zvýšení sS, zlepšení svalové koordinace, zlepšení Jm a HM)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Kognitivní složku činnosti (pozornost, paměť, orientace, posloupnost)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Trénink psychosociální složky činnosti (sebepojetí, sebeovládání)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</p:txBody>
      </p:sp>
      <p:pic>
        <p:nvPicPr>
          <p:cNvPr id="124" name="Graphic 6" descr="Terč"/>
          <p:cNvPicPr/>
          <p:nvPr/>
        </p:nvPicPr>
        <p:blipFill>
          <a:blip r:embed="rId2"/>
          <a:stretch/>
        </p:blipFill>
        <p:spPr>
          <a:xfrm>
            <a:off x="7568280" y="958320"/>
            <a:ext cx="3836160" cy="3836160"/>
          </a:xfrm>
          <a:prstGeom prst="rect">
            <a:avLst/>
          </a:prstGeom>
          <a:ln w="57150">
            <a:solidFill>
              <a:srgbClr val="ffffff">
                <a:lumMod val="50000"/>
              </a:srgbClr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Ergoterapie Funkční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Dosažení pomocí intenzivního cvičení a opakováním cvičení, pomocí hraní rolí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Program se sestavuje tak, aby zlepšoval nebo upravoval postižené funkce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Např. použitím modelovací hmoty se posilují svaly hK, skládání stavebnice zlepšuje JM, práce v kuchyni pro podporu paměti, posloupnosti, prostorové orientace, ...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Vyžaduje znalost kineziologie, pohybového aparátu, psychologie člověka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Nutnost vybavení ET různými pomůckami (pomůcka, nářadí, pc program)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ET zaměřená na poradenství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Hlavním cílem je poskytovat jedincům a jejich rodinný příslušníkům pomoc při řešení vzniklé nepříznivé situace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Poskytování informací o různých službách a možnostech, na které má jedinec nárok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Má preventivní charakter – předcházení vzniku problému nebo omezení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Např. v rámci instruktáže -&gt; poradit vhodnější úpravu pracovního prostředí (rozmístění a typ nábytku, umístění počítače a jeho jednotlivých součástí)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ET zaměřená na poradenství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800" spc="-1" strike="noStrike" u="sng" cap="all">
                <a:solidFill>
                  <a:schemeClr val="dk1"/>
                </a:solidFill>
                <a:uFillTx/>
                <a:latin typeface="Calibri"/>
              </a:rPr>
              <a:t>ERgoterapeut se nejvíce uplatňuje  v oblastech: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Technické poradenství 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– týká se doporučování, vyzkoušení a úpravy kompenzačních nebo technických pomůcek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Např. úpravy domácího či pracovního prostředí, poradenství ohledně bezbariérovosti domu či bytu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/>
                </a:solidFill>
                <a:latin typeface="Calibri"/>
              </a:rPr>
              <a:t>Sociální poradenství </a:t>
            </a: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– vhodné aktivizační programy, které nabízejí neziskové organizace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  <a:tabLst>
                <a:tab algn="l" pos="0"/>
              </a:tabLst>
            </a:pPr>
            <a:r>
              <a:rPr b="1" lang="cs-CZ" sz="1800" spc="-1" strike="noStrike" cap="all">
                <a:solidFill>
                  <a:schemeClr val="dk1">
                    <a:lumMod val="85000"/>
                    <a:lumOff val="15000"/>
                  </a:schemeClr>
                </a:solidFill>
                <a:latin typeface="Calibri"/>
              </a:rPr>
              <a:t>Zdravotní poradenství </a:t>
            </a:r>
            <a:r>
              <a:rPr b="0" lang="cs-CZ" sz="1800" spc="-1" strike="noStrike" cap="all">
                <a:solidFill>
                  <a:schemeClr val="dk1">
                    <a:lumMod val="85000"/>
                    <a:lumOff val="15000"/>
                  </a:schemeClr>
                </a:solidFill>
                <a:latin typeface="Calibri"/>
              </a:rPr>
              <a:t>– instruktáž v otázkách prevence vzniku komplikací u imobilních osob (např. polohování), u osob s revmatologickými problémy např. Informace o vhodné ochraně kloubů proti přetížení apod.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Diagnostické prostředky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Ergoterapeut používá vlastní diagnostické metody nebo prostředky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Zjišťuje specifika problémů člověka a plánuje další terapeutický postup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Celá ergo léčba je založena na pochopení člověka s určitými činnostmi, zažitými zvyklostmi v provádění Každodenních činností nebo s osobitými zájmy a hodnotami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/>
                </a:solidFill>
                <a:latin typeface="Calibri"/>
              </a:rPr>
              <a:t>Ergoterapeut využívá v hodnocení a léčbě dva přístupy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Přístup shora dolů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Přístup zdola nahoru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Shora dolů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444"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jedná se o hodnocení funkce prostřednictvím výkonu zaměstnávání ve třech oblastech: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soběstačnost, 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produktivita 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2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8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zájmové činnosti. </a:t>
            </a:r>
            <a:endParaRPr b="0" lang="en-US" sz="18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Spolupráce s pacientem při výběru, organizace a provádění činností, které jsou cílené na jeho problém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Ergoterapeut ve vyšetření postupuje od komplexních činností (např. oblékání) k jednotlivým složkám (komponentám) výkonu zaměstnávání (např. svalová síla, koordinace oko-ruka, funkční rozsah pohybu apod.).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Shora dolů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Ergoterapeut se zaměřuje na schopnost člověka zapojovat se do komplexních činností nebo smysluplných aktivit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Vyšetření začíná hodnocením jeho motivace, denních zvyklostí a rolemi, které ve svém životě zastává nebo zastával – souvisí s činnostmi, které jsou pro něj důležité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Např. žena po CMP nemůže plně pečovat o své děti a tím naplňovat roli matky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Impact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Rozdělení Ergoterapie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760210934"/>
              </p:ext>
            </p:extLst>
          </p:nvPr>
        </p:nvGraphicFramePr>
        <p:xfrm>
          <a:off x="685800" y="2063880"/>
          <a:ext cx="10793160" cy="390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Zdola nahoru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Zaměření na deficity ve specifických dovednostech, které zabraňují úspěšnému zapojení člověka do činností, které jsou pro něj důležité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v tomto přístupu ergoterapeut vyšetří nejprve jednotlivé složky výkonu zaměstnávání (např. kognitivní, psychosociální apod.)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následně se dostává k hodnocení jejich vlivu na komplexní činnost (např. soběstačnost, pracovní nebo zájmovou činnost).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Zdola nahoru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Důležité je, aby ergoterapeut zvolil takovou cvičební jednotku, která by v co největší míře ovlivnila zjištěnou poruchu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Hodnocení soběstačnosti člověka -&gt; stanovení částečné soběstačnosti v některých položkách ADL pro poruchu JM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Plán léčby je založen na nácvik JM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Předpoklad -&gt; zlepšení jm -&gt; zlepšení dovednosti při provádění ADL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Způsob hodnocení - příklad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solidFill>
            <a:schemeClr val="accent1"/>
          </a:solidFill>
          <a:ln w="19080">
            <a:solidFill>
              <a:schemeClr val="accent1"/>
            </a:solidFill>
            <a:round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1600" spc="-1" strike="noStrike" u="sng" cap="all">
                <a:solidFill>
                  <a:schemeClr val="lt1"/>
                </a:solidFill>
                <a:uFillTx/>
                <a:latin typeface="Calibri"/>
              </a:rPr>
              <a:t>Čištění zubů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indent="0" algn="ctr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600" spc="-1" strike="noStrike" cap="all">
                <a:solidFill>
                  <a:schemeClr val="lt1"/>
                </a:solidFill>
                <a:latin typeface="Calibri"/>
              </a:rPr>
              <a:t>Fatické schopnosti – porozumění, řeč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indent="0" algn="ctr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600" spc="-1" strike="noStrike" cap="all">
                <a:solidFill>
                  <a:schemeClr val="lt1"/>
                </a:solidFill>
                <a:latin typeface="Calibri"/>
              </a:rPr>
              <a:t>Kognice – paměť, orientace, myšlení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indent="0" algn="ctr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600" spc="-1" strike="noStrike" cap="all">
                <a:solidFill>
                  <a:schemeClr val="lt1"/>
                </a:solidFill>
                <a:latin typeface="Calibri"/>
              </a:rPr>
              <a:t>Motorika – SS, HM, JM, ROM, praxie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endParaRPr b="0" lang="en-US" sz="5400" spc="-1" strike="noStrike" cap="all">
              <a:solidFill>
                <a:schemeClr val="accent1"/>
              </a:solidFill>
              <a:latin typeface="Impact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Který z přístupů je v ergoterapeutické praxi více využívaný ?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35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 useBgFill="1">
        <p:nvSpPr>
          <p:cNvPr id="146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840" y="0"/>
            <a:ext cx="11683440" cy="6587640"/>
          </a:xfrm>
          <a:custGeom>
            <a:avLst/>
            <a:gdLst>
              <a:gd name="textAreaLeft" fmla="*/ 0 w 11683440"/>
              <a:gd name="textAreaRight" fmla="*/ 11683800 w 11683440"/>
              <a:gd name="textAreaTop" fmla="*/ 0 h 6587640"/>
              <a:gd name="textAreaBottom" fmla="*/ 6588000 h 6587640"/>
            </a:gdLst>
            <a:ahLst/>
            <a:rect l="textAreaLeft" t="textAreaTop" r="textAreaRight" b="textAreaBottom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algn="tl" blurRad="101520" dir="4384010" dist="152031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82200"/>
            <a:ext cx="11328840" cy="2028600"/>
          </a:xfrm>
          <a:custGeom>
            <a:avLst/>
            <a:gdLst>
              <a:gd name="textAreaLeft" fmla="*/ 0 w 11328840"/>
              <a:gd name="textAreaRight" fmla="*/ 11329200 w 11328840"/>
              <a:gd name="textAreaTop" fmla="*/ 0 h 2028600"/>
              <a:gd name="textAreaBottom" fmla="*/ 2028960 h 2028600"/>
            </a:gdLst>
            <a:ahLst/>
            <a:rect l="textAreaLeft" t="textAreaTop" r="textAreaRight" b="textAreaBottom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719200" cy="456480"/>
          </a:xfrm>
          <a:custGeom>
            <a:avLst/>
            <a:gdLst>
              <a:gd name="textAreaLeft" fmla="*/ 0 w 8719200"/>
              <a:gd name="textAreaRight" fmla="*/ 8719560 w 871920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20000">
            <a:off x="-161640" y="293040"/>
            <a:ext cx="11366640" cy="5751360"/>
          </a:xfrm>
          <a:custGeom>
            <a:avLst/>
            <a:gdLst>
              <a:gd name="textAreaLeft" fmla="*/ 0 w 11366640"/>
              <a:gd name="textAreaRight" fmla="*/ 11367000 w 11366640"/>
              <a:gd name="textAreaTop" fmla="*/ 0 h 5751360"/>
              <a:gd name="textAreaBottom" fmla="*/ 5751720 h 5751360"/>
            </a:gdLst>
            <a:ahLst/>
            <a:rect l="textAreaLeft" t="textAreaTop" r="textAreaRight" b="textAreaBottom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>
            <a:solidFill>
              <a:srgbClr val="000000">
                <a:lumMod val="50000"/>
                <a:lumOff val="50000"/>
              </a:srgbClr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5-Point Star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20000">
            <a:off x="4221360" y="5111280"/>
            <a:ext cx="515160" cy="51516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1" name="Picture 47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 useBgFill="1">
        <p:nvSpPr>
          <p:cNvPr id="152" name="Rectangle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40" y="0"/>
            <a:ext cx="4632480" cy="6857640"/>
          </a:xfrm>
          <a:prstGeom prst="rect">
            <a:avLst/>
          </a:prstGeom>
          <a:ln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Impact"/>
            </a:endParaRPr>
          </a:p>
        </p:txBody>
      </p:sp>
      <p:sp>
        <p:nvSpPr>
          <p:cNvPr id="153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00" y="0"/>
            <a:ext cx="4293000" cy="6576120"/>
          </a:xfrm>
          <a:custGeom>
            <a:avLst/>
            <a:gdLst>
              <a:gd name="textAreaLeft" fmla="*/ 0 w 4293000"/>
              <a:gd name="textAreaRight" fmla="*/ 4293360 w 4293000"/>
              <a:gd name="textAreaTop" fmla="*/ 0 h 6576120"/>
              <a:gd name="textAreaBottom" fmla="*/ 6576480 h 6576120"/>
            </a:gdLst>
            <a:ahLst/>
            <a:rect l="textAreaLeft" t="textAreaTop" r="textAreaRight" b="textAreaBottom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>
            <a:solidFill>
              <a:srgbClr val="000000">
                <a:lumMod val="50000"/>
                <a:lumOff val="50000"/>
              </a:srgbClr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46760" y="1304280"/>
            <a:ext cx="3326400" cy="290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6100" spc="-1" strike="noStrike" cap="all">
                <a:solidFill>
                  <a:schemeClr val="accent1"/>
                </a:solidFill>
                <a:latin typeface="Impact"/>
              </a:rPr>
              <a:t>Příklady z praxe</a:t>
            </a:r>
            <a:endParaRPr b="0" lang="en-US" sz="61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55" name="Rectangle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48360" cy="225720"/>
          </a:xfrm>
          <a:prstGeom prst="rect">
            <a:avLst/>
          </a:pr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Rectangle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52800"/>
            <a:ext cx="4249800" cy="780120"/>
          </a:xfrm>
          <a:prstGeom prst="rect">
            <a:avLst/>
          </a:pr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Rectangl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91840" y="450720"/>
            <a:ext cx="6636600" cy="594972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Impact"/>
            </a:endParaRPr>
          </a:p>
        </p:txBody>
      </p:sp>
      <p:pic>
        <p:nvPicPr>
          <p:cNvPr id="158" name="Zástupný obsah 3" descr=""/>
          <p:cNvPicPr/>
          <p:nvPr/>
        </p:nvPicPr>
        <p:blipFill>
          <a:blip r:embed="rId4"/>
          <a:stretch/>
        </p:blipFill>
        <p:spPr>
          <a:xfrm>
            <a:off x="5321520" y="840240"/>
            <a:ext cx="6174360" cy="517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62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 useBgFill="1">
        <p:nvSpPr>
          <p:cNvPr id="160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840" y="0"/>
            <a:ext cx="11683440" cy="6587640"/>
          </a:xfrm>
          <a:custGeom>
            <a:avLst/>
            <a:gdLst>
              <a:gd name="textAreaLeft" fmla="*/ 0 w 11683440"/>
              <a:gd name="textAreaRight" fmla="*/ 11683800 w 11683440"/>
              <a:gd name="textAreaTop" fmla="*/ 0 h 6587640"/>
              <a:gd name="textAreaBottom" fmla="*/ 6588000 h 6587640"/>
            </a:gdLst>
            <a:ahLst/>
            <a:rect l="textAreaLeft" t="textAreaTop" r="textAreaRight" b="textAreaBottom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algn="tl" blurRad="101520" dir="4384010" dist="152031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82200"/>
            <a:ext cx="11328840" cy="2028600"/>
          </a:xfrm>
          <a:custGeom>
            <a:avLst/>
            <a:gdLst>
              <a:gd name="textAreaLeft" fmla="*/ 0 w 11328840"/>
              <a:gd name="textAreaRight" fmla="*/ 11329200 w 11328840"/>
              <a:gd name="textAreaTop" fmla="*/ 0 h 2028600"/>
              <a:gd name="textAreaBottom" fmla="*/ 2028960 h 2028600"/>
            </a:gdLst>
            <a:ahLst/>
            <a:rect l="textAreaLeft" t="textAreaTop" r="textAreaRight" b="textAreaBottom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719200" cy="456480"/>
          </a:xfrm>
          <a:custGeom>
            <a:avLst/>
            <a:gdLst>
              <a:gd name="textAreaLeft" fmla="*/ 0 w 8719200"/>
              <a:gd name="textAreaRight" fmla="*/ 8719560 w 871920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20000">
            <a:off x="-161640" y="293040"/>
            <a:ext cx="11366640" cy="5751360"/>
          </a:xfrm>
          <a:custGeom>
            <a:avLst/>
            <a:gdLst>
              <a:gd name="textAreaLeft" fmla="*/ 0 w 11366640"/>
              <a:gd name="textAreaRight" fmla="*/ 11367000 w 11366640"/>
              <a:gd name="textAreaTop" fmla="*/ 0 h 5751360"/>
              <a:gd name="textAreaBottom" fmla="*/ 5751720 h 5751360"/>
            </a:gdLst>
            <a:ahLst/>
            <a:rect l="textAreaLeft" t="textAreaTop" r="textAreaRight" b="textAreaBottom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>
            <a:solidFill>
              <a:srgbClr val="000000">
                <a:lumMod val="50000"/>
                <a:lumOff val="50000"/>
              </a:srgbClr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5-Point Star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20000">
            <a:off x="4221360" y="5111280"/>
            <a:ext cx="515160" cy="51516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5" name="Picture 74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 useBgFill="1">
        <p:nvSpPr>
          <p:cNvPr id="166" name="Rectangle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40" y="0"/>
            <a:ext cx="4632480" cy="6857640"/>
          </a:xfrm>
          <a:prstGeom prst="rect">
            <a:avLst/>
          </a:prstGeom>
          <a:ln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Impact"/>
            </a:endParaRPr>
          </a:p>
        </p:txBody>
      </p:sp>
      <p:sp>
        <p:nvSpPr>
          <p:cNvPr id="167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00" y="0"/>
            <a:ext cx="4293000" cy="6576120"/>
          </a:xfrm>
          <a:custGeom>
            <a:avLst/>
            <a:gdLst>
              <a:gd name="textAreaLeft" fmla="*/ 0 w 4293000"/>
              <a:gd name="textAreaRight" fmla="*/ 4293360 w 4293000"/>
              <a:gd name="textAreaTop" fmla="*/ 0 h 6576120"/>
              <a:gd name="textAreaBottom" fmla="*/ 6576480 h 6576120"/>
            </a:gdLst>
            <a:ahLst/>
            <a:rect l="textAreaLeft" t="textAreaTop" r="textAreaRight" b="textAreaBottom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>
            <a:solidFill>
              <a:srgbClr val="000000">
                <a:lumMod val="50000"/>
                <a:lumOff val="50000"/>
              </a:srgbClr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46760" y="1304280"/>
            <a:ext cx="3326400" cy="290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6100" spc="-1" strike="noStrike" cap="all">
                <a:solidFill>
                  <a:schemeClr val="accent1"/>
                </a:solidFill>
                <a:latin typeface="Impact"/>
              </a:rPr>
              <a:t>Příklady z praxe</a:t>
            </a:r>
            <a:endParaRPr b="0" lang="en-US" sz="61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69" name="Rectangle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48360" cy="225720"/>
          </a:xfrm>
          <a:prstGeom prst="rect">
            <a:avLst/>
          </a:pr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Rectangle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52800"/>
            <a:ext cx="4249800" cy="780120"/>
          </a:xfrm>
          <a:prstGeom prst="rect">
            <a:avLst/>
          </a:prstGeom>
          <a:gradFill rotWithShape="0">
            <a:gsLst>
              <a:gs pos="3400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Rectangle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91840" y="450720"/>
            <a:ext cx="6636600" cy="594972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Impact"/>
            </a:endParaRPr>
          </a:p>
        </p:txBody>
      </p:sp>
      <p:pic>
        <p:nvPicPr>
          <p:cNvPr id="172" name="Zástupný obsah 3" descr=""/>
          <p:cNvPicPr/>
          <p:nvPr/>
        </p:nvPicPr>
        <p:blipFill>
          <a:blip r:embed="rId4"/>
          <a:stretch/>
        </p:blipFill>
        <p:spPr>
          <a:xfrm>
            <a:off x="5233320" y="450720"/>
            <a:ext cx="6174360" cy="4306680"/>
          </a:xfrm>
          <a:prstGeom prst="rect">
            <a:avLst/>
          </a:prstGeom>
          <a:ln w="0">
            <a:noFill/>
          </a:ln>
        </p:spPr>
      </p:pic>
      <p:pic>
        <p:nvPicPr>
          <p:cNvPr id="173" name="Obrázek 30" descr=""/>
          <p:cNvPicPr/>
          <p:nvPr/>
        </p:nvPicPr>
        <p:blipFill>
          <a:blip r:embed="rId5"/>
          <a:stretch/>
        </p:blipFill>
        <p:spPr>
          <a:xfrm>
            <a:off x="5262840" y="4601160"/>
            <a:ext cx="6255720" cy="185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5400" spc="-1" strike="noStrike" cap="all">
              <a:solidFill>
                <a:schemeClr val="accent1"/>
              </a:solidFill>
              <a:latin typeface="Impact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400" spc="-1" strike="noStrike" cap="all">
                <a:solidFill>
                  <a:schemeClr val="dk1"/>
                </a:solidFill>
                <a:latin typeface="Calibri"/>
              </a:rPr>
              <a:t>Co si z prezentace pamatuji ?</a:t>
            </a:r>
            <a:endParaRPr b="0" lang="en-US" sz="24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5400" spc="-1" strike="noStrike" cap="all">
              <a:solidFill>
                <a:schemeClr val="accent1"/>
              </a:solidFill>
              <a:latin typeface="Impact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200" spc="-1" strike="noStrike" cap="all">
                <a:solidFill>
                  <a:schemeClr val="dk1"/>
                </a:solidFill>
                <a:latin typeface="Calibri"/>
              </a:rPr>
              <a:t>Děkuji za pozornost</a:t>
            </a:r>
            <a:endParaRPr b="0" lang="en-US" sz="32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Rozdělení ergoterapie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zaměřená na nácvik všedních denních činností (ADL)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zaměřená na nácvik pracovních dovedností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zaměstnáváním (kondiční ET)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funkční (Cílená)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zaměřená na poradenství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Nácvik všedních denních činností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U pacienta vzniká porucha, která mu znemožní nebo značně omezí schopnosti být nezávislý v běžném životě 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Má problémy samostatně vykonávat každodenní činnosti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Jde o všední denní činnosti (ADL), které se vztahují k fyziologickým funkcím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1" lang="cs-CZ" sz="2000" spc="-1" strike="noStrike" cap="all">
                <a:solidFill>
                  <a:schemeClr val="dk1"/>
                </a:solidFill>
                <a:latin typeface="Calibri"/>
              </a:rPr>
              <a:t>ADL = activities of daily living = všední denní činnosti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Personální / Základní / bazální ADL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Patří sem např. osobní hygiena, koupání, oblékání, jedení, použití WC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Probíhají běžně v domácím prostředí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Instrumentální ADL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Do oblasti Adl patří také další behaviorální a sociální aktivity běžného života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např. nakupování, vaření, domácí práce, manipulace s penězi, použití hromadné dopravy, telefonování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>
                    <a:lumMod val="95000"/>
                    <a:lumOff val="5000"/>
                  </a:schemeClr>
                </a:solidFill>
                <a:latin typeface="Calibri"/>
              </a:rPr>
              <a:t>Odehrávají se většinou v širším sociálním prostředí pacienta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Cíle a Intervence Při nácviku ADL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41" lnSpcReduction="10000"/>
          </a:bodyPr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dosažení maximálně možné soběstačnosti pacienta v personálních a následně v Instrumentálních ADL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kompenzační mechanismy - např. u pacientů po CMP snaha minimalizovat funkční ztrátu úchopu na HK kompenzačním zapojením jiných svalových skupin nebo používáním kompenzační pomůcky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Substituční mechanismy – např. pacient po traumatickém poranění mozku s narušenou rovnováhou se bude oblékat v sedě, tzn. využije jiný stereotyp a bude používat nepostiženou HK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Vybavení pacienta potřebnou kompenzační pomůckou – např. pacient s poruchou rovnováhy bude používat při přesunech do vany sedačku na vanu nebo pacient po TEP použije nástavec na WC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5400" spc="-1" strike="noStrike" cap="all">
                <a:solidFill>
                  <a:schemeClr val="accent1"/>
                </a:solidFill>
                <a:latin typeface="Impact"/>
              </a:rPr>
              <a:t>nácvik všedních denních činností </a:t>
            </a:r>
            <a:endParaRPr b="0" lang="en-US" sz="5400" spc="-1" strike="noStrike">
              <a:solidFill>
                <a:schemeClr val="dk1"/>
              </a:solidFill>
              <a:latin typeface="Impac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Při nácviku ADL Ergoterapeut využívá metodu stupňování náročnosti činnosti, biomechanické principy v pohybové složce funkčních aktivit nebo doporučí a následně nacvičuje používání kompenzační nebo technické pomůcky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2000" spc="-1" strike="noStrike" cap="all">
                <a:solidFill>
                  <a:schemeClr val="dk1"/>
                </a:solidFill>
                <a:latin typeface="Calibri"/>
              </a:rPr>
              <a:t>Důležitou roli při nácviku ADL hraje přirozené domácí prostředí pacienta, které musí být často nahrazováno cvičebnou nebo cvičnou kuchyní či koupelnou</a:t>
            </a: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20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503320" y="317880"/>
            <a:ext cx="5578920" cy="112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3000" spc="-1" strike="noStrike" cap="all">
                <a:solidFill>
                  <a:schemeClr val="accent1"/>
                </a:solidFill>
                <a:latin typeface="Impact"/>
              </a:rPr>
              <a:t>nácvik pracovních dovedností</a:t>
            </a:r>
            <a:endParaRPr b="0" lang="en-US" sz="3000" spc="-1" strike="noStrike">
              <a:solidFill>
                <a:schemeClr val="dk1"/>
              </a:solidFill>
              <a:latin typeface="Impact"/>
            </a:endParaRPr>
          </a:p>
        </p:txBody>
      </p:sp>
      <p:pic>
        <p:nvPicPr>
          <p:cNvPr id="114" name="Picture 4" descr=""/>
          <p:cNvPicPr/>
          <p:nvPr/>
        </p:nvPicPr>
        <p:blipFill>
          <a:blip r:embed="rId2"/>
          <a:srcRect l="10837" t="0" r="32793" b="3"/>
          <a:stretch/>
        </p:blipFill>
        <p:spPr>
          <a:xfrm>
            <a:off x="404280" y="0"/>
            <a:ext cx="4861800" cy="5572800"/>
          </a:xfrm>
          <a:prstGeom prst="rect">
            <a:avLst/>
          </a:prstGeom>
          <a:ln w="57150">
            <a:solidFill>
              <a:srgbClr val="ffffff">
                <a:lumMod val="50000"/>
              </a:srgbClr>
            </a:solidFill>
            <a:miter/>
          </a:ln>
        </p:spPr>
      </p:pic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503320" y="1172880"/>
            <a:ext cx="5578920" cy="420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Uplatňuje se zejména </a:t>
            </a:r>
            <a:r>
              <a:rPr b="1" lang="cs-CZ" sz="1600" spc="-1" strike="noStrike" cap="all">
                <a:solidFill>
                  <a:schemeClr val="dk1"/>
                </a:solidFill>
                <a:latin typeface="Calibri"/>
              </a:rPr>
              <a:t>u osob v produktivním věku a u dospívajících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Cíle: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Stanovit možnosti opětovného začlenění do původního zaměstnání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Najít jiné pracovní uplatnění u osob, kde vznikají v důsledku onemocnění trvalé následky, které jim znemožní návrat do původního zaměstnání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b="0" lang="cs-CZ" sz="1600" spc="-1" strike="noStrike" cap="all">
                <a:solidFill>
                  <a:schemeClr val="dk1"/>
                </a:solidFill>
                <a:latin typeface="Calibri"/>
              </a:rPr>
              <a:t>Umožnit osobě v rekonvalescenci trvalou a přiměřenou pracovní zátěž formou modelových činností, kterými se zajistí jeho bezproblémovější návrat do pracovního procesu po ukončení pracovní neschopnosti</a:t>
            </a:r>
            <a:endParaRPr b="0" lang="en-US" sz="1600" spc="-1" strike="noStrike" cap="all">
              <a:solidFill>
                <a:schemeClr val="dk1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
</Relationships>
</file>

<file path=ppt/theme/theme1.xml><?xml version="1.0" encoding="utf-8"?>
<a:theme xmlns:a="http://schemas.openxmlformats.org/drawingml/2006/main" xmlns:r="http://schemas.openxmlformats.org/officeDocument/2006/relationships" name="Hlavní událos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 pitchFamily="0" charset="1"/>
        <a:ea typeface=""/>
        <a:cs typeface=""/>
      </a:majorFont>
      <a:minorFont>
        <a:latin typeface="Impact" panose="020B08060309020502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9000"/>
            <a:lumMod val="110000"/>
          </a:schemeClr>
        </a:soli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lavní událos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 pitchFamily="0" charset="1"/>
        <a:ea typeface=""/>
        <a:cs typeface=""/>
      </a:majorFont>
      <a:minorFont>
        <a:latin typeface="Impact" panose="020B0806030902050204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69000"/>
            <a:lumMod val="110000"/>
          </a:schemeClr>
        </a:solidFill>
        <a:blipFill rotWithShape="0">
          <a:blip r:embed="rId1"/>
          <a:srcRect l="0" t="0" r="0" b="0"/>
          <a:tile tx="0" ty="0" sx="100000" sy="100000" flip="none" algn="tl"/>
        </a:blip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  <a:tileRect l="0" t="0" r="0" b="0"/>
        </a:gradFill>
        <a:blipFill rotWithShape="0">
          <a:blip r:embed="rId2"/>
          <a:srcRect l="0" t="0" r="0" b="0"/>
          <a:stretch>
            <a:fillRect l="0" t="0" r="0" b="0"/>
          </a:stretch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Application>LibreOffice/7.6.1.2$Windows_X86_64 LibreOffice_project/f5defcebd022c5bc36bbb79be232cb6926d8f674</Application>
  <AppVersion>15.0000</AppVersion>
  <Words>1225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2022-02-20T18:51:55Z</dcterms:created>
  <dc:creator>Pavel Soporský</dc:creator>
  <dc:description/>
  <dc:language>cs-CZ</dc:language>
  <cp:lastModifiedBy/>
  <dcterms:modified xsi:type="dcterms:W3CDTF">2024-03-04T11:02:24Z</dcterms:modified>
  <cp:revision>22</cp:revision>
  <dc:subject/>
  <dc:title>Činnosti ergoterapeuta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27</vt:i4>
  </property>
</Properties>
</file>