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38.xml.rels" ContentType="application/vnd.openxmlformats-package.relationships+xml"/>
  <Override PartName="/ppt/slides/_rels/slide16.xml.rels" ContentType="application/vnd.openxmlformats-package.relationships+xml"/>
  <Override PartName="/ppt/slides/_rels/slide39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png" ContentType="image/png"/>
  <Override PartName="/ppt/media/image2.png" ContentType="image/png"/>
  <Override PartName="/ppt/media/image30.png" ContentType="image/png"/>
  <Override PartName="/ppt/media/image3.png" ContentType="image/png"/>
  <Override PartName="/ppt/media/image31.png" ContentType="image/png"/>
  <Override PartName="/ppt/media/image4.png" ContentType="image/png"/>
  <Override PartName="/ppt/media/image5.png" ContentType="image/png"/>
  <Override PartName="/ppt/media/image32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33.png" ContentType="image/png"/>
  <Override PartName="/ppt/media/image7.png" ContentType="image/png"/>
  <Override PartName="/ppt/media/image12.png" ContentType="image/png"/>
  <Override PartName="/ppt/media/image34.png" ContentType="image/png"/>
  <Override PartName="/ppt/media/image8.png" ContentType="image/png"/>
  <Override PartName="/ppt/media/image13.png" ContentType="image/png"/>
  <Override PartName="/ppt/media/image35.png" ContentType="image/png"/>
  <Override PartName="/ppt/media/image9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tif" ContentType="image/tiff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03ED3F-79B1-42A9-908A-0360E538B6D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0" y="0"/>
            <a:ext cx="490644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0" y="3582000"/>
            <a:ext cx="490644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1AB6D4D-3A63-43E9-B3F7-396740F2C75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251424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0BADFA5-BD17-4DA7-8B5A-5B189F9853C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0" y="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1658880" y="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3318120" y="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0" y="358200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1658880" y="358200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3318120" y="358200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1422856-8C86-4931-9AFF-799F8E69434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490644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0" y="0"/>
            <a:ext cx="490644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490644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F7ACECC-C292-449D-8FBD-CA234A09921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251424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0" y="3582000"/>
            <a:ext cx="490644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0" y="0"/>
            <a:ext cx="490644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0" y="3582000"/>
            <a:ext cx="490644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251424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0" y="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1658880" y="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3318120" y="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0" y="358200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1658880" y="358200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3318120" y="358200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0" y="0"/>
            <a:ext cx="490644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0" y="0"/>
            <a:ext cx="490644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0" y="0"/>
            <a:ext cx="490644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DFE83BE-E0F1-4AA7-93B8-9E419B4D3D4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251424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0" y="3582000"/>
            <a:ext cx="490644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0" y="0"/>
            <a:ext cx="490644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0" y="3582000"/>
            <a:ext cx="490644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251424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0" y="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1658880" y="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3318120" y="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0" y="358200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/>
          </p:nvPr>
        </p:nvSpPr>
        <p:spPr>
          <a:xfrm>
            <a:off x="1658880" y="358200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/>
          </p:nvPr>
        </p:nvSpPr>
        <p:spPr>
          <a:xfrm>
            <a:off x="3318120" y="3582000"/>
            <a:ext cx="157968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AB4E8CE-DA0B-4CC8-AB0E-D4AEE4846CE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7D3EEA-2ACB-4A82-8705-B7EF481CA64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EBD735B-4512-446C-8211-99E17EEF3C9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1DACA55-2AFE-4BE3-96B9-3D51B322097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685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2514240" y="358200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C26C8B6-5FE3-45F6-8CD8-28ABD84B547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2514240" y="0"/>
            <a:ext cx="239400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0" y="3582000"/>
            <a:ext cx="4906440" cy="32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10000"/>
              </a:lnSpc>
              <a:spcBef>
                <a:spcPts val="1417"/>
              </a:spcBef>
              <a:buNone/>
            </a:pP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D264DA6-0DCA-484F-9E05-ED0BBD857E3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6" hidden="1"/>
          <p:cNvSpPr/>
          <p:nvPr/>
        </p:nvSpPr>
        <p:spPr>
          <a:xfrm>
            <a:off x="0" y="0"/>
            <a:ext cx="885600" cy="6857640"/>
          </a:xfrm>
          <a:custGeom>
            <a:avLst/>
            <a:gdLst>
              <a:gd name="textAreaLeft" fmla="*/ 0 w 885600"/>
              <a:gd name="textAreaRight" fmla="*/ 885960 w 8856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" name="Rectangle 11" hidden="1"/>
          <p:cNvSpPr/>
          <p:nvPr/>
        </p:nvSpPr>
        <p:spPr>
          <a:xfrm>
            <a:off x="11908440" y="0"/>
            <a:ext cx="2829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reeform 6"/>
          <p:cNvSpPr/>
          <p:nvPr/>
        </p:nvSpPr>
        <p:spPr>
          <a:xfrm>
            <a:off x="3557160" y="631080"/>
            <a:ext cx="5235120" cy="5229000"/>
          </a:xfrm>
          <a:custGeom>
            <a:avLst/>
            <a:gdLst>
              <a:gd name="textAreaLeft" fmla="*/ 0 w 5235120"/>
              <a:gd name="textAreaRight" fmla="*/ 5235480 w 5235120"/>
              <a:gd name="textAreaTop" fmla="*/ 0 h 5229000"/>
              <a:gd name="textAreaBottom" fmla="*/ 5229360 h 5229000"/>
            </a:gdLst>
            <a:ahLst/>
            <a:rect l="textAreaLeft" t="textAreaTop" r="textAreaRight" b="textAreaBottom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078560" y="1098360"/>
            <a:ext cx="10317960" cy="439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cs-CZ" sz="10000" spc="797" strike="noStrike" cap="all">
                <a:solidFill>
                  <a:schemeClr val="dk2"/>
                </a:solidFill>
                <a:latin typeface="Impact"/>
              </a:rPr>
              <a:t>Kliknutím lze upravit styl.</a:t>
            </a:r>
            <a:endParaRPr b="0" lang="cs-CZ" sz="100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dt" idx="1"/>
          </p:nvPr>
        </p:nvSpPr>
        <p:spPr>
          <a:xfrm>
            <a:off x="1078560" y="6375600"/>
            <a:ext cx="2329200" cy="348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cs-CZ" sz="1200" spc="-1" strike="noStrike">
                <a:solidFill>
                  <a:schemeClr val="accent1">
                    <a:lumMod val="65000"/>
                    <a:lumOff val="35000"/>
                  </a:schemeClr>
                </a:solidFill>
                <a:latin typeface="Gill Sans MT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cs-CZ" sz="1200" spc="-1" strike="noStrike">
                <a:solidFill>
                  <a:schemeClr val="accent1">
                    <a:lumMod val="65000"/>
                    <a:lumOff val="35000"/>
                  </a:schemeClr>
                </a:solidFill>
                <a:latin typeface="Gill Sans MT"/>
              </a:rPr>
              <a:t> 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ftr" idx="2"/>
          </p:nvPr>
        </p:nvSpPr>
        <p:spPr>
          <a:xfrm>
            <a:off x="4180320" y="6375600"/>
            <a:ext cx="4114440" cy="34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sldNum" idx="3"/>
          </p:nvPr>
        </p:nvSpPr>
        <p:spPr>
          <a:xfrm>
            <a:off x="9067320" y="6375600"/>
            <a:ext cx="2329200" cy="34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cs-CZ" sz="1200" spc="-1" strike="noStrike">
                <a:solidFill>
                  <a:schemeClr val="accent1">
                    <a:lumMod val="65000"/>
                    <a:lumOff val="35000"/>
                  </a:schemeClr>
                </a:solidFill>
                <a:latin typeface="Gill Sans MT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44EA061-9B88-4408-B758-748D2D7412C9}" type="slidenum">
              <a:rPr b="0" lang="cs-CZ" sz="1200" spc="-1" strike="noStrike">
                <a:solidFill>
                  <a:schemeClr val="accent1">
                    <a:lumMod val="65000"/>
                    <a:lumOff val="35000"/>
                  </a:schemeClr>
                </a:solidFill>
                <a:latin typeface="Gill Sans MT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0" y="0"/>
            <a:ext cx="28296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Klikněte pro úpravu formátu textu osnovy</a:t>
            </a: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1" marL="864000" indent="-324000">
              <a:lnSpc>
                <a:spcPct val="11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6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Druhá úroveň</a:t>
            </a:r>
            <a:endParaRPr b="0" lang="cs-CZ" sz="16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2" marL="1296000" indent="-288000">
              <a:lnSpc>
                <a:spcPct val="11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Třetí úroveň</a:t>
            </a:r>
            <a:endParaRPr b="0" lang="cs-CZ" sz="14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3" marL="1728000" indent="-216000">
              <a:lnSpc>
                <a:spcPct val="11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Čtvrtá úroveň osnovy</a:t>
            </a:r>
            <a:endParaRPr b="0" lang="cs-CZ" sz="14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4" marL="2160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Pátá úroveň osnovy</a:t>
            </a: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5" marL="2592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Šestá úroveň</a:t>
            </a: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6" marL="3024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Sedmá úroveň</a:t>
            </a: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6"/>
          <p:cNvSpPr/>
          <p:nvPr/>
        </p:nvSpPr>
        <p:spPr>
          <a:xfrm>
            <a:off x="0" y="0"/>
            <a:ext cx="885600" cy="6857640"/>
          </a:xfrm>
          <a:custGeom>
            <a:avLst/>
            <a:gdLst>
              <a:gd name="textAreaLeft" fmla="*/ 0 w 885600"/>
              <a:gd name="textAreaRight" fmla="*/ 885960 w 8856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11"/>
          <p:cNvSpPr/>
          <p:nvPr/>
        </p:nvSpPr>
        <p:spPr>
          <a:xfrm>
            <a:off x="11908440" y="0"/>
            <a:ext cx="2829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4906440" cy="6857640"/>
          </a:xfrm>
          <a:prstGeom prst="rect">
            <a:avLst/>
          </a:prstGeom>
          <a:solidFill>
            <a:schemeClr val="lt2">
              <a:lumMod val="95000"/>
            </a:schemeClr>
          </a:solidFill>
          <a:ln w="0">
            <a:noFill/>
          </a:ln>
          <a:effectLst>
            <a:outerShdw dist="0" dir="0" blurRad="635040" rotWithShape="0">
              <a:srgbClr val="a4a4a4">
                <a:alpha val="20000"/>
              </a:srgbClr>
            </a:outerShdw>
          </a:effectLst>
        </p:spPr>
        <p:txBody>
          <a:bodyPr lIns="90000" rIns="90000" tIns="45000" bIns="45000" anchor="ctr">
            <a:noAutofit/>
          </a:bodyPr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Klikněte pro úpravu formátu textu osnovy</a:t>
            </a:r>
            <a:endParaRPr b="0" lang="cs-CZ" sz="12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1" marL="864000" indent="-324000">
              <a:lnSpc>
                <a:spcPct val="11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Druhá úroveň</a:t>
            </a:r>
            <a:endParaRPr b="0" lang="cs-CZ" sz="12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2" marL="1296000" indent="-288000">
              <a:lnSpc>
                <a:spcPct val="11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Třetí úroveň</a:t>
            </a:r>
            <a:endParaRPr b="0" lang="cs-CZ" sz="12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3" marL="1728000" indent="-216000">
              <a:lnSpc>
                <a:spcPct val="11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Čtvrtá úroveň osnovy</a:t>
            </a:r>
            <a:endParaRPr b="0" lang="cs-CZ" sz="12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4" marL="2160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Pátá úroveň osnovy</a:t>
            </a:r>
            <a:endParaRPr b="0" lang="cs-CZ" sz="12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5" marL="2592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Šestá úroveň</a:t>
            </a:r>
            <a:endParaRPr b="0" lang="cs-CZ" sz="12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6" marL="3024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Sedmá úroveň</a:t>
            </a:r>
            <a:endParaRPr b="0" lang="cs-CZ" sz="12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Klikněte pro úpravu formátu textu nadpisu</a:t>
            </a: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6"/>
          <p:cNvSpPr/>
          <p:nvPr/>
        </p:nvSpPr>
        <p:spPr>
          <a:xfrm>
            <a:off x="0" y="0"/>
            <a:ext cx="885600" cy="6857640"/>
          </a:xfrm>
          <a:custGeom>
            <a:avLst/>
            <a:gdLst>
              <a:gd name="textAreaLeft" fmla="*/ 0 w 885600"/>
              <a:gd name="textAreaRight" fmla="*/ 885960 w 8856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" name="Rectangle 11"/>
          <p:cNvSpPr/>
          <p:nvPr/>
        </p:nvSpPr>
        <p:spPr>
          <a:xfrm>
            <a:off x="11908440" y="0"/>
            <a:ext cx="2829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Klikněte pro úpravu formátu textu nadpisu</a:t>
            </a: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Klikněte pro úpravu formátu textu osnovy</a:t>
            </a: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1" marL="864000" indent="-324000">
              <a:lnSpc>
                <a:spcPct val="11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6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Druhá úroveň</a:t>
            </a:r>
            <a:endParaRPr b="0" lang="cs-CZ" sz="16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2" marL="1296000" indent="-288000">
              <a:lnSpc>
                <a:spcPct val="11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Třetí úroveň</a:t>
            </a:r>
            <a:endParaRPr b="0" lang="cs-CZ" sz="14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3" marL="1728000" indent="-216000">
              <a:lnSpc>
                <a:spcPct val="11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Čtvrtá úroveň osnovy</a:t>
            </a:r>
            <a:endParaRPr b="0" lang="cs-CZ" sz="14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4" marL="2160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Pátá úroveň osnovy</a:t>
            </a: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5" marL="2592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Šestá úroveň</a:t>
            </a: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  <a:p>
            <a:pPr lvl="6" marL="3024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Gill Sans MT"/>
              </a:rPr>
              <a:t>Sedmá úroveň</a:t>
            </a:r>
            <a:endParaRPr b="0" lang="cs-CZ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cs.wikipedia.org/wiki/D&#237;t&#283;" TargetMode="External"/><Relationship Id="rId2" Type="http://schemas.openxmlformats.org/officeDocument/2006/relationships/hyperlink" Target="https://cs.wikipedia.org/wiki/Dosp&#283;lost" TargetMode="External"/><Relationship Id="rId3" Type="http://schemas.openxmlformats.org/officeDocument/2006/relationships/hyperlink" Target="https://cs.wikipedia.org/wiki/U&#269;en&#237;" TargetMode="External"/><Relationship Id="rId4" Type="http://schemas.openxmlformats.org/officeDocument/2006/relationships/hyperlink" Target="https://cs.wikipedia.org/wiki/Soci&#225;ln&#237;_chov&#225;n&#237;" TargetMode="External"/><Relationship Id="rId5" Type="http://schemas.openxmlformats.org/officeDocument/2006/relationships/hyperlink" Target="https://cs.wikipedia.org/wiki/Dorozum&#237;v&#225;n&#237;" TargetMode="External"/><Relationship Id="rId6" Type="http://schemas.openxmlformats.org/officeDocument/2006/relationships/hyperlink" Target="https://cs.wikipedia.org/wiki/&#344;e&#269;" TargetMode="External"/><Relationship Id="rId7" Type="http://schemas.openxmlformats.org/officeDocument/2006/relationships/hyperlink" Target="https://cs.wikipedia.org/wiki/Spole&#269;nost" TargetMode="External"/><Relationship Id="rId8" Type="http://schemas.openxmlformats.org/officeDocument/2006/relationships/hyperlink" Target="https://cs.wikipedia.org/wiki/Speci&#225;ln&#283;_pedagogick&#233;_centrum" TargetMode="External"/><Relationship Id="rId9" Type="http://schemas.openxmlformats.org/officeDocument/2006/relationships/image" Target="../media/image8.png"/><Relationship Id="rId10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cs.wikipedia.org/wiki/Soci&#225;ln&#237;_integrace" TargetMode="External"/><Relationship Id="rId2" Type="http://schemas.openxmlformats.org/officeDocument/2006/relationships/hyperlink" Target="https://cs.wikipedia.org/wiki/Participace" TargetMode="External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9.tif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sancedetem.cz/slovnik/zdravotni-postizeni" TargetMode="External"/><Relationship Id="rId2" Type="http://schemas.openxmlformats.org/officeDocument/2006/relationships/hyperlink" Target="https://sancedetem.cz/slovnik/zdravotni-postizeni" TargetMode="External"/><Relationship Id="rId3" Type="http://schemas.openxmlformats.org/officeDocument/2006/relationships/hyperlink" Target="https://sancedetem.cz/slovnik/zdravotni-postizeni" TargetMode="External"/><Relationship Id="rId4" Type="http://schemas.openxmlformats.org/officeDocument/2006/relationships/hyperlink" Target="https://sancedetem.cz/slovnik/zdravotni-postizeni" TargetMode="External"/><Relationship Id="rId5" Type="http://schemas.openxmlformats.org/officeDocument/2006/relationships/hyperlink" Target="https://sancedetem.cz/slovnik/zdravotni-postizeni" TargetMode="External"/><Relationship Id="rId6" Type="http://schemas.openxmlformats.org/officeDocument/2006/relationships/hyperlink" Target="https://sancedetem.cz/slovnik/zdravotni-postizeni" TargetMode="External"/><Relationship Id="rId7" Type="http://schemas.openxmlformats.org/officeDocument/2006/relationships/image" Target="../media/image23.png"/><Relationship Id="rId8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hyperlink" Target="https://sancedetem.cz/slovnik/zdravotni-postizeni" TargetMode="External"/><Relationship Id="rId2" Type="http://schemas.openxmlformats.org/officeDocument/2006/relationships/hyperlink" Target="https://sancedetem.cz/slovnik/zdravotni-postizeni" TargetMode="External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https://sancedetem.cz/slovnik/zdravotni-postizeni" TargetMode="External"/><Relationship Id="rId2" Type="http://schemas.openxmlformats.org/officeDocument/2006/relationships/hyperlink" Target="https://sancedetem.cz/slovnik/zdravotni-postizeni" TargetMode="External"/><Relationship Id="rId3" Type="http://schemas.openxmlformats.org/officeDocument/2006/relationships/hyperlink" Target="https://sancedetem.cz/slovnik/autismus" TargetMode="External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hyperlink" Target="https://sancedetem.cz/slovnik/zdravotni-postizeni" TargetMode="External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cs.wikipedia.org/wiki/Fyzick&#225;_osoba" TargetMode="External"/><Relationship Id="rId2" Type="http://schemas.openxmlformats.org/officeDocument/2006/relationships/hyperlink" Target="https://cs.wikipedia.org/wiki/Soci&#225;ln&#237;_zabezpe&#269;en&#237;" TargetMode="External"/><Relationship Id="rId3" Type="http://schemas.openxmlformats.org/officeDocument/2006/relationships/hyperlink" Target="https://cs.wikipedia.org/wiki/Invalidita" TargetMode="External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cs.wikipedia.org/wiki/Schopnost" TargetMode="External"/><Relationship Id="rId2" Type="http://schemas.openxmlformats.org/officeDocument/2006/relationships/hyperlink" Target="https://cs.wikipedia.org/wiki/D&#367;sledek" TargetMode="External"/><Relationship Id="rId3" Type="http://schemas.openxmlformats.org/officeDocument/2006/relationships/hyperlink" Target="https://cs.wikipedia.org/wiki/&#218;raz" TargetMode="External"/><Relationship Id="rId4" Type="http://schemas.openxmlformats.org/officeDocument/2006/relationships/hyperlink" Target="https://cs.wikipedia.org/wiki/Nemoc" TargetMode="External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078560" y="1098360"/>
            <a:ext cx="10317960" cy="439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cs-CZ" sz="4800" spc="797" strike="noStrike" cap="all">
                <a:solidFill>
                  <a:schemeClr val="dk2"/>
                </a:solidFill>
                <a:latin typeface="Impact"/>
              </a:rPr>
              <a:t>Zdravotní postižení</a:t>
            </a:r>
            <a:endParaRPr b="0" lang="cs-CZ" sz="4800" spc="-1" strike="noStrike">
              <a:solidFill>
                <a:schemeClr val="dk1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7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77" name="TextBox 3"/>
          <p:cNvSpPr/>
          <p:nvPr/>
        </p:nvSpPr>
        <p:spPr>
          <a:xfrm>
            <a:off x="6423480" y="171000"/>
            <a:ext cx="475236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3600" spc="-1" strike="noStrike">
                <a:solidFill>
                  <a:srgbClr val="131313"/>
                </a:solidFill>
                <a:latin typeface="Poppins"/>
                <a:ea typeface="arial"/>
              </a:rPr>
              <a:t>Definice ZP z pedagogického hlediska</a:t>
            </a:r>
            <a:endParaRPr b="0" lang="cs-CZ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Box 5"/>
          <p:cNvSpPr/>
          <p:nvPr/>
        </p:nvSpPr>
        <p:spPr>
          <a:xfrm>
            <a:off x="6723720" y="3027960"/>
            <a:ext cx="4152240" cy="25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„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všechny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1"/>
              </a:rPr>
              <a:t>děti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, mladí lidi a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2"/>
              </a:rPr>
              <a:t>dospěl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í, kteří jsou v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3"/>
              </a:rPr>
              <a:t>učení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,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4"/>
              </a:rPr>
              <a:t>sociálním chování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, v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5"/>
              </a:rPr>
              <a:t>komunikaci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a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6"/>
              </a:rPr>
              <a:t>řeči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nebo v psychomotorických schopnostech tak omezeni, že jejich spoluúčast na životě ve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7"/>
              </a:rPr>
              <a:t>společnosti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je podstatně ztížena.“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Tito jedinci tak potřebují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8"/>
              </a:rPr>
              <a:t>speciálně pedagogickou podporu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82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83" name="TextBox 3"/>
          <p:cNvSpPr/>
          <p:nvPr/>
        </p:nvSpPr>
        <p:spPr>
          <a:xfrm>
            <a:off x="6423480" y="232200"/>
            <a:ext cx="475236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Definice ZP dle MKF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TextBox 5"/>
          <p:cNvSpPr/>
          <p:nvPr/>
        </p:nvSpPr>
        <p:spPr>
          <a:xfrm>
            <a:off x="6723720" y="3164760"/>
            <a:ext cx="4152240" cy="228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funkční, či orgánová porucha lidského těla nebo psychická porucha lidské osobnosti, ale také i nemožnost vykonávat z těchto důvodů určité aktivity či se aktivně účastnit běžných životních situací, a to i v důsledku existence bariér, jež vytváří prostředí, ve kterém zdravotně postižení lidé žijí.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Zástupný symbol obrázku 11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88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89" name="TextBox 3"/>
          <p:cNvSpPr/>
          <p:nvPr/>
        </p:nvSpPr>
        <p:spPr>
          <a:xfrm>
            <a:off x="6423480" y="476280"/>
            <a:ext cx="47523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MKF -&gt; Disabilita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TextBox 5"/>
          <p:cNvSpPr/>
          <p:nvPr/>
        </p:nvSpPr>
        <p:spPr>
          <a:xfrm>
            <a:off x="6423480" y="3164760"/>
            <a:ext cx="4452480" cy="228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Soudobý význam pojmu „disabilita“ se v MKF zásadním způsobem liší od jeho původního vymezení v roce 1980.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V dřívějším pojetí byla „disabilita“ definována jako snížení výkonu </a:t>
            </a:r>
            <a:r>
              <a:rPr b="0" i="1" lang="cs-CZ" sz="1800" spc="-1" strike="noStrike">
                <a:solidFill>
                  <a:schemeClr val="dk1"/>
                </a:solidFill>
                <a:latin typeface="Gill Sans MT"/>
              </a:rPr>
              <a:t>z úrovně vlastních individuálních možností/schopností jedince 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ve smyslu ne-schopnosti člověka.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94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95" name="TextBox 3"/>
          <p:cNvSpPr/>
          <p:nvPr/>
        </p:nvSpPr>
        <p:spPr>
          <a:xfrm>
            <a:off x="6423480" y="476280"/>
            <a:ext cx="47523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Disabilita – moderní pojetí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Box 5"/>
          <p:cNvSpPr/>
          <p:nvPr/>
        </p:nvSpPr>
        <p:spPr>
          <a:xfrm>
            <a:off x="6423480" y="3027960"/>
            <a:ext cx="4452480" cy="25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„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Disabilita je snížení funkčních schopností na úrovni </a:t>
            </a:r>
            <a:r>
              <a:rPr b="0" i="1" lang="cs-CZ" sz="1800" spc="-1" strike="noStrike">
                <a:solidFill>
                  <a:schemeClr val="dk1"/>
                </a:solidFill>
                <a:latin typeface="Gill Sans MT"/>
              </a:rPr>
              <a:t>těla, jedince nebo společnosti, 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která vzniká, když se člověk se svou zdravotní kondicí setkává s </a:t>
            </a:r>
            <a:r>
              <a:rPr b="0" i="1" lang="cs-CZ" sz="1800" spc="-1" strike="noStrike">
                <a:solidFill>
                  <a:schemeClr val="dk1"/>
                </a:solidFill>
                <a:latin typeface="Gill Sans MT"/>
              </a:rPr>
              <a:t>bariérami prostředí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Lze jej volně přeložit výrazem „překážka“, která může být výsledkem nejen vnitřních, ale také vnějších dispozic na člověku nezávislých.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00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01" name="TextBox 3"/>
          <p:cNvSpPr/>
          <p:nvPr/>
        </p:nvSpPr>
        <p:spPr>
          <a:xfrm>
            <a:off x="6423480" y="1146600"/>
            <a:ext cx="475236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Proč ?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Box 5"/>
          <p:cNvSpPr/>
          <p:nvPr/>
        </p:nvSpPr>
        <p:spPr>
          <a:xfrm>
            <a:off x="6423480" y="4124880"/>
            <a:ext cx="445248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Co se změnilo ?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0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07" name="TextBox 3"/>
          <p:cNvSpPr/>
          <p:nvPr/>
        </p:nvSpPr>
        <p:spPr>
          <a:xfrm>
            <a:off x="6423480" y="1146600"/>
            <a:ext cx="475236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WHO / MKF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5"/>
          <p:cNvSpPr/>
          <p:nvPr/>
        </p:nvSpPr>
        <p:spPr>
          <a:xfrm>
            <a:off x="6423480" y="2890800"/>
            <a:ext cx="4452480" cy="283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Nový pohled na osoby s postižením -&gt; zohlednění účasti těchto lidí na životě ve společnosti.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Narůstající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1"/>
              </a:rPr>
              <a:t>integrac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e osob s postižením do společnosti = nový přístup ke klasifikaci postižení k samostatnějšímu způsobu jejich života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poškození (impairment), aktivita (aktivities) a </a:t>
            </a:r>
            <a:r>
              <a:rPr b="1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2"/>
              </a:rPr>
              <a:t>participace</a:t>
            </a: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 (participation)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Freeform: Shape 25"/>
          <p:cNvSpPr/>
          <p:nvPr/>
        </p:nvSpPr>
        <p:spPr>
          <a:xfrm>
            <a:off x="7921800" y="2381760"/>
            <a:ext cx="2899080" cy="752040"/>
          </a:xfrm>
          <a:custGeom>
            <a:avLst/>
            <a:gdLst>
              <a:gd name="textAreaLeft" fmla="*/ 0 w 2899080"/>
              <a:gd name="textAreaRight" fmla="*/ 2899440 w 2899080"/>
              <a:gd name="textAreaTop" fmla="*/ 0 h 752040"/>
              <a:gd name="textAreaBottom" fmla="*/ 752400 h 752040"/>
            </a:gdLst>
            <a:ahLst/>
            <a:rect l="textAreaLeft" t="textAreaTop" r="textAreaRight" b="textAreaBottom"/>
            <a:pathLst>
              <a:path w="4656" h="1209">
                <a:moveTo>
                  <a:pt x="4304" y="1209"/>
                </a:moveTo>
                <a:lnTo>
                  <a:pt x="352" y="1209"/>
                </a:lnTo>
                <a:cubicBezTo>
                  <a:pt x="158" y="1209"/>
                  <a:pt x="0" y="1052"/>
                  <a:pt x="0" y="858"/>
                </a:cubicBezTo>
                <a:lnTo>
                  <a:pt x="0" y="351"/>
                </a:lnTo>
                <a:cubicBezTo>
                  <a:pt x="0" y="157"/>
                  <a:pt x="158" y="0"/>
                  <a:pt x="352" y="0"/>
                </a:cubicBezTo>
                <a:lnTo>
                  <a:pt x="4304" y="0"/>
                </a:lnTo>
                <a:cubicBezTo>
                  <a:pt x="4498" y="0"/>
                  <a:pt x="4656" y="157"/>
                  <a:pt x="4656" y="351"/>
                </a:cubicBezTo>
                <a:lnTo>
                  <a:pt x="4656" y="858"/>
                </a:lnTo>
                <a:cubicBezTo>
                  <a:pt x="4656" y="1052"/>
                  <a:pt x="4498" y="1209"/>
                  <a:pt x="4304" y="1209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11" name="Freeform: Shape 26"/>
          <p:cNvSpPr/>
          <p:nvPr/>
        </p:nvSpPr>
        <p:spPr>
          <a:xfrm>
            <a:off x="6147720" y="1643040"/>
            <a:ext cx="134640" cy="300600"/>
          </a:xfrm>
          <a:custGeom>
            <a:avLst/>
            <a:gdLst>
              <a:gd name="textAreaLeft" fmla="*/ 0 w 134640"/>
              <a:gd name="textAreaRight" fmla="*/ 135000 w 134640"/>
              <a:gd name="textAreaTop" fmla="*/ 0 h 300600"/>
              <a:gd name="textAreaBottom" fmla="*/ 300960 h 300600"/>
            </a:gdLst>
            <a:ahLst/>
            <a:rect l="textAreaLeft" t="textAreaTop" r="textAreaRight" b="textAreaBottom"/>
            <a:pathLst>
              <a:path w="218" h="484">
                <a:moveTo>
                  <a:pt x="109" y="484"/>
                </a:moveTo>
                <a:cubicBezTo>
                  <a:pt x="49" y="484"/>
                  <a:pt x="0" y="435"/>
                  <a:pt x="0" y="375"/>
                </a:cubicBezTo>
                <a:lnTo>
                  <a:pt x="0" y="109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09"/>
                </a:cubicBezTo>
                <a:lnTo>
                  <a:pt x="218" y="375"/>
                </a:lnTo>
                <a:cubicBezTo>
                  <a:pt x="218" y="435"/>
                  <a:pt x="169" y="484"/>
                  <a:pt x="109" y="48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12" name="Freeform: Shape 27"/>
          <p:cNvSpPr/>
          <p:nvPr/>
        </p:nvSpPr>
        <p:spPr>
          <a:xfrm>
            <a:off x="6147720" y="1643040"/>
            <a:ext cx="134640" cy="300600"/>
          </a:xfrm>
          <a:custGeom>
            <a:avLst/>
            <a:gdLst>
              <a:gd name="textAreaLeft" fmla="*/ 0 w 134640"/>
              <a:gd name="textAreaRight" fmla="*/ 135000 w 134640"/>
              <a:gd name="textAreaTop" fmla="*/ 0 h 300600"/>
              <a:gd name="textAreaBottom" fmla="*/ 300960 h 300600"/>
            </a:gdLst>
            <a:ahLst/>
            <a:rect l="textAreaLeft" t="textAreaTop" r="textAreaRight" b="textAreaBottom"/>
            <a:pathLst>
              <a:path w="218" h="484">
                <a:moveTo>
                  <a:pt x="109" y="484"/>
                </a:moveTo>
                <a:cubicBezTo>
                  <a:pt x="49" y="484"/>
                  <a:pt x="0" y="435"/>
                  <a:pt x="0" y="375"/>
                </a:cubicBezTo>
                <a:lnTo>
                  <a:pt x="0" y="109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09"/>
                </a:cubicBezTo>
                <a:lnTo>
                  <a:pt x="218" y="375"/>
                </a:lnTo>
                <a:cubicBezTo>
                  <a:pt x="218" y="435"/>
                  <a:pt x="169" y="484"/>
                  <a:pt x="109" y="484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13" name="Rectangle: Rounded Corners 29"/>
          <p:cNvSpPr/>
          <p:nvPr/>
        </p:nvSpPr>
        <p:spPr>
          <a:xfrm>
            <a:off x="5780160" y="1774440"/>
            <a:ext cx="4909320" cy="1213200"/>
          </a:xfrm>
          <a:prstGeom prst="roundRect">
            <a:avLst>
              <a:gd name="adj" fmla="val 18551"/>
            </a:avLst>
          </a:pr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14" name="Freeform: Shape 294"/>
          <p:cNvSpPr/>
          <p:nvPr/>
        </p:nvSpPr>
        <p:spPr>
          <a:xfrm>
            <a:off x="6215760" y="1643040"/>
            <a:ext cx="946440" cy="1114560"/>
          </a:xfrm>
          <a:custGeom>
            <a:avLst/>
            <a:gdLst>
              <a:gd name="textAreaLeft" fmla="*/ 0 w 946440"/>
              <a:gd name="textAreaRight" fmla="*/ 946800 w 946440"/>
              <a:gd name="textAreaTop" fmla="*/ 0 h 1114560"/>
              <a:gd name="textAreaBottom" fmla="*/ 1114920 h 1114560"/>
            </a:gdLst>
            <a:ahLst/>
            <a:rect l="textAreaLeft" t="textAreaTop" r="textAreaRight" b="textAreaBottom"/>
            <a:pathLst>
              <a:path w="1521" h="1791">
                <a:moveTo>
                  <a:pt x="1521" y="109"/>
                </a:moveTo>
                <a:lnTo>
                  <a:pt x="1521" y="1085"/>
                </a:lnTo>
                <a:cubicBezTo>
                  <a:pt x="1521" y="1280"/>
                  <a:pt x="1442" y="1456"/>
                  <a:pt x="1314" y="1584"/>
                </a:cubicBezTo>
                <a:cubicBezTo>
                  <a:pt x="1187" y="1712"/>
                  <a:pt x="1010" y="1791"/>
                  <a:pt x="815" y="1791"/>
                </a:cubicBezTo>
                <a:cubicBezTo>
                  <a:pt x="425" y="1791"/>
                  <a:pt x="109" y="1474"/>
                  <a:pt x="109" y="1085"/>
                </a:cubicBezTo>
                <a:lnTo>
                  <a:pt x="109" y="109"/>
                </a:lnTo>
                <a:cubicBezTo>
                  <a:pt x="109" y="49"/>
                  <a:pt x="60" y="0"/>
                  <a:pt x="0" y="0"/>
                </a:cubicBezTo>
                <a:lnTo>
                  <a:pt x="1412" y="0"/>
                </a:lnTo>
                <a:cubicBezTo>
                  <a:pt x="1442" y="0"/>
                  <a:pt x="1469" y="13"/>
                  <a:pt x="1489" y="32"/>
                </a:cubicBezTo>
                <a:cubicBezTo>
                  <a:pt x="1509" y="52"/>
                  <a:pt x="1521" y="79"/>
                  <a:pt x="1521" y="109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15" name="Freeform: Shape 296"/>
          <p:cNvSpPr/>
          <p:nvPr/>
        </p:nvSpPr>
        <p:spPr>
          <a:xfrm>
            <a:off x="7921800" y="4054320"/>
            <a:ext cx="2899080" cy="752040"/>
          </a:xfrm>
          <a:custGeom>
            <a:avLst/>
            <a:gdLst>
              <a:gd name="textAreaLeft" fmla="*/ 0 w 2899080"/>
              <a:gd name="textAreaRight" fmla="*/ 2899440 w 2899080"/>
              <a:gd name="textAreaTop" fmla="*/ 0 h 752040"/>
              <a:gd name="textAreaBottom" fmla="*/ 752400 h 752040"/>
            </a:gdLst>
            <a:ahLst/>
            <a:rect l="textAreaLeft" t="textAreaTop" r="textAreaRight" b="textAreaBottom"/>
            <a:pathLst>
              <a:path w="4656" h="1209">
                <a:moveTo>
                  <a:pt x="4304" y="1209"/>
                </a:moveTo>
                <a:lnTo>
                  <a:pt x="352" y="1209"/>
                </a:lnTo>
                <a:cubicBezTo>
                  <a:pt x="158" y="1209"/>
                  <a:pt x="0" y="1052"/>
                  <a:pt x="0" y="858"/>
                </a:cubicBezTo>
                <a:lnTo>
                  <a:pt x="0" y="352"/>
                </a:lnTo>
                <a:cubicBezTo>
                  <a:pt x="0" y="158"/>
                  <a:pt x="158" y="0"/>
                  <a:pt x="352" y="0"/>
                </a:cubicBezTo>
                <a:lnTo>
                  <a:pt x="4304" y="0"/>
                </a:lnTo>
                <a:cubicBezTo>
                  <a:pt x="4498" y="0"/>
                  <a:pt x="4656" y="158"/>
                  <a:pt x="4656" y="352"/>
                </a:cubicBezTo>
                <a:lnTo>
                  <a:pt x="4656" y="858"/>
                </a:lnTo>
                <a:cubicBezTo>
                  <a:pt x="4656" y="1052"/>
                  <a:pt x="4498" y="1209"/>
                  <a:pt x="4304" y="120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16" name="Freeform: Shape 297"/>
          <p:cNvSpPr/>
          <p:nvPr/>
        </p:nvSpPr>
        <p:spPr>
          <a:xfrm>
            <a:off x="6147720" y="3316320"/>
            <a:ext cx="134640" cy="300600"/>
          </a:xfrm>
          <a:custGeom>
            <a:avLst/>
            <a:gdLst>
              <a:gd name="textAreaLeft" fmla="*/ 0 w 134640"/>
              <a:gd name="textAreaRight" fmla="*/ 135000 w 134640"/>
              <a:gd name="textAreaTop" fmla="*/ 0 h 300600"/>
              <a:gd name="textAreaBottom" fmla="*/ 300960 h 300600"/>
            </a:gdLst>
            <a:ahLst/>
            <a:rect l="textAreaLeft" t="textAreaTop" r="textAreaRight" b="textAreaBottom"/>
            <a:pathLst>
              <a:path w="218" h="484">
                <a:moveTo>
                  <a:pt x="109" y="484"/>
                </a:moveTo>
                <a:cubicBezTo>
                  <a:pt x="49" y="484"/>
                  <a:pt x="0" y="435"/>
                  <a:pt x="0" y="375"/>
                </a:cubicBezTo>
                <a:lnTo>
                  <a:pt x="0" y="110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10"/>
                </a:cubicBezTo>
                <a:lnTo>
                  <a:pt x="218" y="375"/>
                </a:lnTo>
                <a:cubicBezTo>
                  <a:pt x="218" y="435"/>
                  <a:pt x="169" y="484"/>
                  <a:pt x="109" y="48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17" name="Freeform: Shape 298"/>
          <p:cNvSpPr/>
          <p:nvPr/>
        </p:nvSpPr>
        <p:spPr>
          <a:xfrm>
            <a:off x="6147720" y="3316320"/>
            <a:ext cx="134640" cy="300600"/>
          </a:xfrm>
          <a:custGeom>
            <a:avLst/>
            <a:gdLst>
              <a:gd name="textAreaLeft" fmla="*/ 0 w 134640"/>
              <a:gd name="textAreaRight" fmla="*/ 135000 w 134640"/>
              <a:gd name="textAreaTop" fmla="*/ 0 h 300600"/>
              <a:gd name="textAreaBottom" fmla="*/ 300960 h 300600"/>
            </a:gdLst>
            <a:ahLst/>
            <a:rect l="textAreaLeft" t="textAreaTop" r="textAreaRight" b="textAreaBottom"/>
            <a:pathLst>
              <a:path w="218" h="484">
                <a:moveTo>
                  <a:pt x="109" y="484"/>
                </a:moveTo>
                <a:cubicBezTo>
                  <a:pt x="49" y="484"/>
                  <a:pt x="0" y="435"/>
                  <a:pt x="0" y="375"/>
                </a:cubicBezTo>
                <a:lnTo>
                  <a:pt x="0" y="110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10"/>
                </a:cubicBezTo>
                <a:lnTo>
                  <a:pt x="218" y="375"/>
                </a:lnTo>
                <a:cubicBezTo>
                  <a:pt x="218" y="435"/>
                  <a:pt x="169" y="484"/>
                  <a:pt x="109" y="484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18" name="Rectangle: Rounded Corners 30"/>
          <p:cNvSpPr/>
          <p:nvPr/>
        </p:nvSpPr>
        <p:spPr>
          <a:xfrm>
            <a:off x="5780160" y="3447720"/>
            <a:ext cx="4909320" cy="1213200"/>
          </a:xfrm>
          <a:prstGeom prst="roundRect">
            <a:avLst>
              <a:gd name="adj" fmla="val 18551"/>
            </a:avLst>
          </a:pr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19" name="Freeform: Shape 371"/>
          <p:cNvSpPr/>
          <p:nvPr/>
        </p:nvSpPr>
        <p:spPr>
          <a:xfrm>
            <a:off x="6215760" y="3317040"/>
            <a:ext cx="946440" cy="1113840"/>
          </a:xfrm>
          <a:custGeom>
            <a:avLst/>
            <a:gdLst>
              <a:gd name="textAreaLeft" fmla="*/ 0 w 946440"/>
              <a:gd name="textAreaRight" fmla="*/ 946800 w 946440"/>
              <a:gd name="textAreaTop" fmla="*/ 0 h 1113840"/>
              <a:gd name="textAreaBottom" fmla="*/ 1114200 h 1113840"/>
            </a:gdLst>
            <a:ahLst/>
            <a:rect l="textAreaLeft" t="textAreaTop" r="textAreaRight" b="textAreaBottom"/>
            <a:pathLst>
              <a:path w="1521" h="1790">
                <a:moveTo>
                  <a:pt x="1521" y="109"/>
                </a:moveTo>
                <a:lnTo>
                  <a:pt x="1521" y="1084"/>
                </a:lnTo>
                <a:cubicBezTo>
                  <a:pt x="1521" y="1279"/>
                  <a:pt x="1442" y="1455"/>
                  <a:pt x="1314" y="1583"/>
                </a:cubicBezTo>
                <a:cubicBezTo>
                  <a:pt x="1187" y="1711"/>
                  <a:pt x="1010" y="1790"/>
                  <a:pt x="815" y="1790"/>
                </a:cubicBezTo>
                <a:cubicBezTo>
                  <a:pt x="425" y="1790"/>
                  <a:pt x="109" y="1474"/>
                  <a:pt x="109" y="1084"/>
                </a:cubicBezTo>
                <a:lnTo>
                  <a:pt x="109" y="109"/>
                </a:lnTo>
                <a:cubicBezTo>
                  <a:pt x="109" y="48"/>
                  <a:pt x="60" y="0"/>
                  <a:pt x="0" y="0"/>
                </a:cubicBezTo>
                <a:lnTo>
                  <a:pt x="1412" y="0"/>
                </a:lnTo>
                <a:cubicBezTo>
                  <a:pt x="1442" y="0"/>
                  <a:pt x="1469" y="12"/>
                  <a:pt x="1489" y="32"/>
                </a:cubicBezTo>
                <a:cubicBezTo>
                  <a:pt x="1509" y="51"/>
                  <a:pt x="1521" y="78"/>
                  <a:pt x="1521" y="10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20" name="Freeform: Shape 373"/>
          <p:cNvSpPr/>
          <p:nvPr/>
        </p:nvSpPr>
        <p:spPr>
          <a:xfrm>
            <a:off x="7921800" y="5727960"/>
            <a:ext cx="2899080" cy="752040"/>
          </a:xfrm>
          <a:custGeom>
            <a:avLst/>
            <a:gdLst>
              <a:gd name="textAreaLeft" fmla="*/ 0 w 2899080"/>
              <a:gd name="textAreaRight" fmla="*/ 2899440 w 2899080"/>
              <a:gd name="textAreaTop" fmla="*/ 0 h 752040"/>
              <a:gd name="textAreaBottom" fmla="*/ 752400 h 752040"/>
            </a:gdLst>
            <a:ahLst/>
            <a:rect l="textAreaLeft" t="textAreaTop" r="textAreaRight" b="textAreaBottom"/>
            <a:pathLst>
              <a:path w="4656" h="1209">
                <a:moveTo>
                  <a:pt x="4304" y="1209"/>
                </a:moveTo>
                <a:lnTo>
                  <a:pt x="352" y="1209"/>
                </a:lnTo>
                <a:cubicBezTo>
                  <a:pt x="158" y="1209"/>
                  <a:pt x="0" y="1052"/>
                  <a:pt x="0" y="857"/>
                </a:cubicBezTo>
                <a:lnTo>
                  <a:pt x="0" y="351"/>
                </a:lnTo>
                <a:cubicBezTo>
                  <a:pt x="0" y="157"/>
                  <a:pt x="158" y="0"/>
                  <a:pt x="352" y="0"/>
                </a:cubicBezTo>
                <a:lnTo>
                  <a:pt x="4304" y="0"/>
                </a:lnTo>
                <a:cubicBezTo>
                  <a:pt x="4498" y="0"/>
                  <a:pt x="4656" y="157"/>
                  <a:pt x="4656" y="351"/>
                </a:cubicBezTo>
                <a:lnTo>
                  <a:pt x="4656" y="857"/>
                </a:lnTo>
                <a:cubicBezTo>
                  <a:pt x="4656" y="1052"/>
                  <a:pt x="4498" y="1209"/>
                  <a:pt x="4304" y="1209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21" name="Freeform: Shape 374"/>
          <p:cNvSpPr/>
          <p:nvPr/>
        </p:nvSpPr>
        <p:spPr>
          <a:xfrm>
            <a:off x="6147720" y="4989240"/>
            <a:ext cx="134640" cy="299880"/>
          </a:xfrm>
          <a:custGeom>
            <a:avLst/>
            <a:gdLst>
              <a:gd name="textAreaLeft" fmla="*/ 0 w 134640"/>
              <a:gd name="textAreaRight" fmla="*/ 135000 w 134640"/>
              <a:gd name="textAreaTop" fmla="*/ 0 h 299880"/>
              <a:gd name="textAreaBottom" fmla="*/ 300240 h 299880"/>
            </a:gdLst>
            <a:ahLst/>
            <a:rect l="textAreaLeft" t="textAreaTop" r="textAreaRight" b="textAreaBottom"/>
            <a:pathLst>
              <a:path w="218" h="483">
                <a:moveTo>
                  <a:pt x="109" y="483"/>
                </a:moveTo>
                <a:cubicBezTo>
                  <a:pt x="49" y="483"/>
                  <a:pt x="0" y="434"/>
                  <a:pt x="0" y="374"/>
                </a:cubicBezTo>
                <a:lnTo>
                  <a:pt x="0" y="109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09"/>
                </a:cubicBezTo>
                <a:lnTo>
                  <a:pt x="218" y="374"/>
                </a:lnTo>
                <a:cubicBezTo>
                  <a:pt x="218" y="434"/>
                  <a:pt x="169" y="483"/>
                  <a:pt x="109" y="483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22" name="Freeform: Shape 375"/>
          <p:cNvSpPr/>
          <p:nvPr/>
        </p:nvSpPr>
        <p:spPr>
          <a:xfrm>
            <a:off x="6147720" y="4989240"/>
            <a:ext cx="134640" cy="299880"/>
          </a:xfrm>
          <a:custGeom>
            <a:avLst/>
            <a:gdLst>
              <a:gd name="textAreaLeft" fmla="*/ 0 w 134640"/>
              <a:gd name="textAreaRight" fmla="*/ 135000 w 134640"/>
              <a:gd name="textAreaTop" fmla="*/ 0 h 299880"/>
              <a:gd name="textAreaBottom" fmla="*/ 300240 h 299880"/>
            </a:gdLst>
            <a:ahLst/>
            <a:rect l="textAreaLeft" t="textAreaTop" r="textAreaRight" b="textAreaBottom"/>
            <a:pathLst>
              <a:path w="218" h="483">
                <a:moveTo>
                  <a:pt x="109" y="483"/>
                </a:moveTo>
                <a:cubicBezTo>
                  <a:pt x="49" y="483"/>
                  <a:pt x="0" y="434"/>
                  <a:pt x="0" y="374"/>
                </a:cubicBezTo>
                <a:lnTo>
                  <a:pt x="0" y="109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09"/>
                </a:cubicBezTo>
                <a:lnTo>
                  <a:pt x="218" y="374"/>
                </a:lnTo>
                <a:cubicBezTo>
                  <a:pt x="218" y="434"/>
                  <a:pt x="169" y="483"/>
                  <a:pt x="109" y="483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23" name="Rectangle: Rounded Corners 31"/>
          <p:cNvSpPr/>
          <p:nvPr/>
        </p:nvSpPr>
        <p:spPr>
          <a:xfrm>
            <a:off x="5780160" y="5120640"/>
            <a:ext cx="4909320" cy="1213200"/>
          </a:xfrm>
          <a:prstGeom prst="roundRect">
            <a:avLst>
              <a:gd name="adj" fmla="val 18551"/>
            </a:avLst>
          </a:pr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24" name="Freeform: Shape 448"/>
          <p:cNvSpPr/>
          <p:nvPr/>
        </p:nvSpPr>
        <p:spPr>
          <a:xfrm>
            <a:off x="6215760" y="4989240"/>
            <a:ext cx="946440" cy="1114560"/>
          </a:xfrm>
          <a:custGeom>
            <a:avLst/>
            <a:gdLst>
              <a:gd name="textAreaLeft" fmla="*/ 0 w 946440"/>
              <a:gd name="textAreaRight" fmla="*/ 946800 w 946440"/>
              <a:gd name="textAreaTop" fmla="*/ 0 h 1114560"/>
              <a:gd name="textAreaBottom" fmla="*/ 1114920 h 1114560"/>
            </a:gdLst>
            <a:ahLst/>
            <a:rect l="textAreaLeft" t="textAreaTop" r="textAreaRight" b="textAreaBottom"/>
            <a:pathLst>
              <a:path w="1521" h="1791">
                <a:moveTo>
                  <a:pt x="1521" y="109"/>
                </a:moveTo>
                <a:lnTo>
                  <a:pt x="1521" y="1084"/>
                </a:lnTo>
                <a:cubicBezTo>
                  <a:pt x="1521" y="1279"/>
                  <a:pt x="1442" y="1456"/>
                  <a:pt x="1314" y="1583"/>
                </a:cubicBezTo>
                <a:cubicBezTo>
                  <a:pt x="1187" y="1711"/>
                  <a:pt x="1010" y="1791"/>
                  <a:pt x="815" y="1791"/>
                </a:cubicBezTo>
                <a:cubicBezTo>
                  <a:pt x="425" y="1791"/>
                  <a:pt x="109" y="1474"/>
                  <a:pt x="109" y="1084"/>
                </a:cubicBezTo>
                <a:lnTo>
                  <a:pt x="109" y="109"/>
                </a:lnTo>
                <a:cubicBezTo>
                  <a:pt x="109" y="49"/>
                  <a:pt x="60" y="0"/>
                  <a:pt x="0" y="0"/>
                </a:cubicBezTo>
                <a:lnTo>
                  <a:pt x="1412" y="0"/>
                </a:lnTo>
                <a:cubicBezTo>
                  <a:pt x="1442" y="0"/>
                  <a:pt x="1469" y="12"/>
                  <a:pt x="1489" y="32"/>
                </a:cubicBezTo>
                <a:cubicBezTo>
                  <a:pt x="1509" y="52"/>
                  <a:pt x="1521" y="79"/>
                  <a:pt x="1521" y="109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22680" bIns="22680" anchor="ctr" anchorCtr="1">
            <a:noAutofit/>
          </a:bodyPr>
          <a:p>
            <a:pPr defTabSz="914400">
              <a:lnSpc>
                <a:spcPct val="100000"/>
              </a:lnSpc>
            </a:pPr>
            <a:endParaRPr b="0" lang="en-US" sz="900" spc="-1" strike="noStrike">
              <a:solidFill>
                <a:schemeClr val="dk1"/>
              </a:solidFill>
              <a:latin typeface="Arial"/>
              <a:ea typeface="Microsoft YaHei"/>
            </a:endParaRPr>
          </a:p>
        </p:txBody>
      </p:sp>
      <p:sp>
        <p:nvSpPr>
          <p:cNvPr id="225" name="TextBox 450"/>
          <p:cNvSpPr/>
          <p:nvPr/>
        </p:nvSpPr>
        <p:spPr>
          <a:xfrm>
            <a:off x="762120" y="-303120"/>
            <a:ext cx="10667520" cy="128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ts val="9400"/>
              </a:lnSpc>
            </a:pPr>
            <a:r>
              <a:rPr b="1" lang="en-US" sz="3700" spc="-290" strike="noStrike">
                <a:solidFill>
                  <a:schemeClr val="dk2"/>
                </a:solidFill>
                <a:latin typeface="Poppins"/>
              </a:rPr>
              <a:t>ZP z pohledu funkční definice</a:t>
            </a:r>
            <a:endParaRPr b="0" lang="cs-CZ" sz="3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TextBox 452"/>
          <p:cNvSpPr/>
          <p:nvPr/>
        </p:nvSpPr>
        <p:spPr>
          <a:xfrm>
            <a:off x="6409440" y="1862640"/>
            <a:ext cx="606600" cy="6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3700" spc="-290" strike="noStrike">
                <a:solidFill>
                  <a:schemeClr val="lt1"/>
                </a:solidFill>
                <a:latin typeface="Poppins"/>
              </a:rPr>
              <a:t>A</a:t>
            </a:r>
            <a:endParaRPr b="0" lang="cs-CZ" sz="3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TextBox 453"/>
          <p:cNvSpPr/>
          <p:nvPr/>
        </p:nvSpPr>
        <p:spPr>
          <a:xfrm>
            <a:off x="6410520" y="3534120"/>
            <a:ext cx="606600" cy="6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3700" spc="-290" strike="noStrike">
                <a:solidFill>
                  <a:schemeClr val="lt1"/>
                </a:solidFill>
                <a:latin typeface="Poppins"/>
              </a:rPr>
              <a:t>B</a:t>
            </a:r>
            <a:endParaRPr b="0" lang="cs-CZ" sz="3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TextBox 454"/>
          <p:cNvSpPr/>
          <p:nvPr/>
        </p:nvSpPr>
        <p:spPr>
          <a:xfrm>
            <a:off x="6410520" y="5208120"/>
            <a:ext cx="606600" cy="6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3700" spc="-290" strike="noStrike">
                <a:solidFill>
                  <a:schemeClr val="lt1"/>
                </a:solidFill>
                <a:latin typeface="Poppins"/>
              </a:rPr>
              <a:t>C</a:t>
            </a:r>
            <a:endParaRPr b="0" lang="cs-CZ" sz="3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Box 455"/>
          <p:cNvSpPr/>
          <p:nvPr/>
        </p:nvSpPr>
        <p:spPr>
          <a:xfrm>
            <a:off x="7488000" y="1889280"/>
            <a:ext cx="3071160" cy="3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700" spc="-15" strike="noStrike">
                <a:solidFill>
                  <a:schemeClr val="dk2"/>
                </a:solidFill>
                <a:latin typeface="Poppins"/>
              </a:rPr>
              <a:t>IMPAIRMENT</a:t>
            </a:r>
            <a:endParaRPr b="0" lang="cs-CZ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TextBox 456"/>
          <p:cNvSpPr/>
          <p:nvPr/>
        </p:nvSpPr>
        <p:spPr>
          <a:xfrm>
            <a:off x="7488000" y="2259720"/>
            <a:ext cx="307116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cs-CZ" sz="1400" spc="-1" strike="noStrike">
                <a:solidFill>
                  <a:schemeClr val="dk1"/>
                </a:solidFill>
                <a:latin typeface="Gill Sans MT"/>
              </a:rPr>
              <a:t>v rovině </a:t>
            </a:r>
            <a:r>
              <a:rPr b="0" i="1" lang="cs-CZ" sz="1400" spc="-1" strike="noStrike">
                <a:solidFill>
                  <a:schemeClr val="dk1"/>
                </a:solidFill>
                <a:latin typeface="Gill Sans MT"/>
              </a:rPr>
              <a:t>fyzické,</a:t>
            </a:r>
            <a:r>
              <a:rPr b="0" lang="cs-CZ" sz="1400" spc="-1" strike="noStrike">
                <a:solidFill>
                  <a:schemeClr val="dk1"/>
                </a:solidFill>
                <a:latin typeface="Gill Sans MT"/>
              </a:rPr>
              <a:t> tj. na úrovni těla – slyšení, vidění, hybnost, řečové, mentální funkce atd.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extBox 457"/>
          <p:cNvSpPr/>
          <p:nvPr/>
        </p:nvSpPr>
        <p:spPr>
          <a:xfrm>
            <a:off x="7488000" y="3560040"/>
            <a:ext cx="3071160" cy="3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700" spc="-15" strike="noStrike">
                <a:solidFill>
                  <a:schemeClr val="dk2"/>
                </a:solidFill>
                <a:latin typeface="Poppins"/>
              </a:rPr>
              <a:t>ACTIVITIES</a:t>
            </a:r>
            <a:endParaRPr b="0" lang="cs-CZ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TextBox 458"/>
          <p:cNvSpPr/>
          <p:nvPr/>
        </p:nvSpPr>
        <p:spPr>
          <a:xfrm>
            <a:off x="7488000" y="3930480"/>
            <a:ext cx="3071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cs-CZ" sz="1400" spc="-1" strike="noStrike">
                <a:solidFill>
                  <a:schemeClr val="dk1"/>
                </a:solidFill>
                <a:latin typeface="Gill Sans MT"/>
              </a:rPr>
              <a:t>v rovině </a:t>
            </a:r>
            <a:r>
              <a:rPr b="0" i="1" lang="cs-CZ" sz="1400" spc="-1" strike="noStrike">
                <a:solidFill>
                  <a:schemeClr val="dk1"/>
                </a:solidFill>
                <a:latin typeface="Gill Sans MT"/>
              </a:rPr>
              <a:t>provádění úkonů</a:t>
            </a:r>
            <a:r>
              <a:rPr b="0" lang="cs-CZ" sz="1400" spc="-1" strike="noStrike">
                <a:solidFill>
                  <a:schemeClr val="dk1"/>
                </a:solidFill>
                <a:latin typeface="Gill Sans MT"/>
              </a:rPr>
              <a:t>, úkolů, činů, aktivit jedincem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TextBox 459"/>
          <p:cNvSpPr/>
          <p:nvPr/>
        </p:nvSpPr>
        <p:spPr>
          <a:xfrm>
            <a:off x="7488000" y="5233320"/>
            <a:ext cx="3071160" cy="3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700" spc="-15" strike="noStrike">
                <a:solidFill>
                  <a:schemeClr val="dk2"/>
                </a:solidFill>
                <a:latin typeface="Poppins"/>
              </a:rPr>
              <a:t>PARTICIPATION</a:t>
            </a:r>
            <a:endParaRPr b="0" lang="cs-CZ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TextBox 460"/>
          <p:cNvSpPr/>
          <p:nvPr/>
        </p:nvSpPr>
        <p:spPr>
          <a:xfrm>
            <a:off x="7488000" y="5605560"/>
            <a:ext cx="307116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cs-CZ" sz="1400" spc="-1" strike="noStrike">
                <a:solidFill>
                  <a:schemeClr val="dk1"/>
                </a:solidFill>
                <a:latin typeface="Gill Sans MT"/>
              </a:rPr>
              <a:t>v rovině účasti / participace na společenském dění, zapojení do životní situace</a:t>
            </a:r>
            <a:endParaRPr b="0" lang="cs-CZ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TextBox 462"/>
          <p:cNvSpPr/>
          <p:nvPr/>
        </p:nvSpPr>
        <p:spPr>
          <a:xfrm>
            <a:off x="914400" y="2898360"/>
            <a:ext cx="435348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Dlouhodobý nebo setrvalý zdravotní </a:t>
            </a:r>
            <a:r>
              <a:rPr b="0" i="1" lang="cs-CZ" sz="1600" spc="-1" strike="noStrike">
                <a:solidFill>
                  <a:schemeClr val="dk1"/>
                </a:solidFill>
                <a:latin typeface="Gill Sans MT"/>
              </a:rPr>
              <a:t>stav </a:t>
            </a: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odlišný od běžné zdravotní kondice odpovídající věku, který se projevuje snížením funkčních schopností v rámci tří úrovní fungování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Rounded Rectangle 13"/>
          <p:cNvSpPr/>
          <p:nvPr/>
        </p:nvSpPr>
        <p:spPr>
          <a:xfrm>
            <a:off x="5997960" y="2077560"/>
            <a:ext cx="5177880" cy="393588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38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39" name="TextBox 3"/>
          <p:cNvSpPr/>
          <p:nvPr/>
        </p:nvSpPr>
        <p:spPr>
          <a:xfrm>
            <a:off x="6423480" y="1329120"/>
            <a:ext cx="47523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3200" spc="-1" strike="noStrike">
                <a:solidFill>
                  <a:srgbClr val="131313"/>
                </a:solidFill>
                <a:latin typeface="Poppins"/>
                <a:ea typeface="arial"/>
              </a:rPr>
              <a:t>Dopady impairment</a:t>
            </a: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TextBox 5"/>
          <p:cNvSpPr/>
          <p:nvPr/>
        </p:nvSpPr>
        <p:spPr>
          <a:xfrm>
            <a:off x="6290280" y="2714040"/>
            <a:ext cx="4585680" cy="252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faktorech prostředí (tj. zejména fyzické, sociální, postojové, kulturní, politické, ekonomické prostředí, ve kterém lidé žijí)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osobních faktorech (věk, pohlaví, druh a doba vzniku postižení, životní zkušenosti, společenský status, osobnostní charakteristiky ad.)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899"/>
              </a:lnSpc>
              <a:spcAft>
                <a:spcPts val="451"/>
              </a:spcAft>
            </a:pPr>
            <a:endParaRPr b="0" lang="cs-CZ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44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45" name="TextBox 3"/>
          <p:cNvSpPr/>
          <p:nvPr/>
        </p:nvSpPr>
        <p:spPr>
          <a:xfrm>
            <a:off x="6423480" y="1024560"/>
            <a:ext cx="4752360" cy="88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Impairment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TextBox 5"/>
          <p:cNvSpPr/>
          <p:nvPr/>
        </p:nvSpPr>
        <p:spPr>
          <a:xfrm>
            <a:off x="6500160" y="2636280"/>
            <a:ext cx="4581720" cy="325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nemocí 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v důsledku akutních nebo chronických somatických nebo duševních nemocí, infekce, autoimunitních onemocnění, nemoci z nesprávné výživy, psychická traumata ad. 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užívání drog, kouření v těhotenství,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porodních komplikací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dědičných vlivů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úrazů 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úrazy v souvislosti s násilnými trestnými činy, živelnou katastrofou, ..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nedokonaných sebevražd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involučních změn ve stáří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50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51" name="TextBox 3"/>
          <p:cNvSpPr/>
          <p:nvPr/>
        </p:nvSpPr>
        <p:spPr>
          <a:xfrm>
            <a:off x="6423480" y="-560160"/>
            <a:ext cx="4752360" cy="246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Cílová skupina RHB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TextBox 5"/>
          <p:cNvSpPr/>
          <p:nvPr/>
        </p:nvSpPr>
        <p:spPr>
          <a:xfrm>
            <a:off x="6723720" y="3287160"/>
            <a:ext cx="4152240" cy="203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jejichž životní situaci ovlivňuje závažný zdravotní problém (ZZP) 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kteří tuto situaci vnímají jako obtížnou a / nebo potřebnou k řešení, 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a / nebo která je pro jejich blízké obtížná a / nebo potřebná k řešení, 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a současně ji z různých důvodů nemohou řešit svými vlastními silami. 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Zástupný symbol obrázku 9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28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29" name="TextBox 3"/>
          <p:cNvSpPr/>
          <p:nvPr/>
        </p:nvSpPr>
        <p:spPr>
          <a:xfrm>
            <a:off x="6423480" y="476280"/>
            <a:ext cx="47523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Zdravotní postižení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5"/>
          <p:cNvSpPr/>
          <p:nvPr/>
        </p:nvSpPr>
        <p:spPr>
          <a:xfrm>
            <a:off x="6423480" y="3576600"/>
            <a:ext cx="4452480" cy="146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Bývá zaměňováno za nemoc a člověk</a:t>
            </a:r>
            <a:br>
              <a:rPr sz="1800"/>
            </a:b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s postižením bývá vnímán jako „nemocný“.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Určujícím rámcem </a:t>
            </a:r>
            <a:r>
              <a:rPr b="0" i="1" lang="cs-CZ" sz="1800" spc="-1" strike="noStrike">
                <a:solidFill>
                  <a:schemeClr val="dk1"/>
                </a:solidFill>
                <a:latin typeface="Gill Sans MT"/>
              </a:rPr>
              <a:t>nemoci / onemocnění 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je „diagnóza“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Zástupný symbol obrázku 11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5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57" name="TextBox 3"/>
          <p:cNvSpPr/>
          <p:nvPr/>
        </p:nvSpPr>
        <p:spPr>
          <a:xfrm>
            <a:off x="6423480" y="-560160"/>
            <a:ext cx="4752360" cy="246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Charakteristika cílových skupin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TextBox 5"/>
          <p:cNvSpPr/>
          <p:nvPr/>
        </p:nvSpPr>
        <p:spPr>
          <a:xfrm>
            <a:off x="6723720" y="3043440"/>
            <a:ext cx="4152240" cy="252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aktuálního věku člověka se ZZP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doby vzniku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délky trvání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průběhu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výskytu a typu bolesti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druhu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příčin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roviny dopadů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závažnosti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chemeClr val="dk1"/>
                </a:solidFill>
                <a:latin typeface="Gill Sans MT"/>
              </a:rPr>
              <a:t>vztahu k ZZP</a:t>
            </a:r>
            <a:endParaRPr b="0" lang="cs-CZ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2800" spc="-1" strike="noStrike">
                <a:solidFill>
                  <a:schemeClr val="dk1"/>
                </a:solidFill>
                <a:latin typeface="Poppins"/>
              </a:rPr>
              <a:t>???</a:t>
            </a:r>
            <a:endParaRPr b="0" lang="cs-CZ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64" name="TextBox 3"/>
          <p:cNvSpPr/>
          <p:nvPr/>
        </p:nvSpPr>
        <p:spPr>
          <a:xfrm>
            <a:off x="6423480" y="232200"/>
            <a:ext cx="475236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ZP - rozdělení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Zástupný obsah 3" descr=""/>
          <p:cNvPicPr/>
          <p:nvPr/>
        </p:nvPicPr>
        <p:blipFill>
          <a:blip r:embed="rId1"/>
          <a:stretch/>
        </p:blipFill>
        <p:spPr>
          <a:xfrm>
            <a:off x="1085040" y="366480"/>
            <a:ext cx="10344600" cy="5851440"/>
          </a:xfrm>
          <a:prstGeom prst="rect">
            <a:avLst/>
          </a:prstGeom>
          <a:ln w="0">
            <a:noFill/>
          </a:ln>
        </p:spPr>
      </p:pic>
      <p:sp>
        <p:nvSpPr>
          <p:cNvPr id="268" name="TextovéPole 1"/>
          <p:cNvSpPr/>
          <p:nvPr/>
        </p:nvSpPr>
        <p:spPr>
          <a:xfrm>
            <a:off x="7470720" y="-101160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cs-CZ" sz="1800" spc="-1" strike="noStrike">
              <a:solidFill>
                <a:schemeClr val="dk1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Gill Sans MT"/>
              </a:rPr>
              <a:t>Vede k omezení pohybové aktivity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Gill Sans MT"/>
              </a:rPr>
              <a:t>Osoba se stává ve zvýšené míře závislou na okolním prostředí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72" name="TextBox 3"/>
          <p:cNvSpPr/>
          <p:nvPr/>
        </p:nvSpPr>
        <p:spPr>
          <a:xfrm>
            <a:off x="6423480" y="232200"/>
            <a:ext cx="475236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Tělesné postižení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Gill Sans MT"/>
              </a:rPr>
              <a:t>Obrny centrální a periferní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Gill Sans MT"/>
              </a:rPr>
              <a:t>Deformace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Gill Sans MT"/>
              </a:rPr>
              <a:t>Malformace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Gill Sans MT"/>
              </a:rPr>
              <a:t>Amputace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Gill Sans MT"/>
              </a:rPr>
              <a:t>…</a:t>
            </a:r>
            <a:r>
              <a:rPr b="0" lang="cs-CZ" sz="2000" spc="-1" strike="noStrike">
                <a:solidFill>
                  <a:schemeClr val="dk1"/>
                </a:solidFill>
                <a:latin typeface="Gill Sans MT"/>
              </a:rPr>
              <a:t>..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77" name="TextBox 3"/>
          <p:cNvSpPr/>
          <p:nvPr/>
        </p:nvSpPr>
        <p:spPr>
          <a:xfrm>
            <a:off x="6423480" y="232200"/>
            <a:ext cx="475236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Tělesné postižení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cs-CZ" sz="1800" spc="-1" strike="noStrike">
                <a:solidFill>
                  <a:schemeClr val="dk1"/>
                </a:solidFill>
                <a:latin typeface="Gill Sans MT"/>
              </a:rPr>
              <a:t>„</a:t>
            </a:r>
            <a:r>
              <a:rPr b="0" i="1" lang="cs-CZ" sz="1800" spc="-1" strike="noStrike">
                <a:solidFill>
                  <a:schemeClr val="dk1"/>
                </a:solidFill>
                <a:latin typeface="Gill Sans MT"/>
              </a:rPr>
              <a:t>Stav zastaveného nebo neúplného duševního vývoje‚ který je charakterizován zvláště porušením dovedností‚ projevujícím se během vývojového období‚ postihujícím všechny složky inteligence‚ to je poznávací‚ řečové‚ motorické a sociální schopnosti.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cs-CZ" sz="1800" spc="-1" strike="noStrike">
                <a:solidFill>
                  <a:schemeClr val="dk1"/>
                </a:solidFill>
                <a:latin typeface="Gill Sans MT"/>
              </a:rPr>
              <a:t>„</a:t>
            </a:r>
            <a:r>
              <a:rPr b="0" i="1" lang="cs-CZ" sz="1800" spc="-1" strike="noStrike">
                <a:solidFill>
                  <a:schemeClr val="dk1"/>
                </a:solidFill>
                <a:latin typeface="Gill Sans MT"/>
              </a:rPr>
              <a:t>Neschopnosti dosáhnout odpovídajícího stupně intelektového vývoje (méně než 70 procent normy), přestože byl takový jedinec přijatelným způsobem výchovně stimulován“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82" name="TextBox 3"/>
          <p:cNvSpPr/>
          <p:nvPr/>
        </p:nvSpPr>
        <p:spPr>
          <a:xfrm>
            <a:off x="6423480" y="232200"/>
            <a:ext cx="475236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Mentální postižení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Lehké mentální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1"/>
              </a:rPr>
              <a:t>postižení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(IQ 50–69)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Střední mentální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2"/>
              </a:rPr>
              <a:t>postižení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(IQ 35–49)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Těžké mentální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3"/>
              </a:rPr>
              <a:t>postižení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(IQ 20–34)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Hluboké mentální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4"/>
              </a:rPr>
              <a:t>postižení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(IQ pod 20)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Jiné mentální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5"/>
              </a:rPr>
              <a:t>postižení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Neurčené mentální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6"/>
              </a:rPr>
              <a:t>postižení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87" name="TextBox 3"/>
          <p:cNvSpPr/>
          <p:nvPr/>
        </p:nvSpPr>
        <p:spPr>
          <a:xfrm>
            <a:off x="6423480" y="-194040"/>
            <a:ext cx="475236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Mentální postižení dle MKN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Tyto osoby dovedou respektovat některá pravidla logiky, ale v jejich projevu </a:t>
            </a: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chybí většina abstraktních pojmů, užívají spíše konkrétní označení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Většina dosáhne úplné nezávislosti v osobní péči a praktických domácích dovednostech, i když je vývoj proti normě pomalejší.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Z toho vyplývá </a:t>
            </a: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poměrně dobrá možnost uplatnění 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těchto jedinců na trhu práce.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92" name="TextBox 3"/>
          <p:cNvSpPr/>
          <p:nvPr/>
        </p:nvSpPr>
        <p:spPr>
          <a:xfrm>
            <a:off x="6423480" y="-194040"/>
            <a:ext cx="475236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Lehké mentální postižení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Učení je u těchto dětí limitováno na mechanické podmiňování.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K zafixování čehokoli je třeba </a:t>
            </a: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častého opakování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Zvládnou běžné návyky a jednoduché dovednosti, především v oblasti sebeobsluhy.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Pokud není vyžadována rychlost a přesnost, mohou vykonávat </a:t>
            </a: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jednoduché pracovní úkony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297" name="TextBox 3"/>
          <p:cNvSpPr/>
          <p:nvPr/>
        </p:nvSpPr>
        <p:spPr>
          <a:xfrm>
            <a:off x="6423480" y="-194040"/>
            <a:ext cx="475236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Střední mentální postižení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Děti jsou v dospělosti schopny chápat jen </a:t>
            </a: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základní souvislosti a vztahy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Omezení i v oblasti řeči - osvojí si několik špatně artikulovaných slovních spojení, která navíc používají nepřesně (nebo nemluví).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Učení je značně limitováno a vyžaduje dlouhodobé úsilí.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Přesto je pomocí systematické, kvalifikované rehabilitační a výchovné péče možné přispět k </a:t>
            </a: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rozvoji motoriky a komunikačních schopností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těchto jedinců -&gt; zlepšení kvality jejich života.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02" name="TextBox 3"/>
          <p:cNvSpPr/>
          <p:nvPr/>
        </p:nvSpPr>
        <p:spPr>
          <a:xfrm>
            <a:off x="6423480" y="597960"/>
            <a:ext cx="475236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000" spc="-1" strike="noStrike">
                <a:solidFill>
                  <a:srgbClr val="131313"/>
                </a:solidFill>
                <a:latin typeface="Poppins"/>
                <a:ea typeface="arial"/>
              </a:rPr>
              <a:t>Těžké mentální postižení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34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35" name="TextBox 3"/>
          <p:cNvSpPr/>
          <p:nvPr/>
        </p:nvSpPr>
        <p:spPr>
          <a:xfrm>
            <a:off x="6423480" y="476280"/>
            <a:ext cx="47523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Zdravotní postižení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Box 5"/>
          <p:cNvSpPr/>
          <p:nvPr/>
        </p:nvSpPr>
        <p:spPr>
          <a:xfrm>
            <a:off x="6423480" y="3302280"/>
            <a:ext cx="4452480" cy="200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Význam pojmu </a:t>
            </a:r>
            <a:r>
              <a:rPr b="0" i="1" lang="cs-CZ" sz="1800" spc="-1" strike="noStrike">
                <a:solidFill>
                  <a:schemeClr val="dk1"/>
                </a:solidFill>
                <a:latin typeface="Gill Sans MT"/>
              </a:rPr>
              <a:t>zdravotní postižení 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je širší a váže se k funkčním schopnostem a kompetencím člověka (se zdravotním problémem), které bývají zpravidla dlouhodobě nebo trvale limitovány v kvalitě a/nebo množství ve srovnání s tzv. běžnou populací.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Často se jedná o kombinované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1"/>
              </a:rPr>
              <a:t>postižení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Poznávací schopnosti se téměř nerozvíjejí, stejně jako artikulovaná řeč.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Lidé s tímto stupněm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2"/>
              </a:rPr>
              <a:t>postižení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 jsou nanejvýš schopni </a:t>
            </a: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rozlišovat známé a neznámé podněty a reagovat na ně libostí či nelibostí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07" name="TextBox 3"/>
          <p:cNvSpPr/>
          <p:nvPr/>
        </p:nvSpPr>
        <p:spPr>
          <a:xfrm>
            <a:off x="6423480" y="-194040"/>
            <a:ext cx="475236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400" spc="-1" strike="noStrike">
                <a:solidFill>
                  <a:srgbClr val="131313"/>
                </a:solidFill>
                <a:latin typeface="Poppins"/>
                <a:ea typeface="arial"/>
              </a:rPr>
              <a:t>Hluboké mentální postižení</a:t>
            </a:r>
            <a:endParaRPr b="0" lang="cs-CZ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Určení stupně mentálního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1"/>
              </a:rPr>
              <a:t>postižení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je nesnadné kvůli přidruženému somatickému nebo senzorickému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2"/>
              </a:rPr>
              <a:t>postižení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,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3"/>
              </a:rPr>
              <a:t>autismu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nebo těžkým poruchám chování.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12" name="TextBox 3"/>
          <p:cNvSpPr/>
          <p:nvPr/>
        </p:nvSpPr>
        <p:spPr>
          <a:xfrm>
            <a:off x="6423480" y="597960"/>
            <a:ext cx="475236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000" spc="-1" strike="noStrike">
                <a:solidFill>
                  <a:srgbClr val="131313"/>
                </a:solidFill>
                <a:latin typeface="Poppins"/>
                <a:ea typeface="arial"/>
              </a:rPr>
              <a:t>Jiná mentální postižení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Toto označení se používá v případech, kdy je mentální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1"/>
              </a:rPr>
              <a:t>postižení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prokázáno, je však </a:t>
            </a: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obtížné nebo nemožné určit jeho úroveň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, a zařadit tak osobu do některé z předchozích kategorií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17" name="TextBox 3"/>
          <p:cNvSpPr/>
          <p:nvPr/>
        </p:nvSpPr>
        <p:spPr>
          <a:xfrm>
            <a:off x="6423480" y="-11520"/>
            <a:ext cx="475236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000" spc="-1" strike="noStrike">
                <a:solidFill>
                  <a:srgbClr val="131313"/>
                </a:solidFill>
                <a:latin typeface="Poppins"/>
                <a:ea typeface="arial"/>
              </a:rPr>
              <a:t>Neurčená mentální postižení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Nárok má osoba starší 1 roku s tělesným, smyslovým nebo duševním postižením charakteru dlouhodobě nepříznivého zdravotního stavu, které podstatně omezuje její schopnost pohyblivosti nebo orientace, včetně osob s poruchou autistického spektra.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Vyhláška č. 388/2011 Sb. stanovuje, které zdravotní stavy lze považovat za podstatné omezení schopnosti pohyblivosti a orientace.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22" name="TextBox 3"/>
          <p:cNvSpPr/>
          <p:nvPr/>
        </p:nvSpPr>
        <p:spPr>
          <a:xfrm>
            <a:off x="6423480" y="232200"/>
            <a:ext cx="475236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Průkaz osoby se ZP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Rounded Rectangle 13"/>
          <p:cNvSpPr/>
          <p:nvPr/>
        </p:nvSpPr>
        <p:spPr>
          <a:xfrm>
            <a:off x="6423480" y="2139120"/>
            <a:ext cx="4752360" cy="417168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Nárok má osoba se středně těžkým funkčním postižením pohyblivosti nebo orientace, včetně osob s poruchou autistického spektra.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Osoba je při dlouhodobě nepříznivém zdravotním stavu schopna samostatné pohyblivosti v domácím prostředí, v exteriéru je schopna chůze se sníženým dosahem a má problémy při chůzi okolo překážek a na nerovném terénu.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Schopnost spolehlivé orientace v domácím prostředí, zhoršená schopnost orientace jen v exteriéru.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27" name="TextBox 3"/>
          <p:cNvSpPr/>
          <p:nvPr/>
        </p:nvSpPr>
        <p:spPr>
          <a:xfrm>
            <a:off x="6423480" y="1024560"/>
            <a:ext cx="4752360" cy="88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Průkaz TP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Rounded Rectangle 13"/>
          <p:cNvSpPr/>
          <p:nvPr/>
        </p:nvSpPr>
        <p:spPr>
          <a:xfrm>
            <a:off x="6423480" y="2139120"/>
            <a:ext cx="4752360" cy="417168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Nárok má osoba s těžkým funkčním postižením pohyblivosti nebo orientace, včetně osob s poruchou autistického spektra.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Osoba je při dlouhodobě nepříznivém zdravotním stavu schopna samostatné pohyblivosti v domácím prostředí a v exteriéru je schopna chůze se značnými obtížemi a jen na krátké vzdálenosti.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Osoba je při dlouhodobě nepříznivém zdravotním stavu schopna spolehlivé orientace v domácím prostředí a v exteriéru má značné obtíže.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32" name="TextBox 3"/>
          <p:cNvSpPr/>
          <p:nvPr/>
        </p:nvSpPr>
        <p:spPr>
          <a:xfrm>
            <a:off x="6423480" y="1024560"/>
            <a:ext cx="4752360" cy="88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Průkaz ZTP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Rounded Rectangle 13"/>
          <p:cNvSpPr/>
          <p:nvPr/>
        </p:nvSpPr>
        <p:spPr>
          <a:xfrm>
            <a:off x="6423480" y="2139120"/>
            <a:ext cx="4752360" cy="417168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Nárok má osoba se zvlášť těžkým funkčním postižením nebo úplným postižením pohyblivosti nebo orientace s potřebou průvodce, včetně osob s poruchou autistického spektra.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Stav, kdy osoba je při dlouhodobě nepříznivém zdravotním stavu schopna chůze v domácím prostředí se značnými obtížemi, popřípadě není schopna chůze, v exteriéru není schopna samostatné chůze a pohyb je možný zpravidla jen na invalidním vozíku.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Stav, kdy osoba při dlouhodobě nepříznivém zdravotním stavu není schopna samostatné orientace v exteriéru.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37" name="TextBox 3"/>
          <p:cNvSpPr/>
          <p:nvPr/>
        </p:nvSpPr>
        <p:spPr>
          <a:xfrm>
            <a:off x="6423480" y="232200"/>
            <a:ext cx="475236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Průkaz ZTP/P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Gill Sans MT"/>
              </a:rPr>
              <a:t>Právo na to, být odlišný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Gill Sans MT"/>
              </a:rPr>
              <a:t>Právo na důstojný a odpovídající způsob života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Gill Sans MT"/>
              </a:rPr>
              <a:t>Právo na integraci do společnosti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Gill Sans MT"/>
              </a:rPr>
              <a:t>Právo na svůj názor a na jeho splnění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Gill Sans MT"/>
              </a:rPr>
              <a:t>Právo na rovnoprávné občanství a na nezávislý výběr způsobu života i místa, kde chce žít</a:t>
            </a:r>
            <a:endParaRPr b="0" lang="cs-CZ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42" name="TextBox 3"/>
          <p:cNvSpPr/>
          <p:nvPr/>
        </p:nvSpPr>
        <p:spPr>
          <a:xfrm>
            <a:off x="6423480" y="1024560"/>
            <a:ext cx="4752360" cy="88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Práva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Zástupný symbol obrázku 5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4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47" name="TextBox 5"/>
          <p:cNvSpPr/>
          <p:nvPr/>
        </p:nvSpPr>
        <p:spPr>
          <a:xfrm>
            <a:off x="6723720" y="4124880"/>
            <a:ext cx="415224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Co si z dnešní hodiny odnáším ?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Zástupný symbol obrázku 7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51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352" name="TextBox 5"/>
          <p:cNvSpPr/>
          <p:nvPr/>
        </p:nvSpPr>
        <p:spPr>
          <a:xfrm>
            <a:off x="6723720" y="4141800"/>
            <a:ext cx="4152240" cy="33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ts val="1899"/>
              </a:lnSpc>
              <a:spcAft>
                <a:spcPts val="451"/>
              </a:spcAft>
            </a:pPr>
            <a:r>
              <a:rPr b="1" lang="en-US" sz="1800" spc="-1" strike="noStrike">
                <a:solidFill>
                  <a:schemeClr val="dk1"/>
                </a:solidFill>
                <a:latin typeface="Poppins Light"/>
              </a:rPr>
              <a:t>Děkuji za pozornost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40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41" name="TextBox 3"/>
          <p:cNvSpPr/>
          <p:nvPr/>
        </p:nvSpPr>
        <p:spPr>
          <a:xfrm>
            <a:off x="6423480" y="1024560"/>
            <a:ext cx="4752360" cy="88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Definice ZP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TextBox 5"/>
          <p:cNvSpPr/>
          <p:nvPr/>
        </p:nvSpPr>
        <p:spPr>
          <a:xfrm>
            <a:off x="6723720" y="4124880"/>
            <a:ext cx="415224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???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46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47" name="TextBox 3"/>
          <p:cNvSpPr/>
          <p:nvPr/>
        </p:nvSpPr>
        <p:spPr>
          <a:xfrm>
            <a:off x="6423480" y="1024560"/>
            <a:ext cx="4752360" cy="88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Definice ZP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TextBox 5"/>
          <p:cNvSpPr/>
          <p:nvPr/>
        </p:nvSpPr>
        <p:spPr>
          <a:xfrm>
            <a:off x="6723720" y="3576600"/>
            <a:ext cx="4152240" cy="146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Zdravotní postižení je určitá odchylka ve zdravotním stavu člověka, která jedince omezuje v určitém rozměru lidské činnosti a péči o sebe sama (soběstačnost, pohyb, uplatnění ve společnosti, volný čas). 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Zástupný symbol obrázku 11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52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53" name="TextBox 3"/>
          <p:cNvSpPr/>
          <p:nvPr/>
        </p:nvSpPr>
        <p:spPr>
          <a:xfrm>
            <a:off x="6423480" y="1024560"/>
            <a:ext cx="4752360" cy="88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Lidé se ZP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5"/>
          <p:cNvSpPr/>
          <p:nvPr/>
        </p:nvSpPr>
        <p:spPr>
          <a:xfrm>
            <a:off x="6723720" y="3027960"/>
            <a:ext cx="4152240" cy="25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b="1" lang="cs-CZ" sz="1800" spc="-1" strike="noStrike" u="sng">
                <a:solidFill>
                  <a:schemeClr val="dk1"/>
                </a:solidFill>
                <a:uFillTx/>
                <a:latin typeface="Gill Sans MT"/>
              </a:rPr>
              <a:t>Lidé se zdravotním postižením (angl. people with disabilities) jsou :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„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lidé mající dlouhodobé fyzické, duševní, mentální nebo smyslové postižení, které v interakci s různými překážkami může bránit jejich plnému a účinnému zapojení do společnosti na rovnoprávném základě s ostatními.“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58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59" name="TextBox 3"/>
          <p:cNvSpPr/>
          <p:nvPr/>
        </p:nvSpPr>
        <p:spPr>
          <a:xfrm>
            <a:off x="6423480" y="232200"/>
            <a:ext cx="475236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Definice ZP dle zákona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Box 5"/>
          <p:cNvSpPr/>
          <p:nvPr/>
        </p:nvSpPr>
        <p:spPr>
          <a:xfrm>
            <a:off x="6723720" y="3302280"/>
            <a:ext cx="4152240" cy="200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Zákon č.108/2006 Sb., o sociálních službách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vymezuje zdravotní postižení jako tělesné, mentální, duševní, smyslové nebo kombinované postižení, jehož dopady činí nebo mohou činit osobu závislou na pomoci jiné osoby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Zástupný symbol obrázku 11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64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65" name="TextBox 3"/>
          <p:cNvSpPr/>
          <p:nvPr/>
        </p:nvSpPr>
        <p:spPr>
          <a:xfrm>
            <a:off x="6423480" y="232200"/>
            <a:ext cx="475236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200" spc="-1" strike="noStrike">
                <a:solidFill>
                  <a:srgbClr val="131313"/>
                </a:solidFill>
                <a:latin typeface="Poppins"/>
                <a:ea typeface="arial"/>
              </a:rPr>
              <a:t>Definice ZP dle zákona</a:t>
            </a:r>
            <a:endParaRPr b="0" lang="cs-CZ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Box 5"/>
          <p:cNvSpPr/>
          <p:nvPr/>
        </p:nvSpPr>
        <p:spPr>
          <a:xfrm>
            <a:off x="6723720" y="2753280"/>
            <a:ext cx="4152240" cy="310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r>
              <a:rPr b="1" lang="cs-CZ" sz="1800" spc="-1" strike="noStrike">
                <a:solidFill>
                  <a:schemeClr val="dk1"/>
                </a:solidFill>
                <a:latin typeface="Gill Sans MT"/>
              </a:rPr>
              <a:t>Zákon č. 435/2004 Sb., o zaměstnanosti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jedná se o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1"/>
              </a:rPr>
              <a:t>fyzické osoby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, které jsou orgánem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2"/>
              </a:rPr>
              <a:t>sociálního zabezpečení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uznány jako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3"/>
              </a:rPr>
              <a:t>invalidní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ve třetím stupni (tj. osoby s těžším zdravotním postižením) nebo v prvním či druhém stupni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také fyzické osoby, které byly orgánem sociálního zabezpečení posouzeny, že již nejsou invalidní, a to po dobu 12 měsíců ode dne tohoto posouzení. 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icture Placeholder 4"/>
          <p:cNvSpPr/>
          <p:nvPr/>
        </p:nvSpPr>
        <p:spPr>
          <a:xfrm>
            <a:off x="1440" y="0"/>
            <a:ext cx="4905000" cy="6857640"/>
          </a:xfrm>
          <a:custGeom>
            <a:avLst/>
            <a:gdLst>
              <a:gd name="textAreaLeft" fmla="*/ 0 w 4905000"/>
              <a:gd name="textAreaRight" fmla="*/ 4905360 w 490500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Rounded Rectangle 13"/>
          <p:cNvSpPr/>
          <p:nvPr/>
        </p:nvSpPr>
        <p:spPr>
          <a:xfrm>
            <a:off x="6423480" y="2600640"/>
            <a:ext cx="4752360" cy="3412800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algn="ctr" blurRad="635040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45720" rIns="45720" tIns="23040" bIns="23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70" name="Oval 2"/>
          <p:cNvSpPr/>
          <p:nvPr/>
        </p:nvSpPr>
        <p:spPr>
          <a:xfrm>
            <a:off x="7223040" y="844200"/>
            <a:ext cx="1124280" cy="1124280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900" spc="-1" strike="noStrike">
              <a:solidFill>
                <a:schemeClr val="lt1"/>
              </a:solidFill>
              <a:latin typeface="Poppins"/>
            </a:endParaRPr>
          </a:p>
        </p:txBody>
      </p:sp>
      <p:sp>
        <p:nvSpPr>
          <p:cNvPr id="171" name="TextBox 3"/>
          <p:cNvSpPr/>
          <p:nvPr/>
        </p:nvSpPr>
        <p:spPr>
          <a:xfrm>
            <a:off x="6423480" y="-11520"/>
            <a:ext cx="475236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000" spc="-1" strike="noStrike">
                <a:solidFill>
                  <a:srgbClr val="131313"/>
                </a:solidFill>
                <a:latin typeface="Poppins"/>
                <a:ea typeface="arial"/>
              </a:rPr>
              <a:t>Definice ZP dle zdravotního pojištění</a:t>
            </a:r>
            <a:endParaRPr b="0" lang="cs-CZ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xtBox 5"/>
          <p:cNvSpPr/>
          <p:nvPr/>
        </p:nvSpPr>
        <p:spPr>
          <a:xfrm>
            <a:off x="6723720" y="3713400"/>
            <a:ext cx="415224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Stav závažného a trvalého snížení funkční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1"/>
              </a:rPr>
              <a:t>schopnosti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vzniklého v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2"/>
              </a:rPr>
              <a:t>důsledku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3"/>
              </a:rPr>
              <a:t>úrazu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, </a:t>
            </a:r>
            <a:r>
              <a:rPr b="0" lang="cs-CZ" sz="1800" spc="-1" strike="noStrike" u="sng">
                <a:solidFill>
                  <a:schemeClr val="dk1"/>
                </a:solidFill>
                <a:uFillTx/>
                <a:latin typeface="Gill Sans MT"/>
                <a:hlinkClick r:id="rId4"/>
              </a:rPr>
              <a:t>nemoci</a:t>
            </a:r>
            <a:r>
              <a:rPr b="0" lang="cs-CZ" sz="1800" spc="-1" strike="noStrike">
                <a:solidFill>
                  <a:schemeClr val="dk1"/>
                </a:solidFill>
                <a:latin typeface="Gill Sans MT"/>
              </a:rPr>
              <a:t> či vrozené vady.</a:t>
            </a:r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Zástupný symbol obrázku 6"/>
          <p:cNvSpPr/>
          <p:nvPr/>
        </p:nvSpPr>
        <p:spPr>
          <a:xfrm>
            <a:off x="0" y="0"/>
            <a:ext cx="4906440" cy="6857640"/>
          </a:xfrm>
          <a:custGeom>
            <a:avLst/>
            <a:gdLst>
              <a:gd name="textAreaLeft" fmla="*/ 0 w 4906440"/>
              <a:gd name="textAreaRight" fmla="*/ 4906800 w 490644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  <a:effectLst>
            <a:outerShdw algn="ctr" blurRad="635040" rotWithShape="0">
              <a:srgbClr val="a4a4a4">
                <a:alpha val="2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dznáček">
  <a:themeElements>
    <a:clrScheme name="Odznáček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dznáček">
      <a:majorFont>
        <a:latin typeface="Impact" panose="020B0806030902050204" pitchFamily="0" charset="1"/>
        <a:ea typeface=""/>
        <a:cs typeface=""/>
      </a:majorFont>
      <a:minorFont>
        <a:latin typeface="Gill Sans MT" panose="020B0502020104020203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</a:schemeClr>
            </a:gs>
            <a:gs pos="50000">
              <a:schemeClr val="phClr">
                <a:tint val="73000"/>
                <a:lumMod val="105000"/>
              </a:schemeClr>
            </a:gs>
            <a:gs pos="100000">
              <a:schemeClr val="phClr">
                <a:tint val="81000"/>
                <a:lumMod val="105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4000"/>
                <a:lumMod val="102000"/>
              </a:schemeClr>
            </a:gs>
            <a:gs pos="50000">
              <a:schemeClr val="phClr">
                <a:shade val="100000"/>
                <a:lumMod val="100000"/>
              </a:schemeClr>
            </a:gs>
            <a:gs pos="100000">
              <a:schemeClr val="phClr">
                <a:shade val="78000"/>
                <a:lumMod val="99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in">
          <a:prstDash val="solid"/>
        </a:ln>
        <a:ln w="12700" cap="flat" cmpd="sng" algn="in">
          <a:prstDash val="solid"/>
        </a:ln>
        <a:ln w="50800" cap="flat" cmpd="sng" algn="in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dznáček">
  <a:themeElements>
    <a:clrScheme name="Odznáček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dznáček">
      <a:majorFont>
        <a:latin typeface="Impact" panose="020B0806030902050204" pitchFamily="0" charset="1"/>
        <a:ea typeface=""/>
        <a:cs typeface=""/>
      </a:majorFont>
      <a:minorFont>
        <a:latin typeface="Gill Sans MT" panose="020B0502020104020203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</a:schemeClr>
            </a:gs>
            <a:gs pos="50000">
              <a:schemeClr val="phClr">
                <a:tint val="73000"/>
                <a:lumMod val="105000"/>
              </a:schemeClr>
            </a:gs>
            <a:gs pos="100000">
              <a:schemeClr val="phClr">
                <a:tint val="81000"/>
                <a:lumMod val="105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4000"/>
                <a:lumMod val="102000"/>
              </a:schemeClr>
            </a:gs>
            <a:gs pos="50000">
              <a:schemeClr val="phClr">
                <a:shade val="100000"/>
                <a:lumMod val="100000"/>
              </a:schemeClr>
            </a:gs>
            <a:gs pos="100000">
              <a:schemeClr val="phClr">
                <a:shade val="78000"/>
                <a:lumMod val="99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in">
          <a:prstDash val="solid"/>
        </a:ln>
        <a:ln w="12700" cap="flat" cmpd="sng" algn="in">
          <a:prstDash val="solid"/>
        </a:ln>
        <a:ln w="50800" cap="flat" cmpd="sng" algn="in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dznáček">
  <a:themeElements>
    <a:clrScheme name="Odznáček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dznáček">
      <a:majorFont>
        <a:latin typeface="Impact" panose="020B0806030902050204" pitchFamily="0" charset="1"/>
        <a:ea typeface=""/>
        <a:cs typeface=""/>
      </a:majorFont>
      <a:minorFont>
        <a:latin typeface="Gill Sans MT" panose="020B0502020104020203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</a:schemeClr>
            </a:gs>
            <a:gs pos="50000">
              <a:schemeClr val="phClr">
                <a:tint val="73000"/>
                <a:lumMod val="105000"/>
              </a:schemeClr>
            </a:gs>
            <a:gs pos="100000">
              <a:schemeClr val="phClr">
                <a:tint val="81000"/>
                <a:lumMod val="105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tint val="94000"/>
                <a:lumMod val="102000"/>
              </a:schemeClr>
            </a:gs>
            <a:gs pos="50000">
              <a:schemeClr val="phClr">
                <a:shade val="100000"/>
                <a:lumMod val="100000"/>
              </a:schemeClr>
            </a:gs>
            <a:gs pos="100000">
              <a:schemeClr val="phClr">
                <a:shade val="78000"/>
                <a:lumMod val="99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in">
          <a:prstDash val="solid"/>
        </a:ln>
        <a:ln w="12700" cap="flat" cmpd="sng" algn="in">
          <a:prstDash val="solid"/>
        </a:ln>
        <a:ln w="50800" cap="flat" cmpd="sng" algn="in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{CA462AB4-DCA1-3349-B0F1-2811B4BEF728}tf10001071</Template>
  <TotalTime>3558</TotalTime>
  <Application>LibreOffice/7.6.1.2$Windows_X86_64 LibreOffice_project/f5defcebd022c5bc36bbb79be232cb6926d8f674</Application>
  <AppVersion>15.0000</AppVersion>
  <Words>1647</Words>
  <Paragraphs>152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2023-01-29T16:49:50Z</dcterms:created>
  <dc:creator>Vlaďka Soporská</dc:creator>
  <dc:description/>
  <dc:language>cs-CZ</dc:language>
  <cp:lastModifiedBy/>
  <dcterms:modified xsi:type="dcterms:W3CDTF">2024-02-26T11:12:11Z</dcterms:modified>
  <cp:revision>55</cp:revision>
  <dc:subject/>
  <dc:title>Základy sociální a pracovní rehabilitace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39</vt:i4>
  </property>
</Properties>
</file>